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0" r:id="rId2"/>
  </p:sldMasterIdLst>
  <p:notesMasterIdLst>
    <p:notesMasterId r:id="rId44"/>
  </p:notesMasterIdLst>
  <p:handoutMasterIdLst>
    <p:handoutMasterId r:id="rId4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4" d="100"/>
          <a:sy n="114" d="100"/>
        </p:scale>
        <p:origin x="156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DFE88-AB15-4D60-8F3E-8F304D657905}" type="datetimeFigureOut">
              <a:rPr lang="zh-TW" altLang="en-US" smtClean="0"/>
              <a:t>2016/11/10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C73E2-909A-494E-AD9D-518BD1FD3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829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3842907C-D0AA-4C58-9F94-58B40AD65B29}" type="datetimeFigureOut">
              <a:pPr/>
              <a:t>2016/11/10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1D76769E-C829-4283-B80E-CB90D995C291}" type="slidenum"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zh-TW" smtClean="0"/>
              <a:pPr/>
              <a:t>1</a:t>
            </a:fld>
            <a:endParaRPr 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573016"/>
            <a:ext cx="9144000" cy="306895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ctr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r">
              <a:buNone/>
              <a:defRPr sz="28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6E13C79-1C97-4B32-B2AE-1A69C169643E}" type="datetime2">
              <a:rPr lang="zh-TW" altLang="en-US" smtClean="0"/>
              <a:pPr/>
              <a:t>2016年11月10日</a:t>
            </a:fld>
            <a:endParaRPr lang="zh-TW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292C34-3E5E-4BA5-AF54-F1601B144FB0}" type="slidenum">
              <a:rPr lang="en-US" altLang="zh-TW" smtClean="0"/>
              <a:pPr/>
              <a:t>‹#›</a:t>
            </a:fld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91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D10E14BF-C004-4398-9186-5EE680724D95}" type="datetime2">
              <a:rPr lang="zh-TW" altLang="en-US" smtClean="0"/>
              <a:pPr algn="ctr"/>
              <a:t>2016年11月10日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zh-TW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3068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fld id="{D10E14BF-C004-4398-9186-5EE680724D95}" type="datetime2">
              <a:rPr lang="zh-TW" altLang="en-US" smtClean="0"/>
              <a:pPr algn="ctr"/>
              <a:t>2016年11月10日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292C34-3E5E-4BA5-AF54-F1601B144FB0}" type="slidenum">
              <a:rPr lang="zh-TW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0683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zh-TW" sz="1000" dirty="0">
              <a:solidFill>
                <a:schemeClr val="tx1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5932338"/>
            <a:ext cx="2056668" cy="83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3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ctr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fld id="{D10E14BF-C004-4398-9186-5EE680724D95}" type="datetime2">
              <a:rPr lang="zh-TW" altLang="en-US" smtClean="0"/>
              <a:pPr algn="ctr"/>
              <a:t>2016年11月10日</a:t>
            </a:fld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algn="r"/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292C34-3E5E-4BA5-AF54-F1601B144FB0}" type="slidenum">
              <a:rPr lang="zh-TW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TW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8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D10E14BF-C004-4398-9186-5EE680724D95}" type="datetime2">
              <a:rPr lang="zh-TW" altLang="en-US" smtClean="0"/>
              <a:pPr algn="ctr"/>
              <a:t>2016年11月10日</a:t>
            </a:fld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zh-TW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TW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47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D10E14BF-C004-4398-9186-5EE680724D95}" type="datetime2">
              <a:rPr lang="zh-TW" altLang="en-US" smtClean="0"/>
              <a:pPr algn="ctr"/>
              <a:t>2016年11月10日</a:t>
            </a:fld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zh-TW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TW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30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27A3-B249-4F87-AB1A-1E06AC1AA2A4}" type="datetime2">
              <a:rPr lang="zh-TW" altLang="en-US" smtClean="0"/>
              <a:pPr/>
              <a:t>2016年11月10日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14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6142-29B2-49CC-BCC6-A3AD70B4960E}" type="datetime2">
              <a:rPr lang="zh-TW" altLang="en-US" smtClean="0"/>
              <a:pPr/>
              <a:t>2016年11月10日</a:t>
            </a:fld>
            <a:endParaRPr 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74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86C4691-4882-40A8-AF62-8CF6A18D40B2}" type="datetime2">
              <a:rPr lang="zh-TW" altLang="en-US" smtClean="0"/>
              <a:pPr/>
              <a:t>2016年11月10日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410EEA-824F-4D46-AFE7-60426C8C06B0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21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776A-4DEC-47EE-8A49-2C150ECB5465}" type="datetime2">
              <a:rPr lang="zh-TW" altLang="en-US" smtClean="0"/>
              <a:pPr/>
              <a:t>2016年11月10日</a:t>
            </a:fld>
            <a:endParaRPr lang="zh-TW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zh-TW" smtClean="0"/>
              <a:pPr/>
              <a:t>‹#›</a:t>
            </a:fld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7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algn="ctr"/>
            <a:fld id="{D10E14BF-C004-4398-9186-5EE680724D95}" type="datetime2">
              <a:rPr lang="zh-TW" altLang="en-US" smtClean="0"/>
              <a:pPr algn="ctr"/>
              <a:t>2016年11月10日</a:t>
            </a:fld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algn="r"/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5292C34-3E5E-4BA5-AF54-F1601B144FB0}" type="slidenum">
              <a:rPr lang="zh-TW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TW" sz="1000" b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388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kern="1200" cap="all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搜尋 </a:t>
            </a:r>
            <a:r>
              <a:rPr lang="en-US" altLang="zh-TW" dirty="0"/>
              <a:t>-- Search</a:t>
            </a:r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sz="2800" dirty="0"/>
              <a:t>陳建良</a:t>
            </a:r>
            <a:endParaRPr lang="zh-TW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650789"/>
          </a:xfrm>
        </p:spPr>
        <p:txBody>
          <a:bodyPr/>
          <a:lstStyle/>
          <a:p>
            <a:r>
              <a:rPr lang="en-US" altLang="zh-TW" cap="none" dirty="0">
                <a:solidFill>
                  <a:schemeClr val="tx1"/>
                </a:solidFill>
              </a:rPr>
              <a:t>Sentinel Linear Search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3" y="3287713"/>
            <a:ext cx="6027737" cy="347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122738" y="4143375"/>
            <a:ext cx="1111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b="0"/>
              <a:t>//</a:t>
            </a:r>
            <a:r>
              <a:rPr lang="zh-TW" altLang="en-US" sz="1600" b="0"/>
              <a:t>記錄個數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122738" y="4383088"/>
            <a:ext cx="2976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b="0"/>
              <a:t>//Array of records (file of records)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122738" y="4605338"/>
            <a:ext cx="1517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b="0"/>
              <a:t>//</a:t>
            </a:r>
            <a:r>
              <a:rPr lang="zh-TW" altLang="en-US" sz="1600" b="0"/>
              <a:t>欲搜尋的鍵值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122738" y="4864100"/>
            <a:ext cx="1314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b="0"/>
              <a:t>//</a:t>
            </a:r>
            <a:r>
              <a:rPr lang="zh-TW" altLang="en-US" sz="1600" b="0"/>
              <a:t>輸出的結果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265613" y="5153025"/>
            <a:ext cx="3835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b="0">
                <a:latin typeface="Berlin Sans FB" panose="020E0602020502020306" pitchFamily="34" charset="0"/>
                <a:cs typeface="Times New Roman" panose="02020603050405020304" pitchFamily="18" charset="0"/>
              </a:rPr>
              <a:t>├ </a:t>
            </a:r>
            <a:r>
              <a:rPr lang="en-US" altLang="zh-TW" sz="1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</a:rPr>
              <a:t>Found</a:t>
            </a:r>
            <a:r>
              <a:rPr lang="en-US" altLang="zh-TW" sz="1600" b="0">
                <a:latin typeface="Berlin Sans FB" panose="020E0602020502020306" pitchFamily="34" charset="0"/>
              </a:rPr>
              <a:t>: location</a:t>
            </a:r>
            <a:r>
              <a:rPr lang="zh-TW" altLang="en-US" sz="1600" b="0">
                <a:latin typeface="Berlin Sans FB" panose="020E0602020502020306" pitchFamily="34" charset="0"/>
              </a:rPr>
              <a:t>表示出記錄的所在位置</a:t>
            </a:r>
            <a:endParaRPr lang="zh-TW" altLang="en-US" sz="1600" b="0">
              <a:latin typeface="Berlin Sans FB" panose="020E0602020502020306" pitchFamily="34" charset="0"/>
              <a:cs typeface="Times New Roman" panose="02020603050405020304" pitchFamily="18" charset="0"/>
            </a:endParaRPr>
          </a:p>
          <a:p>
            <a:r>
              <a:rPr lang="zh-TW" altLang="en-US" sz="1600" b="0">
                <a:latin typeface="Berlin Sans FB" panose="020E0602020502020306" pitchFamily="34" charset="0"/>
                <a:cs typeface="Times New Roman" panose="02020603050405020304" pitchFamily="18" charset="0"/>
              </a:rPr>
              <a:t>└ </a:t>
            </a:r>
            <a:r>
              <a:rPr lang="en-US" altLang="zh-TW" sz="1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  <a:cs typeface="Times New Roman" panose="02020603050405020304" pitchFamily="18" charset="0"/>
              </a:rPr>
              <a:t>Not Found</a:t>
            </a:r>
            <a:r>
              <a:rPr lang="en-US" altLang="zh-TW" sz="1600" b="0">
                <a:latin typeface="Berlin Sans FB" panose="020E0602020502020306" pitchFamily="34" charset="0"/>
                <a:cs typeface="Times New Roman" panose="02020603050405020304" pitchFamily="18" charset="0"/>
              </a:rPr>
              <a:t>: location</a:t>
            </a:r>
            <a:r>
              <a:rPr lang="zh-TW" altLang="en-US" sz="1600" b="0">
                <a:latin typeface="Berlin Sans FB" panose="020E0602020502020306" pitchFamily="34" charset="0"/>
                <a:cs typeface="Times New Roman" panose="02020603050405020304" pitchFamily="18" charset="0"/>
              </a:rPr>
              <a:t>為</a:t>
            </a:r>
            <a:r>
              <a:rPr lang="en-US" altLang="zh-TW" sz="1600" b="0">
                <a:latin typeface="Berlin Sans FB" panose="020E0602020502020306" pitchFamily="34" charset="0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4656138" y="2630488"/>
            <a:ext cx="995362" cy="582612"/>
            <a:chOff x="3568" y="3748"/>
            <a:chExt cx="627" cy="367"/>
          </a:xfrm>
        </p:grpSpPr>
        <p:sp>
          <p:nvSpPr>
            <p:cNvPr id="11" name="Line 45"/>
            <p:cNvSpPr>
              <a:spLocks noChangeShapeType="1"/>
            </p:cNvSpPr>
            <p:nvPr/>
          </p:nvSpPr>
          <p:spPr bwMode="auto">
            <a:xfrm flipV="1">
              <a:off x="3878" y="3748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Text Box 46"/>
            <p:cNvSpPr txBox="1">
              <a:spLocks noChangeArrowheads="1"/>
            </p:cNvSpPr>
            <p:nvPr/>
          </p:nvSpPr>
          <p:spPr bwMode="auto">
            <a:xfrm>
              <a:off x="3568" y="3884"/>
              <a:ext cx="6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0000FF"/>
                  </a:solidFill>
                  <a:latin typeface="Berlin Sans FB Demi" panose="020E0802020502020306" pitchFamily="34" charset="0"/>
                </a:rPr>
                <a:t>location</a:t>
              </a:r>
            </a:p>
          </p:txBody>
        </p:sp>
      </p:grpSp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2035175" y="6237288"/>
            <a:ext cx="1296988" cy="366712"/>
            <a:chOff x="1383" y="3158"/>
            <a:chExt cx="1134" cy="231"/>
          </a:xfrm>
        </p:grpSpPr>
        <p:sp>
          <p:nvSpPr>
            <p:cNvPr id="14" name="Line 48"/>
            <p:cNvSpPr>
              <a:spLocks noChangeShapeType="1"/>
            </p:cNvSpPr>
            <p:nvPr/>
          </p:nvSpPr>
          <p:spPr bwMode="auto">
            <a:xfrm>
              <a:off x="1383" y="3203"/>
              <a:ext cx="108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Text Box 49"/>
            <p:cNvSpPr txBox="1">
              <a:spLocks noChangeArrowheads="1"/>
            </p:cNvSpPr>
            <p:nvPr/>
          </p:nvSpPr>
          <p:spPr bwMode="auto">
            <a:xfrm>
              <a:off x="2273" y="3158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>
                  <a:solidFill>
                    <a:srgbClr val="FF0000"/>
                  </a:solidFill>
                  <a:sym typeface="Wingdings 2" panose="05020102010507070707" pitchFamily="18" charset="2"/>
                </a:rPr>
                <a:t></a:t>
              </a:r>
            </a:p>
          </p:txBody>
        </p:sp>
      </p:grpSp>
      <p:sp>
        <p:nvSpPr>
          <p:cNvPr id="16" name="Rectangle 53"/>
          <p:cNvSpPr>
            <a:spLocks noChangeArrowheads="1"/>
          </p:cNvSpPr>
          <p:nvPr/>
        </p:nvSpPr>
        <p:spPr bwMode="auto">
          <a:xfrm>
            <a:off x="533400" y="1412875"/>
            <a:ext cx="7923213" cy="475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1pPr>
            <a:lvl2pPr marL="723900" indent="-271463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2pPr>
            <a:lvl3pPr marL="1160463" indent="-25717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¡"/>
              <a:defRPr kumimoji="1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3pPr>
            <a:lvl4pPr marL="1609725" indent="-26987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p"/>
              <a:defRPr kumimoji="1" sz="16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4pPr>
            <a:lvl5pPr marL="2060575" indent="-27146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5pPr>
            <a:lvl6pPr marL="2517775" indent="-27146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6pPr>
            <a:lvl7pPr marL="2974975" indent="-27146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7pPr>
            <a:lvl8pPr marL="3432175" indent="-27146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8pPr>
            <a:lvl9pPr marL="3889375" indent="-27146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TW" altLang="en-US" b="0" dirty="0"/>
              <a:t>觀念</a:t>
            </a:r>
            <a:r>
              <a:rPr lang="en-US" altLang="zh-TW" b="0" dirty="0"/>
              <a:t>: </a:t>
            </a:r>
            <a:r>
              <a:rPr lang="zh-TW" altLang="en-US" b="0" dirty="0"/>
              <a:t>多一個</a:t>
            </a:r>
            <a:r>
              <a:rPr lang="en-US" altLang="zh-TW" b="0" dirty="0"/>
              <a:t>S[0]</a:t>
            </a:r>
            <a:r>
              <a:rPr lang="zh-TW" altLang="en-US" b="0" dirty="0"/>
              <a:t>記錄，其鍵值設定為</a:t>
            </a:r>
            <a:r>
              <a:rPr lang="en-US" altLang="zh-TW" b="0" dirty="0"/>
              <a:t>x</a:t>
            </a:r>
          </a:p>
        </p:txBody>
      </p:sp>
      <p:grpSp>
        <p:nvGrpSpPr>
          <p:cNvPr id="17" name="Group 64"/>
          <p:cNvGrpSpPr>
            <a:grpSpLocks/>
          </p:cNvGrpSpPr>
          <p:nvPr/>
        </p:nvGrpSpPr>
        <p:grpSpPr bwMode="auto">
          <a:xfrm>
            <a:off x="2676525" y="1900238"/>
            <a:ext cx="2616200" cy="730250"/>
            <a:chOff x="1686" y="1253"/>
            <a:chExt cx="1648" cy="460"/>
          </a:xfrm>
        </p:grpSpPr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3152" y="1483"/>
              <a:ext cx="18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sz="1800" b="0"/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2970" y="1483"/>
              <a:ext cx="18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sz="1800" b="0"/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2788" y="1483"/>
              <a:ext cx="18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sz="1800" b="0"/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2606" y="1483"/>
              <a:ext cx="18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sz="1800" b="0"/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2424" y="1483"/>
              <a:ext cx="18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sz="1800" b="0"/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2242" y="1483"/>
              <a:ext cx="18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sz="1800" b="0"/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2060" y="1483"/>
              <a:ext cx="18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sz="1800" b="0"/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2606" y="1253"/>
              <a:ext cx="18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sz="1800" b="0"/>
                <a:t>4</a:t>
              </a: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2242" y="1253"/>
              <a:ext cx="18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sz="1800" b="0"/>
                <a:t>2</a:t>
              </a: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3152" y="1253"/>
              <a:ext cx="18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sz="1800" b="0"/>
                <a:t>n</a:t>
              </a:r>
            </a:p>
          </p:txBody>
        </p: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2970" y="1253"/>
              <a:ext cx="18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sz="1800" b="0"/>
                <a:t>…</a:t>
              </a:r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2788" y="1253"/>
              <a:ext cx="18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sz="1800" b="0"/>
                <a:t>5</a:t>
              </a: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2424" y="1253"/>
              <a:ext cx="18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sz="1800" b="0"/>
                <a:t>3</a:t>
              </a:r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2060" y="1253"/>
              <a:ext cx="18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sz="1800" b="0"/>
                <a:t>1</a:t>
              </a:r>
            </a:p>
          </p:txBody>
        </p:sp>
        <p:sp>
          <p:nvSpPr>
            <p:cNvPr id="32" name="Line 24"/>
            <p:cNvSpPr>
              <a:spLocks noChangeShapeType="1"/>
            </p:cNvSpPr>
            <p:nvPr/>
          </p:nvSpPr>
          <p:spPr bwMode="auto">
            <a:xfrm>
              <a:off x="2060" y="1253"/>
              <a:ext cx="18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>
              <a:off x="1882" y="1706"/>
              <a:ext cx="1452" cy="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" name="Line 26"/>
            <p:cNvSpPr>
              <a:spLocks noChangeShapeType="1"/>
            </p:cNvSpPr>
            <p:nvPr/>
          </p:nvSpPr>
          <p:spPr bwMode="auto">
            <a:xfrm>
              <a:off x="2060" y="1253"/>
              <a:ext cx="0" cy="23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>
              <a:off x="3334" y="1253"/>
              <a:ext cx="0" cy="23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" name="Line 28"/>
            <p:cNvSpPr>
              <a:spLocks noChangeShapeType="1"/>
            </p:cNvSpPr>
            <p:nvPr/>
          </p:nvSpPr>
          <p:spPr bwMode="auto">
            <a:xfrm>
              <a:off x="1882" y="1480"/>
              <a:ext cx="1452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" name="Line 29"/>
            <p:cNvSpPr>
              <a:spLocks noChangeShapeType="1"/>
            </p:cNvSpPr>
            <p:nvPr/>
          </p:nvSpPr>
          <p:spPr bwMode="auto">
            <a:xfrm>
              <a:off x="2242" y="1253"/>
              <a:ext cx="18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" name="Line 31"/>
            <p:cNvSpPr>
              <a:spLocks noChangeShapeType="1"/>
            </p:cNvSpPr>
            <p:nvPr/>
          </p:nvSpPr>
          <p:spPr bwMode="auto">
            <a:xfrm>
              <a:off x="2424" y="1253"/>
              <a:ext cx="18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" name="Line 32"/>
            <p:cNvSpPr>
              <a:spLocks noChangeShapeType="1"/>
            </p:cNvSpPr>
            <p:nvPr/>
          </p:nvSpPr>
          <p:spPr bwMode="auto">
            <a:xfrm>
              <a:off x="2242" y="1483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" name="Line 33"/>
            <p:cNvSpPr>
              <a:spLocks noChangeShapeType="1"/>
            </p:cNvSpPr>
            <p:nvPr/>
          </p:nvSpPr>
          <p:spPr bwMode="auto">
            <a:xfrm>
              <a:off x="2606" y="1253"/>
              <a:ext cx="18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" name="Line 34"/>
            <p:cNvSpPr>
              <a:spLocks noChangeShapeType="1"/>
            </p:cNvSpPr>
            <p:nvPr/>
          </p:nvSpPr>
          <p:spPr bwMode="auto">
            <a:xfrm>
              <a:off x="2424" y="1483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" name="Line 35"/>
            <p:cNvSpPr>
              <a:spLocks noChangeShapeType="1"/>
            </p:cNvSpPr>
            <p:nvPr/>
          </p:nvSpPr>
          <p:spPr bwMode="auto">
            <a:xfrm>
              <a:off x="2788" y="1253"/>
              <a:ext cx="18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" name="Line 36"/>
            <p:cNvSpPr>
              <a:spLocks noChangeShapeType="1"/>
            </p:cNvSpPr>
            <p:nvPr/>
          </p:nvSpPr>
          <p:spPr bwMode="auto">
            <a:xfrm>
              <a:off x="2606" y="1483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" name="Line 37"/>
            <p:cNvSpPr>
              <a:spLocks noChangeShapeType="1"/>
            </p:cNvSpPr>
            <p:nvPr/>
          </p:nvSpPr>
          <p:spPr bwMode="auto">
            <a:xfrm>
              <a:off x="2970" y="1253"/>
              <a:ext cx="18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" name="Line 38"/>
            <p:cNvSpPr>
              <a:spLocks noChangeShapeType="1"/>
            </p:cNvSpPr>
            <p:nvPr/>
          </p:nvSpPr>
          <p:spPr bwMode="auto">
            <a:xfrm>
              <a:off x="2788" y="1483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" name="Line 39"/>
            <p:cNvSpPr>
              <a:spLocks noChangeShapeType="1"/>
            </p:cNvSpPr>
            <p:nvPr/>
          </p:nvSpPr>
          <p:spPr bwMode="auto">
            <a:xfrm>
              <a:off x="3152" y="1253"/>
              <a:ext cx="18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>
              <a:off x="2970" y="1483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" name="Line 41"/>
            <p:cNvSpPr>
              <a:spLocks noChangeShapeType="1"/>
            </p:cNvSpPr>
            <p:nvPr/>
          </p:nvSpPr>
          <p:spPr bwMode="auto">
            <a:xfrm>
              <a:off x="3152" y="1483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" name="Line 42"/>
            <p:cNvSpPr>
              <a:spLocks noChangeShapeType="1"/>
            </p:cNvSpPr>
            <p:nvPr/>
          </p:nvSpPr>
          <p:spPr bwMode="auto">
            <a:xfrm>
              <a:off x="3334" y="1483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" name="Text Box 43"/>
            <p:cNvSpPr txBox="1">
              <a:spLocks noChangeArrowheads="1"/>
            </p:cNvSpPr>
            <p:nvPr/>
          </p:nvSpPr>
          <p:spPr bwMode="auto">
            <a:xfrm>
              <a:off x="1686" y="147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i="1"/>
                <a:t>S</a:t>
              </a:r>
            </a:p>
          </p:txBody>
        </p:sp>
        <p:sp>
          <p:nvSpPr>
            <p:cNvPr id="51" name="Rectangle 55"/>
            <p:cNvSpPr>
              <a:spLocks noChangeArrowheads="1"/>
            </p:cNvSpPr>
            <p:nvPr/>
          </p:nvSpPr>
          <p:spPr bwMode="auto">
            <a:xfrm>
              <a:off x="1882" y="1483"/>
              <a:ext cx="18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sz="1800" b="0"/>
            </a:p>
          </p:txBody>
        </p:sp>
        <p:sp>
          <p:nvSpPr>
            <p:cNvPr id="52" name="Rectangle 57"/>
            <p:cNvSpPr>
              <a:spLocks noChangeArrowheads="1"/>
            </p:cNvSpPr>
            <p:nvPr/>
          </p:nvSpPr>
          <p:spPr bwMode="auto">
            <a:xfrm>
              <a:off x="1882" y="1253"/>
              <a:ext cx="18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sz="1800" b="0"/>
                <a:t>0</a:t>
              </a:r>
            </a:p>
          </p:txBody>
        </p:sp>
        <p:sp>
          <p:nvSpPr>
            <p:cNvPr id="53" name="Line 58"/>
            <p:cNvSpPr>
              <a:spLocks noChangeShapeType="1"/>
            </p:cNvSpPr>
            <p:nvPr/>
          </p:nvSpPr>
          <p:spPr bwMode="auto">
            <a:xfrm>
              <a:off x="1882" y="1253"/>
              <a:ext cx="18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Line 59"/>
            <p:cNvSpPr>
              <a:spLocks noChangeShapeType="1"/>
            </p:cNvSpPr>
            <p:nvPr/>
          </p:nvSpPr>
          <p:spPr bwMode="auto">
            <a:xfrm>
              <a:off x="1882" y="1253"/>
              <a:ext cx="0" cy="23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" name="Line 61"/>
            <p:cNvSpPr>
              <a:spLocks noChangeShapeType="1"/>
            </p:cNvSpPr>
            <p:nvPr/>
          </p:nvSpPr>
          <p:spPr bwMode="auto">
            <a:xfrm>
              <a:off x="1882" y="1483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6" name="Line 62"/>
            <p:cNvSpPr>
              <a:spLocks noChangeShapeType="1"/>
            </p:cNvSpPr>
            <p:nvPr/>
          </p:nvSpPr>
          <p:spPr bwMode="auto">
            <a:xfrm>
              <a:off x="2064" y="1483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7" name="Rectangle 65"/>
          <p:cNvSpPr>
            <a:spLocks noChangeArrowheads="1"/>
          </p:cNvSpPr>
          <p:nvPr/>
        </p:nvSpPr>
        <p:spPr bwMode="auto">
          <a:xfrm>
            <a:off x="2987675" y="2260600"/>
            <a:ext cx="288925" cy="3587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>
                <a:latin typeface="Berlin Sans FB" panose="020E0602020502020306" pitchFamily="34" charset="0"/>
              </a:rPr>
              <a:t>x</a:t>
            </a:r>
          </a:p>
        </p:txBody>
      </p:sp>
      <p:sp>
        <p:nvSpPr>
          <p:cNvPr id="58" name="Text Box 67"/>
          <p:cNvSpPr txBox="1">
            <a:spLocks noChangeArrowheads="1"/>
          </p:cNvSpPr>
          <p:nvPr/>
        </p:nvSpPr>
        <p:spPr bwMode="auto">
          <a:xfrm>
            <a:off x="1169988" y="5516563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>
                <a:solidFill>
                  <a:srgbClr val="FF0000"/>
                </a:solidFill>
                <a:sym typeface="Wingdings 2" panose="05020102010507070707" pitchFamily="18" charset="2"/>
              </a:rPr>
              <a:t></a:t>
            </a:r>
          </a:p>
        </p:txBody>
      </p:sp>
      <p:sp>
        <p:nvSpPr>
          <p:cNvPr id="59" name="Text Box 68"/>
          <p:cNvSpPr txBox="1">
            <a:spLocks noChangeArrowheads="1"/>
          </p:cNvSpPr>
          <p:nvPr/>
        </p:nvSpPr>
        <p:spPr bwMode="auto">
          <a:xfrm>
            <a:off x="1169988" y="573405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>
                <a:solidFill>
                  <a:srgbClr val="0000FF"/>
                </a:solidFill>
                <a:sym typeface="Wingdings 2" panose="05020102010507070707" pitchFamily="18" charset="2"/>
              </a:rPr>
              <a:t></a:t>
            </a:r>
          </a:p>
        </p:txBody>
      </p:sp>
      <p:sp>
        <p:nvSpPr>
          <p:cNvPr id="60" name="Text Box 69"/>
          <p:cNvSpPr txBox="1">
            <a:spLocks noChangeArrowheads="1"/>
          </p:cNvSpPr>
          <p:nvPr/>
        </p:nvSpPr>
        <p:spPr bwMode="auto">
          <a:xfrm>
            <a:off x="1169988" y="6015038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>
                <a:solidFill>
                  <a:srgbClr val="008000"/>
                </a:solidFill>
                <a:sym typeface="Wingdings 2" panose="05020102010507070707" pitchFamily="18" charset="2"/>
              </a:rPr>
              <a:t></a:t>
            </a:r>
          </a:p>
        </p:txBody>
      </p:sp>
      <p:sp>
        <p:nvSpPr>
          <p:cNvPr id="61" name="Line 70"/>
          <p:cNvSpPr>
            <a:spLocks noChangeShapeType="1"/>
          </p:cNvSpPr>
          <p:nvPr/>
        </p:nvSpPr>
        <p:spPr bwMode="auto">
          <a:xfrm flipH="1">
            <a:off x="4356100" y="2835275"/>
            <a:ext cx="647700" cy="0"/>
          </a:xfrm>
          <a:prstGeom prst="line">
            <a:avLst/>
          </a:prstGeom>
          <a:noFill/>
          <a:ln w="28575">
            <a:solidFill>
              <a:srgbClr val="008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" name="Text Box 71"/>
          <p:cNvSpPr txBox="1">
            <a:spLocks noChangeArrowheads="1"/>
          </p:cNvSpPr>
          <p:nvPr/>
        </p:nvSpPr>
        <p:spPr bwMode="auto">
          <a:xfrm>
            <a:off x="2960688" y="2619375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>
                <a:solidFill>
                  <a:srgbClr val="FF0000"/>
                </a:solidFill>
                <a:sym typeface="Wingdings 2" panose="05020102010507070707" pitchFamily="18" charset="2"/>
              </a:rPr>
              <a:t></a:t>
            </a:r>
          </a:p>
        </p:txBody>
      </p:sp>
      <p:sp>
        <p:nvSpPr>
          <p:cNvPr id="63" name="Text Box 72"/>
          <p:cNvSpPr txBox="1">
            <a:spLocks noChangeArrowheads="1"/>
          </p:cNvSpPr>
          <p:nvPr/>
        </p:nvSpPr>
        <p:spPr bwMode="auto">
          <a:xfrm>
            <a:off x="5219700" y="2613025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>
                <a:solidFill>
                  <a:srgbClr val="0000FF"/>
                </a:solidFill>
                <a:sym typeface="Wingdings 2" panose="05020102010507070707" pitchFamily="18" charset="2"/>
              </a:rPr>
              <a:t></a:t>
            </a:r>
          </a:p>
        </p:txBody>
      </p:sp>
      <p:sp>
        <p:nvSpPr>
          <p:cNvPr id="64" name="Text Box 73"/>
          <p:cNvSpPr txBox="1">
            <a:spLocks noChangeArrowheads="1"/>
          </p:cNvSpPr>
          <p:nvPr/>
        </p:nvSpPr>
        <p:spPr bwMode="auto">
          <a:xfrm>
            <a:off x="4329113" y="2835275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>
                <a:solidFill>
                  <a:srgbClr val="008000"/>
                </a:solidFill>
                <a:sym typeface="Wingdings 2" panose="05020102010507070707" pitchFamily="18" charset="2"/>
              </a:rPr>
              <a:t></a:t>
            </a:r>
          </a:p>
        </p:txBody>
      </p:sp>
      <p:sp>
        <p:nvSpPr>
          <p:cNvPr id="65" name="Line 74"/>
          <p:cNvSpPr>
            <a:spLocks noChangeShapeType="1"/>
          </p:cNvSpPr>
          <p:nvPr/>
        </p:nvSpPr>
        <p:spPr bwMode="auto">
          <a:xfrm>
            <a:off x="954088" y="3213100"/>
            <a:ext cx="6192837" cy="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" name="Line 75"/>
          <p:cNvSpPr>
            <a:spLocks noChangeShapeType="1"/>
          </p:cNvSpPr>
          <p:nvPr/>
        </p:nvSpPr>
        <p:spPr bwMode="auto">
          <a:xfrm>
            <a:off x="954088" y="6813550"/>
            <a:ext cx="6192837" cy="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87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6" grpId="0" build="p"/>
      <p:bldP spid="57" grpId="0" animBg="1"/>
      <p:bldP spid="58" grpId="0"/>
      <p:bldP spid="59" grpId="0"/>
      <p:bldP spid="60" grpId="0"/>
      <p:bldP spid="62" grpId="0"/>
      <p:bldP spid="63" grpId="0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TW" altLang="en-US" dirty="0"/>
              <a:t>以</a:t>
            </a:r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實際的執行時間</a:t>
            </a:r>
            <a:r>
              <a:rPr lang="zh-TW" altLang="en-US" dirty="0"/>
              <a:t>而言</a:t>
            </a:r>
            <a:r>
              <a:rPr lang="en-US" altLang="zh-TW" dirty="0"/>
              <a:t>:</a:t>
            </a:r>
          </a:p>
          <a:p>
            <a:pPr lvl="1">
              <a:lnSpc>
                <a:spcPct val="120000"/>
              </a:lnSpc>
            </a:pPr>
            <a:r>
              <a:rPr lang="zh-TW" altLang="en-US" dirty="0">
                <a:sym typeface="Wingdings 3" panose="05040102010807070707" pitchFamily="18" charset="2"/>
              </a:rPr>
              <a:t>由於少了 “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測試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Search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範圍是否結束</a:t>
            </a:r>
            <a:r>
              <a:rPr lang="zh-TW" altLang="en-US" dirty="0">
                <a:sym typeface="Wingdings 3" panose="05040102010807070707" pitchFamily="18" charset="2"/>
              </a:rPr>
              <a:t>” 之比較 </a:t>
            </a:r>
            <a:r>
              <a:rPr lang="en-US" altLang="zh-TW" sz="1800" dirty="0">
                <a:sym typeface="Wingdings 3" panose="05040102010807070707" pitchFamily="18" charset="2"/>
              </a:rPr>
              <a:t>(</a:t>
            </a:r>
            <a:r>
              <a:rPr lang="zh-TW" altLang="en-US" sz="1800" dirty="0">
                <a:sym typeface="Wingdings 3" panose="05040102010807070707" pitchFamily="18" charset="2"/>
              </a:rPr>
              <a:t>即</a:t>
            </a:r>
            <a:r>
              <a:rPr lang="en-US" altLang="zh-TW" sz="1800" dirty="0">
                <a:sym typeface="Wingdings 3" panose="05040102010807070707" pitchFamily="18" charset="2"/>
              </a:rPr>
              <a:t>: </a:t>
            </a:r>
            <a:r>
              <a:rPr lang="en-US" altLang="zh-TW" sz="18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location &lt;= n</a:t>
            </a:r>
            <a:r>
              <a:rPr lang="en-US" altLang="zh-TW" sz="1800" dirty="0">
                <a:sym typeface="Wingdings 3" panose="05040102010807070707" pitchFamily="18" charset="2"/>
              </a:rPr>
              <a:t>)</a:t>
            </a:r>
            <a:r>
              <a:rPr lang="zh-TW" altLang="en-US" dirty="0">
                <a:sym typeface="Wingdings 3" panose="05040102010807070707" pitchFamily="18" charset="2"/>
              </a:rPr>
              <a:t>，所以當</a:t>
            </a:r>
            <a:r>
              <a:rPr lang="en-US" altLang="zh-TW" dirty="0">
                <a:sym typeface="Wingdings 3" panose="05040102010807070707" pitchFamily="18" charset="2"/>
              </a:rPr>
              <a:t>n</a:t>
            </a:r>
            <a:r>
              <a:rPr lang="zh-TW" altLang="en-US" dirty="0">
                <a:sym typeface="Wingdings 3" panose="05040102010807070707" pitchFamily="18" charset="2"/>
              </a:rPr>
              <a:t>極大時，大約可以省下</a:t>
            </a:r>
            <a:r>
              <a:rPr lang="zh-TW" altLang="en-US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 </a:t>
            </a:r>
            <a: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½</a:t>
            </a:r>
            <a:r>
              <a:rPr lang="en-US" altLang="zh-TW" dirty="0">
                <a:sym typeface="Wingdings 3" panose="05040102010807070707" pitchFamily="18" charset="2"/>
              </a:rPr>
              <a:t> </a:t>
            </a:r>
            <a:r>
              <a:rPr lang="zh-TW" altLang="en-US" dirty="0">
                <a:sym typeface="Wingdings 3" panose="05040102010807070707" pitchFamily="18" charset="2"/>
              </a:rPr>
              <a:t>的比較時間。</a:t>
            </a:r>
          </a:p>
          <a:p>
            <a:pPr>
              <a:lnSpc>
                <a:spcPct val="120000"/>
              </a:lnSpc>
            </a:pPr>
            <a:r>
              <a:rPr lang="zh-TW" altLang="en-US" dirty="0"/>
              <a:t>以</a:t>
            </a:r>
            <a:r>
              <a:rPr lang="en-US" altLang="zh-TW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Time Complexity</a:t>
            </a:r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分析</a:t>
            </a:r>
            <a:r>
              <a:rPr lang="zh-TW" altLang="en-US" dirty="0"/>
              <a:t>而言</a:t>
            </a:r>
            <a:r>
              <a:rPr lang="en-US" altLang="zh-TW" dirty="0"/>
              <a:t>:</a:t>
            </a:r>
          </a:p>
          <a:p>
            <a:pPr lvl="1">
              <a:lnSpc>
                <a:spcPct val="120000"/>
              </a:lnSpc>
            </a:pPr>
            <a:r>
              <a:rPr lang="zh-TW" altLang="en-US" dirty="0"/>
              <a:t>由於仍然是線性搜尋，所以時間複雜度還是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O(n)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630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602989"/>
          </a:xfrm>
        </p:spPr>
        <p:txBody>
          <a:bodyPr/>
          <a:lstStyle/>
          <a:p>
            <a:r>
              <a:rPr lang="en-US" altLang="zh-TW" cap="none" dirty="0"/>
              <a:t>Binary Search </a:t>
            </a:r>
            <a:r>
              <a:rPr lang="en-US" altLang="zh-TW" dirty="0"/>
              <a:t>(</a:t>
            </a:r>
            <a:r>
              <a:rPr lang="zh-TW" altLang="en-US" dirty="0"/>
              <a:t>二分搜尋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37"/>
          <p:cNvSpPr txBox="1">
            <a:spLocks noChangeArrowheads="1"/>
          </p:cNvSpPr>
          <p:nvPr/>
        </p:nvSpPr>
        <p:spPr>
          <a:xfrm>
            <a:off x="457200" y="1557163"/>
            <a:ext cx="8291513" cy="5256213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TW" altLang="en-US"/>
              <a:t>實施前提</a:t>
            </a:r>
            <a:r>
              <a:rPr lang="en-US" altLang="zh-TW"/>
              <a:t>:</a:t>
            </a:r>
          </a:p>
          <a:p>
            <a:pPr lvl="1">
              <a:lnSpc>
                <a:spcPct val="80000"/>
              </a:lnSpc>
            </a:pPr>
            <a:r>
              <a:rPr lang="zh-TW" altLang="en-US"/>
              <a:t>檔案中記錄須事先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由小到大</a:t>
            </a:r>
            <a:r>
              <a:rPr lang="zh-TW" altLang="en-US"/>
              <a:t>排序過</a:t>
            </a:r>
          </a:p>
          <a:p>
            <a:pPr lvl="1">
              <a:lnSpc>
                <a:spcPct val="80000"/>
              </a:lnSpc>
            </a:pPr>
            <a:r>
              <a:rPr lang="zh-TW" altLang="en-US"/>
              <a:t>須由</a:t>
            </a:r>
            <a:r>
              <a:rPr lang="en-US" altLang="zh-TW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Random (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或</a:t>
            </a:r>
            <a:r>
              <a:rPr lang="en-US" altLang="zh-TW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Direct) access</a:t>
            </a:r>
            <a:r>
              <a:rPr lang="zh-TW" altLang="en-US"/>
              <a:t>之機制支援 </a:t>
            </a:r>
            <a:r>
              <a:rPr lang="en-US" altLang="zh-TW"/>
              <a:t>(e.g., Array)</a:t>
            </a:r>
          </a:p>
          <a:p>
            <a:pPr>
              <a:lnSpc>
                <a:spcPct val="80000"/>
              </a:lnSpc>
            </a:pPr>
            <a:r>
              <a:rPr lang="zh-TW" altLang="en-US"/>
              <a:t>觀念</a:t>
            </a:r>
            <a:r>
              <a:rPr lang="en-US" altLang="zh-TW"/>
              <a:t>:</a:t>
            </a:r>
          </a:p>
          <a:p>
            <a:pPr lvl="1">
              <a:lnSpc>
                <a:spcPct val="80000"/>
              </a:lnSpc>
            </a:pPr>
            <a:r>
              <a:rPr lang="zh-TW" altLang="en-US"/>
              <a:t>每次皆與</a:t>
            </a:r>
            <a:r>
              <a:rPr lang="en-US" altLang="zh-TW"/>
              <a:t>Search</a:t>
            </a:r>
            <a:r>
              <a:rPr lang="zh-TW" altLang="en-US"/>
              <a:t>範圍的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中間記錄</a:t>
            </a:r>
            <a:r>
              <a:rPr lang="zh-TW" altLang="en-US"/>
              <a:t>進行比較</a:t>
            </a:r>
            <a:r>
              <a:rPr lang="en-US" altLang="zh-TW"/>
              <a:t>!!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6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6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6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6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6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/>
              <a:t>while ( </a:t>
            </a:r>
            <a:r>
              <a:rPr lang="en-US" altLang="zh-TW" sz="1600" i="1"/>
              <a:t>l </a:t>
            </a:r>
            <a:r>
              <a:rPr lang="en-US" altLang="zh-TW" sz="1600">
                <a:sym typeface="Symbol" panose="05050102010706020507" pitchFamily="18" charset="2"/>
              </a:rPr>
              <a:t> </a:t>
            </a:r>
            <a:r>
              <a:rPr lang="en-US" altLang="zh-TW" sz="1600" i="1">
                <a:sym typeface="Symbol" panose="05050102010706020507" pitchFamily="18" charset="2"/>
              </a:rPr>
              <a:t>u</a:t>
            </a:r>
            <a:r>
              <a:rPr lang="en-US" altLang="zh-TW" sz="1600">
                <a:sym typeface="Symbol" panose="05050102010706020507" pitchFamily="18" charset="2"/>
              </a:rPr>
              <a:t> </a:t>
            </a:r>
            <a:r>
              <a:rPr lang="en-US" altLang="zh-TW" sz="1600"/>
              <a:t>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6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6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TW" altLang="en-US" sz="1600"/>
              <a:t>比較 </a:t>
            </a:r>
            <a:r>
              <a:rPr lang="en-US" altLang="zh-TW" sz="1600"/>
              <a:t>(k, S[m])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/>
              <a:t>       case “=”: found, i = m, return i;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/>
              <a:t>       case “&lt;”: </a:t>
            </a:r>
            <a:r>
              <a:rPr lang="en-US" altLang="zh-TW" sz="1600" b="1" i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lang="en-US" altLang="zh-TW" sz="1600"/>
              <a:t> = m-1;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/>
              <a:t>       case “&gt;”: </a:t>
            </a:r>
            <a:r>
              <a:rPr lang="en-US" altLang="zh-TW" sz="16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  <a:r>
              <a:rPr lang="en-US" altLang="zh-TW" sz="1600"/>
              <a:t> = m+1;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/>
              <a:t>recurn 0;</a:t>
            </a:r>
          </a:p>
        </p:txBody>
      </p:sp>
      <p:graphicFrame>
        <p:nvGraphicFramePr>
          <p:cNvPr id="5" name="Group 8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011968"/>
              </p:ext>
            </p:extLst>
          </p:nvPr>
        </p:nvGraphicFramePr>
        <p:xfrm>
          <a:off x="2776538" y="3789188"/>
          <a:ext cx="3168650" cy="310896"/>
        </p:xfrm>
        <a:graphic>
          <a:graphicData uri="http://schemas.openxmlformats.org/drawingml/2006/table">
            <a:tbl>
              <a:tblPr/>
              <a:tblGrid>
                <a:gridCol w="352425">
                  <a:extLst>
                    <a:ext uri="{9D8B030D-6E8A-4147-A177-3AD203B41FA5}">
                      <a16:colId xmlns:a16="http://schemas.microsoft.com/office/drawing/2014/main" val="9820010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3055186026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3110564934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357861377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36384148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87571753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88136612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557494107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722723030"/>
                    </a:ext>
                  </a:extLst>
                </a:gridCol>
              </a:tblGrid>
              <a:tr h="3108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284999"/>
                  </a:ext>
                </a:extLst>
              </a:tr>
            </a:tbl>
          </a:graphicData>
        </a:graphic>
      </p:graphicFrame>
      <p:sp>
        <p:nvSpPr>
          <p:cNvPr id="6" name="Oval 70"/>
          <p:cNvSpPr>
            <a:spLocks noChangeArrowheads="1"/>
          </p:cNvSpPr>
          <p:nvPr/>
        </p:nvSpPr>
        <p:spPr bwMode="auto">
          <a:xfrm>
            <a:off x="4217988" y="3795538"/>
            <a:ext cx="266700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Line 71"/>
          <p:cNvSpPr>
            <a:spLocks noChangeShapeType="1"/>
          </p:cNvSpPr>
          <p:nvPr/>
        </p:nvSpPr>
        <p:spPr bwMode="auto">
          <a:xfrm>
            <a:off x="2778125" y="4220988"/>
            <a:ext cx="31686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Text Box 72"/>
          <p:cNvSpPr txBox="1">
            <a:spLocks noChangeArrowheads="1"/>
          </p:cNvSpPr>
          <p:nvPr/>
        </p:nvSpPr>
        <p:spPr bwMode="auto">
          <a:xfrm>
            <a:off x="2690813" y="4244801"/>
            <a:ext cx="3282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600">
                <a:solidFill>
                  <a:srgbClr val="008000"/>
                </a:solidFill>
              </a:rPr>
              <a:t>小                                                     大</a:t>
            </a:r>
          </a:p>
        </p:txBody>
      </p:sp>
      <p:graphicFrame>
        <p:nvGraphicFramePr>
          <p:cNvPr id="9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917077"/>
              </p:ext>
            </p:extLst>
          </p:nvPr>
        </p:nvGraphicFramePr>
        <p:xfrm>
          <a:off x="6594475" y="3579638"/>
          <a:ext cx="15779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方程式" r:id="rId3" imgW="1041120" imgH="431640" progId="Equation.3">
                  <p:embed/>
                </p:oleObj>
              </mc:Choice>
              <mc:Fallback>
                <p:oleObj name="方程式" r:id="rId3" imgW="1041120" imgH="431640" progId="Equation.3">
                  <p:embed/>
                  <p:pic>
                    <p:nvPicPr>
                      <p:cNvPr id="592969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4475" y="3579638"/>
                        <a:ext cx="157797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476215"/>
              </p:ext>
            </p:extLst>
          </p:nvPr>
        </p:nvGraphicFramePr>
        <p:xfrm>
          <a:off x="2124075" y="4868688"/>
          <a:ext cx="10160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方程式" r:id="rId5" imgW="736560" imgH="431640" progId="Equation.3">
                  <p:embed/>
                </p:oleObj>
              </mc:Choice>
              <mc:Fallback>
                <p:oleObj name="方程式" r:id="rId5" imgW="736560" imgH="431640" progId="Equation.3">
                  <p:embed/>
                  <p:pic>
                    <p:nvPicPr>
                      <p:cNvPr id="592971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868688"/>
                        <a:ext cx="10160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0"/>
          <p:cNvGrpSpPr>
            <a:grpSpLocks/>
          </p:cNvGrpSpPr>
          <p:nvPr/>
        </p:nvGrpSpPr>
        <p:grpSpPr bwMode="auto">
          <a:xfrm>
            <a:off x="2824163" y="3292301"/>
            <a:ext cx="241300" cy="503237"/>
            <a:chOff x="1594" y="2024"/>
            <a:chExt cx="152" cy="317"/>
          </a:xfrm>
        </p:grpSpPr>
        <p:sp>
          <p:nvSpPr>
            <p:cNvPr id="12" name="Line 82"/>
            <p:cNvSpPr>
              <a:spLocks noChangeShapeType="1"/>
            </p:cNvSpPr>
            <p:nvPr/>
          </p:nvSpPr>
          <p:spPr bwMode="auto">
            <a:xfrm>
              <a:off x="1655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Text Box 83"/>
            <p:cNvSpPr txBox="1">
              <a:spLocks noChangeArrowheads="1"/>
            </p:cNvSpPr>
            <p:nvPr/>
          </p:nvSpPr>
          <p:spPr bwMode="auto">
            <a:xfrm>
              <a:off x="1594" y="2024"/>
              <a:ext cx="1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i="1"/>
                <a:t>l</a:t>
              </a:r>
            </a:p>
          </p:txBody>
        </p:sp>
      </p:grpSp>
      <p:grpSp>
        <p:nvGrpSpPr>
          <p:cNvPr id="14" name="Group 106"/>
          <p:cNvGrpSpPr>
            <a:grpSpLocks/>
          </p:cNvGrpSpPr>
          <p:nvPr/>
        </p:nvGrpSpPr>
        <p:grpSpPr bwMode="auto">
          <a:xfrm>
            <a:off x="5657850" y="3292301"/>
            <a:ext cx="296863" cy="503237"/>
            <a:chOff x="3379" y="2024"/>
            <a:chExt cx="187" cy="317"/>
          </a:xfrm>
        </p:grpSpPr>
        <p:sp>
          <p:nvSpPr>
            <p:cNvPr id="15" name="Line 84"/>
            <p:cNvSpPr>
              <a:spLocks noChangeShapeType="1"/>
            </p:cNvSpPr>
            <p:nvPr/>
          </p:nvSpPr>
          <p:spPr bwMode="auto">
            <a:xfrm>
              <a:off x="344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Text Box 85"/>
            <p:cNvSpPr txBox="1">
              <a:spLocks noChangeArrowheads="1"/>
            </p:cNvSpPr>
            <p:nvPr/>
          </p:nvSpPr>
          <p:spPr bwMode="auto">
            <a:xfrm>
              <a:off x="3379" y="20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i="1"/>
                <a:t>u</a:t>
              </a:r>
            </a:p>
          </p:txBody>
        </p:sp>
      </p:grpSp>
      <p:grpSp>
        <p:nvGrpSpPr>
          <p:cNvPr id="17" name="Group 103"/>
          <p:cNvGrpSpPr>
            <a:grpSpLocks/>
          </p:cNvGrpSpPr>
          <p:nvPr/>
        </p:nvGrpSpPr>
        <p:grpSpPr bwMode="auto">
          <a:xfrm>
            <a:off x="4002088" y="3292301"/>
            <a:ext cx="750887" cy="503237"/>
            <a:chOff x="2336" y="2024"/>
            <a:chExt cx="473" cy="317"/>
          </a:xfrm>
        </p:grpSpPr>
        <p:sp>
          <p:nvSpPr>
            <p:cNvPr id="18" name="Line 86"/>
            <p:cNvSpPr>
              <a:spLocks noChangeShapeType="1"/>
            </p:cNvSpPr>
            <p:nvPr/>
          </p:nvSpPr>
          <p:spPr bwMode="auto">
            <a:xfrm>
              <a:off x="2573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Text Box 87"/>
            <p:cNvSpPr txBox="1">
              <a:spLocks noChangeArrowheads="1"/>
            </p:cNvSpPr>
            <p:nvPr/>
          </p:nvSpPr>
          <p:spPr bwMode="auto">
            <a:xfrm>
              <a:off x="2336" y="2024"/>
              <a:ext cx="4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b="0"/>
                <a:t>middle</a:t>
              </a:r>
            </a:p>
          </p:txBody>
        </p:sp>
      </p:grpSp>
      <p:sp>
        <p:nvSpPr>
          <p:cNvPr id="20" name="Oval 88"/>
          <p:cNvSpPr>
            <a:spLocks noChangeArrowheads="1"/>
          </p:cNvSpPr>
          <p:nvPr/>
        </p:nvSpPr>
        <p:spPr bwMode="auto">
          <a:xfrm>
            <a:off x="2778125" y="3795538"/>
            <a:ext cx="1417638" cy="288925"/>
          </a:xfrm>
          <a:prstGeom prst="ellipse">
            <a:avLst/>
          </a:prstGeom>
          <a:solidFill>
            <a:srgbClr val="0000FF">
              <a:alpha val="3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Oval 89"/>
          <p:cNvSpPr>
            <a:spLocks noChangeArrowheads="1"/>
          </p:cNvSpPr>
          <p:nvPr/>
        </p:nvSpPr>
        <p:spPr bwMode="auto">
          <a:xfrm>
            <a:off x="4527550" y="3795538"/>
            <a:ext cx="1417638" cy="288925"/>
          </a:xfrm>
          <a:prstGeom prst="ellipse">
            <a:avLst/>
          </a:prstGeom>
          <a:solidFill>
            <a:srgbClr val="FF0000">
              <a:alpha val="3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2" name="Group 102"/>
          <p:cNvGrpSpPr>
            <a:grpSpLocks/>
          </p:cNvGrpSpPr>
          <p:nvPr/>
        </p:nvGrpSpPr>
        <p:grpSpPr bwMode="auto">
          <a:xfrm>
            <a:off x="3848100" y="3292301"/>
            <a:ext cx="296863" cy="503237"/>
            <a:chOff x="2239" y="2024"/>
            <a:chExt cx="187" cy="317"/>
          </a:xfrm>
        </p:grpSpPr>
        <p:sp>
          <p:nvSpPr>
            <p:cNvPr id="23" name="Line 90"/>
            <p:cNvSpPr>
              <a:spLocks noChangeShapeType="1"/>
            </p:cNvSpPr>
            <p:nvPr/>
          </p:nvSpPr>
          <p:spPr bwMode="auto">
            <a:xfrm>
              <a:off x="2300" y="2205"/>
              <a:ext cx="0" cy="136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Text Box 91"/>
            <p:cNvSpPr txBox="1">
              <a:spLocks noChangeArrowheads="1"/>
            </p:cNvSpPr>
            <p:nvPr/>
          </p:nvSpPr>
          <p:spPr bwMode="auto">
            <a:xfrm>
              <a:off x="2239" y="20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i="1">
                  <a:solidFill>
                    <a:srgbClr val="0066FF"/>
                  </a:solidFill>
                </a:rPr>
                <a:t>u</a:t>
              </a:r>
            </a:p>
          </p:txBody>
        </p:sp>
      </p:grpSp>
      <p:grpSp>
        <p:nvGrpSpPr>
          <p:cNvPr id="25" name="Group 104"/>
          <p:cNvGrpSpPr>
            <a:grpSpLocks/>
          </p:cNvGrpSpPr>
          <p:nvPr/>
        </p:nvGrpSpPr>
        <p:grpSpPr bwMode="auto">
          <a:xfrm>
            <a:off x="4649788" y="3292301"/>
            <a:ext cx="241300" cy="503237"/>
            <a:chOff x="2744" y="2024"/>
            <a:chExt cx="152" cy="317"/>
          </a:xfrm>
        </p:grpSpPr>
        <p:sp>
          <p:nvSpPr>
            <p:cNvPr id="26" name="Line 92"/>
            <p:cNvSpPr>
              <a:spLocks noChangeShapeType="1"/>
            </p:cNvSpPr>
            <p:nvPr/>
          </p:nvSpPr>
          <p:spPr bwMode="auto">
            <a:xfrm>
              <a:off x="2805" y="2205"/>
              <a:ext cx="0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" name="Text Box 93"/>
            <p:cNvSpPr txBox="1">
              <a:spLocks noChangeArrowheads="1"/>
            </p:cNvSpPr>
            <p:nvPr/>
          </p:nvSpPr>
          <p:spPr bwMode="auto">
            <a:xfrm>
              <a:off x="2744" y="2024"/>
              <a:ext cx="1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i="1">
                  <a:solidFill>
                    <a:srgbClr val="FF0000"/>
                  </a:solidFill>
                </a:rPr>
                <a:t>l</a:t>
              </a:r>
            </a:p>
          </p:txBody>
        </p:sp>
      </p:grpSp>
      <p:sp>
        <p:nvSpPr>
          <p:cNvPr id="28" name="Oval 94"/>
          <p:cNvSpPr>
            <a:spLocks noChangeArrowheads="1"/>
          </p:cNvSpPr>
          <p:nvPr/>
        </p:nvSpPr>
        <p:spPr bwMode="auto">
          <a:xfrm>
            <a:off x="3352800" y="3795538"/>
            <a:ext cx="266700" cy="266700"/>
          </a:xfrm>
          <a:prstGeom prst="ellipse">
            <a:avLst/>
          </a:prstGeom>
          <a:solidFill>
            <a:srgbClr val="CCCC00">
              <a:alpha val="600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Oval 95"/>
          <p:cNvSpPr>
            <a:spLocks noChangeArrowheads="1"/>
          </p:cNvSpPr>
          <p:nvPr/>
        </p:nvSpPr>
        <p:spPr bwMode="auto">
          <a:xfrm>
            <a:off x="5081588" y="3795538"/>
            <a:ext cx="266700" cy="266700"/>
          </a:xfrm>
          <a:prstGeom prst="ellipse">
            <a:avLst/>
          </a:prstGeom>
          <a:solidFill>
            <a:srgbClr val="CCCC00">
              <a:alpha val="600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0" name="Group 101"/>
          <p:cNvGrpSpPr>
            <a:grpSpLocks/>
          </p:cNvGrpSpPr>
          <p:nvPr/>
        </p:nvGrpSpPr>
        <p:grpSpPr bwMode="auto">
          <a:xfrm>
            <a:off x="3298825" y="3292301"/>
            <a:ext cx="342900" cy="503237"/>
            <a:chOff x="1893" y="2024"/>
            <a:chExt cx="216" cy="317"/>
          </a:xfrm>
        </p:grpSpPr>
        <p:sp>
          <p:nvSpPr>
            <p:cNvPr id="31" name="Line 96"/>
            <p:cNvSpPr>
              <a:spLocks noChangeShapeType="1"/>
            </p:cNvSpPr>
            <p:nvPr/>
          </p:nvSpPr>
          <p:spPr bwMode="auto">
            <a:xfrm>
              <a:off x="2009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" name="Text Box 97"/>
            <p:cNvSpPr txBox="1">
              <a:spLocks noChangeArrowheads="1"/>
            </p:cNvSpPr>
            <p:nvPr/>
          </p:nvSpPr>
          <p:spPr bwMode="auto">
            <a:xfrm>
              <a:off x="1893" y="2024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b="0"/>
                <a:t>m</a:t>
              </a:r>
            </a:p>
          </p:txBody>
        </p:sp>
      </p:grpSp>
      <p:grpSp>
        <p:nvGrpSpPr>
          <p:cNvPr id="33" name="Group 105"/>
          <p:cNvGrpSpPr>
            <a:grpSpLocks/>
          </p:cNvGrpSpPr>
          <p:nvPr/>
        </p:nvGrpSpPr>
        <p:grpSpPr bwMode="auto">
          <a:xfrm>
            <a:off x="5081588" y="3292301"/>
            <a:ext cx="342900" cy="503237"/>
            <a:chOff x="3016" y="2024"/>
            <a:chExt cx="216" cy="317"/>
          </a:xfrm>
        </p:grpSpPr>
        <p:sp>
          <p:nvSpPr>
            <p:cNvPr id="34" name="Line 98"/>
            <p:cNvSpPr>
              <a:spLocks noChangeShapeType="1"/>
            </p:cNvSpPr>
            <p:nvPr/>
          </p:nvSpPr>
          <p:spPr bwMode="auto">
            <a:xfrm>
              <a:off x="3109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" name="Text Box 99"/>
            <p:cNvSpPr txBox="1">
              <a:spLocks noChangeArrowheads="1"/>
            </p:cNvSpPr>
            <p:nvPr/>
          </p:nvSpPr>
          <p:spPr bwMode="auto">
            <a:xfrm>
              <a:off x="3016" y="2024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b="0"/>
                <a:t>m</a:t>
              </a:r>
            </a:p>
          </p:txBody>
        </p:sp>
      </p:grpSp>
      <p:sp>
        <p:nvSpPr>
          <p:cNvPr id="36" name="Text Box 107"/>
          <p:cNvSpPr txBox="1">
            <a:spLocks noChangeArrowheads="1"/>
          </p:cNvSpPr>
          <p:nvPr/>
        </p:nvSpPr>
        <p:spPr bwMode="auto">
          <a:xfrm>
            <a:off x="2481263" y="3743151"/>
            <a:ext cx="2905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>
                <a:latin typeface="Berlin Sans FB" panose="020E0602020502020306" pitchFamily="34" charset="0"/>
              </a:rPr>
              <a:t>S</a:t>
            </a:r>
          </a:p>
        </p:txBody>
      </p:sp>
      <p:sp>
        <p:nvSpPr>
          <p:cNvPr id="37" name="Text Box 108"/>
          <p:cNvSpPr txBox="1">
            <a:spLocks noChangeArrowheads="1"/>
          </p:cNvSpPr>
          <p:nvPr/>
        </p:nvSpPr>
        <p:spPr bwMode="auto">
          <a:xfrm>
            <a:off x="3924300" y="5635451"/>
            <a:ext cx="908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/>
              <a:t>//</a:t>
            </a:r>
            <a:r>
              <a:rPr lang="zh-TW" altLang="en-US" sz="1600">
                <a:solidFill>
                  <a:srgbClr val="FF0000"/>
                </a:solidFill>
              </a:rPr>
              <a:t>找到了</a:t>
            </a:r>
          </a:p>
        </p:txBody>
      </p:sp>
      <p:sp>
        <p:nvSpPr>
          <p:cNvPr id="38" name="Text Box 109"/>
          <p:cNvSpPr txBox="1">
            <a:spLocks noChangeArrowheads="1"/>
          </p:cNvSpPr>
          <p:nvPr/>
        </p:nvSpPr>
        <p:spPr bwMode="auto">
          <a:xfrm>
            <a:off x="3944938" y="5900563"/>
            <a:ext cx="2127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/>
              <a:t>//</a:t>
            </a:r>
            <a:r>
              <a:rPr lang="zh-TW" altLang="en-US" sz="1600"/>
              <a:t>要找的資料在</a:t>
            </a:r>
            <a:r>
              <a:rPr lang="zh-TW" altLang="en-US" sz="1600">
                <a:solidFill>
                  <a:srgbClr val="FF0000"/>
                </a:solidFill>
              </a:rPr>
              <a:t>左半部</a:t>
            </a:r>
          </a:p>
        </p:txBody>
      </p:sp>
      <p:sp>
        <p:nvSpPr>
          <p:cNvPr id="39" name="Text Box 110"/>
          <p:cNvSpPr txBox="1">
            <a:spLocks noChangeArrowheads="1"/>
          </p:cNvSpPr>
          <p:nvPr/>
        </p:nvSpPr>
        <p:spPr bwMode="auto">
          <a:xfrm>
            <a:off x="3944938" y="6165676"/>
            <a:ext cx="2127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/>
              <a:t>//</a:t>
            </a:r>
            <a:r>
              <a:rPr lang="zh-TW" altLang="en-US" sz="1600"/>
              <a:t>要找的資料在</a:t>
            </a:r>
            <a:r>
              <a:rPr lang="zh-TW" altLang="en-US" sz="1600">
                <a:solidFill>
                  <a:srgbClr val="FF0000"/>
                </a:solidFill>
              </a:rPr>
              <a:t>右半部</a:t>
            </a:r>
          </a:p>
        </p:txBody>
      </p:sp>
    </p:spTree>
    <p:extLst>
      <p:ext uri="{BB962C8B-B14F-4D97-AF65-F5344CB8AC3E}">
        <p14:creationId xmlns:p14="http://schemas.microsoft.com/office/powerpoint/2010/main" val="330077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/>
      <p:bldP spid="36" grpId="0"/>
      <p:bldP spid="37" grpId="0"/>
      <p:bldP spid="38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81286"/>
          </a:xfrm>
        </p:spPr>
        <p:txBody>
          <a:bodyPr/>
          <a:lstStyle/>
          <a:p>
            <a:r>
              <a:rPr lang="en-US" altLang="zh-TW" cap="none" dirty="0">
                <a:solidFill>
                  <a:schemeClr val="tx1"/>
                </a:solidFill>
              </a:rPr>
              <a:t>Algorithm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412776"/>
            <a:ext cx="7989752" cy="4446023"/>
          </a:xfrm>
        </p:spPr>
        <p:txBody>
          <a:bodyPr/>
          <a:lstStyle/>
          <a:p>
            <a:r>
              <a:rPr lang="en-US" altLang="zh-TW" dirty="0"/>
              <a:t>Recursion Version:</a:t>
            </a:r>
          </a:p>
          <a:p>
            <a:endParaRPr lang="zh-TW" altLang="en-US" dirty="0"/>
          </a:p>
        </p:txBody>
      </p:sp>
      <p:pic>
        <p:nvPicPr>
          <p:cNvPr id="4" name="Picture 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917700"/>
            <a:ext cx="6840538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21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Iteration Version:</a:t>
            </a:r>
            <a:endParaRPr lang="zh-TW" altLang="en-US" cap="none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Picture 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869" y="908720"/>
            <a:ext cx="4410075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12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81286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分析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581192" y="1484784"/>
            <a:ext cx="7989752" cy="504055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TW" altLang="en-US" dirty="0"/>
              <a:t>利用</a:t>
            </a:r>
            <a:r>
              <a:rPr lang="en-US" altLang="zh-TW" dirty="0"/>
              <a:t>Time function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ym typeface="Wingdings 3" panose="05040102010807070707" pitchFamily="18" charset="2"/>
              </a:rPr>
              <a:t>    T(n) = T(n/2) + O(1)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ym typeface="Wingdings 3" panose="05040102010807070707" pitchFamily="18" charset="2"/>
              </a:rPr>
              <a:t>            = </a:t>
            </a:r>
            <a:r>
              <a:rPr lang="en-US" altLang="zh-TW" u="sng" dirty="0">
                <a:solidFill>
                  <a:srgbClr val="FF0000"/>
                </a:solidFill>
                <a:sym typeface="Wingdings 3" panose="05040102010807070707" pitchFamily="18" charset="2"/>
              </a:rPr>
              <a:t>T(n/2)</a:t>
            </a:r>
            <a:r>
              <a:rPr lang="en-US" altLang="zh-TW" u="sng" dirty="0">
                <a:sym typeface="Wingdings 3" panose="05040102010807070707" pitchFamily="18" charset="2"/>
              </a:rPr>
              <a:t> + c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ym typeface="Wingdings 3" panose="05040102010807070707" pitchFamily="18" charset="2"/>
              </a:rPr>
              <a:t>            = </a:t>
            </a:r>
            <a:r>
              <a:rPr lang="en-US" altLang="zh-TW" dirty="0">
                <a:solidFill>
                  <a:srgbClr val="FF0000"/>
                </a:solidFill>
                <a:sym typeface="Wingdings 3" panose="05040102010807070707" pitchFamily="18" charset="2"/>
              </a:rPr>
              <a:t>(T(n/4 + c))</a:t>
            </a:r>
            <a:r>
              <a:rPr lang="en-US" altLang="zh-TW" dirty="0">
                <a:sym typeface="Wingdings 3" panose="05040102010807070707" pitchFamily="18" charset="2"/>
              </a:rPr>
              <a:t> + c = </a:t>
            </a:r>
            <a:r>
              <a:rPr lang="en-US" altLang="zh-TW" u="sng" dirty="0">
                <a:solidFill>
                  <a:srgbClr val="0066FF"/>
                </a:solidFill>
                <a:sym typeface="Wingdings 3" panose="05040102010807070707" pitchFamily="18" charset="2"/>
              </a:rPr>
              <a:t>T(n/4)</a:t>
            </a:r>
            <a:r>
              <a:rPr lang="en-US" altLang="zh-TW" u="sng" dirty="0">
                <a:sym typeface="Wingdings 3" panose="05040102010807070707" pitchFamily="18" charset="2"/>
              </a:rPr>
              <a:t> + 2c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ym typeface="Wingdings 3" panose="05040102010807070707" pitchFamily="18" charset="2"/>
              </a:rPr>
              <a:t>            = </a:t>
            </a:r>
            <a:r>
              <a:rPr lang="en-US" altLang="zh-TW" dirty="0">
                <a:solidFill>
                  <a:srgbClr val="0066FF"/>
                </a:solidFill>
                <a:sym typeface="Wingdings 3" panose="05040102010807070707" pitchFamily="18" charset="2"/>
              </a:rPr>
              <a:t>(T(n/8) + c)</a:t>
            </a:r>
            <a:r>
              <a:rPr lang="en-US" altLang="zh-TW" dirty="0">
                <a:sym typeface="Wingdings 3" panose="05040102010807070707" pitchFamily="18" charset="2"/>
              </a:rPr>
              <a:t> + 2c = </a:t>
            </a:r>
            <a:r>
              <a:rPr lang="en-US" altLang="zh-TW" u="sng" dirty="0">
                <a:solidFill>
                  <a:srgbClr val="008000"/>
                </a:solidFill>
                <a:sym typeface="Wingdings 3" panose="05040102010807070707" pitchFamily="18" charset="2"/>
              </a:rPr>
              <a:t>T(n/8)</a:t>
            </a:r>
            <a:r>
              <a:rPr lang="en-US" altLang="zh-TW" u="sng" dirty="0">
                <a:sym typeface="Wingdings 3" panose="05040102010807070707" pitchFamily="18" charset="2"/>
              </a:rPr>
              <a:t> +3c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ym typeface="Wingdings 3" panose="05040102010807070707" pitchFamily="18" charset="2"/>
              </a:rPr>
              <a:t>            = 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ym typeface="Wingdings 3" panose="05040102010807070707" pitchFamily="18" charset="2"/>
              </a:rPr>
              <a:t>            = </a:t>
            </a:r>
            <a:r>
              <a:rPr lang="en-US" altLang="zh-TW" u="sng" dirty="0">
                <a:sym typeface="Wingdings 3" panose="05040102010807070707" pitchFamily="18" charset="2"/>
              </a:rPr>
              <a:t>T(n/n) + log</a:t>
            </a:r>
            <a:r>
              <a:rPr lang="en-US" altLang="zh-TW" u="sng" baseline="-25000" dirty="0">
                <a:sym typeface="Wingdings 3" panose="05040102010807070707" pitchFamily="18" charset="2"/>
              </a:rPr>
              <a:t>2</a:t>
            </a:r>
            <a:r>
              <a:rPr lang="en-US" altLang="zh-TW" u="sng" dirty="0">
                <a:sym typeface="Wingdings 3" panose="05040102010807070707" pitchFamily="18" charset="2"/>
              </a:rPr>
              <a:t>n</a:t>
            </a:r>
            <a:r>
              <a:rPr lang="en-US" altLang="zh-TW" u="sng" dirty="0">
                <a:sym typeface="Symbol" panose="05050102010706020507" pitchFamily="18" charset="2"/>
              </a:rPr>
              <a:t></a:t>
            </a:r>
            <a:r>
              <a:rPr lang="en-US" altLang="zh-TW" u="sng" dirty="0">
                <a:sym typeface="Wingdings 3" panose="05040102010807070707" pitchFamily="18" charset="2"/>
              </a:rPr>
              <a:t>c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ym typeface="Wingdings 3" panose="05040102010807070707" pitchFamily="18" charset="2"/>
              </a:rPr>
              <a:t>            = T(1) + c log</a:t>
            </a:r>
            <a:r>
              <a:rPr lang="en-US" altLang="zh-TW" baseline="-25000" dirty="0">
                <a:sym typeface="Wingdings 3" panose="05040102010807070707" pitchFamily="18" charset="2"/>
              </a:rPr>
              <a:t>2</a:t>
            </a:r>
            <a:r>
              <a:rPr lang="en-US" altLang="zh-TW" dirty="0">
                <a:sym typeface="Wingdings 3" panose="05040102010807070707" pitchFamily="18" charset="2"/>
              </a:rPr>
              <a:t>n    </a:t>
            </a:r>
            <a:r>
              <a:rPr lang="en-US" altLang="zh-TW" sz="1800" dirty="0">
                <a:sym typeface="Wingdings 3" panose="05040102010807070707" pitchFamily="18" charset="2"/>
              </a:rPr>
              <a:t>(T(1) = 1, c </a:t>
            </a:r>
            <a:r>
              <a:rPr lang="zh-TW" altLang="en-US" sz="1800" dirty="0">
                <a:sym typeface="Wingdings 3" panose="05040102010807070707" pitchFamily="18" charset="2"/>
              </a:rPr>
              <a:t>為大於 </a:t>
            </a:r>
            <a:r>
              <a:rPr lang="en-US" altLang="zh-TW" sz="1800" dirty="0">
                <a:sym typeface="Wingdings 3" panose="05040102010807070707" pitchFamily="18" charset="2"/>
              </a:rPr>
              <a:t>0 </a:t>
            </a:r>
            <a:r>
              <a:rPr lang="zh-TW" altLang="en-US" sz="1800" dirty="0">
                <a:sym typeface="Wingdings 3" panose="05040102010807070707" pitchFamily="18" charset="2"/>
              </a:rPr>
              <a:t>的常數</a:t>
            </a:r>
            <a:r>
              <a:rPr lang="en-US" altLang="zh-TW" sz="1800" dirty="0">
                <a:sym typeface="Wingdings 3" panose="05040102010807070707" pitchFamily="18" charset="2"/>
              </a:rPr>
              <a:t>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ym typeface="Wingdings 3" panose="05040102010807070707" pitchFamily="18" charset="2"/>
              </a:rPr>
              <a:t>            = 1 + c log</a:t>
            </a:r>
            <a:r>
              <a:rPr lang="en-US" altLang="zh-TW" baseline="-25000" dirty="0">
                <a:sym typeface="Wingdings 3" panose="05040102010807070707" pitchFamily="18" charset="2"/>
              </a:rPr>
              <a:t>2</a:t>
            </a:r>
            <a:r>
              <a:rPr lang="en-US" altLang="zh-TW" dirty="0">
                <a:sym typeface="Wingdings 3" panose="05040102010807070707" pitchFamily="18" charset="2"/>
              </a:rPr>
              <a:t>n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 T(n) = O(log</a:t>
            </a:r>
            <a:r>
              <a:rPr lang="en-US" altLang="zh-TW" baseline="-25000" dirty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5696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01564"/>
          </a:xfrm>
        </p:spPr>
        <p:txBody>
          <a:bodyPr>
            <a:normAutofit fontScale="90000"/>
          </a:bodyPr>
          <a:lstStyle/>
          <a:p>
            <a:r>
              <a:rPr lang="en-US" altLang="zh-TW" cap="none" dirty="0"/>
              <a:t>Interpolation Search </a:t>
            </a:r>
            <a:r>
              <a:rPr lang="en-US" altLang="zh-TW" dirty="0"/>
              <a:t>(</a:t>
            </a:r>
            <a:r>
              <a:rPr lang="zh-TW" altLang="en-US" dirty="0"/>
              <a:t>插補搜尋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12875"/>
            <a:ext cx="8291513" cy="5256213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TW" altLang="en-US"/>
              <a:t>比較符合人類</a:t>
            </a:r>
            <a:r>
              <a:rPr lang="en-US" altLang="zh-TW"/>
              <a:t>Search</a:t>
            </a:r>
            <a:r>
              <a:rPr lang="zh-TW" altLang="en-US"/>
              <a:t>之行為</a:t>
            </a:r>
          </a:p>
          <a:p>
            <a:pPr>
              <a:lnSpc>
                <a:spcPct val="80000"/>
              </a:lnSpc>
            </a:pPr>
            <a:r>
              <a:rPr lang="zh-TW" altLang="en-US"/>
              <a:t>實施前提</a:t>
            </a:r>
            <a:r>
              <a:rPr lang="en-US" altLang="zh-TW"/>
              <a:t>:</a:t>
            </a:r>
          </a:p>
          <a:p>
            <a:pPr lvl="1">
              <a:lnSpc>
                <a:spcPct val="80000"/>
              </a:lnSpc>
            </a:pPr>
            <a:r>
              <a:rPr lang="zh-TW" altLang="en-US"/>
              <a:t>檔案中記錄須事先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由小到大</a:t>
            </a:r>
            <a:r>
              <a:rPr lang="zh-TW" altLang="en-US"/>
              <a:t>排序過</a:t>
            </a:r>
          </a:p>
          <a:p>
            <a:pPr lvl="1">
              <a:lnSpc>
                <a:spcPct val="80000"/>
              </a:lnSpc>
            </a:pPr>
            <a:r>
              <a:rPr lang="zh-TW" altLang="en-US"/>
              <a:t>須由</a:t>
            </a:r>
            <a:r>
              <a:rPr lang="en-US" altLang="zh-TW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Random (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或</a:t>
            </a:r>
            <a:r>
              <a:rPr lang="en-US" altLang="zh-TW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Direct) access</a:t>
            </a:r>
            <a:r>
              <a:rPr lang="zh-TW" altLang="en-US"/>
              <a:t>之機制支援 </a:t>
            </a:r>
            <a:r>
              <a:rPr lang="en-US" altLang="zh-TW"/>
              <a:t>(e.g., Array)</a:t>
            </a:r>
          </a:p>
          <a:p>
            <a:pPr>
              <a:lnSpc>
                <a:spcPct val="80000"/>
              </a:lnSpc>
            </a:pPr>
            <a:r>
              <a:rPr lang="zh-TW" altLang="en-US"/>
              <a:t>作法</a:t>
            </a:r>
            <a:r>
              <a:rPr lang="en-US" altLang="zh-TW"/>
              <a:t>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6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6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6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6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/>
              <a:t>while ( </a:t>
            </a:r>
            <a:r>
              <a:rPr lang="en-US" altLang="zh-TW" sz="1600" i="1"/>
              <a:t>l </a:t>
            </a:r>
            <a:r>
              <a:rPr lang="en-US" altLang="zh-TW" sz="1600">
                <a:sym typeface="Symbol" panose="05050102010706020507" pitchFamily="18" charset="2"/>
              </a:rPr>
              <a:t> </a:t>
            </a:r>
            <a:r>
              <a:rPr lang="en-US" altLang="zh-TW" sz="1600" i="1">
                <a:sym typeface="Symbol" panose="05050102010706020507" pitchFamily="18" charset="2"/>
              </a:rPr>
              <a:t>u</a:t>
            </a:r>
            <a:r>
              <a:rPr lang="en-US" altLang="zh-TW" sz="1600">
                <a:sym typeface="Symbol" panose="05050102010706020507" pitchFamily="18" charset="2"/>
              </a:rPr>
              <a:t>  &amp;&amp; i == 0</a:t>
            </a:r>
            <a:r>
              <a:rPr lang="en-US" altLang="zh-TW" sz="1600"/>
              <a:t>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6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6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6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TW" altLang="en-US" sz="1600"/>
              <a:t>比較 </a:t>
            </a:r>
            <a:r>
              <a:rPr lang="en-US" altLang="zh-TW" sz="1600"/>
              <a:t>(x, S[mid])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/>
              <a:t>       case </a:t>
            </a:r>
            <a:r>
              <a:rPr lang="en-US" altLang="zh-TW" sz="1600">
                <a:sym typeface="Wingdings 2" panose="05020102010507070707" pitchFamily="18" charset="2"/>
              </a:rPr>
              <a:t></a:t>
            </a:r>
            <a:r>
              <a:rPr lang="en-US" altLang="zh-TW" sz="1600"/>
              <a:t> “=”: found, i = mid, return i;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/>
              <a:t>       case </a:t>
            </a:r>
            <a:r>
              <a:rPr lang="en-US" altLang="zh-TW" sz="1600">
                <a:sym typeface="Wingdings 2" panose="05020102010507070707" pitchFamily="18" charset="2"/>
              </a:rPr>
              <a:t></a:t>
            </a:r>
            <a:r>
              <a:rPr lang="en-US" altLang="zh-TW" sz="1600"/>
              <a:t> “&lt;”: </a:t>
            </a:r>
            <a:r>
              <a:rPr lang="en-US" altLang="zh-TW" sz="1600" b="1" i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lang="en-US" altLang="zh-TW" sz="1600"/>
              <a:t> = mid-1;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/>
              <a:t>       case </a:t>
            </a:r>
            <a:r>
              <a:rPr lang="en-US" altLang="zh-TW" sz="1600">
                <a:sym typeface="Wingdings 2" panose="05020102010507070707" pitchFamily="18" charset="2"/>
              </a:rPr>
              <a:t></a:t>
            </a:r>
            <a:r>
              <a:rPr lang="en-US" altLang="zh-TW" sz="1600"/>
              <a:t> “&gt;”: </a:t>
            </a:r>
            <a:r>
              <a:rPr lang="en-US" altLang="zh-TW" sz="16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  <a:r>
              <a:rPr lang="en-US" altLang="zh-TW" sz="1600"/>
              <a:t> = mid+1;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/>
              <a:t>recurn 0;</a:t>
            </a:r>
          </a:p>
        </p:txBody>
      </p:sp>
      <p:graphicFrame>
        <p:nvGraphicFramePr>
          <p:cNvPr id="5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8203989"/>
              </p:ext>
            </p:extLst>
          </p:nvPr>
        </p:nvGraphicFramePr>
        <p:xfrm>
          <a:off x="2238375" y="3573463"/>
          <a:ext cx="3168650" cy="310896"/>
        </p:xfrm>
        <a:graphic>
          <a:graphicData uri="http://schemas.openxmlformats.org/drawingml/2006/table">
            <a:tbl>
              <a:tblPr/>
              <a:tblGrid>
                <a:gridCol w="352425">
                  <a:extLst>
                    <a:ext uri="{9D8B030D-6E8A-4147-A177-3AD203B41FA5}">
                      <a16:colId xmlns:a16="http://schemas.microsoft.com/office/drawing/2014/main" val="231397142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196848724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3913345856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367006995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337485014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06680766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760487116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959454295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899442776"/>
                    </a:ext>
                  </a:extLst>
                </a:gridCol>
              </a:tblGrid>
              <a:tr h="3108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21937"/>
                  </a:ext>
                </a:extLst>
              </a:tr>
            </a:tbl>
          </a:graphicData>
        </a:graphic>
      </p:graphicFrame>
      <p:sp>
        <p:nvSpPr>
          <p:cNvPr id="6" name="Line 27"/>
          <p:cNvSpPr>
            <a:spLocks noChangeShapeType="1"/>
          </p:cNvSpPr>
          <p:nvPr/>
        </p:nvSpPr>
        <p:spPr bwMode="auto">
          <a:xfrm>
            <a:off x="2239963" y="4005263"/>
            <a:ext cx="31686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Text Box 28"/>
          <p:cNvSpPr txBox="1">
            <a:spLocks noChangeArrowheads="1"/>
          </p:cNvSpPr>
          <p:nvPr/>
        </p:nvSpPr>
        <p:spPr bwMode="auto">
          <a:xfrm>
            <a:off x="2152650" y="4029075"/>
            <a:ext cx="3282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600">
                <a:solidFill>
                  <a:srgbClr val="008000"/>
                </a:solidFill>
              </a:rPr>
              <a:t>小                                                     大</a:t>
            </a:r>
          </a:p>
        </p:txBody>
      </p:sp>
      <p:graphicFrame>
        <p:nvGraphicFramePr>
          <p:cNvPr id="8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430831"/>
              </p:ext>
            </p:extLst>
          </p:nvPr>
        </p:nvGraphicFramePr>
        <p:xfrm>
          <a:off x="5867400" y="3373438"/>
          <a:ext cx="280828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方程式" r:id="rId3" imgW="1765080" imgH="457200" progId="Equation.3">
                  <p:embed/>
                </p:oleObj>
              </mc:Choice>
              <mc:Fallback>
                <p:oleObj name="方程式" r:id="rId3" imgW="1765080" imgH="457200" progId="Equation.3">
                  <p:embed/>
                  <p:pic>
                    <p:nvPicPr>
                      <p:cNvPr id="75266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373438"/>
                        <a:ext cx="2808288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310368"/>
              </p:ext>
            </p:extLst>
          </p:nvPr>
        </p:nvGraphicFramePr>
        <p:xfrm>
          <a:off x="1560513" y="4670425"/>
          <a:ext cx="287337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方程式" r:id="rId5" imgW="2082600" imgH="457200" progId="Equation.3">
                  <p:embed/>
                </p:oleObj>
              </mc:Choice>
              <mc:Fallback>
                <p:oleObj name="方程式" r:id="rId5" imgW="2082600" imgH="457200" progId="Equation.3">
                  <p:embed/>
                  <p:pic>
                    <p:nvPicPr>
                      <p:cNvPr id="75267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4670425"/>
                        <a:ext cx="2873375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2286000" y="3076575"/>
            <a:ext cx="241300" cy="503238"/>
            <a:chOff x="1594" y="2024"/>
            <a:chExt cx="152" cy="317"/>
          </a:xfrm>
        </p:grpSpPr>
        <p:sp>
          <p:nvSpPr>
            <p:cNvPr id="11" name="Line 32"/>
            <p:cNvSpPr>
              <a:spLocks noChangeShapeType="1"/>
            </p:cNvSpPr>
            <p:nvPr/>
          </p:nvSpPr>
          <p:spPr bwMode="auto">
            <a:xfrm>
              <a:off x="1655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Text Box 33"/>
            <p:cNvSpPr txBox="1">
              <a:spLocks noChangeArrowheads="1"/>
            </p:cNvSpPr>
            <p:nvPr/>
          </p:nvSpPr>
          <p:spPr bwMode="auto">
            <a:xfrm>
              <a:off x="1594" y="2024"/>
              <a:ext cx="1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i="1"/>
                <a:t>l</a:t>
              </a:r>
            </a:p>
          </p:txBody>
        </p:sp>
      </p:grpSp>
      <p:grpSp>
        <p:nvGrpSpPr>
          <p:cNvPr id="13" name="Group 34"/>
          <p:cNvGrpSpPr>
            <a:grpSpLocks/>
          </p:cNvGrpSpPr>
          <p:nvPr/>
        </p:nvGrpSpPr>
        <p:grpSpPr bwMode="auto">
          <a:xfrm>
            <a:off x="5119688" y="3076575"/>
            <a:ext cx="296862" cy="503238"/>
            <a:chOff x="3379" y="2024"/>
            <a:chExt cx="187" cy="317"/>
          </a:xfrm>
        </p:grpSpPr>
        <p:sp>
          <p:nvSpPr>
            <p:cNvPr id="14" name="Line 35"/>
            <p:cNvSpPr>
              <a:spLocks noChangeShapeType="1"/>
            </p:cNvSpPr>
            <p:nvPr/>
          </p:nvSpPr>
          <p:spPr bwMode="auto">
            <a:xfrm>
              <a:off x="344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Text Box 36"/>
            <p:cNvSpPr txBox="1">
              <a:spLocks noChangeArrowheads="1"/>
            </p:cNvSpPr>
            <p:nvPr/>
          </p:nvSpPr>
          <p:spPr bwMode="auto">
            <a:xfrm>
              <a:off x="3379" y="20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i="1"/>
                <a:t>u</a:t>
              </a:r>
            </a:p>
          </p:txBody>
        </p:sp>
      </p:grpSp>
      <p:sp>
        <p:nvSpPr>
          <p:cNvPr id="16" name="Text Box 56"/>
          <p:cNvSpPr txBox="1">
            <a:spLocks noChangeArrowheads="1"/>
          </p:cNvSpPr>
          <p:nvPr/>
        </p:nvSpPr>
        <p:spPr bwMode="auto">
          <a:xfrm>
            <a:off x="1943100" y="3527425"/>
            <a:ext cx="290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>
                <a:latin typeface="Berlin Sans FB" panose="020E0602020502020306" pitchFamily="34" charset="0"/>
              </a:rPr>
              <a:t>S</a:t>
            </a:r>
          </a:p>
        </p:txBody>
      </p:sp>
      <p:sp>
        <p:nvSpPr>
          <p:cNvPr id="17" name="Text Box 57"/>
          <p:cNvSpPr txBox="1">
            <a:spLocks noChangeArrowheads="1"/>
          </p:cNvSpPr>
          <p:nvPr/>
        </p:nvSpPr>
        <p:spPr bwMode="auto">
          <a:xfrm>
            <a:off x="4224338" y="5516563"/>
            <a:ext cx="908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/>
              <a:t>//</a:t>
            </a:r>
            <a:r>
              <a:rPr lang="zh-TW" altLang="en-US" sz="1600">
                <a:solidFill>
                  <a:srgbClr val="FF0000"/>
                </a:solidFill>
              </a:rPr>
              <a:t>找到了</a:t>
            </a:r>
          </a:p>
        </p:txBody>
      </p:sp>
      <p:sp>
        <p:nvSpPr>
          <p:cNvPr id="18" name="Text Box 58"/>
          <p:cNvSpPr txBox="1">
            <a:spLocks noChangeArrowheads="1"/>
          </p:cNvSpPr>
          <p:nvPr/>
        </p:nvSpPr>
        <p:spPr bwMode="auto">
          <a:xfrm>
            <a:off x="4244975" y="5781675"/>
            <a:ext cx="2127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/>
              <a:t>//</a:t>
            </a:r>
            <a:r>
              <a:rPr lang="zh-TW" altLang="en-US" sz="1600"/>
              <a:t>要找的資料在</a:t>
            </a:r>
            <a:r>
              <a:rPr lang="zh-TW" altLang="en-US" sz="1600">
                <a:solidFill>
                  <a:srgbClr val="FF0000"/>
                </a:solidFill>
              </a:rPr>
              <a:t>左半部</a:t>
            </a:r>
          </a:p>
        </p:txBody>
      </p:sp>
      <p:sp>
        <p:nvSpPr>
          <p:cNvPr id="19" name="Text Box 59"/>
          <p:cNvSpPr txBox="1">
            <a:spLocks noChangeArrowheads="1"/>
          </p:cNvSpPr>
          <p:nvPr/>
        </p:nvSpPr>
        <p:spPr bwMode="auto">
          <a:xfrm>
            <a:off x="4244975" y="6046788"/>
            <a:ext cx="2127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/>
              <a:t>//</a:t>
            </a:r>
            <a:r>
              <a:rPr lang="zh-TW" altLang="en-US" sz="1600"/>
              <a:t>要找的資料在</a:t>
            </a:r>
            <a:r>
              <a:rPr lang="zh-TW" altLang="en-US" sz="1600">
                <a:solidFill>
                  <a:srgbClr val="FF0000"/>
                </a:solidFill>
              </a:rPr>
              <a:t>右半部</a:t>
            </a:r>
          </a:p>
        </p:txBody>
      </p:sp>
      <p:grpSp>
        <p:nvGrpSpPr>
          <p:cNvPr id="20" name="Group 63"/>
          <p:cNvGrpSpPr>
            <a:grpSpLocks/>
          </p:cNvGrpSpPr>
          <p:nvPr/>
        </p:nvGrpSpPr>
        <p:grpSpPr bwMode="auto">
          <a:xfrm>
            <a:off x="3241675" y="3070225"/>
            <a:ext cx="617538" cy="503238"/>
            <a:chOff x="2381" y="1979"/>
            <a:chExt cx="389" cy="317"/>
          </a:xfrm>
        </p:grpSpPr>
        <p:sp>
          <p:nvSpPr>
            <p:cNvPr id="21" name="Line 61"/>
            <p:cNvSpPr>
              <a:spLocks noChangeShapeType="1"/>
            </p:cNvSpPr>
            <p:nvPr/>
          </p:nvSpPr>
          <p:spPr bwMode="auto">
            <a:xfrm>
              <a:off x="2533" y="216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Text Box 62"/>
            <p:cNvSpPr txBox="1">
              <a:spLocks noChangeArrowheads="1"/>
            </p:cNvSpPr>
            <p:nvPr/>
          </p:nvSpPr>
          <p:spPr bwMode="auto">
            <a:xfrm>
              <a:off x="2381" y="1979"/>
              <a:ext cx="38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i="1"/>
                <a:t>l + </a:t>
              </a:r>
              <a:r>
                <a:rPr lang="en-US" altLang="zh-TW" sz="16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</a:t>
              </a:r>
            </a:p>
          </p:txBody>
        </p:sp>
      </p:grpSp>
      <p:grpSp>
        <p:nvGrpSpPr>
          <p:cNvPr id="23" name="Group 66"/>
          <p:cNvGrpSpPr>
            <a:grpSpLocks/>
          </p:cNvGrpSpPr>
          <p:nvPr/>
        </p:nvGrpSpPr>
        <p:grpSpPr bwMode="auto">
          <a:xfrm>
            <a:off x="2471738" y="3063875"/>
            <a:ext cx="914400" cy="447675"/>
            <a:chOff x="1896" y="1838"/>
            <a:chExt cx="576" cy="282"/>
          </a:xfrm>
        </p:grpSpPr>
        <p:sp>
          <p:nvSpPr>
            <p:cNvPr id="24" name="AutoShape 64"/>
            <p:cNvSpPr>
              <a:spLocks/>
            </p:cNvSpPr>
            <p:nvPr/>
          </p:nvSpPr>
          <p:spPr bwMode="auto">
            <a:xfrm rot="5400000">
              <a:off x="2136" y="1784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Text Box 65"/>
            <p:cNvSpPr txBox="1">
              <a:spLocks noChangeArrowheads="1"/>
            </p:cNvSpPr>
            <p:nvPr/>
          </p:nvSpPr>
          <p:spPr bwMode="auto">
            <a:xfrm>
              <a:off x="2089" y="1838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i="1">
                  <a:solidFill>
                    <a:srgbClr val="FF0000"/>
                  </a:solidFill>
                </a:rPr>
                <a:t>m</a:t>
              </a:r>
            </a:p>
          </p:txBody>
        </p:sp>
      </p:grpSp>
      <p:sp>
        <p:nvSpPr>
          <p:cNvPr id="26" name="Text Box 67"/>
          <p:cNvSpPr txBox="1">
            <a:spLocks noChangeArrowheads="1"/>
          </p:cNvSpPr>
          <p:nvPr/>
        </p:nvSpPr>
        <p:spPr bwMode="auto">
          <a:xfrm>
            <a:off x="1927225" y="2852738"/>
            <a:ext cx="219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b="0">
                <a:solidFill>
                  <a:srgbClr val="0000FF"/>
                </a:solidFill>
              </a:rPr>
              <a:t>( </a:t>
            </a:r>
            <a:r>
              <a:rPr lang="en-US" altLang="zh-TW" sz="1600" b="0" i="1">
                <a:solidFill>
                  <a:srgbClr val="0000FF"/>
                </a:solidFill>
              </a:rPr>
              <a:t>m</a:t>
            </a:r>
            <a:r>
              <a:rPr lang="en-US" altLang="zh-TW" sz="1600" b="0">
                <a:solidFill>
                  <a:srgbClr val="0000FF"/>
                </a:solidFill>
              </a:rPr>
              <a:t> </a:t>
            </a:r>
            <a:r>
              <a:rPr lang="zh-TW" altLang="en-US" sz="1600" b="0">
                <a:solidFill>
                  <a:srgbClr val="0000FF"/>
                </a:solidFill>
              </a:rPr>
              <a:t>是一個比較的距離</a:t>
            </a:r>
            <a:r>
              <a:rPr lang="en-US" altLang="zh-TW" sz="1600" b="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878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uiExpand="1"/>
      <p:bldP spid="16" grpId="0" uiExpand="1"/>
      <p:bldP spid="17" grpId="0"/>
      <p:bldP spid="18" grpId="0"/>
      <p:bldP spid="19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500265"/>
          </a:xfrm>
        </p:spPr>
        <p:txBody>
          <a:bodyPr>
            <a:normAutofit fontScale="90000"/>
          </a:bodyPr>
          <a:lstStyle/>
          <a:p>
            <a:r>
              <a:rPr lang="en-US" altLang="zh-TW" cap="none" dirty="0"/>
              <a:t>Algorithm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18" y="1484784"/>
            <a:ext cx="8424862" cy="527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564830" y="4481984"/>
            <a:ext cx="4032250" cy="336550"/>
            <a:chOff x="2200" y="2823"/>
            <a:chExt cx="2540" cy="212"/>
          </a:xfrm>
        </p:grpSpPr>
        <p:sp>
          <p:nvSpPr>
            <p:cNvPr id="6" name="AutoShape 7"/>
            <p:cNvSpPr>
              <a:spLocks/>
            </p:cNvSpPr>
            <p:nvPr/>
          </p:nvSpPr>
          <p:spPr bwMode="auto">
            <a:xfrm>
              <a:off x="2200" y="2840"/>
              <a:ext cx="45" cy="182"/>
            </a:xfrm>
            <a:prstGeom prst="rightBrace">
              <a:avLst>
                <a:gd name="adj1" fmla="val 3370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2241" y="2823"/>
              <a:ext cx="24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b="0"/>
                <a:t>//</a:t>
              </a:r>
              <a:r>
                <a:rPr lang="zh-TW" altLang="en-US" sz="1600" b="0"/>
                <a:t>若</a:t>
              </a:r>
              <a:r>
                <a:rPr lang="en-US" altLang="zh-TW" sz="1600" b="0"/>
                <a:t>S</a:t>
              </a:r>
              <a:r>
                <a:rPr lang="zh-TW" altLang="en-US" sz="1600" b="0"/>
                <a:t>數列中只有一個數字時，防止分母為</a:t>
              </a:r>
              <a:r>
                <a:rPr lang="en-US" altLang="zh-TW" sz="1600" b="0"/>
                <a:t>0</a:t>
              </a:r>
            </a:p>
          </p:txBody>
        </p:sp>
      </p:grp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70805" y="5131271"/>
            <a:ext cx="833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/>
              <a:t>Case </a:t>
            </a:r>
            <a:r>
              <a:rPr lang="en-US" altLang="zh-TW" sz="1600">
                <a:sym typeface="Wingdings 2" panose="05020102010507070707" pitchFamily="18" charset="2"/>
              </a:rPr>
              <a:t>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70805" y="5540846"/>
            <a:ext cx="833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/>
              <a:t>Case </a:t>
            </a:r>
            <a:r>
              <a:rPr lang="en-US" altLang="zh-TW" sz="1600">
                <a:sym typeface="Wingdings 2" panose="05020102010507070707" pitchFamily="18" charset="2"/>
              </a:rPr>
              <a:t>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70805" y="5901209"/>
            <a:ext cx="833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/>
              <a:t>Case </a:t>
            </a:r>
            <a:r>
              <a:rPr lang="en-US" altLang="zh-TW" sz="1600">
                <a:sym typeface="Wingdings 2" panose="05020102010507070707" pitchFamily="18" charset="2"/>
              </a:rPr>
              <a:t></a:t>
            </a:r>
          </a:p>
        </p:txBody>
      </p:sp>
    </p:spTree>
    <p:extLst>
      <p:ext uri="{BB962C8B-B14F-4D97-AF65-F5344CB8AC3E}">
        <p14:creationId xmlns:p14="http://schemas.microsoft.com/office/powerpoint/2010/main" val="77869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4153325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TW" altLang="en-US" dirty="0"/>
              <a:t>其時間分析的效能是與鍵值分佈有關。一般而言，</a:t>
            </a:r>
            <a:r>
              <a:rPr lang="en-US" altLang="zh-TW" dirty="0"/>
              <a:t>Uniform Distribution</a:t>
            </a:r>
            <a:r>
              <a:rPr lang="zh-TW" altLang="en-US" dirty="0"/>
              <a:t>有</a:t>
            </a:r>
            <a:r>
              <a:rPr lang="en-US" altLang="zh-TW" dirty="0"/>
              <a:t>Best effect.</a:t>
            </a:r>
          </a:p>
          <a:p>
            <a:pPr>
              <a:lnSpc>
                <a:spcPct val="120000"/>
              </a:lnSpc>
            </a:pPr>
            <a:r>
              <a:rPr lang="en-US" altLang="zh-TW" dirty="0"/>
              <a:t>Time Complexity: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O(log</a:t>
            </a:r>
            <a:r>
              <a:rPr lang="en-US" altLang="zh-TW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n)</a:t>
            </a:r>
            <a:r>
              <a:rPr lang="en-US" altLang="zh-TW" dirty="0"/>
              <a:t> ~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O(n)</a:t>
            </a:r>
          </a:p>
          <a:p>
            <a:pPr lvl="1">
              <a:lnSpc>
                <a:spcPct val="120000"/>
              </a:lnSpc>
            </a:pPr>
            <a:r>
              <a:rPr lang="zh-TW" altLang="en-US" dirty="0">
                <a:sym typeface="Symbol" panose="05050102010706020507" pitchFamily="18" charset="2"/>
              </a:rPr>
              <a:t>最佳情況</a:t>
            </a:r>
            <a:r>
              <a:rPr lang="en-US" altLang="zh-TW" dirty="0">
                <a:sym typeface="Symbol" panose="05050102010706020507" pitchFamily="18" charset="2"/>
              </a:rPr>
              <a:t>: </a:t>
            </a:r>
            <a:r>
              <a:rPr lang="zh-TW" altLang="en-US" dirty="0">
                <a:sym typeface="Symbol" panose="05050102010706020507" pitchFamily="18" charset="2"/>
              </a:rPr>
              <a:t>同</a:t>
            </a:r>
            <a:r>
              <a:rPr lang="en-US" altLang="zh-TW" dirty="0">
                <a:sym typeface="Symbol" panose="05050102010706020507" pitchFamily="18" charset="2"/>
              </a:rPr>
              <a:t>Binary Search–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O(log</a:t>
            </a:r>
            <a:r>
              <a:rPr lang="en-US" altLang="zh-TW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2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n)</a:t>
            </a:r>
          </a:p>
          <a:p>
            <a:pPr lvl="2">
              <a:lnSpc>
                <a:spcPct val="120000"/>
              </a:lnSpc>
            </a:pPr>
            <a:r>
              <a:rPr lang="zh-TW" altLang="en-US" dirty="0">
                <a:sym typeface="Symbol" panose="05050102010706020507" pitchFamily="18" charset="2"/>
              </a:rPr>
              <a:t>每一次都切一半</a:t>
            </a:r>
          </a:p>
          <a:p>
            <a:pPr lvl="1">
              <a:lnSpc>
                <a:spcPct val="120000"/>
              </a:lnSpc>
            </a:pPr>
            <a:r>
              <a:rPr lang="zh-TW" altLang="en-US" dirty="0">
                <a:sym typeface="Symbol" panose="05050102010706020507" pitchFamily="18" charset="2"/>
              </a:rPr>
              <a:t>最差情況</a:t>
            </a:r>
            <a:r>
              <a:rPr lang="en-US" altLang="zh-TW" dirty="0">
                <a:sym typeface="Symbol" panose="05050102010706020507" pitchFamily="18" charset="2"/>
              </a:rPr>
              <a:t>: </a:t>
            </a:r>
            <a:r>
              <a:rPr lang="zh-TW" altLang="en-US" dirty="0">
                <a:sym typeface="Symbol" panose="05050102010706020507" pitchFamily="18" charset="2"/>
              </a:rPr>
              <a:t>同線性</a:t>
            </a:r>
            <a:r>
              <a:rPr lang="en-US" altLang="zh-TW" dirty="0">
                <a:sym typeface="Symbol" panose="05050102010706020507" pitchFamily="18" charset="2"/>
              </a:rPr>
              <a:t>Search–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O(n)</a:t>
            </a:r>
          </a:p>
          <a:p>
            <a:pPr lvl="2">
              <a:lnSpc>
                <a:spcPct val="120000"/>
              </a:lnSpc>
            </a:pPr>
            <a:r>
              <a:rPr lang="zh-TW" altLang="en-US" dirty="0">
                <a:sym typeface="Symbol" panose="05050102010706020507" pitchFamily="18" charset="2"/>
              </a:rPr>
              <a:t>第一次切割後，會剩下 </a:t>
            </a:r>
            <a:r>
              <a:rPr lang="en-US" altLang="zh-TW" dirty="0">
                <a:sym typeface="Symbol" panose="05050102010706020507" pitchFamily="18" charset="2"/>
              </a:rPr>
              <a:t>(n-1); </a:t>
            </a:r>
            <a:r>
              <a:rPr lang="zh-TW" altLang="en-US" dirty="0">
                <a:sym typeface="Symbol" panose="05050102010706020507" pitchFamily="18" charset="2"/>
              </a:rPr>
              <a:t>第二次切割後，會剩下 </a:t>
            </a:r>
            <a:r>
              <a:rPr lang="en-US" altLang="zh-TW" dirty="0">
                <a:sym typeface="Symbol" panose="05050102010706020507" pitchFamily="18" charset="2"/>
              </a:rPr>
              <a:t>(n-2)</a:t>
            </a:r>
            <a:r>
              <a:rPr lang="zh-TW" altLang="en-US" dirty="0">
                <a:sym typeface="Symbol" panose="05050102010706020507" pitchFamily="18" charset="2"/>
              </a:rPr>
              <a:t>筆</a:t>
            </a:r>
            <a:r>
              <a:rPr lang="en-US" altLang="zh-TW" dirty="0">
                <a:sym typeface="Symbol" panose="05050102010706020507" pitchFamily="18" charset="2"/>
              </a:rPr>
              <a:t>; …</a:t>
            </a:r>
            <a:r>
              <a:rPr lang="zh-TW" altLang="en-US" dirty="0">
                <a:sym typeface="Symbol" panose="05050102010706020507" pitchFamily="18" charset="2"/>
              </a:rPr>
              <a:t>依此類推。</a:t>
            </a:r>
          </a:p>
          <a:p>
            <a:pPr lvl="2">
              <a:lnSpc>
                <a:spcPct val="120000"/>
              </a:lnSpc>
            </a:pPr>
            <a:r>
              <a:rPr lang="zh-TW" altLang="en-US" dirty="0">
                <a:sym typeface="Symbol" panose="05050102010706020507" pitchFamily="18" charset="2"/>
              </a:rPr>
              <a:t>即每一次切割後，只有一筆資料被摒除於下一次的搜尋資料之外。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7733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84718"/>
          </a:xfrm>
        </p:spPr>
        <p:txBody>
          <a:bodyPr/>
          <a:lstStyle/>
          <a:p>
            <a:r>
              <a:rPr lang="en-US" altLang="zh-TW" cap="none" dirty="0"/>
              <a:t>Hashing</a:t>
            </a:r>
            <a:r>
              <a:rPr lang="en-US" altLang="zh-TW" dirty="0"/>
              <a:t> (</a:t>
            </a:r>
            <a:r>
              <a:rPr lang="zh-TW" altLang="en-US" dirty="0"/>
              <a:t>雜湊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12875"/>
            <a:ext cx="8218488" cy="511175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TW"/>
              <a:t>Def: </a:t>
            </a:r>
            <a:r>
              <a:rPr lang="zh-TW" altLang="en-US"/>
              <a:t>為一種資料貯存與搜尋的技術。若要存取某筆資料</a:t>
            </a:r>
            <a:r>
              <a:rPr lang="en-US" altLang="zh-TW"/>
              <a:t>x</a:t>
            </a:r>
            <a:r>
              <a:rPr lang="zh-TW" altLang="en-US"/>
              <a:t>，則先將</a:t>
            </a:r>
            <a:r>
              <a:rPr lang="en-US" altLang="zh-TW"/>
              <a:t>x</a:t>
            </a:r>
            <a:r>
              <a:rPr lang="zh-TW" altLang="en-US"/>
              <a:t>經過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Hashing Function</a:t>
            </a:r>
            <a:r>
              <a:rPr lang="zh-TW" altLang="en-US"/>
              <a:t>計算，得出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Hashing Address</a:t>
            </a:r>
            <a:r>
              <a:rPr lang="zh-TW" altLang="en-US"/>
              <a:t>，再到</a:t>
            </a:r>
            <a:r>
              <a:rPr lang="en-US" altLang="zh-TW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Hash Table</a:t>
            </a:r>
            <a:r>
              <a:rPr lang="zh-TW" altLang="en-US"/>
              <a:t>對應的</a:t>
            </a:r>
            <a:r>
              <a:rPr lang="en-US" altLang="zh-TW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Bucket</a:t>
            </a:r>
            <a:r>
              <a:rPr lang="zh-TW" altLang="en-US"/>
              <a:t>中進行存取</a:t>
            </a:r>
            <a:r>
              <a:rPr lang="en-US" altLang="zh-TW"/>
              <a:t>x</a:t>
            </a:r>
            <a:r>
              <a:rPr lang="zh-TW" altLang="en-US"/>
              <a:t>的動作。</a:t>
            </a:r>
          </a:p>
          <a:p>
            <a:pPr>
              <a:lnSpc>
                <a:spcPct val="120000"/>
              </a:lnSpc>
            </a:pPr>
            <a:r>
              <a:rPr lang="en-US" altLang="zh-TW"/>
              <a:t>Hash Table</a:t>
            </a:r>
            <a:r>
              <a:rPr lang="zh-TW" altLang="en-US"/>
              <a:t>的結構</a:t>
            </a:r>
          </a:p>
          <a:p>
            <a:pPr lvl="1">
              <a:lnSpc>
                <a:spcPct val="120000"/>
              </a:lnSpc>
            </a:pPr>
            <a:r>
              <a:rPr lang="zh-TW" altLang="en-US"/>
              <a:t>由一組</a:t>
            </a:r>
            <a:r>
              <a:rPr lang="en-US" altLang="zh-TW"/>
              <a:t>Buckets</a:t>
            </a:r>
            <a:r>
              <a:rPr lang="zh-TW" altLang="en-US"/>
              <a:t>所組成，每個</a:t>
            </a:r>
            <a:r>
              <a:rPr lang="en-US" altLang="zh-TW"/>
              <a:t>Buckets</a:t>
            </a:r>
            <a:r>
              <a:rPr lang="zh-TW" altLang="en-US"/>
              <a:t>由一組</a:t>
            </a:r>
            <a:r>
              <a:rPr lang="en-US" altLang="zh-TW"/>
              <a:t>Slot</a:t>
            </a:r>
            <a:r>
              <a:rPr lang="zh-TW" altLang="en-US"/>
              <a:t>所組成，每個</a:t>
            </a:r>
            <a:r>
              <a:rPr lang="en-US" altLang="zh-TW"/>
              <a:t>Slot</a:t>
            </a:r>
            <a:r>
              <a:rPr lang="zh-TW" altLang="en-US"/>
              <a:t>可存一筆記錄。</a:t>
            </a:r>
          </a:p>
          <a:p>
            <a:pPr lvl="1">
              <a:lnSpc>
                <a:spcPct val="120000"/>
              </a:lnSpc>
            </a:pPr>
            <a:r>
              <a:rPr lang="zh-TW" altLang="en-US"/>
              <a:t>圖示</a:t>
            </a:r>
            <a:r>
              <a:rPr lang="en-US" altLang="zh-TW"/>
              <a:t>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/>
              <a:t>     </a:t>
            </a:r>
            <a:r>
              <a:rPr lang="en-US" altLang="zh-TW">
                <a:sym typeface="Wingdings 3" panose="05040102010807070707" pitchFamily="18" charset="2"/>
              </a:rPr>
              <a:t> </a:t>
            </a:r>
            <a:r>
              <a:rPr lang="en-US" altLang="zh-TW"/>
              <a:t>Hash Table Size = b </a:t>
            </a:r>
            <a:r>
              <a:rPr lang="en-US" altLang="zh-TW">
                <a:sym typeface="Symbol" panose="05050102010706020507" pitchFamily="18" charset="2"/>
              </a:rPr>
              <a:t> s</a:t>
            </a:r>
          </a:p>
        </p:txBody>
      </p:sp>
      <p:graphicFrame>
        <p:nvGraphicFramePr>
          <p:cNvPr id="5" name="Group 110"/>
          <p:cNvGraphicFramePr>
            <a:graphicFrameLocks/>
          </p:cNvGraphicFramePr>
          <p:nvPr/>
        </p:nvGraphicFramePr>
        <p:xfrm>
          <a:off x="5716588" y="4522788"/>
          <a:ext cx="1735137" cy="1719072"/>
        </p:xfrm>
        <a:graphic>
          <a:graphicData uri="http://schemas.openxmlformats.org/drawingml/2006/table">
            <a:tbl>
              <a:tblPr/>
              <a:tblGrid>
                <a:gridCol w="577850">
                  <a:extLst>
                    <a:ext uri="{9D8B030D-6E8A-4147-A177-3AD203B41FA5}">
                      <a16:colId xmlns:a16="http://schemas.microsoft.com/office/drawing/2014/main" val="1732576888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530862711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1390164072"/>
                    </a:ext>
                  </a:extLst>
                </a:gridCol>
              </a:tblGrid>
              <a:tr h="286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360982"/>
                  </a:ext>
                </a:extLst>
              </a:tr>
              <a:tr h="286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94471"/>
                  </a:ext>
                </a:extLst>
              </a:tr>
              <a:tr h="286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933239"/>
                  </a:ext>
                </a:extLst>
              </a:tr>
              <a:tr h="286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4922063"/>
                  </a:ext>
                </a:extLst>
              </a:tr>
              <a:tr h="286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626882"/>
                  </a:ext>
                </a:extLst>
              </a:tr>
              <a:tr h="286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0869663"/>
                  </a:ext>
                </a:extLst>
              </a:tr>
            </a:tbl>
          </a:graphicData>
        </a:graphic>
      </p:graphicFrame>
      <p:sp>
        <p:nvSpPr>
          <p:cNvPr id="6" name="Text Box 111"/>
          <p:cNvSpPr txBox="1">
            <a:spLocks noChangeArrowheads="1"/>
          </p:cNvSpPr>
          <p:nvPr/>
        </p:nvSpPr>
        <p:spPr bwMode="auto">
          <a:xfrm>
            <a:off x="5927725" y="4143375"/>
            <a:ext cx="1308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Hash Table</a:t>
            </a:r>
          </a:p>
        </p:txBody>
      </p:sp>
      <p:sp>
        <p:nvSpPr>
          <p:cNvPr id="7" name="Rectangle 112"/>
          <p:cNvSpPr>
            <a:spLocks noChangeArrowheads="1"/>
          </p:cNvSpPr>
          <p:nvPr/>
        </p:nvSpPr>
        <p:spPr bwMode="auto">
          <a:xfrm>
            <a:off x="5724525" y="4510088"/>
            <a:ext cx="1727200" cy="287337"/>
          </a:xfrm>
          <a:prstGeom prst="rect">
            <a:avLst/>
          </a:prstGeom>
          <a:solidFill>
            <a:srgbClr val="008000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Text Box 113"/>
          <p:cNvSpPr txBox="1">
            <a:spLocks noChangeArrowheads="1"/>
          </p:cNvSpPr>
          <p:nvPr/>
        </p:nvSpPr>
        <p:spPr bwMode="auto">
          <a:xfrm>
            <a:off x="7432675" y="4510088"/>
            <a:ext cx="1387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>
                <a:solidFill>
                  <a:srgbClr val="008000"/>
                </a:solidFill>
              </a:rPr>
              <a:t>Bucket (</a:t>
            </a:r>
            <a:r>
              <a:rPr lang="zh-TW" altLang="en-US" sz="1600">
                <a:solidFill>
                  <a:srgbClr val="008000"/>
                </a:solidFill>
              </a:rPr>
              <a:t>桶子</a:t>
            </a:r>
            <a:r>
              <a:rPr lang="en-US" altLang="zh-TW" sz="1600">
                <a:solidFill>
                  <a:srgbClr val="008000"/>
                </a:solidFill>
              </a:rPr>
              <a:t>)</a:t>
            </a:r>
          </a:p>
        </p:txBody>
      </p:sp>
      <p:sp>
        <p:nvSpPr>
          <p:cNvPr id="9" name="Rectangle 114"/>
          <p:cNvSpPr>
            <a:spLocks noChangeArrowheads="1"/>
          </p:cNvSpPr>
          <p:nvPr/>
        </p:nvSpPr>
        <p:spPr bwMode="auto">
          <a:xfrm>
            <a:off x="6877050" y="5949950"/>
            <a:ext cx="574675" cy="287338"/>
          </a:xfrm>
          <a:prstGeom prst="rect">
            <a:avLst/>
          </a:prstGeom>
          <a:solidFill>
            <a:srgbClr val="FF0000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Text Box 115"/>
          <p:cNvSpPr txBox="1">
            <a:spLocks noChangeArrowheads="1"/>
          </p:cNvSpPr>
          <p:nvPr/>
        </p:nvSpPr>
        <p:spPr bwMode="auto">
          <a:xfrm>
            <a:off x="6753225" y="6189663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>
                <a:solidFill>
                  <a:srgbClr val="FF0000"/>
                </a:solidFill>
              </a:rPr>
              <a:t>Slot (</a:t>
            </a:r>
            <a:r>
              <a:rPr lang="zh-TW" altLang="en-US" sz="1600">
                <a:solidFill>
                  <a:srgbClr val="FF0000"/>
                </a:solidFill>
              </a:rPr>
              <a:t>槽</a:t>
            </a:r>
            <a:r>
              <a:rPr lang="en-US" altLang="zh-TW" sz="1600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11" name="Group 128"/>
          <p:cNvGrpSpPr>
            <a:grpSpLocks/>
          </p:cNvGrpSpPr>
          <p:nvPr/>
        </p:nvGrpSpPr>
        <p:grpSpPr bwMode="auto">
          <a:xfrm>
            <a:off x="7524750" y="4530725"/>
            <a:ext cx="674688" cy="1706563"/>
            <a:chOff x="4740" y="2854"/>
            <a:chExt cx="425" cy="1075"/>
          </a:xfrm>
        </p:grpSpPr>
        <p:sp>
          <p:nvSpPr>
            <p:cNvPr id="12" name="AutoShape 116"/>
            <p:cNvSpPr>
              <a:spLocks/>
            </p:cNvSpPr>
            <p:nvPr/>
          </p:nvSpPr>
          <p:spPr bwMode="auto">
            <a:xfrm>
              <a:off x="4740" y="2854"/>
              <a:ext cx="90" cy="1075"/>
            </a:xfrm>
            <a:prstGeom prst="rightBrace">
              <a:avLst>
                <a:gd name="adj1" fmla="val 9953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Text Box 117"/>
            <p:cNvSpPr txBox="1">
              <a:spLocks noChangeArrowheads="1"/>
            </p:cNvSpPr>
            <p:nvPr/>
          </p:nvSpPr>
          <p:spPr bwMode="auto">
            <a:xfrm>
              <a:off x="4818" y="3264"/>
              <a:ext cx="34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/>
                <a:t>b </a:t>
              </a:r>
              <a:r>
                <a:rPr lang="zh-TW" altLang="en-US" sz="1600"/>
                <a:t>個</a:t>
              </a:r>
            </a:p>
          </p:txBody>
        </p:sp>
      </p:grpSp>
      <p:grpSp>
        <p:nvGrpSpPr>
          <p:cNvPr id="14" name="Group 129"/>
          <p:cNvGrpSpPr>
            <a:grpSpLocks/>
          </p:cNvGrpSpPr>
          <p:nvPr/>
        </p:nvGrpSpPr>
        <p:grpSpPr bwMode="auto">
          <a:xfrm>
            <a:off x="5745163" y="6381750"/>
            <a:ext cx="1635125" cy="431800"/>
            <a:chOff x="3619" y="4020"/>
            <a:chExt cx="1030" cy="272"/>
          </a:xfrm>
        </p:grpSpPr>
        <p:sp>
          <p:nvSpPr>
            <p:cNvPr id="15" name="AutoShape 118"/>
            <p:cNvSpPr>
              <a:spLocks/>
            </p:cNvSpPr>
            <p:nvPr/>
          </p:nvSpPr>
          <p:spPr bwMode="auto">
            <a:xfrm rot="16200000" flipV="1">
              <a:off x="4088" y="3551"/>
              <a:ext cx="91" cy="1030"/>
            </a:xfrm>
            <a:prstGeom prst="leftBrace">
              <a:avLst>
                <a:gd name="adj1" fmla="val 943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Text Box 119"/>
            <p:cNvSpPr txBox="1">
              <a:spLocks noChangeArrowheads="1"/>
            </p:cNvSpPr>
            <p:nvPr/>
          </p:nvSpPr>
          <p:spPr bwMode="auto">
            <a:xfrm>
              <a:off x="4014" y="4080"/>
              <a:ext cx="3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/>
                <a:t>s </a:t>
              </a:r>
              <a:r>
                <a:rPr lang="zh-TW" altLang="en-US" sz="1600"/>
                <a:t>個</a:t>
              </a:r>
            </a:p>
          </p:txBody>
        </p:sp>
      </p:grpSp>
      <p:sp>
        <p:nvSpPr>
          <p:cNvPr id="17" name="Text Box 120"/>
          <p:cNvSpPr txBox="1">
            <a:spLocks noChangeArrowheads="1"/>
          </p:cNvSpPr>
          <p:nvPr/>
        </p:nvSpPr>
        <p:spPr bwMode="auto">
          <a:xfrm>
            <a:off x="1525588" y="54657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x</a:t>
            </a:r>
          </a:p>
        </p:txBody>
      </p:sp>
      <p:sp>
        <p:nvSpPr>
          <p:cNvPr id="18" name="AutoShape 121"/>
          <p:cNvSpPr>
            <a:spLocks noChangeArrowheads="1"/>
          </p:cNvSpPr>
          <p:nvPr/>
        </p:nvSpPr>
        <p:spPr bwMode="auto">
          <a:xfrm>
            <a:off x="1906588" y="5516563"/>
            <a:ext cx="431800" cy="287337"/>
          </a:xfrm>
          <a:prstGeom prst="rightArrow">
            <a:avLst>
              <a:gd name="adj1" fmla="val 50000"/>
              <a:gd name="adj2" fmla="val 37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Text Box 122"/>
          <p:cNvSpPr txBox="1">
            <a:spLocks noChangeArrowheads="1"/>
          </p:cNvSpPr>
          <p:nvPr/>
        </p:nvSpPr>
        <p:spPr bwMode="auto">
          <a:xfrm>
            <a:off x="2432050" y="5308600"/>
            <a:ext cx="1060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Hashing</a:t>
            </a:r>
          </a:p>
          <a:p>
            <a:r>
              <a:rPr lang="en-US" altLang="zh-TW"/>
              <a:t>Function</a:t>
            </a:r>
          </a:p>
        </p:txBody>
      </p:sp>
      <p:sp>
        <p:nvSpPr>
          <p:cNvPr id="20" name="AutoShape 123"/>
          <p:cNvSpPr>
            <a:spLocks noChangeArrowheads="1"/>
          </p:cNvSpPr>
          <p:nvPr/>
        </p:nvSpPr>
        <p:spPr bwMode="auto">
          <a:xfrm>
            <a:off x="3563938" y="5516563"/>
            <a:ext cx="431800" cy="287337"/>
          </a:xfrm>
          <a:prstGeom prst="rightArrow">
            <a:avLst>
              <a:gd name="adj1" fmla="val 50000"/>
              <a:gd name="adj2" fmla="val 37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Text Box 124"/>
          <p:cNvSpPr txBox="1">
            <a:spLocks noChangeArrowheads="1"/>
          </p:cNvSpPr>
          <p:nvPr/>
        </p:nvSpPr>
        <p:spPr bwMode="auto">
          <a:xfrm>
            <a:off x="4087813" y="5445125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H(x)</a:t>
            </a:r>
          </a:p>
        </p:txBody>
      </p:sp>
      <p:sp>
        <p:nvSpPr>
          <p:cNvPr id="22" name="Text Box 125"/>
          <p:cNvSpPr txBox="1">
            <a:spLocks noChangeArrowheads="1"/>
          </p:cNvSpPr>
          <p:nvPr/>
        </p:nvSpPr>
        <p:spPr bwMode="auto">
          <a:xfrm>
            <a:off x="3563938" y="5734050"/>
            <a:ext cx="170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(Hash Address)</a:t>
            </a:r>
          </a:p>
        </p:txBody>
      </p:sp>
      <p:sp>
        <p:nvSpPr>
          <p:cNvPr id="23" name="AutoShape 126"/>
          <p:cNvSpPr>
            <a:spLocks noChangeArrowheads="1"/>
          </p:cNvSpPr>
          <p:nvPr/>
        </p:nvSpPr>
        <p:spPr bwMode="auto">
          <a:xfrm>
            <a:off x="4725988" y="5518150"/>
            <a:ext cx="854075" cy="287338"/>
          </a:xfrm>
          <a:prstGeom prst="leftRightArrow">
            <a:avLst>
              <a:gd name="adj1" fmla="val 50000"/>
              <a:gd name="adj2" fmla="val 594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Text Box 127"/>
          <p:cNvSpPr txBox="1">
            <a:spLocks noChangeArrowheads="1"/>
          </p:cNvSpPr>
          <p:nvPr/>
        </p:nvSpPr>
        <p:spPr bwMode="auto">
          <a:xfrm>
            <a:off x="4716463" y="5157788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/>
              <a:t>存 </a:t>
            </a:r>
            <a:r>
              <a:rPr lang="en-US" altLang="zh-TW"/>
              <a:t>/ </a:t>
            </a:r>
            <a:r>
              <a:rPr lang="zh-TW" altLang="en-US"/>
              <a:t>取</a:t>
            </a:r>
          </a:p>
        </p:txBody>
      </p:sp>
    </p:spTree>
    <p:extLst>
      <p:ext uri="{BB962C8B-B14F-4D97-AF65-F5344CB8AC3E}">
        <p14:creationId xmlns:p14="http://schemas.microsoft.com/office/powerpoint/2010/main" val="371223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  <p:bldP spid="8" grpId="0"/>
      <p:bldP spid="10" grpId="0"/>
      <p:bldP spid="17" grpId="0"/>
      <p:bldP spid="19" grpId="0"/>
      <p:bldP spid="21" grpId="0"/>
      <p:bldP spid="22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Outlines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Search</a:t>
            </a:r>
          </a:p>
          <a:p>
            <a:pPr lvl="1"/>
            <a:r>
              <a:rPr lang="zh-TW" altLang="en-US" dirty="0"/>
              <a:t>分類觀點</a:t>
            </a:r>
          </a:p>
          <a:p>
            <a:pPr lvl="1"/>
            <a:r>
              <a:rPr lang="en-US" altLang="zh-TW" dirty="0"/>
              <a:t>Linear Search</a:t>
            </a:r>
          </a:p>
          <a:p>
            <a:pPr lvl="1"/>
            <a:r>
              <a:rPr lang="en-US" altLang="zh-TW" dirty="0"/>
              <a:t>Binary Search</a:t>
            </a:r>
          </a:p>
          <a:p>
            <a:pPr lvl="1"/>
            <a:r>
              <a:rPr lang="en-US" altLang="zh-TW" dirty="0"/>
              <a:t>Interpolation Search</a:t>
            </a:r>
          </a:p>
          <a:p>
            <a:pPr lvl="1"/>
            <a:r>
              <a:rPr lang="en-US" altLang="zh-TW" dirty="0"/>
              <a:t>Hashing</a:t>
            </a:r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Advanced Tree</a:t>
            </a:r>
          </a:p>
          <a:p>
            <a:pPr lvl="1"/>
            <a:r>
              <a:rPr lang="en-US" altLang="zh-TW" dirty="0"/>
              <a:t>Binary Search Tree</a:t>
            </a:r>
          </a:p>
          <a:p>
            <a:pPr lvl="1"/>
            <a:r>
              <a:rPr lang="en-US" altLang="zh-TW" dirty="0"/>
              <a:t>AVL Tree</a:t>
            </a:r>
          </a:p>
          <a:p>
            <a:pPr lvl="1"/>
            <a:r>
              <a:rPr lang="en-US" altLang="zh-TW" dirty="0"/>
              <a:t>M-way Search Tree</a:t>
            </a:r>
          </a:p>
          <a:p>
            <a:pPr lvl="1"/>
            <a:r>
              <a:rPr lang="en-US" altLang="zh-TW" dirty="0"/>
              <a:t>B-tree</a:t>
            </a:r>
          </a:p>
          <a:p>
            <a:pPr lvl="1"/>
            <a:r>
              <a:rPr lang="en-US" altLang="zh-TW" dirty="0"/>
              <a:t>Extended Binary Tree</a:t>
            </a:r>
          </a:p>
          <a:p>
            <a:pPr lvl="1"/>
            <a:r>
              <a:rPr lang="en-US" altLang="zh-TW" dirty="0"/>
              <a:t>Weighted External Path Length (W. E. P. L) &amp; Minimum W. E. P. 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6603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18" y="1221926"/>
            <a:ext cx="8572500" cy="402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47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764705"/>
            <a:ext cx="7989752" cy="5094094"/>
          </a:xfrm>
        </p:spPr>
        <p:txBody>
          <a:bodyPr/>
          <a:lstStyle/>
          <a:p>
            <a:pPr marL="365125" indent="-365125"/>
            <a:r>
              <a:rPr lang="zh-TW" altLang="en-US" dirty="0"/>
              <a:t>優點</a:t>
            </a:r>
            <a:r>
              <a:rPr lang="en-US" altLang="zh-TW" dirty="0"/>
              <a:t>:</a:t>
            </a:r>
          </a:p>
          <a:p>
            <a:pPr marL="898525" lvl="1" indent="-354013"/>
            <a:r>
              <a:rPr lang="zh-TW" altLang="en-US" dirty="0"/>
              <a:t>資料搜尋時，記錄不需要事先排序</a:t>
            </a:r>
          </a:p>
          <a:p>
            <a:pPr marL="898525" lvl="1" indent="-354013"/>
            <a:r>
              <a:rPr lang="zh-TW" altLang="en-US" dirty="0"/>
              <a:t>在沒有</a:t>
            </a:r>
            <a:r>
              <a:rPr lang="en-US" altLang="zh-TW" dirty="0"/>
              <a:t>collision</a:t>
            </a:r>
            <a:r>
              <a:rPr lang="zh-TW" altLang="en-US" dirty="0"/>
              <a:t>及</a:t>
            </a:r>
            <a:r>
              <a:rPr lang="en-US" altLang="zh-TW" dirty="0"/>
              <a:t>overflow</a:t>
            </a:r>
            <a:r>
              <a:rPr lang="zh-TW" altLang="en-US" dirty="0"/>
              <a:t>情況下，資料搜尋的</a:t>
            </a:r>
            <a:r>
              <a:rPr lang="en-US" altLang="zh-TW" dirty="0"/>
              <a:t>Time</a:t>
            </a:r>
            <a:r>
              <a:rPr lang="zh-TW" altLang="en-US" dirty="0"/>
              <a:t>為 </a:t>
            </a:r>
            <a:r>
              <a:rPr lang="en-US" altLang="zh-TW" dirty="0"/>
              <a:t>O(</a:t>
            </a:r>
            <a:r>
              <a:rPr lang="en-US" altLang="zh-TW" dirty="0">
                <a:latin typeface="+mj-ea"/>
                <a:ea typeface="+mj-ea"/>
              </a:rPr>
              <a:t>1</a:t>
            </a:r>
            <a:r>
              <a:rPr lang="en-US" altLang="zh-TW" dirty="0"/>
              <a:t>)</a:t>
            </a:r>
          </a:p>
          <a:p>
            <a:pPr marL="1638300" lvl="2" indent="-381000"/>
            <a:r>
              <a:rPr lang="zh-TW" altLang="en-US" dirty="0"/>
              <a:t>與資料量 </a:t>
            </a:r>
            <a:r>
              <a:rPr lang="en-US" altLang="zh-TW" dirty="0"/>
              <a:t>n </a:t>
            </a:r>
            <a:r>
              <a:rPr lang="zh-TW" altLang="en-US" dirty="0"/>
              <a:t>無關</a:t>
            </a:r>
          </a:p>
          <a:p>
            <a:pPr marL="898525" lvl="1" indent="-354013"/>
            <a:r>
              <a:rPr lang="zh-TW" altLang="en-US" dirty="0"/>
              <a:t>保密性高</a:t>
            </a:r>
          </a:p>
          <a:p>
            <a:pPr marL="1638300" lvl="2" indent="-381000"/>
            <a:r>
              <a:rPr lang="zh-TW" altLang="en-US" dirty="0"/>
              <a:t>∵若不知</a:t>
            </a:r>
            <a:r>
              <a:rPr lang="en-US" altLang="zh-TW" dirty="0"/>
              <a:t>Hashing function</a:t>
            </a:r>
            <a:r>
              <a:rPr lang="zh-TW" altLang="en-US" dirty="0"/>
              <a:t>，則無法存取資料</a:t>
            </a:r>
          </a:p>
          <a:p>
            <a:pPr marL="898525" lvl="1" indent="-354013"/>
            <a:r>
              <a:rPr lang="zh-TW" altLang="en-US" dirty="0"/>
              <a:t>可作資料壓縮之用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0055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相關術語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988840"/>
            <a:ext cx="7989752" cy="4536503"/>
          </a:xfrm>
        </p:spPr>
        <p:txBody>
          <a:bodyPr>
            <a:normAutofit/>
          </a:bodyPr>
          <a:lstStyle/>
          <a:p>
            <a:r>
              <a:rPr lang="en-US" altLang="zh-TW" dirty="0"/>
              <a:t>Identifier Density </a:t>
            </a:r>
            <a:r>
              <a:rPr lang="zh-TW" altLang="en-US" dirty="0"/>
              <a:t>與 </a:t>
            </a:r>
            <a:r>
              <a:rPr lang="en-US" altLang="zh-TW" dirty="0"/>
              <a:t>Loading Density</a:t>
            </a:r>
          </a:p>
          <a:p>
            <a:pPr lvl="1"/>
            <a:r>
              <a:rPr lang="en-US" altLang="zh-TW" dirty="0"/>
              <a:t>Def: </a:t>
            </a:r>
            <a:r>
              <a:rPr lang="zh-TW" altLang="en-US" dirty="0"/>
              <a:t>令</a:t>
            </a:r>
            <a:r>
              <a:rPr lang="en-US" altLang="zh-TW" dirty="0"/>
              <a:t>T</a:t>
            </a:r>
            <a:r>
              <a:rPr lang="zh-TW" altLang="en-US" dirty="0"/>
              <a:t>為</a:t>
            </a:r>
            <a:r>
              <a:rPr lang="en-US" altLang="zh-TW" dirty="0"/>
              <a:t>identifier</a:t>
            </a:r>
            <a:r>
              <a:rPr lang="zh-TW" altLang="en-US" dirty="0"/>
              <a:t>總數，</a:t>
            </a:r>
            <a:r>
              <a:rPr lang="en-US" altLang="zh-TW" dirty="0"/>
              <a:t>n</a:t>
            </a:r>
            <a:r>
              <a:rPr lang="zh-TW" altLang="en-US" dirty="0"/>
              <a:t>為目前使用者的</a:t>
            </a:r>
            <a:r>
              <a:rPr lang="en-US" altLang="zh-TW" dirty="0"/>
              <a:t>identifier</a:t>
            </a:r>
            <a:r>
              <a:rPr lang="zh-TW" altLang="en-US" dirty="0"/>
              <a:t>個數，</a:t>
            </a:r>
            <a:r>
              <a:rPr lang="en-US" altLang="zh-TW" dirty="0"/>
              <a:t>b</a:t>
            </a:r>
            <a:r>
              <a:rPr lang="zh-TW" altLang="en-US" dirty="0"/>
              <a:t>為</a:t>
            </a:r>
            <a:r>
              <a:rPr lang="en-US" altLang="zh-TW" dirty="0"/>
              <a:t>Hash Table</a:t>
            </a:r>
            <a:r>
              <a:rPr lang="zh-TW" altLang="en-US" dirty="0"/>
              <a:t>之</a:t>
            </a:r>
            <a:r>
              <a:rPr lang="en-US" altLang="zh-TW" dirty="0"/>
              <a:t>Bucket</a:t>
            </a:r>
            <a:r>
              <a:rPr lang="zh-TW" altLang="en-US" dirty="0"/>
              <a:t>數目，</a:t>
            </a:r>
            <a:r>
              <a:rPr lang="en-US" altLang="zh-TW" dirty="0"/>
              <a:t>S</a:t>
            </a:r>
            <a:r>
              <a:rPr lang="zh-TW" altLang="en-US" dirty="0"/>
              <a:t>為</a:t>
            </a:r>
            <a:r>
              <a:rPr lang="en-US" altLang="zh-TW" dirty="0"/>
              <a:t>Bucket</a:t>
            </a:r>
            <a:r>
              <a:rPr lang="zh-TW" altLang="en-US" dirty="0"/>
              <a:t>中之</a:t>
            </a:r>
            <a:r>
              <a:rPr lang="en-US" altLang="zh-TW" dirty="0"/>
              <a:t>Slot</a:t>
            </a:r>
            <a:r>
              <a:rPr lang="zh-TW" altLang="en-US" dirty="0"/>
              <a:t>數目，則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Identifier Density = n/T</a:t>
            </a:r>
          </a:p>
          <a:p>
            <a:pPr lvl="2"/>
            <a:r>
              <a:rPr lang="en-US" altLang="zh-TW" dirty="0"/>
              <a:t>Loading Density = n/(</a:t>
            </a:r>
            <a:r>
              <a:rPr lang="en-US" altLang="zh-TW" dirty="0" err="1"/>
              <a:t>b</a:t>
            </a:r>
            <a:r>
              <a:rPr lang="en-US" altLang="zh-TW" dirty="0" err="1">
                <a:sym typeface="Symbol" panose="05050102010706020507" pitchFamily="18" charset="2"/>
              </a:rPr>
              <a:t>S</a:t>
            </a:r>
            <a:r>
              <a:rPr lang="en-US" altLang="zh-TW" dirty="0"/>
              <a:t>) = </a:t>
            </a:r>
            <a:r>
              <a:rPr lang="en-US" altLang="zh-TW" dirty="0">
                <a:sym typeface="Symbol" panose="05050102010706020507" pitchFamily="18" charset="2"/>
              </a:rPr>
              <a:t></a:t>
            </a:r>
          </a:p>
          <a:p>
            <a:pPr lvl="3"/>
            <a:r>
              <a:rPr lang="en-US" altLang="zh-TW" dirty="0">
                <a:sym typeface="Symbol" panose="05050102010706020507" pitchFamily="18" charset="2"/>
              </a:rPr>
              <a:t> </a:t>
            </a:r>
            <a:r>
              <a:rPr lang="zh-TW" altLang="en-US" dirty="0">
                <a:sym typeface="Symbol" panose="05050102010706020507" pitchFamily="18" charset="2"/>
              </a:rPr>
              <a:t>愈大，則表示</a:t>
            </a:r>
            <a:r>
              <a:rPr lang="en-US" altLang="zh-TW" dirty="0">
                <a:sym typeface="Symbol" panose="05050102010706020507" pitchFamily="18" charset="2"/>
              </a:rPr>
              <a:t>Hash Table Utilization</a:t>
            </a:r>
            <a:r>
              <a:rPr lang="zh-TW" altLang="en-US" dirty="0">
                <a:sym typeface="Symbol" panose="05050102010706020507" pitchFamily="18" charset="2"/>
              </a:rPr>
              <a:t>高，但相對地</a:t>
            </a:r>
            <a:r>
              <a:rPr lang="en-US" altLang="zh-TW" dirty="0">
                <a:sym typeface="Symbol" panose="05050102010706020507" pitchFamily="18" charset="2"/>
              </a:rPr>
              <a:t>Collision / Overflow</a:t>
            </a:r>
            <a:r>
              <a:rPr lang="zh-TW" altLang="en-US" dirty="0">
                <a:sym typeface="Symbol" panose="05050102010706020507" pitchFamily="18" charset="2"/>
              </a:rPr>
              <a:t>機率也變高。</a:t>
            </a:r>
          </a:p>
          <a:p>
            <a:r>
              <a:rPr lang="en-US" altLang="zh-TW" dirty="0">
                <a:sym typeface="Symbol" panose="05050102010706020507" pitchFamily="18" charset="2"/>
              </a:rPr>
              <a:t>Collision</a:t>
            </a:r>
          </a:p>
          <a:p>
            <a:pPr lvl="1"/>
            <a:r>
              <a:rPr lang="en-US" altLang="zh-TW" dirty="0">
                <a:sym typeface="Symbol" panose="05050102010706020507" pitchFamily="18" charset="2"/>
              </a:rPr>
              <a:t>Def: </a:t>
            </a:r>
            <a:r>
              <a:rPr lang="zh-TW" altLang="en-US" dirty="0">
                <a:sym typeface="Symbol" panose="05050102010706020507" pitchFamily="18" charset="2"/>
              </a:rPr>
              <a:t>不同的資料 </a:t>
            </a:r>
            <a:r>
              <a:rPr lang="en-US" altLang="zh-TW" dirty="0">
                <a:sym typeface="Symbol" panose="05050102010706020507" pitchFamily="18" charset="2"/>
              </a:rPr>
              <a:t>(e.g., x</a:t>
            </a:r>
            <a:r>
              <a:rPr lang="zh-TW" altLang="en-US" dirty="0">
                <a:sym typeface="Symbol" panose="05050102010706020507" pitchFamily="18" charset="2"/>
              </a:rPr>
              <a:t>與</a:t>
            </a:r>
            <a:r>
              <a:rPr lang="en-US" altLang="zh-TW" dirty="0">
                <a:sym typeface="Symbol" panose="05050102010706020507" pitchFamily="18" charset="2"/>
              </a:rPr>
              <a:t>y) </a:t>
            </a:r>
            <a:r>
              <a:rPr lang="zh-TW" altLang="en-US" dirty="0">
                <a:sym typeface="Symbol" panose="05050102010706020507" pitchFamily="18" charset="2"/>
              </a:rPr>
              <a:t>在經由</a:t>
            </a:r>
            <a:r>
              <a:rPr lang="en-US" altLang="zh-TW" dirty="0">
                <a:sym typeface="Symbol" panose="05050102010706020507" pitchFamily="18" charset="2"/>
              </a:rPr>
              <a:t>Hashing Function</a:t>
            </a:r>
            <a:r>
              <a:rPr lang="zh-TW" altLang="en-US" dirty="0">
                <a:sym typeface="Symbol" panose="05050102010706020507" pitchFamily="18" charset="2"/>
              </a:rPr>
              <a:t>計算，竟得出相同的</a:t>
            </a:r>
            <a:r>
              <a:rPr lang="en-US" altLang="zh-TW" dirty="0">
                <a:sym typeface="Symbol" panose="05050102010706020507" pitchFamily="18" charset="2"/>
              </a:rPr>
              <a:t>Hashing Address (</a:t>
            </a:r>
            <a:r>
              <a:rPr lang="zh-TW" altLang="en-US" dirty="0">
                <a:sym typeface="Symbol" panose="05050102010706020507" pitchFamily="18" charset="2"/>
              </a:rPr>
              <a:t>即 </a:t>
            </a:r>
            <a:r>
              <a:rPr lang="en-US" altLang="zh-TW" dirty="0">
                <a:sym typeface="Symbol" panose="05050102010706020507" pitchFamily="18" charset="2"/>
              </a:rPr>
              <a:t>H(x) = H(y)) </a:t>
            </a:r>
            <a:r>
              <a:rPr lang="zh-TW" altLang="en-US" dirty="0">
                <a:sym typeface="Symbol" panose="05050102010706020507" pitchFamily="18" charset="2"/>
              </a:rPr>
              <a:t>稱之。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0149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5613" y="764704"/>
            <a:ext cx="8158162" cy="5111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Overflow</a:t>
            </a:r>
          </a:p>
          <a:p>
            <a:pPr lvl="1"/>
            <a:r>
              <a:rPr lang="en-US" altLang="zh-TW"/>
              <a:t>Def: </a:t>
            </a:r>
            <a:r>
              <a:rPr lang="zh-TW" altLang="en-US"/>
              <a:t>當</a:t>
            </a:r>
            <a:r>
              <a:rPr lang="en-US" altLang="zh-TW"/>
              <a:t>Collision</a:t>
            </a:r>
            <a:r>
              <a:rPr lang="zh-TW" altLang="en-US"/>
              <a:t>產生，且</a:t>
            </a:r>
            <a:r>
              <a:rPr lang="en-US" altLang="zh-TW"/>
              <a:t>Bucket</a:t>
            </a:r>
            <a:r>
              <a:rPr lang="zh-TW" altLang="en-US"/>
              <a:t>中無多餘的</a:t>
            </a:r>
            <a:r>
              <a:rPr lang="en-US" altLang="zh-TW"/>
              <a:t>Slot</a:t>
            </a:r>
            <a:r>
              <a:rPr lang="zh-TW" altLang="en-US"/>
              <a:t>可存資料稱之。</a:t>
            </a:r>
          </a:p>
          <a:p>
            <a:pPr lvl="1"/>
            <a:endParaRPr lang="zh-TW" altLang="en-US"/>
          </a:p>
          <a:p>
            <a:pPr lvl="1"/>
            <a:endParaRPr lang="zh-TW" altLang="en-US"/>
          </a:p>
          <a:p>
            <a:pPr lvl="1"/>
            <a:endParaRPr lang="zh-TW" altLang="en-US"/>
          </a:p>
          <a:p>
            <a:pPr lvl="1"/>
            <a:endParaRPr lang="zh-TW" altLang="en-US"/>
          </a:p>
          <a:p>
            <a:pPr lvl="1"/>
            <a:endParaRPr lang="zh-TW" altLang="en-US"/>
          </a:p>
          <a:p>
            <a:pPr lvl="1"/>
            <a:r>
              <a:rPr lang="zh-TW" altLang="en-US"/>
              <a:t>有</a:t>
            </a:r>
            <a:r>
              <a:rPr lang="en-US" altLang="zh-TW"/>
              <a:t>Collision</a:t>
            </a:r>
            <a:r>
              <a:rPr lang="zh-TW" altLang="en-US"/>
              <a:t>並不一定有</a:t>
            </a:r>
            <a:r>
              <a:rPr lang="en-US" altLang="zh-TW"/>
              <a:t>Overflow</a:t>
            </a:r>
            <a:r>
              <a:rPr lang="zh-TW" altLang="en-US"/>
              <a:t>，但有</a:t>
            </a:r>
            <a:r>
              <a:rPr lang="en-US" altLang="zh-TW"/>
              <a:t>Overflow</a:t>
            </a:r>
            <a:r>
              <a:rPr lang="zh-TW" altLang="en-US"/>
              <a:t>，則必有</a:t>
            </a:r>
            <a:r>
              <a:rPr lang="en-US" altLang="zh-TW"/>
              <a:t>Collision</a:t>
            </a:r>
            <a:r>
              <a:rPr lang="zh-TW" altLang="en-US"/>
              <a:t>發生。</a:t>
            </a:r>
          </a:p>
          <a:p>
            <a:pPr lvl="1"/>
            <a:r>
              <a:rPr lang="zh-TW" altLang="en-US"/>
              <a:t>若</a:t>
            </a:r>
            <a:r>
              <a:rPr lang="en-US" altLang="zh-TW"/>
              <a:t>Bucket</a:t>
            </a:r>
            <a:r>
              <a:rPr lang="zh-TW" altLang="en-US"/>
              <a:t>只有一個</a:t>
            </a:r>
            <a:r>
              <a:rPr lang="en-US" altLang="zh-TW"/>
              <a:t>Slot</a:t>
            </a:r>
            <a:r>
              <a:rPr lang="zh-TW" altLang="en-US"/>
              <a:t>，則</a:t>
            </a:r>
            <a:r>
              <a:rPr lang="en-US" altLang="zh-TW"/>
              <a:t>Collision = Overflow</a:t>
            </a:r>
          </a:p>
        </p:txBody>
      </p:sp>
      <p:graphicFrame>
        <p:nvGraphicFramePr>
          <p:cNvPr id="5" name="Group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3646574"/>
              </p:ext>
            </p:extLst>
          </p:nvPr>
        </p:nvGraphicFramePr>
        <p:xfrm>
          <a:off x="4356100" y="2290292"/>
          <a:ext cx="1735138" cy="1719072"/>
        </p:xfrm>
        <a:graphic>
          <a:graphicData uri="http://schemas.openxmlformats.org/drawingml/2006/table">
            <a:tbl>
              <a:tblPr/>
              <a:tblGrid>
                <a:gridCol w="577850">
                  <a:extLst>
                    <a:ext uri="{9D8B030D-6E8A-4147-A177-3AD203B41FA5}">
                      <a16:colId xmlns:a16="http://schemas.microsoft.com/office/drawing/2014/main" val="935584395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845234256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3740794200"/>
                    </a:ext>
                  </a:extLst>
                </a:gridCol>
              </a:tblGrid>
              <a:tr h="286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477105"/>
                  </a:ext>
                </a:extLst>
              </a:tr>
              <a:tr h="286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38114"/>
                  </a:ext>
                </a:extLst>
              </a:tr>
              <a:tr h="286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303417"/>
                  </a:ext>
                </a:extLst>
              </a:tr>
              <a:tr h="286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62515"/>
                  </a:ext>
                </a:extLst>
              </a:tr>
              <a:tr h="286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323039"/>
                  </a:ext>
                </a:extLst>
              </a:tr>
              <a:tr h="286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790255"/>
                  </a:ext>
                </a:extLst>
              </a:tr>
            </a:tbl>
          </a:graphicData>
        </a:graphic>
      </p:graphicFrame>
      <p:sp>
        <p:nvSpPr>
          <p:cNvPr id="6" name="Text Box 83"/>
          <p:cNvSpPr txBox="1">
            <a:spLocks noChangeArrowheads="1"/>
          </p:cNvSpPr>
          <p:nvPr/>
        </p:nvSpPr>
        <p:spPr bwMode="auto">
          <a:xfrm>
            <a:off x="2235200" y="2485554"/>
            <a:ext cx="1184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w</a:t>
            </a:r>
            <a:r>
              <a:rPr lang="en-US" altLang="zh-TW"/>
              <a:t> </a:t>
            </a:r>
            <a:r>
              <a:rPr lang="en-US" altLang="zh-TW">
                <a:sym typeface="Symbol" panose="05050102010706020507" pitchFamily="18" charset="2"/>
              </a:rPr>
              <a:t> H(</a:t>
            </a:r>
            <a:r>
              <a:rPr lang="en-US" altLang="zh-TW">
                <a:solidFill>
                  <a:srgbClr val="FF0000"/>
                </a:solidFill>
                <a:sym typeface="Symbol" panose="05050102010706020507" pitchFamily="18" charset="2"/>
              </a:rPr>
              <a:t>w</a:t>
            </a:r>
            <a:r>
              <a:rPr lang="en-US" altLang="zh-TW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7" name="Line 84"/>
          <p:cNvSpPr>
            <a:spLocks noChangeShapeType="1"/>
          </p:cNvSpPr>
          <p:nvPr/>
        </p:nvSpPr>
        <p:spPr bwMode="auto">
          <a:xfrm>
            <a:off x="3419475" y="2709392"/>
            <a:ext cx="9366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Text Box 85"/>
          <p:cNvSpPr txBox="1">
            <a:spLocks noChangeArrowheads="1"/>
          </p:cNvSpPr>
          <p:nvPr/>
        </p:nvSpPr>
        <p:spPr bwMode="auto">
          <a:xfrm>
            <a:off x="4500563" y="2801467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9" name="Text Box 86"/>
          <p:cNvSpPr txBox="1">
            <a:spLocks noChangeArrowheads="1"/>
          </p:cNvSpPr>
          <p:nvPr/>
        </p:nvSpPr>
        <p:spPr bwMode="auto">
          <a:xfrm>
            <a:off x="2308225" y="2780829"/>
            <a:ext cx="1082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66FF"/>
                </a:solidFill>
              </a:rPr>
              <a:t>x</a:t>
            </a:r>
            <a:r>
              <a:rPr lang="en-US" altLang="zh-TW"/>
              <a:t> </a:t>
            </a:r>
            <a:r>
              <a:rPr lang="en-US" altLang="zh-TW">
                <a:sym typeface="Symbol" panose="05050102010706020507" pitchFamily="18" charset="2"/>
              </a:rPr>
              <a:t> H(</a:t>
            </a:r>
            <a:r>
              <a:rPr lang="en-US" altLang="zh-TW">
                <a:solidFill>
                  <a:srgbClr val="0066FF"/>
                </a:solidFill>
                <a:sym typeface="Symbol" panose="05050102010706020507" pitchFamily="18" charset="2"/>
              </a:rPr>
              <a:t>x</a:t>
            </a:r>
            <a:r>
              <a:rPr lang="en-US" altLang="zh-TW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0" name="Line 87"/>
          <p:cNvSpPr>
            <a:spLocks noChangeShapeType="1"/>
          </p:cNvSpPr>
          <p:nvPr/>
        </p:nvSpPr>
        <p:spPr bwMode="auto">
          <a:xfrm>
            <a:off x="3348038" y="2996729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Text Box 88"/>
          <p:cNvSpPr txBox="1">
            <a:spLocks noChangeArrowheads="1"/>
          </p:cNvSpPr>
          <p:nvPr/>
        </p:nvSpPr>
        <p:spPr bwMode="auto">
          <a:xfrm>
            <a:off x="5003800" y="278082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66FF"/>
                </a:solidFill>
              </a:rPr>
              <a:t>x</a:t>
            </a:r>
          </a:p>
        </p:txBody>
      </p:sp>
      <p:sp>
        <p:nvSpPr>
          <p:cNvPr id="12" name="Text Box 89"/>
          <p:cNvSpPr txBox="1">
            <a:spLocks noChangeArrowheads="1"/>
          </p:cNvSpPr>
          <p:nvPr/>
        </p:nvSpPr>
        <p:spPr bwMode="auto">
          <a:xfrm>
            <a:off x="2339975" y="3141192"/>
            <a:ext cx="1082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8000"/>
                </a:solidFill>
              </a:rPr>
              <a:t>y</a:t>
            </a:r>
            <a:r>
              <a:rPr lang="en-US" altLang="zh-TW"/>
              <a:t> </a:t>
            </a:r>
            <a:r>
              <a:rPr lang="en-US" altLang="zh-TW">
                <a:sym typeface="Symbol" panose="05050102010706020507" pitchFamily="18" charset="2"/>
              </a:rPr>
              <a:t> H(</a:t>
            </a:r>
            <a:r>
              <a:rPr lang="en-US" altLang="zh-TW">
                <a:solidFill>
                  <a:srgbClr val="008000"/>
                </a:solidFill>
                <a:sym typeface="Symbol" panose="05050102010706020507" pitchFamily="18" charset="2"/>
              </a:rPr>
              <a:t>y</a:t>
            </a:r>
            <a:r>
              <a:rPr lang="en-US" altLang="zh-TW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3" name="Line 90"/>
          <p:cNvSpPr>
            <a:spLocks noChangeShapeType="1"/>
          </p:cNvSpPr>
          <p:nvPr/>
        </p:nvSpPr>
        <p:spPr bwMode="auto">
          <a:xfrm flipV="1">
            <a:off x="3419475" y="3068167"/>
            <a:ext cx="9366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Text Box 91"/>
          <p:cNvSpPr txBox="1">
            <a:spLocks noChangeArrowheads="1"/>
          </p:cNvSpPr>
          <p:nvPr/>
        </p:nvSpPr>
        <p:spPr bwMode="auto">
          <a:xfrm>
            <a:off x="5641975" y="278082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8000"/>
                </a:solidFill>
              </a:rPr>
              <a:t>y</a:t>
            </a:r>
          </a:p>
        </p:txBody>
      </p:sp>
      <p:sp>
        <p:nvSpPr>
          <p:cNvPr id="15" name="Text Box 92"/>
          <p:cNvSpPr txBox="1">
            <a:spLocks noChangeArrowheads="1"/>
          </p:cNvSpPr>
          <p:nvPr/>
        </p:nvSpPr>
        <p:spPr bwMode="auto">
          <a:xfrm>
            <a:off x="2362200" y="3501554"/>
            <a:ext cx="1057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</a:rPr>
              <a:t>z</a:t>
            </a:r>
            <a:r>
              <a:rPr lang="en-US" altLang="zh-TW"/>
              <a:t> </a:t>
            </a:r>
            <a:r>
              <a:rPr lang="en-US" altLang="zh-TW">
                <a:sym typeface="Symbol" panose="05050102010706020507" pitchFamily="18" charset="2"/>
              </a:rPr>
              <a:t> H(</a:t>
            </a:r>
            <a:r>
              <a:rPr lang="en-US" altLang="zh-TW">
                <a:solidFill>
                  <a:schemeClr val="hlink"/>
                </a:solidFill>
                <a:sym typeface="Symbol" panose="05050102010706020507" pitchFamily="18" charset="2"/>
              </a:rPr>
              <a:t>z</a:t>
            </a:r>
            <a:r>
              <a:rPr lang="en-US" altLang="zh-TW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6" name="Text Box 93"/>
          <p:cNvSpPr txBox="1">
            <a:spLocks noChangeArrowheads="1"/>
          </p:cNvSpPr>
          <p:nvPr/>
        </p:nvSpPr>
        <p:spPr bwMode="auto">
          <a:xfrm>
            <a:off x="6361113" y="2780829"/>
            <a:ext cx="1333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</a:rPr>
              <a:t>z</a:t>
            </a:r>
            <a:r>
              <a:rPr lang="en-US" altLang="zh-TW"/>
              <a:t>: Overflow</a:t>
            </a:r>
            <a:endParaRPr lang="en-US" altLang="zh-TW">
              <a:solidFill>
                <a:schemeClr val="hlink"/>
              </a:solidFill>
            </a:endParaRPr>
          </a:p>
        </p:txBody>
      </p:sp>
      <p:sp>
        <p:nvSpPr>
          <p:cNvPr id="17" name="Line 94"/>
          <p:cNvSpPr>
            <a:spLocks noChangeShapeType="1"/>
          </p:cNvSpPr>
          <p:nvPr/>
        </p:nvSpPr>
        <p:spPr bwMode="auto">
          <a:xfrm flipV="1">
            <a:off x="3419475" y="3141192"/>
            <a:ext cx="9366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" name="Rectangle 95"/>
          <p:cNvSpPr>
            <a:spLocks noChangeArrowheads="1"/>
          </p:cNvSpPr>
          <p:nvPr/>
        </p:nvSpPr>
        <p:spPr bwMode="auto">
          <a:xfrm>
            <a:off x="4357688" y="2852267"/>
            <a:ext cx="1727200" cy="287337"/>
          </a:xfrm>
          <a:prstGeom prst="rect">
            <a:avLst/>
          </a:prstGeom>
          <a:solidFill>
            <a:srgbClr val="008000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08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utoUpdateAnimBg="0" advAuto="0"/>
      <p:bldP spid="6" grpId="0"/>
      <p:bldP spid="8" grpId="0"/>
      <p:bldP spid="9" grpId="0"/>
      <p:bldP spid="11" grpId="0"/>
      <p:bldP spid="12" grpId="0"/>
      <p:bldP spid="14" grpId="0"/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Hashing Function</a:t>
            </a:r>
            <a:r>
              <a:rPr lang="zh-TW" altLang="en-US" dirty="0"/>
              <a:t>設計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700808"/>
            <a:ext cx="7989752" cy="4968551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一個良好的</a:t>
            </a:r>
            <a:r>
              <a:rPr lang="en-US" altLang="zh-TW" dirty="0"/>
              <a:t>Hashing Function</a:t>
            </a:r>
            <a:r>
              <a:rPr lang="zh-TW" altLang="en-US" dirty="0"/>
              <a:t>須滿足下列三個準則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計算簡單</a:t>
            </a:r>
          </a:p>
          <a:p>
            <a:pPr lvl="1"/>
            <a:r>
              <a:rPr lang="en-US" altLang="zh-TW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Collision </a:t>
            </a:r>
            <a:r>
              <a:rPr lang="zh-TW" altLang="en-US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宜盡量少</a:t>
            </a:r>
          </a:p>
          <a:p>
            <a:pPr lvl="2"/>
            <a:r>
              <a:rPr lang="en-US" altLang="zh-TW" dirty="0"/>
              <a:t>Ex: x mod 2</a:t>
            </a:r>
            <a:r>
              <a:rPr lang="zh-TW" altLang="en-US" dirty="0"/>
              <a:t>就是不好的</a:t>
            </a:r>
            <a:r>
              <a:rPr lang="en-US" altLang="zh-TW" dirty="0"/>
              <a:t>Hashing Function!!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dirty="0"/>
              <a:t>     (</a:t>
            </a:r>
            <a:r>
              <a:rPr lang="en-US" altLang="zh-TW" dirty="0">
                <a:ea typeface="MS Gothic" panose="020B0609070205080204" pitchFamily="49" charset="-128"/>
              </a:rPr>
              <a:t>∵</a:t>
            </a:r>
            <a:r>
              <a:rPr lang="zh-TW" altLang="en-US" dirty="0">
                <a:ea typeface="MS Gothic" panose="020B0609070205080204" pitchFamily="49" charset="-128"/>
              </a:rPr>
              <a:t>不是</a:t>
            </a:r>
            <a:r>
              <a:rPr lang="en-US" altLang="zh-TW" dirty="0">
                <a:ea typeface="MS Gothic" panose="020B0609070205080204" pitchFamily="49" charset="-128"/>
              </a:rPr>
              <a:t>0</a:t>
            </a:r>
            <a:r>
              <a:rPr lang="zh-TW" altLang="en-US" dirty="0">
                <a:ea typeface="MS Gothic" panose="020B0609070205080204" pitchFamily="49" charset="-128"/>
              </a:rPr>
              <a:t>就是</a:t>
            </a:r>
            <a:r>
              <a:rPr lang="en-US" altLang="zh-TW" dirty="0">
                <a:ea typeface="MS Gothic" panose="020B0609070205080204" pitchFamily="49" charset="-128"/>
              </a:rPr>
              <a:t>1</a:t>
            </a:r>
            <a:r>
              <a:rPr lang="zh-TW" altLang="en-US" dirty="0">
                <a:ea typeface="MS Gothic" panose="020B0609070205080204" pitchFamily="49" charset="-128"/>
              </a:rPr>
              <a:t>，會經常發生</a:t>
            </a:r>
            <a:r>
              <a:rPr lang="en-US" altLang="zh-TW" dirty="0">
                <a:ea typeface="MS Gothic" panose="020B0609070205080204" pitchFamily="49" charset="-128"/>
              </a:rPr>
              <a:t>Collision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不要造成</a:t>
            </a:r>
            <a:r>
              <a:rPr lang="en-US" altLang="zh-TW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Hashing Table</a:t>
            </a:r>
            <a:r>
              <a:rPr lang="zh-TW" altLang="en-US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局部儲存 </a:t>
            </a:r>
            <a:r>
              <a:rPr lang="en-US" altLang="zh-TW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TW" altLang="en-US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局部偏重</a:t>
            </a:r>
            <a:r>
              <a:rPr lang="en-US" altLang="zh-TW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</a:t>
            </a:r>
            <a:r>
              <a:rPr lang="zh-TW" altLang="en-US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的情況</a:t>
            </a:r>
          </a:p>
          <a:p>
            <a:pPr lvl="2"/>
            <a:r>
              <a:rPr lang="zh-TW" altLang="en-US" dirty="0"/>
              <a:t>會引發 “空間利用度差” 與 “</a:t>
            </a:r>
            <a:r>
              <a:rPr lang="en-US" altLang="zh-TW" dirty="0"/>
              <a:t>Collision</a:t>
            </a:r>
            <a:r>
              <a:rPr lang="zh-TW" altLang="en-US" dirty="0"/>
              <a:t>上升” 的缺失</a:t>
            </a:r>
          </a:p>
          <a:p>
            <a:r>
              <a:rPr lang="zh-TW" altLang="en-US" dirty="0"/>
              <a:t>上述準則導引出兩個名詞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Perfect Hashing Function</a:t>
            </a:r>
            <a:r>
              <a:rPr lang="en-US" altLang="zh-TW" dirty="0"/>
              <a:t> (</a:t>
            </a:r>
            <a:r>
              <a:rPr lang="zh-TW" altLang="en-US" dirty="0"/>
              <a:t>完美的雜湊函數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Def: </a:t>
            </a:r>
            <a:r>
              <a:rPr lang="zh-TW" altLang="en-US" dirty="0"/>
              <a:t>此</a:t>
            </a:r>
            <a:r>
              <a:rPr lang="en-US" altLang="zh-TW" dirty="0"/>
              <a:t>Hashing Function </a:t>
            </a:r>
            <a:r>
              <a:rPr lang="zh-TW" altLang="en-US" dirty="0"/>
              <a:t>絕對不會有</a:t>
            </a:r>
            <a:r>
              <a:rPr lang="en-US" altLang="zh-TW" dirty="0"/>
              <a:t>Collision</a:t>
            </a:r>
            <a:r>
              <a:rPr lang="zh-TW" altLang="en-US" dirty="0"/>
              <a:t>發生</a:t>
            </a:r>
          </a:p>
          <a:p>
            <a:pPr lvl="2"/>
            <a:r>
              <a:rPr lang="zh-TW" altLang="en-US" dirty="0"/>
              <a:t>前提</a:t>
            </a:r>
            <a:r>
              <a:rPr lang="en-US" altLang="zh-TW" dirty="0"/>
              <a:t>: </a:t>
            </a:r>
            <a:r>
              <a:rPr lang="zh-TW" altLang="en-US" dirty="0"/>
              <a:t>須先知道所有資料 </a:t>
            </a:r>
            <a:r>
              <a:rPr lang="en-US" altLang="zh-TW" dirty="0"/>
              <a:t>(for Static Search)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Uniform Hashing Function</a:t>
            </a:r>
            <a:r>
              <a:rPr lang="en-US" altLang="zh-TW" dirty="0"/>
              <a:t> (</a:t>
            </a:r>
            <a:r>
              <a:rPr lang="zh-TW" altLang="en-US" dirty="0"/>
              <a:t>均勻的雜湊函數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Def: </a:t>
            </a:r>
            <a:r>
              <a:rPr lang="zh-TW" altLang="en-US" dirty="0"/>
              <a:t>此種</a:t>
            </a:r>
            <a:r>
              <a:rPr lang="en-US" altLang="zh-TW" dirty="0"/>
              <a:t>Hashing Function</a:t>
            </a:r>
            <a:r>
              <a:rPr lang="zh-TW" altLang="en-US" dirty="0"/>
              <a:t>計算所得出的</a:t>
            </a:r>
            <a:r>
              <a:rPr lang="en-US" altLang="zh-TW" dirty="0"/>
              <a:t>Hashing Address</a:t>
            </a:r>
            <a:r>
              <a:rPr lang="zh-TW" altLang="en-US" dirty="0"/>
              <a:t>，對應到每個</a:t>
            </a:r>
            <a:r>
              <a:rPr lang="en-US" altLang="zh-TW" dirty="0"/>
              <a:t>Bucket No.</a:t>
            </a:r>
            <a:r>
              <a:rPr lang="zh-TW" altLang="en-US" dirty="0"/>
              <a:t>的機率皆相等。</a:t>
            </a:r>
            <a:r>
              <a:rPr lang="en-US" altLang="zh-TW" dirty="0"/>
              <a:t>(</a:t>
            </a:r>
            <a:r>
              <a:rPr lang="zh-TW" altLang="en-US" dirty="0"/>
              <a:t>不會有局部偏重的情況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5404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4</a:t>
            </a:r>
            <a:r>
              <a:rPr lang="zh-TW" altLang="en-US" dirty="0">
                <a:solidFill>
                  <a:schemeClr val="tx1"/>
                </a:solidFill>
              </a:rPr>
              <a:t>種常見的</a:t>
            </a:r>
            <a:r>
              <a:rPr lang="en-US" altLang="zh-TW" cap="none" dirty="0">
                <a:solidFill>
                  <a:schemeClr val="tx1"/>
                </a:solidFill>
              </a:rPr>
              <a:t>Hashing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TW" dirty="0"/>
              <a:t>Middle Square (</a:t>
            </a:r>
            <a:r>
              <a:rPr lang="zh-TW" altLang="en-US" dirty="0"/>
              <a:t>平方值取中間位數</a:t>
            </a:r>
            <a:r>
              <a:rPr lang="en-US" altLang="zh-TW" dirty="0"/>
              <a:t>)</a:t>
            </a:r>
          </a:p>
          <a:p>
            <a:pPr>
              <a:lnSpc>
                <a:spcPct val="110000"/>
              </a:lnSpc>
            </a:pPr>
            <a:r>
              <a:rPr lang="en-US" altLang="zh-TW" dirty="0"/>
              <a:t>Mod (</a:t>
            </a:r>
            <a:r>
              <a:rPr lang="zh-TW" altLang="en-US" dirty="0"/>
              <a:t>餘數，或 </a:t>
            </a:r>
            <a:r>
              <a:rPr lang="en-US" altLang="zh-TW" dirty="0"/>
              <a:t>Division)</a:t>
            </a:r>
          </a:p>
          <a:p>
            <a:pPr>
              <a:lnSpc>
                <a:spcPct val="110000"/>
              </a:lnSpc>
            </a:pPr>
            <a:r>
              <a:rPr lang="en-US" altLang="zh-TW" dirty="0"/>
              <a:t>Folding Addition (</a:t>
            </a:r>
            <a:r>
              <a:rPr lang="zh-TW" altLang="en-US" dirty="0"/>
              <a:t>折疊相加</a:t>
            </a:r>
            <a:r>
              <a:rPr lang="en-US" altLang="zh-TW" dirty="0"/>
              <a:t>)</a:t>
            </a:r>
          </a:p>
          <a:p>
            <a:pPr>
              <a:lnSpc>
                <a:spcPct val="110000"/>
              </a:lnSpc>
            </a:pPr>
            <a:r>
              <a:rPr lang="en-US" altLang="zh-TW" dirty="0"/>
              <a:t>Digits Analysis (</a:t>
            </a:r>
            <a:r>
              <a:rPr lang="zh-TW" altLang="en-US" dirty="0"/>
              <a:t>位數值分析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9244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797310"/>
          </a:xfrm>
        </p:spPr>
        <p:txBody>
          <a:bodyPr/>
          <a:lstStyle/>
          <a:p>
            <a:r>
              <a:rPr lang="en-US" altLang="zh-TW" cap="none" dirty="0"/>
              <a:t>Middle Square </a:t>
            </a:r>
            <a:r>
              <a:rPr lang="en-US" altLang="zh-TW" dirty="0"/>
              <a:t>(</a:t>
            </a:r>
            <a:r>
              <a:rPr lang="zh-TW" altLang="en-US" dirty="0"/>
              <a:t>平方值取中間位數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1628601"/>
            <a:ext cx="8351837" cy="518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zh-TW" dirty="0"/>
              <a:t>Def: </a:t>
            </a:r>
            <a:r>
              <a:rPr lang="zh-TW" altLang="en-US" dirty="0"/>
              <a:t>將</a:t>
            </a:r>
            <a:r>
              <a:rPr lang="en-US" altLang="zh-TW" dirty="0"/>
              <a:t>Key</a:t>
            </a:r>
            <a:r>
              <a:rPr lang="zh-TW" altLang="en-US" dirty="0"/>
              <a:t>值取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平方</a:t>
            </a:r>
            <a:r>
              <a:rPr lang="zh-TW" altLang="en-US" dirty="0"/>
              <a:t>，依</a:t>
            </a:r>
            <a:r>
              <a:rPr lang="en-US" altLang="zh-TW" dirty="0"/>
              <a:t>Hashing Table Bucket</a:t>
            </a:r>
            <a:r>
              <a:rPr lang="zh-TW" altLang="en-US" dirty="0"/>
              <a:t>數目，選取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適當的中間位數值</a:t>
            </a:r>
            <a:r>
              <a:rPr lang="zh-TW" altLang="en-US" dirty="0"/>
              <a:t>作為</a:t>
            </a:r>
            <a:r>
              <a:rPr lang="en-US" altLang="zh-TW" dirty="0"/>
              <a:t>Hash Address</a:t>
            </a:r>
            <a:r>
              <a:rPr lang="zh-TW" altLang="en-US" dirty="0"/>
              <a:t>。</a:t>
            </a:r>
          </a:p>
          <a:p>
            <a:pPr marL="711200" lvl="1" indent="-258763">
              <a:spcBef>
                <a:spcPct val="30000"/>
              </a:spcBef>
            </a:pPr>
            <a:r>
              <a:rPr lang="en-US" altLang="zh-TW" dirty="0"/>
              <a:t>e.g., </a:t>
            </a:r>
            <a:r>
              <a:rPr lang="zh-TW" altLang="en-US" dirty="0"/>
              <a:t>假設有</a:t>
            </a:r>
            <a:r>
              <a:rPr lang="en-US" altLang="zh-TW" dirty="0"/>
              <a:t>1000</a:t>
            </a:r>
            <a:r>
              <a:rPr lang="zh-TW" altLang="en-US" dirty="0"/>
              <a:t>個</a:t>
            </a:r>
            <a:r>
              <a:rPr lang="en-US" altLang="zh-TW" dirty="0"/>
              <a:t>Bucket</a:t>
            </a:r>
            <a:r>
              <a:rPr lang="zh-TW" altLang="en-US" dirty="0"/>
              <a:t>，範圍編號為</a:t>
            </a:r>
            <a:r>
              <a:rPr lang="en-US" altLang="zh-TW" dirty="0"/>
              <a:t>000~999</a:t>
            </a:r>
            <a:r>
              <a:rPr lang="zh-TW" altLang="en-US" dirty="0"/>
              <a:t>，若有一數值</a:t>
            </a:r>
            <a:r>
              <a:rPr lang="en-US" altLang="zh-TW" dirty="0"/>
              <a:t>x = 8125</a:t>
            </a:r>
            <a:r>
              <a:rPr lang="zh-TW" altLang="en-US" dirty="0"/>
              <a:t>，試利用</a:t>
            </a:r>
            <a:r>
              <a:rPr lang="en-US" altLang="zh-TW" dirty="0"/>
              <a:t>Middle Square</a:t>
            </a:r>
            <a:r>
              <a:rPr lang="zh-TW" altLang="en-US" dirty="0"/>
              <a:t>求其適當之</a:t>
            </a:r>
            <a:r>
              <a:rPr lang="en-US" altLang="zh-TW" dirty="0"/>
              <a:t>Hash Address</a:t>
            </a:r>
          </a:p>
          <a:p>
            <a:pPr marL="711200" lvl="1" indent="-258763">
              <a:spcBef>
                <a:spcPct val="30000"/>
              </a:spcBef>
            </a:pPr>
            <a:r>
              <a:rPr lang="en-US" altLang="zh-TW" dirty="0"/>
              <a:t>Sol:</a:t>
            </a:r>
          </a:p>
          <a:p>
            <a:pPr marL="711200" lvl="1" indent="-258763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TW" dirty="0"/>
              <a:t>    x = 8125          66015625</a:t>
            </a:r>
          </a:p>
          <a:p>
            <a:pPr marL="711200" lvl="1" indent="-258763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TW" dirty="0"/>
              <a:t>    </a:t>
            </a:r>
            <a:r>
              <a:rPr lang="zh-TW" altLang="en-US" dirty="0"/>
              <a:t>取中間三位 </a:t>
            </a:r>
            <a:r>
              <a:rPr lang="zh-TW" altLang="en-US" dirty="0">
                <a:sym typeface="Wingdings 3" panose="05040102010807070707" pitchFamily="18" charset="2"/>
              </a:rPr>
              <a:t> 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156</a:t>
            </a:r>
            <a:r>
              <a:rPr lang="en-US" altLang="zh-TW" dirty="0">
                <a:sym typeface="Wingdings 3" panose="05040102010807070707" pitchFamily="18" charset="2"/>
              </a:rPr>
              <a:t> = Hash Address (</a:t>
            </a:r>
            <a:r>
              <a:rPr lang="zh-TW" altLang="en-US" dirty="0">
                <a:sym typeface="Wingdings 3" panose="05040102010807070707" pitchFamily="18" charset="2"/>
              </a:rPr>
              <a:t>取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015</a:t>
            </a:r>
            <a:r>
              <a:rPr lang="zh-TW" altLang="en-US" dirty="0">
                <a:sym typeface="Wingdings 3" panose="05040102010807070707" pitchFamily="18" charset="2"/>
              </a:rPr>
              <a:t>亦可</a:t>
            </a:r>
            <a:r>
              <a:rPr lang="en-US" altLang="zh-TW" dirty="0">
                <a:sym typeface="Wingdings 3" panose="05040102010807070707" pitchFamily="18" charset="2"/>
              </a:rPr>
              <a:t>)</a:t>
            </a:r>
          </a:p>
        </p:txBody>
      </p:sp>
      <p:sp>
        <p:nvSpPr>
          <p:cNvPr id="5" name="AutoShape 46"/>
          <p:cNvSpPr>
            <a:spLocks noChangeArrowheads="1"/>
          </p:cNvSpPr>
          <p:nvPr/>
        </p:nvSpPr>
        <p:spPr bwMode="auto">
          <a:xfrm>
            <a:off x="2339975" y="3788718"/>
            <a:ext cx="503238" cy="342900"/>
          </a:xfrm>
          <a:prstGeom prst="rightArrow">
            <a:avLst>
              <a:gd name="adj1" fmla="val 50000"/>
              <a:gd name="adj2" fmla="val 366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Text Box 47"/>
          <p:cNvSpPr txBox="1">
            <a:spLocks noChangeArrowheads="1"/>
          </p:cNvSpPr>
          <p:nvPr/>
        </p:nvSpPr>
        <p:spPr bwMode="auto">
          <a:xfrm>
            <a:off x="2124075" y="347439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TW" altLang="en-US" sz="16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取平方</a:t>
            </a:r>
            <a:r>
              <a:rPr lang="en-US" altLang="zh-TW" sz="16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7" name="Line 48"/>
          <p:cNvSpPr>
            <a:spLocks noChangeShapeType="1"/>
          </p:cNvSpPr>
          <p:nvPr/>
        </p:nvSpPr>
        <p:spPr bwMode="auto">
          <a:xfrm>
            <a:off x="3203848" y="4076055"/>
            <a:ext cx="3603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Line 49"/>
          <p:cNvSpPr>
            <a:spLocks noChangeShapeType="1"/>
          </p:cNvSpPr>
          <p:nvPr/>
        </p:nvSpPr>
        <p:spPr bwMode="auto">
          <a:xfrm>
            <a:off x="3347864" y="4149080"/>
            <a:ext cx="360363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61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Mod</a:t>
            </a:r>
            <a:r>
              <a:rPr lang="en-US" altLang="zh-TW" dirty="0"/>
              <a:t> (</a:t>
            </a:r>
            <a:r>
              <a:rPr lang="zh-TW" altLang="en-US" dirty="0"/>
              <a:t>餘數，或 </a:t>
            </a:r>
            <a:r>
              <a:rPr lang="en-US" altLang="zh-TW" cap="none" dirty="0"/>
              <a:t>Division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altLang="zh-TW" dirty="0"/>
              <a:t>Def: H(x) = x mod m</a:t>
            </a:r>
          </a:p>
          <a:p>
            <a:pPr>
              <a:spcBef>
                <a:spcPct val="30000"/>
              </a:spcBef>
            </a:pPr>
            <a:r>
              <a:rPr lang="en-US" altLang="zh-TW" dirty="0"/>
              <a:t>m</a:t>
            </a:r>
            <a:r>
              <a:rPr lang="zh-TW" altLang="en-US" dirty="0"/>
              <a:t>的選擇之注意事項</a:t>
            </a:r>
            <a:r>
              <a:rPr lang="en-US" altLang="zh-TW" dirty="0"/>
              <a:t>:</a:t>
            </a:r>
          </a:p>
          <a:p>
            <a:pPr marL="711200" lvl="1" indent="-258763">
              <a:spcBef>
                <a:spcPct val="30000"/>
              </a:spcBef>
            </a:pPr>
            <a:r>
              <a:rPr lang="en-US" altLang="zh-TW" dirty="0"/>
              <a:t>m</a:t>
            </a:r>
            <a:r>
              <a:rPr lang="zh-TW" altLang="en-US" dirty="0"/>
              <a:t>不宜為 “</a:t>
            </a:r>
            <a:r>
              <a:rPr lang="en-US" altLang="zh-TW" dirty="0"/>
              <a:t>2”</a:t>
            </a:r>
          </a:p>
          <a:p>
            <a:pPr lvl="2" indent="-269875">
              <a:spcBef>
                <a:spcPct val="30000"/>
              </a:spcBef>
            </a:pPr>
            <a:r>
              <a:rPr lang="zh-TW" altLang="en-US" dirty="0">
                <a:sym typeface="Wingdings 3" panose="05040102010807070707" pitchFamily="18" charset="2"/>
              </a:rPr>
              <a:t>求得的位址僅有</a:t>
            </a:r>
            <a:r>
              <a:rPr lang="en-US" altLang="zh-TW" dirty="0">
                <a:sym typeface="Wingdings 3" panose="05040102010807070707" pitchFamily="18" charset="2"/>
              </a:rPr>
              <a:t>0</a:t>
            </a:r>
            <a:r>
              <a:rPr lang="zh-TW" altLang="en-US" dirty="0">
                <a:sym typeface="Wingdings 3" panose="05040102010807070707" pitchFamily="18" charset="2"/>
              </a:rPr>
              <a:t>或</a:t>
            </a:r>
            <a:r>
              <a:rPr lang="en-US" altLang="zh-TW" dirty="0">
                <a:sym typeface="Wingdings 3" panose="05040102010807070707" pitchFamily="18" charset="2"/>
              </a:rPr>
              <a:t>1</a:t>
            </a:r>
            <a:r>
              <a:rPr lang="zh-TW" altLang="en-US" dirty="0">
                <a:sym typeface="Wingdings 3" panose="05040102010807070707" pitchFamily="18" charset="2"/>
              </a:rPr>
              <a:t>，</a:t>
            </a:r>
            <a:r>
              <a:rPr lang="en-US" altLang="zh-TW" dirty="0">
                <a:sym typeface="Wingdings 3" panose="05040102010807070707" pitchFamily="18" charset="2"/>
              </a:rPr>
              <a:t>collision</a:t>
            </a:r>
            <a:r>
              <a:rPr lang="zh-TW" altLang="en-US" dirty="0">
                <a:sym typeface="Wingdings 3" panose="05040102010807070707" pitchFamily="18" charset="2"/>
              </a:rPr>
              <a:t>的機會很大</a:t>
            </a:r>
          </a:p>
          <a:p>
            <a:pPr marL="711200" lvl="1" indent="-258763">
              <a:spcBef>
                <a:spcPct val="30000"/>
              </a:spcBef>
            </a:pPr>
            <a:r>
              <a:rPr lang="en-US" altLang="zh-TW" dirty="0">
                <a:sym typeface="Wingdings 3" panose="05040102010807070707" pitchFamily="18" charset="2"/>
              </a:rPr>
              <a:t>m</a:t>
            </a:r>
            <a:r>
              <a:rPr lang="zh-TW" altLang="en-US" dirty="0">
                <a:sym typeface="Wingdings 3" panose="05040102010807070707" pitchFamily="18" charset="2"/>
              </a:rPr>
              <a:t>的選擇最好是質數 </a:t>
            </a:r>
            <a:r>
              <a:rPr lang="en-US" altLang="zh-TW" dirty="0">
                <a:sym typeface="Wingdings 3" panose="05040102010807070707" pitchFamily="18" charset="2"/>
              </a:rPr>
              <a:t>(</a:t>
            </a:r>
            <a:r>
              <a:rPr lang="zh-TW" altLang="en-US" dirty="0">
                <a:sym typeface="Wingdings 3" panose="05040102010807070707" pitchFamily="18" charset="2"/>
              </a:rPr>
              <a:t>除盡</a:t>
            </a:r>
            <a:r>
              <a:rPr lang="en-US" altLang="zh-TW" dirty="0">
                <a:sym typeface="Wingdings 3" panose="05040102010807070707" pitchFamily="18" charset="2"/>
              </a:rPr>
              <a:t>1</a:t>
            </a:r>
            <a:r>
              <a:rPr lang="zh-TW" altLang="en-US" dirty="0">
                <a:sym typeface="Wingdings 3" panose="05040102010807070707" pitchFamily="18" charset="2"/>
              </a:rPr>
              <a:t>和除盡自已</a:t>
            </a:r>
            <a:r>
              <a:rPr lang="en-US" altLang="zh-TW" dirty="0">
                <a:sym typeface="Wingdings 3" panose="05040102010807070707" pitchFamily="18" charset="2"/>
              </a:rPr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350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Folding Addition </a:t>
            </a:r>
            <a:r>
              <a:rPr lang="en-US" altLang="zh-TW" dirty="0"/>
              <a:t>(</a:t>
            </a:r>
            <a:r>
              <a:rPr lang="zh-TW" altLang="en-US" dirty="0"/>
              <a:t>折疊相加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4081317"/>
          </a:xfrm>
        </p:spPr>
        <p:txBody>
          <a:bodyPr>
            <a:normAutofit/>
          </a:bodyPr>
          <a:lstStyle/>
          <a:p>
            <a:pPr>
              <a:spcBef>
                <a:spcPct val="30000"/>
              </a:spcBef>
            </a:pPr>
            <a:r>
              <a:rPr lang="en-US" altLang="zh-TW" dirty="0"/>
              <a:t>Def: </a:t>
            </a:r>
            <a:r>
              <a:rPr lang="zh-TW" altLang="en-US" dirty="0"/>
              <a:t>將資料鍵值切成幾個相同大小的片段，然後將這些片段相加，其總和即為</a:t>
            </a:r>
            <a:r>
              <a:rPr lang="en-US" altLang="zh-TW" dirty="0"/>
              <a:t>Hashing Address</a:t>
            </a:r>
          </a:p>
          <a:p>
            <a:pPr>
              <a:spcBef>
                <a:spcPct val="30000"/>
              </a:spcBef>
            </a:pPr>
            <a:r>
              <a:rPr lang="zh-TW" altLang="en-US" dirty="0"/>
              <a:t>相加方式有兩種</a:t>
            </a:r>
            <a:r>
              <a:rPr lang="en-US" altLang="zh-TW" dirty="0"/>
              <a:t>:</a:t>
            </a:r>
          </a:p>
          <a:p>
            <a:pPr marL="711200" lvl="1" indent="-258763">
              <a:spcBef>
                <a:spcPct val="30000"/>
              </a:spcBef>
            </a:pPr>
            <a:r>
              <a:rPr lang="en-US" altLang="zh-TW" dirty="0"/>
              <a:t>Shift (</a:t>
            </a:r>
            <a:r>
              <a:rPr lang="zh-TW" altLang="en-US" dirty="0"/>
              <a:t>移位</a:t>
            </a:r>
            <a:r>
              <a:rPr lang="en-US" altLang="zh-TW" dirty="0"/>
              <a:t>)</a:t>
            </a:r>
          </a:p>
          <a:p>
            <a:pPr marL="711200" lvl="1" indent="-258763">
              <a:spcBef>
                <a:spcPct val="30000"/>
              </a:spcBef>
            </a:pPr>
            <a:r>
              <a:rPr lang="en-US" altLang="zh-TW" dirty="0"/>
              <a:t>Boundary (</a:t>
            </a:r>
            <a:r>
              <a:rPr lang="zh-TW" altLang="en-US" dirty="0"/>
              <a:t>邊界</a:t>
            </a:r>
            <a:r>
              <a:rPr lang="en-US" altLang="zh-TW" dirty="0"/>
              <a:t>)</a:t>
            </a:r>
          </a:p>
          <a:p>
            <a:pPr>
              <a:spcBef>
                <a:spcPct val="30000"/>
              </a:spcBef>
            </a:pPr>
            <a:r>
              <a:rPr lang="zh-TW" altLang="en-US" dirty="0">
                <a:sym typeface="Wingdings 3" panose="05040102010807070707" pitchFamily="18" charset="2"/>
              </a:rPr>
              <a:t>若有一資料</a:t>
            </a:r>
            <a:r>
              <a:rPr lang="en-US" altLang="zh-TW" dirty="0">
                <a:sym typeface="Wingdings 3" panose="05040102010807070707" pitchFamily="18" charset="2"/>
              </a:rPr>
              <a:t>x = 12320324111220</a:t>
            </a:r>
            <a:r>
              <a:rPr lang="zh-TW" altLang="en-US" dirty="0">
                <a:sym typeface="Wingdings 3" panose="05040102010807070707" pitchFamily="18" charset="2"/>
              </a:rPr>
              <a:t>，請利用兩種不同的</a:t>
            </a:r>
            <a:r>
              <a:rPr lang="en-US" altLang="zh-TW" dirty="0">
                <a:sym typeface="Wingdings 3" panose="05040102010807070707" pitchFamily="18" charset="2"/>
              </a:rPr>
              <a:t>Folding Addition</a:t>
            </a:r>
            <a:r>
              <a:rPr lang="zh-TW" altLang="en-US" dirty="0">
                <a:sym typeface="Wingdings 3" panose="05040102010807070707" pitchFamily="18" charset="2"/>
              </a:rPr>
              <a:t>方法求</a:t>
            </a:r>
            <a:r>
              <a:rPr lang="en-US" altLang="zh-TW" dirty="0">
                <a:sym typeface="Wingdings 3" panose="05040102010807070707" pitchFamily="18" charset="2"/>
              </a:rPr>
              <a:t>Hashing Address (</a:t>
            </a:r>
            <a:r>
              <a:rPr lang="zh-TW" altLang="en-US" dirty="0">
                <a:sym typeface="Wingdings 3" panose="05040102010807070707" pitchFamily="18" charset="2"/>
              </a:rPr>
              <a:t>假設片段長度為</a:t>
            </a:r>
            <a:r>
              <a:rPr lang="en-US" altLang="zh-TW" dirty="0">
                <a:sym typeface="Wingdings 3" panose="05040102010807070707" pitchFamily="18" charset="2"/>
              </a:rPr>
              <a:t>3)</a:t>
            </a:r>
            <a:r>
              <a:rPr lang="zh-TW" altLang="en-US" dirty="0">
                <a:sym typeface="Wingdings 3" panose="05040102010807070707" pitchFamily="18" charset="2"/>
              </a:rPr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3695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8313" y="908720"/>
            <a:ext cx="8280400" cy="23653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TW"/>
              <a:t>Sol:</a:t>
            </a:r>
          </a:p>
          <a:p>
            <a:pPr lvl="1">
              <a:lnSpc>
                <a:spcPct val="80000"/>
              </a:lnSpc>
            </a:pPr>
            <a:r>
              <a:rPr lang="en-US" altLang="zh-TW"/>
              <a:t>x=12320324111220 are partitioned into three decimal digits long.</a:t>
            </a:r>
          </a:p>
          <a:p>
            <a:pPr lvl="1"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/>
              <a:t>P1 = 123, P2 = 203, P3 = 241, P4 = 112, P5 = 20.</a:t>
            </a:r>
          </a:p>
          <a:p>
            <a:pPr lvl="1">
              <a:lnSpc>
                <a:spcPct val="80000"/>
              </a:lnSpc>
            </a:pPr>
            <a:r>
              <a:rPr lang="en-US" altLang="zh-TW"/>
              <a:t>Shift folding:</a:t>
            </a:r>
          </a:p>
          <a:p>
            <a:pPr lvl="1">
              <a:lnSpc>
                <a:spcPct val="80000"/>
              </a:lnSpc>
            </a:pPr>
            <a:endParaRPr lang="en-US" altLang="zh-TW"/>
          </a:p>
          <a:p>
            <a:pPr lvl="1">
              <a:lnSpc>
                <a:spcPct val="80000"/>
              </a:lnSpc>
            </a:pPr>
            <a:endParaRPr lang="en-US" altLang="zh-TW"/>
          </a:p>
          <a:p>
            <a:pPr lvl="1">
              <a:lnSpc>
                <a:spcPct val="80000"/>
              </a:lnSpc>
            </a:pPr>
            <a:endParaRPr lang="en-US" altLang="zh-TW"/>
          </a:p>
          <a:p>
            <a:pPr lvl="1">
              <a:lnSpc>
                <a:spcPct val="80000"/>
              </a:lnSpc>
            </a:pPr>
            <a:r>
              <a:rPr lang="en-US" altLang="zh-TW"/>
              <a:t>Folding at the boundaries: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720662"/>
              </p:ext>
            </p:extLst>
          </p:nvPr>
        </p:nvGraphicFramePr>
        <p:xfrm>
          <a:off x="1689100" y="2060848"/>
          <a:ext cx="54483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方程式" r:id="rId3" imgW="2844720" imgH="431640" progId="Equation.3">
                  <p:embed/>
                </p:oleObj>
              </mc:Choice>
              <mc:Fallback>
                <p:oleObj name="方程式" r:id="rId3" imgW="2844720" imgH="431640" progId="Equation.3">
                  <p:embed/>
                  <p:pic>
                    <p:nvPicPr>
                      <p:cNvPr id="7649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2060848"/>
                        <a:ext cx="54483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5556250" y="3088358"/>
            <a:ext cx="2822575" cy="368300"/>
            <a:chOff x="3500" y="2263"/>
            <a:chExt cx="1778" cy="232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500" y="2267"/>
              <a:ext cx="356" cy="2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b="0">
                  <a:latin typeface="Comic Sans MS" panose="030F0702030302020204" pitchFamily="66" charset="0"/>
                </a:rPr>
                <a:t>123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855" y="2266"/>
              <a:ext cx="356" cy="2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b="0">
                  <a:latin typeface="Comic Sans MS" panose="030F0702030302020204" pitchFamily="66" charset="0"/>
                </a:rPr>
                <a:t>203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210" y="2265"/>
              <a:ext cx="356" cy="2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b="0">
                  <a:latin typeface="Comic Sans MS" panose="030F0702030302020204" pitchFamily="66" charset="0"/>
                </a:rPr>
                <a:t>241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566" y="2264"/>
              <a:ext cx="356" cy="2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b="0">
                  <a:latin typeface="Comic Sans MS" panose="030F0702030302020204" pitchFamily="66" charset="0"/>
                </a:rPr>
                <a:t>112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922" y="2263"/>
              <a:ext cx="356" cy="2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b="0">
                  <a:latin typeface="Comic Sans MS" panose="030F0702030302020204" pitchFamily="66" charset="0"/>
                </a:rPr>
                <a:t>20</a:t>
              </a:r>
            </a:p>
          </p:txBody>
        </p:sp>
      </p:grp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554663" y="3717008"/>
            <a:ext cx="565150" cy="361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0">
                <a:latin typeface="Comic Sans MS" panose="030F0702030302020204" pitchFamily="66" charset="0"/>
              </a:rPr>
              <a:t>123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553075" y="4220245"/>
            <a:ext cx="565150" cy="3619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0">
                <a:latin typeface="Comic Sans MS" panose="030F0702030302020204" pitchFamily="66" charset="0"/>
              </a:rPr>
              <a:t>302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537200" y="5229895"/>
            <a:ext cx="565150" cy="3619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0">
                <a:latin typeface="Comic Sans MS" panose="030F0702030302020204" pitchFamily="66" charset="0"/>
              </a:rPr>
              <a:t>211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535613" y="4725070"/>
            <a:ext cx="565150" cy="361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0">
                <a:latin typeface="Comic Sans MS" panose="030F0702030302020204" pitchFamily="66" charset="0"/>
              </a:rPr>
              <a:t>241</a:t>
            </a: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631825" y="5372770"/>
            <a:ext cx="4587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0">
                <a:latin typeface="Comic Sans MS" panose="030F0702030302020204" pitchFamily="66" charset="0"/>
              </a:rPr>
              <a:t>h(x) = 123 + 302 + 241 + 211 + 20 = 897</a:t>
            </a:r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5519738" y="5731545"/>
            <a:ext cx="565150" cy="361950"/>
          </a:xfrm>
          <a:prstGeom prst="rect">
            <a:avLst/>
          </a:prstGeom>
          <a:solidFill>
            <a:srgbClr val="CCCC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0">
                <a:latin typeface="Comic Sans MS" panose="030F0702030302020204" pitchFamily="66" charset="0"/>
              </a:rPr>
              <a:t>020</a:t>
            </a:r>
          </a:p>
        </p:txBody>
      </p:sp>
    </p:spTree>
    <p:extLst>
      <p:ext uri="{BB962C8B-B14F-4D97-AF65-F5344CB8AC3E}">
        <p14:creationId xmlns:p14="http://schemas.microsoft.com/office/powerpoint/2010/main" val="79253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Search</a:t>
            </a:r>
            <a:r>
              <a:rPr lang="en-US" altLang="zh-TW" dirty="0"/>
              <a:t> </a:t>
            </a:r>
            <a:r>
              <a:rPr lang="zh-TW" altLang="en-US" dirty="0"/>
              <a:t>分類觀點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altLang="zh-TW" dirty="0"/>
              <a:t>Internal Search </a:t>
            </a:r>
            <a:r>
              <a:rPr lang="en-US" altLang="zh-TW" dirty="0" err="1"/>
              <a:t>v.s</a:t>
            </a:r>
            <a:r>
              <a:rPr lang="en-US" altLang="zh-TW" dirty="0"/>
              <a:t>. External Search.</a:t>
            </a:r>
          </a:p>
          <a:p>
            <a:pPr>
              <a:spcBef>
                <a:spcPct val="30000"/>
              </a:spcBef>
            </a:pPr>
            <a:r>
              <a:rPr lang="en-US" altLang="zh-TW" dirty="0"/>
              <a:t>Static Search </a:t>
            </a:r>
            <a:r>
              <a:rPr lang="en-US" altLang="zh-TW" dirty="0" err="1"/>
              <a:t>v.s</a:t>
            </a:r>
            <a:r>
              <a:rPr lang="en-US" altLang="zh-TW" dirty="0"/>
              <a:t>. Dynamic Search.</a:t>
            </a:r>
          </a:p>
          <a:p>
            <a:pPr>
              <a:spcBef>
                <a:spcPct val="30000"/>
              </a:spcBef>
            </a:pP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Partial Key </a:t>
            </a:r>
            <a:r>
              <a:rPr lang="en-US" altLang="zh-TW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v.s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Whole Key</a:t>
            </a:r>
          </a:p>
          <a:p>
            <a:pPr>
              <a:spcBef>
                <a:spcPct val="30000"/>
              </a:spcBef>
            </a:pP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Actual Key </a:t>
            </a:r>
            <a:r>
              <a:rPr lang="en-US" altLang="zh-TW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v.s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Transformation Key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2887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653294"/>
          </a:xfrm>
        </p:spPr>
        <p:txBody>
          <a:bodyPr/>
          <a:lstStyle/>
          <a:p>
            <a:r>
              <a:rPr lang="en-US" altLang="zh-TW" cap="none" dirty="0"/>
              <a:t>Digits Analysis </a:t>
            </a:r>
            <a:r>
              <a:rPr lang="en-US" altLang="zh-TW" dirty="0"/>
              <a:t>(</a:t>
            </a:r>
            <a:r>
              <a:rPr lang="zh-TW" altLang="en-US" dirty="0"/>
              <a:t>位數值分析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61343"/>
            <a:ext cx="8229600" cy="5111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Def: </a:t>
            </a:r>
            <a:r>
              <a:rPr lang="zh-TW" altLang="en-US"/>
              <a:t>當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資料事先已知</a:t>
            </a:r>
            <a:r>
              <a:rPr lang="zh-TW" altLang="en-US"/>
              <a:t>，則可以選定基底</a:t>
            </a:r>
            <a:r>
              <a:rPr lang="en-US" altLang="zh-TW"/>
              <a:t>r</a:t>
            </a:r>
            <a:r>
              <a:rPr lang="zh-TW" altLang="en-US"/>
              <a:t>，然後分析每個資料之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同一位數值</a:t>
            </a:r>
            <a:r>
              <a:rPr lang="zh-TW" altLang="en-US"/>
              <a:t>。</a:t>
            </a:r>
          </a:p>
          <a:p>
            <a:pPr lvl="1"/>
            <a:r>
              <a:rPr lang="zh-TW" altLang="en-US"/>
              <a:t>若很</a:t>
            </a:r>
            <a:r>
              <a:rPr lang="zh-TW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集中</a:t>
            </a:r>
            <a:r>
              <a:rPr lang="zh-TW" altLang="en-US"/>
              <a:t>，則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捨棄</a:t>
            </a:r>
            <a:r>
              <a:rPr lang="zh-TW" altLang="en-US"/>
              <a:t>該位</a:t>
            </a:r>
            <a:r>
              <a:rPr lang="en-US" altLang="zh-TW"/>
              <a:t>; </a:t>
            </a:r>
          </a:p>
          <a:p>
            <a:pPr lvl="1"/>
            <a:r>
              <a:rPr lang="zh-TW" altLang="en-US"/>
              <a:t>若很</a:t>
            </a:r>
            <a:r>
              <a:rPr lang="zh-TW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分散</a:t>
            </a:r>
            <a:r>
              <a:rPr lang="zh-TW" altLang="en-US"/>
              <a:t>，則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挑選</a:t>
            </a:r>
            <a:r>
              <a:rPr lang="zh-TW" altLang="en-US"/>
              <a:t>該位，而挑選的位數值集合成</a:t>
            </a:r>
            <a:r>
              <a:rPr lang="en-US" altLang="zh-TW"/>
              <a:t>Hashing Address</a:t>
            </a:r>
            <a:r>
              <a:rPr lang="zh-TW" altLang="en-US"/>
              <a:t>。</a:t>
            </a:r>
          </a:p>
          <a:p>
            <a:r>
              <a:rPr lang="en-US" altLang="zh-TW"/>
              <a:t>Ex: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17032"/>
            <a:ext cx="5184775" cy="261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27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4</a:t>
            </a:r>
            <a:r>
              <a:rPr lang="zh-TW" altLang="en-US" dirty="0">
                <a:solidFill>
                  <a:schemeClr val="tx1"/>
                </a:solidFill>
              </a:rPr>
              <a:t>種常見的</a:t>
            </a:r>
            <a:r>
              <a:rPr lang="en-US" altLang="zh-TW" cap="none" dirty="0">
                <a:solidFill>
                  <a:schemeClr val="tx1"/>
                </a:solidFill>
              </a:rPr>
              <a:t>Overflow</a:t>
            </a:r>
            <a:r>
              <a:rPr lang="zh-TW" altLang="en-US" dirty="0">
                <a:solidFill>
                  <a:schemeClr val="tx1"/>
                </a:solidFill>
              </a:rPr>
              <a:t>處理方式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TW" dirty="0"/>
              <a:t>Linear Probing (</a:t>
            </a:r>
            <a:r>
              <a:rPr lang="zh-TW" altLang="en-US" dirty="0"/>
              <a:t>線性探測</a:t>
            </a:r>
            <a:r>
              <a:rPr lang="en-US" altLang="zh-TW" dirty="0"/>
              <a:t>)</a:t>
            </a:r>
          </a:p>
          <a:p>
            <a:pPr>
              <a:lnSpc>
                <a:spcPct val="110000"/>
              </a:lnSpc>
            </a:pPr>
            <a:r>
              <a:rPr lang="en-US" altLang="zh-TW" dirty="0"/>
              <a:t>Quadratic Probing (</a:t>
            </a:r>
            <a:r>
              <a:rPr lang="zh-TW" altLang="en-US" dirty="0"/>
              <a:t>二次方探測</a:t>
            </a:r>
            <a:r>
              <a:rPr lang="en-US" altLang="zh-TW" dirty="0"/>
              <a:t>)</a:t>
            </a:r>
          </a:p>
          <a:p>
            <a:pPr>
              <a:lnSpc>
                <a:spcPct val="110000"/>
              </a:lnSpc>
            </a:pPr>
            <a:r>
              <a:rPr lang="en-US" altLang="zh-TW" dirty="0"/>
              <a:t>Rehashing (</a:t>
            </a:r>
            <a:r>
              <a:rPr lang="zh-TW" altLang="en-US" dirty="0"/>
              <a:t>再雜湊</a:t>
            </a:r>
            <a:r>
              <a:rPr lang="en-US" altLang="zh-TW" dirty="0"/>
              <a:t>)</a:t>
            </a:r>
          </a:p>
          <a:p>
            <a:pPr>
              <a:lnSpc>
                <a:spcPct val="110000"/>
              </a:lnSpc>
            </a:pPr>
            <a:r>
              <a:rPr lang="en-US" altLang="zh-TW" dirty="0"/>
              <a:t>Link List (</a:t>
            </a:r>
            <a:r>
              <a:rPr lang="zh-TW" altLang="en-US" dirty="0"/>
              <a:t>鏈結串列，或稱</a:t>
            </a:r>
            <a:r>
              <a:rPr lang="en-US" altLang="zh-TW" dirty="0"/>
              <a:t>Chain)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8085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652376"/>
          </a:xfrm>
        </p:spPr>
        <p:txBody>
          <a:bodyPr/>
          <a:lstStyle/>
          <a:p>
            <a:r>
              <a:rPr lang="en-US" altLang="zh-TW" cap="none" dirty="0"/>
              <a:t>Linear Probing </a:t>
            </a:r>
            <a:r>
              <a:rPr lang="en-US" altLang="zh-TW" dirty="0"/>
              <a:t>(</a:t>
            </a:r>
            <a:r>
              <a:rPr lang="zh-TW" altLang="en-US" dirty="0"/>
              <a:t>線性探測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12875"/>
            <a:ext cx="8218488" cy="5111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TW"/>
              <a:t>Def: </a:t>
            </a:r>
            <a:r>
              <a:rPr lang="zh-TW" altLang="en-US"/>
              <a:t>又稱</a:t>
            </a:r>
            <a:r>
              <a:rPr lang="en-US" altLang="zh-TW"/>
              <a:t>Linear Open Addressing</a:t>
            </a:r>
            <a:r>
              <a:rPr lang="zh-TW" altLang="en-US"/>
              <a:t>。當</a:t>
            </a:r>
            <a:r>
              <a:rPr lang="en-US" altLang="zh-TW"/>
              <a:t>H(x)</a:t>
            </a:r>
            <a:r>
              <a:rPr lang="zh-TW" altLang="en-US"/>
              <a:t>發生</a:t>
            </a:r>
            <a:r>
              <a:rPr lang="en-US" altLang="zh-TW"/>
              <a:t>overflow</a:t>
            </a:r>
            <a:r>
              <a:rPr lang="zh-TW" altLang="en-US"/>
              <a:t>，則循著</a:t>
            </a:r>
            <a:r>
              <a:rPr lang="en-US" altLang="zh-TW"/>
              <a:t>H(x)+1, H(x)+2, …, H(x)-1</a:t>
            </a:r>
            <a:r>
              <a:rPr lang="zh-TW" altLang="en-US"/>
              <a:t>順序，逐步搜尋，直到</a:t>
            </a:r>
            <a:r>
              <a:rPr lang="en-US" altLang="zh-TW"/>
              <a:t>:</a:t>
            </a:r>
          </a:p>
          <a:p>
            <a:pPr lvl="1">
              <a:lnSpc>
                <a:spcPct val="120000"/>
              </a:lnSpc>
            </a:pPr>
            <a:r>
              <a:rPr lang="zh-TW" altLang="en-US"/>
              <a:t>遇見有空的</a:t>
            </a:r>
            <a:r>
              <a:rPr lang="en-US" altLang="zh-TW"/>
              <a:t>Bucket</a:t>
            </a:r>
          </a:p>
          <a:p>
            <a:pPr lvl="1">
              <a:lnSpc>
                <a:spcPct val="120000"/>
              </a:lnSpc>
            </a:pPr>
            <a:r>
              <a:rPr lang="zh-TW" altLang="en-US"/>
              <a:t>已搜尋完一圈為止 </a:t>
            </a:r>
            <a:r>
              <a:rPr lang="en-US" altLang="zh-TW"/>
              <a:t>(</a:t>
            </a:r>
            <a:r>
              <a:rPr lang="zh-TW" altLang="en-US"/>
              <a:t>表示</a:t>
            </a:r>
            <a:r>
              <a:rPr lang="en-US" altLang="zh-TW"/>
              <a:t>Hash Table Full</a:t>
            </a:r>
            <a:r>
              <a:rPr lang="zh-TW" altLang="en-US"/>
              <a:t>，無法</a:t>
            </a:r>
            <a:r>
              <a:rPr lang="en-US" altLang="zh-TW"/>
              <a:t>store)</a:t>
            </a:r>
          </a:p>
          <a:p>
            <a:pPr>
              <a:lnSpc>
                <a:spcPct val="120000"/>
              </a:lnSpc>
            </a:pPr>
            <a:r>
              <a:rPr lang="zh-TW" altLang="en-US"/>
              <a:t>圖示</a:t>
            </a:r>
            <a:r>
              <a:rPr lang="en-US" altLang="zh-TW"/>
              <a:t>:</a:t>
            </a:r>
          </a:p>
        </p:txBody>
      </p:sp>
      <p:graphicFrame>
        <p:nvGraphicFramePr>
          <p:cNvPr id="5" name="Group 27"/>
          <p:cNvGraphicFramePr>
            <a:graphicFrameLocks/>
          </p:cNvGraphicFramePr>
          <p:nvPr/>
        </p:nvGraphicFramePr>
        <p:xfrm>
          <a:off x="4284663" y="4149725"/>
          <a:ext cx="1366837" cy="2194560"/>
        </p:xfrm>
        <a:graphic>
          <a:graphicData uri="http://schemas.openxmlformats.org/drawingml/2006/table">
            <a:tbl>
              <a:tblPr/>
              <a:tblGrid>
                <a:gridCol w="1366837">
                  <a:extLst>
                    <a:ext uri="{9D8B030D-6E8A-4147-A177-3AD203B41FA5}">
                      <a16:colId xmlns:a16="http://schemas.microsoft.com/office/drawing/2014/main" val="4133815234"/>
                    </a:ext>
                  </a:extLst>
                </a:gridCol>
              </a:tblGrid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875061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9673906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551124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023812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168181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315101"/>
                  </a:ext>
                </a:extLst>
              </a:tr>
            </a:tbl>
          </a:graphicData>
        </a:graphic>
      </p:graphicFrame>
      <p:sp>
        <p:nvSpPr>
          <p:cNvPr id="6" name="Line 28"/>
          <p:cNvSpPr>
            <a:spLocks noChangeShapeType="1"/>
          </p:cNvSpPr>
          <p:nvPr/>
        </p:nvSpPr>
        <p:spPr bwMode="auto">
          <a:xfrm>
            <a:off x="4932363" y="5734050"/>
            <a:ext cx="0" cy="86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Line 29"/>
          <p:cNvSpPr>
            <a:spLocks noChangeShapeType="1"/>
          </p:cNvSpPr>
          <p:nvPr/>
        </p:nvSpPr>
        <p:spPr bwMode="auto">
          <a:xfrm flipH="1">
            <a:off x="3708400" y="6597650"/>
            <a:ext cx="12239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Line 30"/>
          <p:cNvSpPr>
            <a:spLocks noChangeShapeType="1"/>
          </p:cNvSpPr>
          <p:nvPr/>
        </p:nvSpPr>
        <p:spPr bwMode="auto">
          <a:xfrm flipV="1">
            <a:off x="3708400" y="3789363"/>
            <a:ext cx="0" cy="28082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Line 31"/>
          <p:cNvSpPr>
            <a:spLocks noChangeShapeType="1"/>
          </p:cNvSpPr>
          <p:nvPr/>
        </p:nvSpPr>
        <p:spPr bwMode="auto">
          <a:xfrm>
            <a:off x="3708400" y="3789363"/>
            <a:ext cx="12239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Line 32"/>
          <p:cNvSpPr>
            <a:spLocks noChangeShapeType="1"/>
          </p:cNvSpPr>
          <p:nvPr/>
        </p:nvSpPr>
        <p:spPr bwMode="auto">
          <a:xfrm>
            <a:off x="4932363" y="3789363"/>
            <a:ext cx="0" cy="1295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29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764705"/>
            <a:ext cx="7989752" cy="509409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12875"/>
            <a:ext cx="8291513" cy="544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/>
              <a:t>Hash Table</a:t>
            </a:r>
            <a:r>
              <a:rPr lang="zh-TW" altLang="en-US" sz="2000"/>
              <a:t>有</a:t>
            </a:r>
            <a:r>
              <a:rPr lang="en-US" altLang="zh-TW" sz="2000"/>
              <a:t>11</a:t>
            </a:r>
            <a:r>
              <a:rPr lang="zh-TW" altLang="en-US" sz="2000"/>
              <a:t>個</a:t>
            </a:r>
            <a:r>
              <a:rPr lang="en-US" altLang="zh-TW" sz="2000"/>
              <a:t>buckets (</a:t>
            </a:r>
            <a:r>
              <a:rPr lang="zh-TW" altLang="en-US" sz="2000"/>
              <a:t>編號</a:t>
            </a:r>
            <a:r>
              <a:rPr lang="en-US" altLang="zh-TW" sz="2000"/>
              <a:t>: 0~10)</a:t>
            </a:r>
            <a:r>
              <a:rPr lang="zh-TW" altLang="en-US" sz="2000"/>
              <a:t>，每個</a:t>
            </a:r>
            <a:r>
              <a:rPr lang="en-US" altLang="zh-TW" sz="2000"/>
              <a:t>bucket</a:t>
            </a:r>
            <a:r>
              <a:rPr lang="zh-TW" altLang="en-US" sz="2000"/>
              <a:t>只有一個</a:t>
            </a:r>
            <a:r>
              <a:rPr lang="en-US" altLang="zh-TW" sz="2000"/>
              <a:t>slot</a:t>
            </a:r>
            <a:r>
              <a:rPr lang="zh-TW" altLang="en-US" sz="2000"/>
              <a:t>，假設</a:t>
            </a:r>
            <a:r>
              <a:rPr lang="en-US" altLang="zh-TW" sz="2000"/>
              <a:t>Hashing Function = </a:t>
            </a:r>
            <a:r>
              <a:rPr lang="en-US" altLang="zh-TW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 mod 11</a:t>
            </a:r>
            <a:r>
              <a:rPr lang="zh-TW" altLang="en-US" sz="2000"/>
              <a:t>，並採取 “</a:t>
            </a:r>
            <a:r>
              <a:rPr lang="en-US" altLang="zh-TW" sz="2000"/>
              <a:t>Linear Probing”</a:t>
            </a:r>
            <a:r>
              <a:rPr lang="zh-TW" altLang="en-US" sz="2000"/>
              <a:t>處理</a:t>
            </a:r>
            <a:r>
              <a:rPr lang="en-US" altLang="zh-TW" sz="2000"/>
              <a:t>overflow</a:t>
            </a:r>
            <a:r>
              <a:rPr lang="zh-TW" altLang="en-US" sz="2000"/>
              <a:t>。試依照下列資料次序存入</a:t>
            </a:r>
            <a:r>
              <a:rPr lang="en-US" altLang="zh-TW" sz="2000"/>
              <a:t>Hash Table</a:t>
            </a:r>
            <a:r>
              <a:rPr lang="zh-TW" altLang="en-US" sz="2000"/>
              <a:t>，會得到什麼結果</a:t>
            </a:r>
            <a:r>
              <a:rPr lang="en-US" altLang="zh-TW" sz="2000"/>
              <a:t>?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TW" sz="2000"/>
              <a:t>5, 16, 33, 21, 22, 27, 38, 17</a:t>
            </a:r>
          </a:p>
          <a:p>
            <a:r>
              <a:rPr lang="en-US" altLang="zh-TW" sz="2000"/>
              <a:t>Sol:</a:t>
            </a:r>
          </a:p>
          <a:p>
            <a:endParaRPr lang="en-US" altLang="zh-TW" sz="2000"/>
          </a:p>
          <a:p>
            <a:endParaRPr lang="en-US" altLang="zh-TW" sz="2000"/>
          </a:p>
          <a:p>
            <a:endParaRPr lang="en-US" altLang="zh-TW" sz="2000"/>
          </a:p>
          <a:p>
            <a:endParaRPr lang="en-US" altLang="zh-TW" sz="2000"/>
          </a:p>
          <a:p>
            <a:endParaRPr lang="en-US" altLang="zh-TW" sz="2000"/>
          </a:p>
          <a:p>
            <a:endParaRPr lang="en-US" altLang="zh-TW" sz="2000"/>
          </a:p>
          <a:p>
            <a:endParaRPr lang="en-US" altLang="zh-TW" sz="2000"/>
          </a:p>
          <a:p>
            <a:endParaRPr lang="en-US" altLang="zh-TW" sz="2000"/>
          </a:p>
          <a:p>
            <a:pPr lvl="3"/>
            <a:endParaRPr lang="en-US" altLang="zh-TW" sz="1400"/>
          </a:p>
          <a:p>
            <a:r>
              <a:rPr lang="zh-TW" altLang="en-US" sz="2000"/>
              <a:t>缺點</a:t>
            </a:r>
            <a:r>
              <a:rPr lang="en-US" altLang="zh-TW" sz="2000"/>
              <a:t>: </a:t>
            </a:r>
            <a:r>
              <a:rPr lang="zh-TW" altLang="en-US" sz="2000"/>
              <a:t>易形成</a:t>
            </a:r>
            <a:r>
              <a:rPr lang="zh-TW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資料群聚 </a:t>
            </a:r>
            <a:r>
              <a:rPr lang="en-US" altLang="zh-TW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(Clustering)</a:t>
            </a:r>
            <a:r>
              <a:rPr lang="zh-TW" altLang="en-US" sz="2000"/>
              <a:t>現象，增加</a:t>
            </a:r>
            <a:r>
              <a:rPr lang="en-US" altLang="zh-TW" sz="2000"/>
              <a:t>Searching Time</a:t>
            </a:r>
          </a:p>
        </p:txBody>
      </p:sp>
      <p:graphicFrame>
        <p:nvGraphicFramePr>
          <p:cNvPr id="5" name="Group 1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8809924"/>
              </p:ext>
            </p:extLst>
          </p:nvPr>
        </p:nvGraphicFramePr>
        <p:xfrm>
          <a:off x="2195513" y="3140075"/>
          <a:ext cx="2303462" cy="2911348"/>
        </p:xfrm>
        <a:graphic>
          <a:graphicData uri="http://schemas.openxmlformats.org/drawingml/2006/table">
            <a:tbl>
              <a:tblPr/>
              <a:tblGrid>
                <a:gridCol w="503237">
                  <a:extLst>
                    <a:ext uri="{9D8B030D-6E8A-4147-A177-3AD203B41FA5}">
                      <a16:colId xmlns:a16="http://schemas.microsoft.com/office/drawing/2014/main" val="221653735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687673285"/>
                    </a:ext>
                  </a:extLst>
                </a:gridCol>
              </a:tblGrid>
              <a:tr h="2646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570441"/>
                  </a:ext>
                </a:extLst>
              </a:tr>
              <a:tr h="2646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556548"/>
                  </a:ext>
                </a:extLst>
              </a:tr>
              <a:tr h="2646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374210"/>
                  </a:ext>
                </a:extLst>
              </a:tr>
              <a:tr h="2646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070451"/>
                  </a:ext>
                </a:extLst>
              </a:tr>
              <a:tr h="2646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4788215"/>
                  </a:ext>
                </a:extLst>
              </a:tr>
              <a:tr h="2646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619821"/>
                  </a:ext>
                </a:extLst>
              </a:tr>
              <a:tr h="2646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300453"/>
                  </a:ext>
                </a:extLst>
              </a:tr>
              <a:tr h="2646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326305"/>
                  </a:ext>
                </a:extLst>
              </a:tr>
              <a:tr h="2646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38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765661"/>
                  </a:ext>
                </a:extLst>
              </a:tr>
              <a:tr h="2646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628114"/>
                  </a:ext>
                </a:extLst>
              </a:tr>
              <a:tr h="2646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627062"/>
                  </a:ext>
                </a:extLst>
              </a:tr>
            </a:tbl>
          </a:graphicData>
        </a:graphic>
      </p:graphicFrame>
      <p:sp>
        <p:nvSpPr>
          <p:cNvPr id="6" name="Text Box 136"/>
          <p:cNvSpPr txBox="1">
            <a:spLocks noChangeArrowheads="1"/>
          </p:cNvSpPr>
          <p:nvPr/>
        </p:nvSpPr>
        <p:spPr bwMode="auto">
          <a:xfrm>
            <a:off x="4427538" y="3132138"/>
            <a:ext cx="1028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Berlin Sans FB Demi" panose="020E0802020502020306" pitchFamily="34" charset="0"/>
                <a:sym typeface="Wingdings 3" panose="05040102010807070707" pitchFamily="18" charset="2"/>
              </a:rPr>
              <a:t> H(33)</a:t>
            </a:r>
          </a:p>
        </p:txBody>
      </p:sp>
      <p:sp>
        <p:nvSpPr>
          <p:cNvPr id="7" name="Text Box 137"/>
          <p:cNvSpPr txBox="1">
            <a:spLocks noChangeArrowheads="1"/>
          </p:cNvSpPr>
          <p:nvPr/>
        </p:nvSpPr>
        <p:spPr bwMode="auto">
          <a:xfrm>
            <a:off x="5292725" y="3141663"/>
            <a:ext cx="1041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Berlin Sans FB Demi" panose="020E0802020502020306" pitchFamily="34" charset="0"/>
                <a:sym typeface="Wingdings 3" panose="05040102010807070707" pitchFamily="18" charset="2"/>
              </a:rPr>
              <a:t> H(22)</a:t>
            </a:r>
          </a:p>
        </p:txBody>
      </p:sp>
      <p:sp>
        <p:nvSpPr>
          <p:cNvPr id="8" name="Text Box 138"/>
          <p:cNvSpPr txBox="1">
            <a:spLocks noChangeArrowheads="1"/>
          </p:cNvSpPr>
          <p:nvPr/>
        </p:nvSpPr>
        <p:spPr bwMode="auto">
          <a:xfrm>
            <a:off x="4427538" y="4421188"/>
            <a:ext cx="922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Berlin Sans FB Demi" panose="020E0802020502020306" pitchFamily="34" charset="0"/>
                <a:sym typeface="Wingdings 3" panose="05040102010807070707" pitchFamily="18" charset="2"/>
              </a:rPr>
              <a:t> H(5)</a:t>
            </a:r>
          </a:p>
        </p:txBody>
      </p:sp>
      <p:sp>
        <p:nvSpPr>
          <p:cNvPr id="9" name="Text Box 139"/>
          <p:cNvSpPr txBox="1">
            <a:spLocks noChangeArrowheads="1"/>
          </p:cNvSpPr>
          <p:nvPr/>
        </p:nvSpPr>
        <p:spPr bwMode="auto">
          <a:xfrm>
            <a:off x="5219700" y="4437063"/>
            <a:ext cx="1006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Berlin Sans FB Demi" panose="020E0802020502020306" pitchFamily="34" charset="0"/>
                <a:sym typeface="Wingdings 3" panose="05040102010807070707" pitchFamily="18" charset="2"/>
              </a:rPr>
              <a:t> H(16)</a:t>
            </a:r>
          </a:p>
        </p:txBody>
      </p:sp>
      <p:sp>
        <p:nvSpPr>
          <p:cNvPr id="10" name="Text Box 140"/>
          <p:cNvSpPr txBox="1">
            <a:spLocks noChangeArrowheads="1"/>
          </p:cNvSpPr>
          <p:nvPr/>
        </p:nvSpPr>
        <p:spPr bwMode="auto">
          <a:xfrm>
            <a:off x="6156325" y="4437063"/>
            <a:ext cx="10334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Berlin Sans FB Demi" panose="020E0802020502020306" pitchFamily="34" charset="0"/>
                <a:sym typeface="Wingdings 3" panose="05040102010807070707" pitchFamily="18" charset="2"/>
              </a:rPr>
              <a:t> H(27)</a:t>
            </a:r>
          </a:p>
        </p:txBody>
      </p:sp>
      <p:sp>
        <p:nvSpPr>
          <p:cNvPr id="11" name="Text Box 141"/>
          <p:cNvSpPr txBox="1">
            <a:spLocks noChangeArrowheads="1"/>
          </p:cNvSpPr>
          <p:nvPr/>
        </p:nvSpPr>
        <p:spPr bwMode="auto">
          <a:xfrm>
            <a:off x="7092950" y="4437063"/>
            <a:ext cx="1030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Berlin Sans FB Demi" panose="020E0802020502020306" pitchFamily="34" charset="0"/>
                <a:sym typeface="Wingdings 3" panose="05040102010807070707" pitchFamily="18" charset="2"/>
              </a:rPr>
              <a:t> H(38)</a:t>
            </a:r>
          </a:p>
        </p:txBody>
      </p:sp>
      <p:sp>
        <p:nvSpPr>
          <p:cNvPr id="12" name="Text Box 142"/>
          <p:cNvSpPr txBox="1">
            <a:spLocks noChangeArrowheads="1"/>
          </p:cNvSpPr>
          <p:nvPr/>
        </p:nvSpPr>
        <p:spPr bwMode="auto">
          <a:xfrm>
            <a:off x="4427538" y="4652963"/>
            <a:ext cx="9890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Berlin Sans FB Demi" panose="020E0802020502020306" pitchFamily="34" charset="0"/>
                <a:sym typeface="Wingdings 3" panose="05040102010807070707" pitchFamily="18" charset="2"/>
              </a:rPr>
              <a:t> H(17)</a:t>
            </a:r>
          </a:p>
        </p:txBody>
      </p:sp>
      <p:sp>
        <p:nvSpPr>
          <p:cNvPr id="13" name="Text Box 143"/>
          <p:cNvSpPr txBox="1">
            <a:spLocks noChangeArrowheads="1"/>
          </p:cNvSpPr>
          <p:nvPr/>
        </p:nvSpPr>
        <p:spPr bwMode="auto">
          <a:xfrm>
            <a:off x="4427538" y="5726113"/>
            <a:ext cx="996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Berlin Sans FB Demi" panose="020E0802020502020306" pitchFamily="34" charset="0"/>
                <a:sym typeface="Wingdings 3" panose="05040102010807070707" pitchFamily="18" charset="2"/>
              </a:rPr>
              <a:t> H(21)</a:t>
            </a:r>
          </a:p>
        </p:txBody>
      </p:sp>
      <p:sp>
        <p:nvSpPr>
          <p:cNvPr id="14" name="Rectangle 144"/>
          <p:cNvSpPr>
            <a:spLocks noChangeArrowheads="1"/>
          </p:cNvSpPr>
          <p:nvPr/>
        </p:nvSpPr>
        <p:spPr bwMode="auto">
          <a:xfrm>
            <a:off x="3203575" y="3198813"/>
            <a:ext cx="792163" cy="1444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Rectangle 145"/>
          <p:cNvSpPr>
            <a:spLocks noChangeArrowheads="1"/>
          </p:cNvSpPr>
          <p:nvPr/>
        </p:nvSpPr>
        <p:spPr bwMode="auto">
          <a:xfrm>
            <a:off x="3203575" y="3457575"/>
            <a:ext cx="792163" cy="144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Rectangle 146"/>
          <p:cNvSpPr>
            <a:spLocks noChangeArrowheads="1"/>
          </p:cNvSpPr>
          <p:nvPr/>
        </p:nvSpPr>
        <p:spPr bwMode="auto">
          <a:xfrm>
            <a:off x="3203575" y="4508500"/>
            <a:ext cx="792163" cy="144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Rectangle 147"/>
          <p:cNvSpPr>
            <a:spLocks noChangeArrowheads="1"/>
          </p:cNvSpPr>
          <p:nvPr/>
        </p:nvSpPr>
        <p:spPr bwMode="auto">
          <a:xfrm>
            <a:off x="3203575" y="4768850"/>
            <a:ext cx="792163" cy="144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Rectangle 148"/>
          <p:cNvSpPr>
            <a:spLocks noChangeArrowheads="1"/>
          </p:cNvSpPr>
          <p:nvPr/>
        </p:nvSpPr>
        <p:spPr bwMode="auto">
          <a:xfrm>
            <a:off x="3203575" y="5013325"/>
            <a:ext cx="792163" cy="144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Rectangle 149"/>
          <p:cNvSpPr>
            <a:spLocks noChangeArrowheads="1"/>
          </p:cNvSpPr>
          <p:nvPr/>
        </p:nvSpPr>
        <p:spPr bwMode="auto">
          <a:xfrm>
            <a:off x="3203575" y="5300663"/>
            <a:ext cx="792163" cy="1444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Rectangle 150"/>
          <p:cNvSpPr>
            <a:spLocks noChangeArrowheads="1"/>
          </p:cNvSpPr>
          <p:nvPr/>
        </p:nvSpPr>
        <p:spPr bwMode="auto">
          <a:xfrm>
            <a:off x="3203575" y="5516563"/>
            <a:ext cx="792163" cy="217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Rectangle 151"/>
          <p:cNvSpPr>
            <a:spLocks noChangeArrowheads="1"/>
          </p:cNvSpPr>
          <p:nvPr/>
        </p:nvSpPr>
        <p:spPr bwMode="auto">
          <a:xfrm>
            <a:off x="3203575" y="5805488"/>
            <a:ext cx="792163" cy="1444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Rectangle 152"/>
          <p:cNvSpPr>
            <a:spLocks noChangeArrowheads="1"/>
          </p:cNvSpPr>
          <p:nvPr/>
        </p:nvSpPr>
        <p:spPr bwMode="auto">
          <a:xfrm>
            <a:off x="3419475" y="4465638"/>
            <a:ext cx="360363" cy="1008062"/>
          </a:xfrm>
          <a:prstGeom prst="rect">
            <a:avLst/>
          </a:prstGeom>
          <a:solidFill>
            <a:srgbClr val="FF0000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AutoShape 154"/>
          <p:cNvSpPr>
            <a:spLocks noChangeArrowheads="1"/>
          </p:cNvSpPr>
          <p:nvPr/>
        </p:nvSpPr>
        <p:spPr bwMode="auto">
          <a:xfrm>
            <a:off x="107950" y="3213100"/>
            <a:ext cx="2195513" cy="1800225"/>
          </a:xfrm>
          <a:prstGeom prst="wedgeRectCallout">
            <a:avLst>
              <a:gd name="adj1" fmla="val 95264"/>
              <a:gd name="adj2" fmla="val 2575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74625" indent="-174625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zh-TW" altLang="en-US" sz="1600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 Demi" panose="020E0802020502020306" pitchFamily="34" charset="0"/>
              </a:rPr>
              <a:t>屬於“</a:t>
            </a:r>
            <a:r>
              <a:rPr lang="en-US" altLang="zh-TW" sz="1600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 Demi" panose="020E0802020502020306" pitchFamily="34" charset="0"/>
              </a:rPr>
              <a:t>5”</a:t>
            </a:r>
            <a:r>
              <a:rPr lang="zh-TW" altLang="en-US" sz="1600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 Demi" panose="020E0802020502020306" pitchFamily="34" charset="0"/>
              </a:rPr>
              <a:t>的部落</a:t>
            </a:r>
            <a:r>
              <a:rPr lang="zh-TW" altLang="en-US" sz="1600">
                <a:latin typeface="Berlin Sans FB Demi" panose="020E0802020502020306" pitchFamily="34" charset="0"/>
              </a:rPr>
              <a:t>。原本應該屬於位置 “</a:t>
            </a:r>
            <a:r>
              <a:rPr lang="en-US" altLang="zh-TW" sz="1600">
                <a:latin typeface="Berlin Sans FB Demi" panose="020E0802020502020306" pitchFamily="34" charset="0"/>
              </a:rPr>
              <a:t>6”</a:t>
            </a:r>
            <a:r>
              <a:rPr lang="zh-TW" altLang="en-US" sz="1600">
                <a:latin typeface="Berlin Sans FB Demi" panose="020E0802020502020306" pitchFamily="34" charset="0"/>
              </a:rPr>
              <a:t>的資料</a:t>
            </a:r>
            <a:r>
              <a:rPr lang="en-US" altLang="zh-TW" sz="1600">
                <a:latin typeface="Berlin Sans FB Demi" panose="020E0802020502020306" pitchFamily="34" charset="0"/>
              </a:rPr>
              <a:t>17</a:t>
            </a:r>
            <a:r>
              <a:rPr lang="zh-TW" altLang="en-US" sz="1600">
                <a:latin typeface="Berlin Sans FB Demi" panose="020E0802020502020306" pitchFamily="34" charset="0"/>
              </a:rPr>
              <a:t>，被擠到很遠的地方，要翻山越嶺才能找到它</a:t>
            </a:r>
            <a:r>
              <a:rPr lang="en-US" altLang="zh-TW" sz="1600">
                <a:latin typeface="Berlin Sans FB Demi" panose="020E0802020502020306" pitchFamily="34" charset="0"/>
              </a:rPr>
              <a:t>!!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altLang="zh-TW" sz="1600">
                <a:latin typeface="Berlin Sans FB Demi" panose="020E0802020502020306" pitchFamily="34" charset="0"/>
              </a:rPr>
              <a:t>Search Time</a:t>
            </a:r>
            <a:r>
              <a:rPr lang="zh-TW" altLang="en-US" sz="1600">
                <a:latin typeface="Berlin Sans FB Demi" panose="020E0802020502020306" pitchFamily="34" charset="0"/>
              </a:rPr>
              <a:t>增加</a:t>
            </a:r>
            <a:r>
              <a:rPr lang="en-US" altLang="zh-TW" sz="1600">
                <a:latin typeface="Berlin Sans FB Demi" panose="020E0802020502020306" pitchFamily="34" charset="0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93673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81286"/>
          </a:xfrm>
        </p:spPr>
        <p:txBody>
          <a:bodyPr/>
          <a:lstStyle/>
          <a:p>
            <a:r>
              <a:rPr lang="en-US" altLang="zh-TW" cap="none" dirty="0"/>
              <a:t>Quadratic Probing </a:t>
            </a:r>
            <a:r>
              <a:rPr lang="en-US" altLang="zh-TW" dirty="0"/>
              <a:t>(</a:t>
            </a:r>
            <a:r>
              <a:rPr lang="zh-TW" altLang="en-US" dirty="0"/>
              <a:t>二次方探測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12875"/>
            <a:ext cx="8218488" cy="5111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tx1"/>
                </a:solidFill>
                <a:latin typeface="Berlin Sans FB Demi" panose="020E0802020502020306" pitchFamily="34" charset="0"/>
              </a:rPr>
              <a:t>Def: </a:t>
            </a:r>
            <a:r>
              <a:rPr lang="zh-TW" alt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為改善</a:t>
            </a:r>
            <a:r>
              <a:rPr lang="en-US" altLang="zh-TW" dirty="0">
                <a:solidFill>
                  <a:schemeClr val="tx1"/>
                </a:solidFill>
                <a:latin typeface="Berlin Sans FB Demi" panose="020E0802020502020306" pitchFamily="34" charset="0"/>
              </a:rPr>
              <a:t>Clustering</a:t>
            </a:r>
            <a:r>
              <a:rPr lang="zh-TW" alt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現象而提出。當</a:t>
            </a:r>
            <a:r>
              <a:rPr lang="en-US" altLang="zh-TW" dirty="0">
                <a:solidFill>
                  <a:schemeClr val="tx1"/>
                </a:solidFill>
                <a:latin typeface="Berlin Sans FB Demi" panose="020E0802020502020306" pitchFamily="34" charset="0"/>
              </a:rPr>
              <a:t>H(x)</a:t>
            </a:r>
            <a:r>
              <a:rPr lang="zh-TW" alt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發生</a:t>
            </a:r>
            <a:r>
              <a:rPr lang="en-US" altLang="zh-TW" dirty="0">
                <a:solidFill>
                  <a:schemeClr val="tx1"/>
                </a:solidFill>
                <a:latin typeface="Berlin Sans FB Demi" panose="020E0802020502020306" pitchFamily="34" charset="0"/>
              </a:rPr>
              <a:t>overflow</a:t>
            </a:r>
            <a:r>
              <a:rPr lang="zh-TW" alt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時，則探測 </a:t>
            </a:r>
            <a:r>
              <a:rPr lang="en-US" altLang="zh-TW" dirty="0">
                <a:solidFill>
                  <a:schemeClr val="tx1"/>
                </a:solidFill>
                <a:latin typeface="Berlin Sans FB Demi" panose="020E0802020502020306" pitchFamily="34" charset="0"/>
              </a:rPr>
              <a:t>(H(x) </a:t>
            </a:r>
            <a:r>
              <a:rPr lang="en-US" altLang="zh-TW" dirty="0">
                <a:solidFill>
                  <a:schemeClr val="tx1"/>
                </a:solidFill>
                <a:latin typeface="Berlin Sans FB Demi" panose="020E0802020502020306" pitchFamily="34" charset="0"/>
                <a:ea typeface="DFGHSGothic-W5" pitchFamily="50" charset="-128"/>
              </a:rPr>
              <a:t>± i</a:t>
            </a:r>
            <a:r>
              <a:rPr lang="en-US" altLang="zh-TW" baseline="30000" dirty="0">
                <a:solidFill>
                  <a:schemeClr val="tx1"/>
                </a:solidFill>
                <a:latin typeface="Berlin Sans FB Demi" panose="020E0802020502020306" pitchFamily="34" charset="0"/>
                <a:ea typeface="DFGHSGothic-W5" pitchFamily="50" charset="-128"/>
              </a:rPr>
              <a:t>2</a:t>
            </a:r>
            <a:r>
              <a:rPr lang="en-US" altLang="zh-TW" dirty="0">
                <a:solidFill>
                  <a:schemeClr val="tx1"/>
                </a:solidFill>
                <a:latin typeface="Berlin Sans FB Demi" panose="020E0802020502020306" pitchFamily="34" charset="0"/>
              </a:rPr>
              <a:t>) mod b</a:t>
            </a:r>
            <a:r>
              <a:rPr lang="zh-TW" alt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，</a:t>
            </a:r>
            <a:r>
              <a:rPr lang="en-US" altLang="zh-TW" dirty="0">
                <a:solidFill>
                  <a:schemeClr val="tx1"/>
                </a:solidFill>
                <a:latin typeface="Berlin Sans FB Demi" panose="020E0802020502020306" pitchFamily="34" charset="0"/>
              </a:rPr>
              <a:t>b</a:t>
            </a:r>
            <a:r>
              <a:rPr lang="zh-TW" alt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為</a:t>
            </a:r>
            <a:r>
              <a:rPr lang="en-US" altLang="zh-TW" dirty="0">
                <a:solidFill>
                  <a:schemeClr val="tx1"/>
                </a:solidFill>
                <a:latin typeface="Berlin Sans FB Demi" panose="020E0802020502020306" pitchFamily="34" charset="0"/>
              </a:rPr>
              <a:t>bucket</a:t>
            </a:r>
            <a:r>
              <a:rPr lang="zh-TW" alt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數，</a:t>
            </a:r>
            <a:r>
              <a:rPr lang="en-US" altLang="zh-TW" dirty="0">
                <a:solidFill>
                  <a:schemeClr val="tx1"/>
                </a:solidFill>
                <a:latin typeface="Berlin Sans FB Demi" panose="020E0802020502020306" pitchFamily="34" charset="0"/>
              </a:rPr>
              <a:t>1 ≤ </a:t>
            </a:r>
            <a:r>
              <a:rPr lang="en-US" altLang="zh-TW" dirty="0" err="1">
                <a:solidFill>
                  <a:schemeClr val="tx1"/>
                </a:solidFill>
                <a:latin typeface="Berlin Sans FB Demi" panose="020E0802020502020306" pitchFamily="34" charset="0"/>
              </a:rPr>
              <a:t>i</a:t>
            </a:r>
            <a:r>
              <a:rPr lang="en-US" altLang="zh-TW" dirty="0">
                <a:solidFill>
                  <a:schemeClr val="tx1"/>
                </a:solidFill>
                <a:latin typeface="Berlin Sans FB Demi" panose="020E0802020502020306" pitchFamily="34" charset="0"/>
              </a:rPr>
              <a:t> ≤ (b-1)/2</a:t>
            </a:r>
          </a:p>
          <a:p>
            <a:r>
              <a:rPr lang="zh-TW" alt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圖示</a:t>
            </a:r>
            <a:r>
              <a:rPr lang="en-US" altLang="zh-TW" dirty="0">
                <a:solidFill>
                  <a:schemeClr val="tx1"/>
                </a:solidFill>
                <a:latin typeface="Berlin Sans FB Demi" panose="020E0802020502020306" pitchFamily="34" charset="0"/>
              </a:rPr>
              <a:t>:</a:t>
            </a:r>
          </a:p>
        </p:txBody>
      </p:sp>
      <p:graphicFrame>
        <p:nvGraphicFramePr>
          <p:cNvPr id="5" name="Group 30"/>
          <p:cNvGraphicFramePr>
            <a:graphicFrameLocks/>
          </p:cNvGraphicFramePr>
          <p:nvPr/>
        </p:nvGraphicFramePr>
        <p:xfrm>
          <a:off x="4138613" y="3284538"/>
          <a:ext cx="1296987" cy="3291840"/>
        </p:xfrm>
        <a:graphic>
          <a:graphicData uri="http://schemas.openxmlformats.org/drawingml/2006/table">
            <a:tbl>
              <a:tblPr/>
              <a:tblGrid>
                <a:gridCol w="1296987">
                  <a:extLst>
                    <a:ext uri="{9D8B030D-6E8A-4147-A177-3AD203B41FA5}">
                      <a16:colId xmlns:a16="http://schemas.microsoft.com/office/drawing/2014/main" val="1394500165"/>
                    </a:ext>
                  </a:extLst>
                </a:gridCol>
              </a:tblGrid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581503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4569568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4278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946025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6817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188202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353274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062240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986220"/>
                  </a:ext>
                </a:extLst>
              </a:tr>
            </a:tbl>
          </a:graphicData>
        </a:graphic>
      </p:graphicFrame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5527675" y="4791075"/>
            <a:ext cx="917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Berlin Sans FB Demi" panose="020E0802020502020306" pitchFamily="34" charset="0"/>
                <a:sym typeface="Wingdings 3" panose="05040102010807070707" pitchFamily="18" charset="2"/>
              </a:rPr>
              <a:t> H(x)</a:t>
            </a:r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1990725" y="2749127"/>
            <a:ext cx="1860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dirty="0"/>
              <a:t>空位的探測次序</a:t>
            </a:r>
            <a:r>
              <a:rPr lang="en-US" altLang="zh-TW" dirty="0"/>
              <a:t>:</a:t>
            </a:r>
          </a:p>
        </p:txBody>
      </p: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3851275" y="5084763"/>
            <a:ext cx="215900" cy="215900"/>
            <a:chOff x="2426" y="3113"/>
            <a:chExt cx="136" cy="272"/>
          </a:xfrm>
        </p:grpSpPr>
        <p:sp>
          <p:nvSpPr>
            <p:cNvPr id="9" name="Line 33"/>
            <p:cNvSpPr>
              <a:spLocks noChangeShapeType="1"/>
            </p:cNvSpPr>
            <p:nvPr/>
          </p:nvSpPr>
          <p:spPr bwMode="auto">
            <a:xfrm flipH="1">
              <a:off x="2426" y="311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Line 34"/>
            <p:cNvSpPr>
              <a:spLocks noChangeShapeType="1"/>
            </p:cNvSpPr>
            <p:nvPr/>
          </p:nvSpPr>
          <p:spPr bwMode="auto">
            <a:xfrm>
              <a:off x="2426" y="311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Line 35"/>
            <p:cNvSpPr>
              <a:spLocks noChangeShapeType="1"/>
            </p:cNvSpPr>
            <p:nvPr/>
          </p:nvSpPr>
          <p:spPr bwMode="auto">
            <a:xfrm>
              <a:off x="2426" y="338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2" name="Text Box 37"/>
          <p:cNvSpPr txBox="1">
            <a:spLocks noChangeArrowheads="1"/>
          </p:cNvSpPr>
          <p:nvPr/>
        </p:nvSpPr>
        <p:spPr bwMode="auto">
          <a:xfrm>
            <a:off x="3463925" y="5013325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ym typeface="Wingdings 2" panose="05020102010507070707" pitchFamily="18" charset="2"/>
              </a:rPr>
              <a:t></a:t>
            </a:r>
          </a:p>
        </p:txBody>
      </p:sp>
      <p:grpSp>
        <p:nvGrpSpPr>
          <p:cNvPr id="13" name="Group 41"/>
          <p:cNvGrpSpPr>
            <a:grpSpLocks/>
          </p:cNvGrpSpPr>
          <p:nvPr/>
        </p:nvGrpSpPr>
        <p:grpSpPr bwMode="auto">
          <a:xfrm>
            <a:off x="3851275" y="4581525"/>
            <a:ext cx="215900" cy="215900"/>
            <a:chOff x="2426" y="2886"/>
            <a:chExt cx="136" cy="136"/>
          </a:xfrm>
        </p:grpSpPr>
        <p:sp>
          <p:nvSpPr>
            <p:cNvPr id="14" name="Line 38"/>
            <p:cNvSpPr>
              <a:spLocks noChangeShapeType="1"/>
            </p:cNvSpPr>
            <p:nvPr/>
          </p:nvSpPr>
          <p:spPr bwMode="auto">
            <a:xfrm flipH="1">
              <a:off x="2426" y="302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Line 39"/>
            <p:cNvSpPr>
              <a:spLocks noChangeShapeType="1"/>
            </p:cNvSpPr>
            <p:nvPr/>
          </p:nvSpPr>
          <p:spPr bwMode="auto">
            <a:xfrm flipV="1">
              <a:off x="2426" y="288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Line 40"/>
            <p:cNvSpPr>
              <a:spLocks noChangeShapeType="1"/>
            </p:cNvSpPr>
            <p:nvPr/>
          </p:nvSpPr>
          <p:spPr bwMode="auto">
            <a:xfrm>
              <a:off x="2426" y="288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3463925" y="45085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ym typeface="Wingdings 2" panose="05020102010507070707" pitchFamily="18" charset="2"/>
              </a:rPr>
              <a:t></a:t>
            </a:r>
          </a:p>
        </p:txBody>
      </p:sp>
      <p:grpSp>
        <p:nvGrpSpPr>
          <p:cNvPr id="18" name="Group 43"/>
          <p:cNvGrpSpPr>
            <a:grpSpLocks/>
          </p:cNvGrpSpPr>
          <p:nvPr/>
        </p:nvGrpSpPr>
        <p:grpSpPr bwMode="auto">
          <a:xfrm>
            <a:off x="3276600" y="5013324"/>
            <a:ext cx="792163" cy="1366597"/>
            <a:chOff x="2426" y="3113"/>
            <a:chExt cx="136" cy="272"/>
          </a:xfrm>
        </p:grpSpPr>
        <p:sp>
          <p:nvSpPr>
            <p:cNvPr id="19" name="Line 44"/>
            <p:cNvSpPr>
              <a:spLocks noChangeShapeType="1"/>
            </p:cNvSpPr>
            <p:nvPr/>
          </p:nvSpPr>
          <p:spPr bwMode="auto">
            <a:xfrm flipH="1">
              <a:off x="2426" y="311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45"/>
            <p:cNvSpPr>
              <a:spLocks noChangeShapeType="1"/>
            </p:cNvSpPr>
            <p:nvPr/>
          </p:nvSpPr>
          <p:spPr bwMode="auto">
            <a:xfrm>
              <a:off x="2426" y="311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46"/>
            <p:cNvSpPr>
              <a:spLocks noChangeShapeType="1"/>
            </p:cNvSpPr>
            <p:nvPr/>
          </p:nvSpPr>
          <p:spPr bwMode="auto">
            <a:xfrm>
              <a:off x="2426" y="338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2" name="Text Box 47"/>
          <p:cNvSpPr txBox="1">
            <a:spLocks noChangeArrowheads="1"/>
          </p:cNvSpPr>
          <p:nvPr/>
        </p:nvSpPr>
        <p:spPr bwMode="auto">
          <a:xfrm>
            <a:off x="2916238" y="5078413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ym typeface="Wingdings 2" panose="05020102010507070707" pitchFamily="18" charset="2"/>
              </a:rPr>
              <a:t></a:t>
            </a:r>
          </a:p>
        </p:txBody>
      </p:sp>
      <p:grpSp>
        <p:nvGrpSpPr>
          <p:cNvPr id="23" name="Group 48"/>
          <p:cNvGrpSpPr>
            <a:grpSpLocks/>
          </p:cNvGrpSpPr>
          <p:nvPr/>
        </p:nvGrpSpPr>
        <p:grpSpPr bwMode="auto">
          <a:xfrm>
            <a:off x="3276600" y="3476200"/>
            <a:ext cx="790575" cy="1392663"/>
            <a:chOff x="2426" y="2886"/>
            <a:chExt cx="136" cy="136"/>
          </a:xfrm>
        </p:grpSpPr>
        <p:sp>
          <p:nvSpPr>
            <p:cNvPr id="24" name="Line 49"/>
            <p:cNvSpPr>
              <a:spLocks noChangeShapeType="1"/>
            </p:cNvSpPr>
            <p:nvPr/>
          </p:nvSpPr>
          <p:spPr bwMode="auto">
            <a:xfrm flipH="1">
              <a:off x="2426" y="302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" name="Line 50"/>
            <p:cNvSpPr>
              <a:spLocks noChangeShapeType="1"/>
            </p:cNvSpPr>
            <p:nvPr/>
          </p:nvSpPr>
          <p:spPr bwMode="auto">
            <a:xfrm flipV="1">
              <a:off x="2426" y="288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Line 51"/>
            <p:cNvSpPr>
              <a:spLocks noChangeShapeType="1"/>
            </p:cNvSpPr>
            <p:nvPr/>
          </p:nvSpPr>
          <p:spPr bwMode="auto">
            <a:xfrm>
              <a:off x="2426" y="288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7" name="Text Box 52"/>
          <p:cNvSpPr txBox="1">
            <a:spLocks noChangeArrowheads="1"/>
          </p:cNvSpPr>
          <p:nvPr/>
        </p:nvSpPr>
        <p:spPr bwMode="auto">
          <a:xfrm>
            <a:off x="2916238" y="45085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ym typeface="Wingdings 2" panose="05020102010507070707" pitchFamily="18" charset="2"/>
              </a:rPr>
              <a:t></a:t>
            </a:r>
          </a:p>
        </p:txBody>
      </p:sp>
    </p:spTree>
    <p:extLst>
      <p:ext uri="{BB962C8B-B14F-4D97-AF65-F5344CB8AC3E}">
        <p14:creationId xmlns:p14="http://schemas.microsoft.com/office/powerpoint/2010/main" val="148471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7" grpId="0"/>
      <p:bldP spid="22" grpId="0"/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124744"/>
            <a:ext cx="8291513" cy="5256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/>
              <a:t>承接上題，並改採 “</a:t>
            </a:r>
            <a:r>
              <a:rPr lang="en-US" altLang="zh-TW" sz="2000"/>
              <a:t>Quadratic Probing”</a:t>
            </a:r>
            <a:r>
              <a:rPr lang="zh-TW" altLang="en-US" sz="2000"/>
              <a:t>處理</a:t>
            </a:r>
            <a:r>
              <a:rPr lang="en-US" altLang="zh-TW" sz="2000"/>
              <a:t>overflow</a:t>
            </a:r>
            <a:r>
              <a:rPr lang="zh-TW" altLang="en-US" sz="2000"/>
              <a:t>。則</a:t>
            </a:r>
            <a:r>
              <a:rPr lang="en-US" altLang="zh-TW" sz="2000"/>
              <a:t>Hash Table</a:t>
            </a:r>
            <a:r>
              <a:rPr lang="zh-TW" altLang="en-US" sz="2000"/>
              <a:t>內容為何</a:t>
            </a:r>
            <a:r>
              <a:rPr lang="en-US" altLang="zh-TW" sz="2000"/>
              <a:t>?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TW" sz="2000"/>
              <a:t>5, 16, 33, 21, 22, 27, 38, 17</a:t>
            </a:r>
          </a:p>
          <a:p>
            <a:r>
              <a:rPr lang="en-US" altLang="zh-TW" sz="2000"/>
              <a:t>Sol:</a:t>
            </a:r>
          </a:p>
          <a:p>
            <a:endParaRPr lang="en-US" altLang="zh-TW" sz="2000"/>
          </a:p>
          <a:p>
            <a:endParaRPr lang="en-US" altLang="zh-TW" sz="2000"/>
          </a:p>
          <a:p>
            <a:endParaRPr lang="en-US" altLang="zh-TW" sz="2000"/>
          </a:p>
          <a:p>
            <a:endParaRPr lang="en-US" altLang="zh-TW" sz="2000"/>
          </a:p>
          <a:p>
            <a:endParaRPr lang="en-US" altLang="zh-TW" sz="2000"/>
          </a:p>
          <a:p>
            <a:endParaRPr lang="en-US" altLang="zh-TW" sz="2000"/>
          </a:p>
          <a:p>
            <a:endParaRPr lang="en-US" altLang="zh-TW" sz="2000"/>
          </a:p>
          <a:p>
            <a:endParaRPr lang="en-US" altLang="zh-TW" sz="2000"/>
          </a:p>
          <a:p>
            <a:pPr lvl="3"/>
            <a:endParaRPr lang="en-US" altLang="zh-TW" sz="1400"/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692446"/>
              </p:ext>
            </p:extLst>
          </p:nvPr>
        </p:nvGraphicFramePr>
        <p:xfrm>
          <a:off x="2195513" y="2851944"/>
          <a:ext cx="2303462" cy="2883408"/>
        </p:xfrm>
        <a:graphic>
          <a:graphicData uri="http://schemas.openxmlformats.org/drawingml/2006/table">
            <a:tbl>
              <a:tblPr/>
              <a:tblGrid>
                <a:gridCol w="503237">
                  <a:extLst>
                    <a:ext uri="{9D8B030D-6E8A-4147-A177-3AD203B41FA5}">
                      <a16:colId xmlns:a16="http://schemas.microsoft.com/office/drawing/2014/main" val="1256205218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304739001"/>
                    </a:ext>
                  </a:extLst>
                </a:gridCol>
              </a:tblGrid>
              <a:tr h="262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430737"/>
                  </a:ext>
                </a:extLst>
              </a:tr>
              <a:tr h="262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639178"/>
                  </a:ext>
                </a:extLst>
              </a:tr>
              <a:tr h="262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448390"/>
                  </a:ext>
                </a:extLst>
              </a:tr>
              <a:tr h="262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0626912"/>
                  </a:ext>
                </a:extLst>
              </a:tr>
              <a:tr h="262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8072106"/>
                  </a:ext>
                </a:extLst>
              </a:tr>
              <a:tr h="262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0423548"/>
                  </a:ext>
                </a:extLst>
              </a:tr>
              <a:tr h="262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0974692"/>
                  </a:ext>
                </a:extLst>
              </a:tr>
              <a:tr h="262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051737"/>
                  </a:ext>
                </a:extLst>
              </a:tr>
              <a:tr h="262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3539888"/>
                  </a:ext>
                </a:extLst>
              </a:tr>
              <a:tr h="262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38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851427"/>
                  </a:ext>
                </a:extLst>
              </a:tr>
              <a:tr h="262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424079"/>
                  </a:ext>
                </a:extLst>
              </a:tr>
            </a:tbl>
          </a:graphicData>
        </a:graphic>
      </p:graphicFrame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4427538" y="2844007"/>
            <a:ext cx="1028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Berlin Sans FB Demi" panose="020E0802020502020306" pitchFamily="34" charset="0"/>
                <a:sym typeface="Wingdings 3" panose="05040102010807070707" pitchFamily="18" charset="2"/>
              </a:rPr>
              <a:t> H(33)</a:t>
            </a:r>
          </a:p>
        </p:txBody>
      </p:sp>
      <p:sp>
        <p:nvSpPr>
          <p:cNvPr id="7" name="Text Box 55"/>
          <p:cNvSpPr txBox="1">
            <a:spLocks noChangeArrowheads="1"/>
          </p:cNvSpPr>
          <p:nvPr/>
        </p:nvSpPr>
        <p:spPr bwMode="auto">
          <a:xfrm>
            <a:off x="5292725" y="2853532"/>
            <a:ext cx="1041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Berlin Sans FB Demi" panose="020E0802020502020306" pitchFamily="34" charset="0"/>
                <a:sym typeface="Wingdings 3" panose="05040102010807070707" pitchFamily="18" charset="2"/>
              </a:rPr>
              <a:t> H(22)</a:t>
            </a:r>
          </a:p>
        </p:txBody>
      </p:sp>
      <p:sp>
        <p:nvSpPr>
          <p:cNvPr id="8" name="Text Box 56"/>
          <p:cNvSpPr txBox="1">
            <a:spLocks noChangeArrowheads="1"/>
          </p:cNvSpPr>
          <p:nvPr/>
        </p:nvSpPr>
        <p:spPr bwMode="auto">
          <a:xfrm>
            <a:off x="4427538" y="4133057"/>
            <a:ext cx="922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Berlin Sans FB Demi" panose="020E0802020502020306" pitchFamily="34" charset="0"/>
                <a:sym typeface="Wingdings 3" panose="05040102010807070707" pitchFamily="18" charset="2"/>
              </a:rPr>
              <a:t> H(5)</a:t>
            </a:r>
          </a:p>
        </p:txBody>
      </p:sp>
      <p:sp>
        <p:nvSpPr>
          <p:cNvPr id="9" name="Text Box 57"/>
          <p:cNvSpPr txBox="1">
            <a:spLocks noChangeArrowheads="1"/>
          </p:cNvSpPr>
          <p:nvPr/>
        </p:nvSpPr>
        <p:spPr bwMode="auto">
          <a:xfrm>
            <a:off x="5219700" y="4148932"/>
            <a:ext cx="1006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Berlin Sans FB Demi" panose="020E0802020502020306" pitchFamily="34" charset="0"/>
                <a:sym typeface="Wingdings 3" panose="05040102010807070707" pitchFamily="18" charset="2"/>
              </a:rPr>
              <a:t> H(16)</a:t>
            </a:r>
          </a:p>
        </p:txBody>
      </p:sp>
      <p:sp>
        <p:nvSpPr>
          <p:cNvPr id="10" name="Text Box 58"/>
          <p:cNvSpPr txBox="1">
            <a:spLocks noChangeArrowheads="1"/>
          </p:cNvSpPr>
          <p:nvPr/>
        </p:nvSpPr>
        <p:spPr bwMode="auto">
          <a:xfrm>
            <a:off x="6156325" y="4148932"/>
            <a:ext cx="10334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Berlin Sans FB Demi" panose="020E0802020502020306" pitchFamily="34" charset="0"/>
                <a:sym typeface="Wingdings 3" panose="05040102010807070707" pitchFamily="18" charset="2"/>
              </a:rPr>
              <a:t> H(27)</a:t>
            </a:r>
          </a:p>
        </p:txBody>
      </p:sp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092950" y="4148932"/>
            <a:ext cx="1030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Berlin Sans FB Demi" panose="020E0802020502020306" pitchFamily="34" charset="0"/>
                <a:sym typeface="Wingdings 3" panose="05040102010807070707" pitchFamily="18" charset="2"/>
              </a:rPr>
              <a:t> H(38)</a:t>
            </a:r>
          </a:p>
        </p:txBody>
      </p:sp>
      <p:sp>
        <p:nvSpPr>
          <p:cNvPr id="12" name="Text Box 60"/>
          <p:cNvSpPr txBox="1">
            <a:spLocks noChangeArrowheads="1"/>
          </p:cNvSpPr>
          <p:nvPr/>
        </p:nvSpPr>
        <p:spPr bwMode="auto">
          <a:xfrm>
            <a:off x="4427538" y="4364832"/>
            <a:ext cx="9890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Berlin Sans FB Demi" panose="020E0802020502020306" pitchFamily="34" charset="0"/>
                <a:sym typeface="Wingdings 3" panose="05040102010807070707" pitchFamily="18" charset="2"/>
              </a:rPr>
              <a:t> H(17)</a:t>
            </a:r>
          </a:p>
        </p:txBody>
      </p:sp>
      <p:sp>
        <p:nvSpPr>
          <p:cNvPr id="13" name="Text Box 61"/>
          <p:cNvSpPr txBox="1">
            <a:spLocks noChangeArrowheads="1"/>
          </p:cNvSpPr>
          <p:nvPr/>
        </p:nvSpPr>
        <p:spPr bwMode="auto">
          <a:xfrm>
            <a:off x="4427538" y="5437982"/>
            <a:ext cx="996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Berlin Sans FB Demi" panose="020E0802020502020306" pitchFamily="34" charset="0"/>
                <a:sym typeface="Wingdings 3" panose="05040102010807070707" pitchFamily="18" charset="2"/>
              </a:rPr>
              <a:t> H(21)</a:t>
            </a:r>
          </a:p>
        </p:txBody>
      </p:sp>
      <p:sp>
        <p:nvSpPr>
          <p:cNvPr id="14" name="Rectangle 62"/>
          <p:cNvSpPr>
            <a:spLocks noChangeArrowheads="1"/>
          </p:cNvSpPr>
          <p:nvPr/>
        </p:nvSpPr>
        <p:spPr bwMode="auto">
          <a:xfrm>
            <a:off x="3203575" y="2910682"/>
            <a:ext cx="792163" cy="1444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Rectangle 63"/>
          <p:cNvSpPr>
            <a:spLocks noChangeArrowheads="1"/>
          </p:cNvSpPr>
          <p:nvPr/>
        </p:nvSpPr>
        <p:spPr bwMode="auto">
          <a:xfrm>
            <a:off x="3203575" y="3169444"/>
            <a:ext cx="792163" cy="144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Rectangle 64"/>
          <p:cNvSpPr>
            <a:spLocks noChangeArrowheads="1"/>
          </p:cNvSpPr>
          <p:nvPr/>
        </p:nvSpPr>
        <p:spPr bwMode="auto">
          <a:xfrm>
            <a:off x="3203575" y="4220369"/>
            <a:ext cx="792163" cy="144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Rectangle 65"/>
          <p:cNvSpPr>
            <a:spLocks noChangeArrowheads="1"/>
          </p:cNvSpPr>
          <p:nvPr/>
        </p:nvSpPr>
        <p:spPr bwMode="auto">
          <a:xfrm>
            <a:off x="3203575" y="4480719"/>
            <a:ext cx="792163" cy="144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Rectangle 66"/>
          <p:cNvSpPr>
            <a:spLocks noChangeArrowheads="1"/>
          </p:cNvSpPr>
          <p:nvPr/>
        </p:nvSpPr>
        <p:spPr bwMode="auto">
          <a:xfrm>
            <a:off x="3203575" y="3933032"/>
            <a:ext cx="792163" cy="1444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Rectangle 67"/>
          <p:cNvSpPr>
            <a:spLocks noChangeArrowheads="1"/>
          </p:cNvSpPr>
          <p:nvPr/>
        </p:nvSpPr>
        <p:spPr bwMode="auto">
          <a:xfrm>
            <a:off x="3203575" y="5228432"/>
            <a:ext cx="792163" cy="217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Rectangle 68"/>
          <p:cNvSpPr>
            <a:spLocks noChangeArrowheads="1"/>
          </p:cNvSpPr>
          <p:nvPr/>
        </p:nvSpPr>
        <p:spPr bwMode="auto">
          <a:xfrm>
            <a:off x="3203575" y="4723607"/>
            <a:ext cx="792163" cy="217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Rectangle 69"/>
          <p:cNvSpPr>
            <a:spLocks noChangeArrowheads="1"/>
          </p:cNvSpPr>
          <p:nvPr/>
        </p:nvSpPr>
        <p:spPr bwMode="auto">
          <a:xfrm>
            <a:off x="3203575" y="5517357"/>
            <a:ext cx="792163" cy="1444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27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7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2823000"/>
              </p:ext>
            </p:extLst>
          </p:nvPr>
        </p:nvGraphicFramePr>
        <p:xfrm>
          <a:off x="5400675" y="1772444"/>
          <a:ext cx="2266950" cy="2883408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711087503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4210974693"/>
                    </a:ext>
                  </a:extLst>
                </a:gridCol>
              </a:tblGrid>
              <a:tr h="262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363322"/>
                  </a:ext>
                </a:extLst>
              </a:tr>
              <a:tr h="262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9646786"/>
                  </a:ext>
                </a:extLst>
              </a:tr>
              <a:tr h="262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44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715136"/>
                  </a:ext>
                </a:extLst>
              </a:tr>
              <a:tr h="262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169754"/>
                  </a:ext>
                </a:extLst>
              </a:tr>
              <a:tr h="262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225431"/>
                  </a:ext>
                </a:extLst>
              </a:tr>
              <a:tr h="262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05036"/>
                  </a:ext>
                </a:extLst>
              </a:tr>
              <a:tr h="262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666616"/>
                  </a:ext>
                </a:extLst>
              </a:tr>
              <a:tr h="262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1437674"/>
                  </a:ext>
                </a:extLst>
              </a:tr>
              <a:tr h="262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559931"/>
                  </a:ext>
                </a:extLst>
              </a:tr>
              <a:tr h="262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38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637634"/>
                  </a:ext>
                </a:extLst>
              </a:tr>
              <a:tr h="262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124314"/>
                  </a:ext>
                </a:extLst>
              </a:tr>
            </a:tbl>
          </a:graphicData>
        </a:graphic>
      </p:graphicFrame>
      <p:sp>
        <p:nvSpPr>
          <p:cNvPr id="8" name="Rectangle 57"/>
          <p:cNvSpPr>
            <a:spLocks noChangeArrowheads="1"/>
          </p:cNvSpPr>
          <p:nvPr/>
        </p:nvSpPr>
        <p:spPr bwMode="auto">
          <a:xfrm>
            <a:off x="457200" y="1124744"/>
            <a:ext cx="8291513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1pPr>
            <a:lvl2pPr marL="723900" indent="-271463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2pPr>
            <a:lvl3pPr marL="1160463" indent="-25717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¡"/>
              <a:defRPr kumimoji="1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3pPr>
            <a:lvl4pPr marL="1609725" indent="-26987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p"/>
              <a:defRPr kumimoji="1" sz="16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4pPr>
            <a:lvl5pPr marL="2060575" indent="-27146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5pPr>
            <a:lvl6pPr marL="2517775" indent="-27146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6pPr>
            <a:lvl7pPr marL="2974975" indent="-27146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7pPr>
            <a:lvl8pPr marL="3432175" indent="-27146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8pPr>
            <a:lvl9pPr marL="3889375" indent="-27146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2000" b="0"/>
              <a:t>承接上題，</a:t>
            </a:r>
            <a:r>
              <a:rPr lang="en-US" altLang="zh-TW" sz="2000" b="0"/>
              <a:t>44 </a:t>
            </a:r>
            <a:r>
              <a:rPr lang="en-US" altLang="zh-TW" sz="2000" b="0">
                <a:sym typeface="Symbol" panose="05050102010706020507" pitchFamily="18" charset="2"/>
              </a:rPr>
              <a:t> ?</a:t>
            </a:r>
          </a:p>
          <a:p>
            <a:r>
              <a:rPr lang="en-US" altLang="zh-TW" sz="2000" b="0"/>
              <a:t>Sol: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b="0"/>
              <a:t>          H(44) = 0 </a:t>
            </a:r>
            <a:r>
              <a:rPr lang="en-US" altLang="zh-TW" sz="2000" b="0">
                <a:sym typeface="Wingdings 3" panose="05040102010807070707" pitchFamily="18" charset="2"/>
              </a:rPr>
              <a:t> (0+1</a:t>
            </a:r>
            <a:r>
              <a:rPr lang="en-US" altLang="zh-TW" sz="2000" b="0" baseline="30000">
                <a:sym typeface="Wingdings 3" panose="05040102010807070707" pitchFamily="18" charset="2"/>
              </a:rPr>
              <a:t>2</a:t>
            </a:r>
            <a:r>
              <a:rPr lang="en-US" altLang="zh-TW" sz="2000" b="0">
                <a:sym typeface="Wingdings 3" panose="05040102010807070707" pitchFamily="18" charset="2"/>
              </a:rPr>
              <a:t>) mod 11 = 1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zh-TW" sz="2000" b="0">
                <a:sym typeface="Wingdings 3" panose="05040102010807070707" pitchFamily="18" charset="2"/>
              </a:rPr>
              <a:t>                           (0-1</a:t>
            </a:r>
            <a:r>
              <a:rPr lang="en-US" altLang="zh-TW" sz="2000" b="0" baseline="30000">
                <a:sym typeface="Wingdings 3" panose="05040102010807070707" pitchFamily="18" charset="2"/>
              </a:rPr>
              <a:t>2</a:t>
            </a:r>
            <a:r>
              <a:rPr lang="en-US" altLang="zh-TW" sz="2000" b="0">
                <a:sym typeface="Wingdings 3" panose="05040102010807070707" pitchFamily="18" charset="2"/>
              </a:rPr>
              <a:t>) mod 11 = 10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zh-TW" sz="2000" b="0">
                <a:sym typeface="Wingdings 3" panose="05040102010807070707" pitchFamily="18" charset="2"/>
              </a:rPr>
              <a:t>                            (0+2</a:t>
            </a:r>
            <a:r>
              <a:rPr lang="en-US" altLang="zh-TW" sz="2000" b="0" baseline="30000">
                <a:sym typeface="Wingdings 3" panose="05040102010807070707" pitchFamily="18" charset="2"/>
              </a:rPr>
              <a:t>2</a:t>
            </a:r>
            <a:r>
              <a:rPr lang="en-US" altLang="zh-TW" sz="2000" b="0">
                <a:sym typeface="Wingdings 3" panose="05040102010807070707" pitchFamily="18" charset="2"/>
              </a:rPr>
              <a:t>) mod 11 = 4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zh-TW" sz="2000" b="0">
                <a:sym typeface="Wingdings 3" panose="05040102010807070707" pitchFamily="18" charset="2"/>
              </a:rPr>
              <a:t>                            (0-2</a:t>
            </a:r>
            <a:r>
              <a:rPr lang="en-US" altLang="zh-TW" sz="2000" b="0" baseline="30000">
                <a:sym typeface="Wingdings 3" panose="05040102010807070707" pitchFamily="18" charset="2"/>
              </a:rPr>
              <a:t>2</a:t>
            </a:r>
            <a:r>
              <a:rPr lang="en-US" altLang="zh-TW" sz="2000" b="0">
                <a:sym typeface="Wingdings 3" panose="05040102010807070707" pitchFamily="18" charset="2"/>
              </a:rPr>
              <a:t>) mod 11 = 7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zh-TW" sz="2000" b="0">
                <a:sym typeface="Wingdings 3" panose="05040102010807070707" pitchFamily="18" charset="2"/>
              </a:rPr>
              <a:t>                            (0+3</a:t>
            </a:r>
            <a:r>
              <a:rPr lang="en-US" altLang="zh-TW" sz="2000" b="0" baseline="30000">
                <a:sym typeface="Wingdings 3" panose="05040102010807070707" pitchFamily="18" charset="2"/>
              </a:rPr>
              <a:t>2</a:t>
            </a:r>
            <a:r>
              <a:rPr lang="en-US" altLang="zh-TW" sz="2000" b="0">
                <a:sym typeface="Wingdings 3" panose="05040102010807070707" pitchFamily="18" charset="2"/>
              </a:rPr>
              <a:t>) mod 11 = 9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zh-TW" sz="2000" b="0">
                <a:sym typeface="Wingdings 3" panose="05040102010807070707" pitchFamily="18" charset="2"/>
              </a:rPr>
              <a:t>                            (0-3</a:t>
            </a:r>
            <a:r>
              <a:rPr lang="en-US" altLang="zh-TW" sz="2000" b="0" baseline="30000">
                <a:sym typeface="Wingdings 3" panose="05040102010807070707" pitchFamily="18" charset="2"/>
              </a:rPr>
              <a:t>2</a:t>
            </a:r>
            <a:r>
              <a:rPr lang="en-US" altLang="zh-TW" sz="2000" b="0">
                <a:sym typeface="Wingdings 3" panose="05040102010807070707" pitchFamily="18" charset="2"/>
              </a:rPr>
              <a:t>) mod 11 = </a:t>
            </a:r>
            <a:r>
              <a:rPr lang="en-US" altLang="zh-TW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2</a:t>
            </a:r>
          </a:p>
          <a:p>
            <a:endParaRPr lang="en-US" altLang="zh-TW" sz="2000" b="0"/>
          </a:p>
        </p:txBody>
      </p:sp>
      <p:sp>
        <p:nvSpPr>
          <p:cNvPr id="9" name="Rectangle 58"/>
          <p:cNvSpPr>
            <a:spLocks noChangeArrowheads="1"/>
          </p:cNvSpPr>
          <p:nvPr/>
        </p:nvSpPr>
        <p:spPr bwMode="auto">
          <a:xfrm>
            <a:off x="6372225" y="2334419"/>
            <a:ext cx="792163" cy="144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AutoShape 59"/>
          <p:cNvSpPr>
            <a:spLocks noChangeArrowheads="1"/>
          </p:cNvSpPr>
          <p:nvPr/>
        </p:nvSpPr>
        <p:spPr bwMode="auto">
          <a:xfrm>
            <a:off x="179388" y="2420144"/>
            <a:ext cx="1763712" cy="865188"/>
          </a:xfrm>
          <a:prstGeom prst="wedgeRectCallout">
            <a:avLst>
              <a:gd name="adj1" fmla="val 64940"/>
              <a:gd name="adj2" fmla="val -50366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TW" altLang="en-US" sz="1600">
                <a:latin typeface="Berlin Sans FB Demi" panose="020E0802020502020306" pitchFamily="34" charset="0"/>
              </a:rPr>
              <a:t>負值需先加上</a:t>
            </a:r>
            <a:r>
              <a:rPr lang="en-US" altLang="zh-TW" sz="1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 Demi" panose="020E0802020502020306" pitchFamily="34" charset="0"/>
              </a:rPr>
              <a:t>11</a:t>
            </a:r>
            <a:r>
              <a:rPr lang="zh-TW" altLang="en-US" sz="1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 Demi" panose="020E0802020502020306" pitchFamily="34" charset="0"/>
              </a:rPr>
              <a:t>的適當倍數</a:t>
            </a:r>
            <a:r>
              <a:rPr lang="zh-TW" altLang="en-US" sz="1600">
                <a:latin typeface="Berlin Sans FB Demi" panose="020E0802020502020306" pitchFamily="34" charset="0"/>
              </a:rPr>
              <a:t>，再取</a:t>
            </a:r>
            <a:r>
              <a:rPr lang="en-US" altLang="zh-TW" sz="1600">
                <a:latin typeface="Berlin Sans FB Demi" panose="020E0802020502020306" pitchFamily="34" charset="0"/>
              </a:rPr>
              <a:t>mod!!</a:t>
            </a:r>
          </a:p>
        </p:txBody>
      </p:sp>
    </p:spTree>
    <p:extLst>
      <p:ext uri="{BB962C8B-B14F-4D97-AF65-F5344CB8AC3E}">
        <p14:creationId xmlns:p14="http://schemas.microsoft.com/office/powerpoint/2010/main" val="93979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Rehashing</a:t>
            </a:r>
            <a:r>
              <a:rPr lang="en-US" altLang="zh-TW" dirty="0"/>
              <a:t> (</a:t>
            </a:r>
            <a:r>
              <a:rPr lang="zh-TW" altLang="en-US" dirty="0"/>
              <a:t>再雜湊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Def: </a:t>
            </a:r>
            <a:r>
              <a:rPr lang="zh-TW" altLang="en-US" dirty="0"/>
              <a:t>提供一系列的</a:t>
            </a:r>
            <a:r>
              <a:rPr lang="en-US" altLang="zh-TW" dirty="0"/>
              <a:t>Hashing Functions: f</a:t>
            </a:r>
            <a:r>
              <a:rPr lang="en-US" altLang="zh-TW" baseline="-25000" dirty="0"/>
              <a:t>1</a:t>
            </a:r>
            <a:r>
              <a:rPr lang="en-US" altLang="zh-TW" dirty="0"/>
              <a:t>, f</a:t>
            </a:r>
            <a:r>
              <a:rPr lang="en-US" altLang="zh-TW" baseline="-25000" dirty="0"/>
              <a:t>2</a:t>
            </a:r>
            <a:r>
              <a:rPr lang="en-US" altLang="zh-TW" dirty="0"/>
              <a:t>, f</a:t>
            </a:r>
            <a:r>
              <a:rPr lang="en-US" altLang="zh-TW" baseline="-25000" dirty="0"/>
              <a:t>3</a:t>
            </a:r>
            <a:r>
              <a:rPr lang="en-US" altLang="zh-TW" dirty="0"/>
              <a:t>, … </a:t>
            </a:r>
            <a:r>
              <a:rPr lang="en-US" altLang="zh-TW" dirty="0" err="1"/>
              <a:t>f</a:t>
            </a:r>
            <a:r>
              <a:rPr lang="en-US" altLang="zh-TW" baseline="-25000" dirty="0" err="1"/>
              <a:t>n</a:t>
            </a:r>
            <a:r>
              <a:rPr lang="zh-TW" altLang="en-US" dirty="0"/>
              <a:t>。若使用 </a:t>
            </a:r>
            <a:r>
              <a:rPr lang="en-US" altLang="zh-TW" dirty="0"/>
              <a:t>f</a:t>
            </a:r>
            <a:r>
              <a:rPr lang="en-US" altLang="zh-TW" baseline="-25000" dirty="0"/>
              <a:t>1</a:t>
            </a:r>
            <a:r>
              <a:rPr lang="en-US" altLang="zh-TW" dirty="0"/>
              <a:t> </a:t>
            </a:r>
            <a:r>
              <a:rPr lang="zh-TW" altLang="en-US" dirty="0"/>
              <a:t>發生</a:t>
            </a:r>
            <a:r>
              <a:rPr lang="en-US" altLang="zh-TW" dirty="0"/>
              <a:t>overflow</a:t>
            </a:r>
            <a:r>
              <a:rPr lang="zh-TW" altLang="en-US" dirty="0"/>
              <a:t>，則改用 </a:t>
            </a:r>
            <a:r>
              <a:rPr lang="en-US" altLang="zh-TW" dirty="0"/>
              <a:t>f</a:t>
            </a:r>
            <a:r>
              <a:rPr lang="en-US" altLang="zh-TW" baseline="-25000" dirty="0"/>
              <a:t>2</a:t>
            </a:r>
            <a:r>
              <a:rPr lang="en-US" altLang="zh-TW" dirty="0"/>
              <a:t>; </a:t>
            </a:r>
            <a:r>
              <a:rPr lang="zh-TW" altLang="en-US" dirty="0"/>
              <a:t>以此類推，直到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沒有</a:t>
            </a:r>
            <a:r>
              <a:rPr lang="en-US" altLang="zh-TW" dirty="0"/>
              <a:t>overflow</a:t>
            </a:r>
            <a:r>
              <a:rPr lang="zh-TW" altLang="en-US" dirty="0"/>
              <a:t>發生</a:t>
            </a:r>
          </a:p>
          <a:p>
            <a:pPr lvl="1"/>
            <a:r>
              <a:rPr lang="zh-TW" altLang="en-US" dirty="0"/>
              <a:t>全部</a:t>
            </a:r>
            <a:r>
              <a:rPr lang="en-US" altLang="zh-TW" dirty="0"/>
              <a:t>function</a:t>
            </a:r>
            <a:r>
              <a:rPr lang="zh-TW" altLang="en-US" dirty="0"/>
              <a:t>用完</a:t>
            </a:r>
          </a:p>
        </p:txBody>
      </p:sp>
    </p:spTree>
    <p:extLst>
      <p:ext uri="{BB962C8B-B14F-4D97-AF65-F5344CB8AC3E}">
        <p14:creationId xmlns:p14="http://schemas.microsoft.com/office/powerpoint/2010/main" val="122449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725302"/>
          </a:xfrm>
        </p:spPr>
        <p:txBody>
          <a:bodyPr/>
          <a:lstStyle/>
          <a:p>
            <a:r>
              <a:rPr lang="en-US" altLang="zh-TW" cap="none" dirty="0"/>
              <a:t>Link List </a:t>
            </a:r>
            <a:r>
              <a:rPr lang="en-US" altLang="zh-TW" dirty="0"/>
              <a:t>(</a:t>
            </a:r>
            <a:r>
              <a:rPr lang="zh-TW" altLang="en-US" dirty="0"/>
              <a:t>鏈結串列，或稱</a:t>
            </a:r>
            <a:r>
              <a:rPr lang="en-US" altLang="zh-TW" cap="none" dirty="0"/>
              <a:t>Chain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412875"/>
            <a:ext cx="8291513" cy="5256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/>
              <a:t>將具有相同</a:t>
            </a:r>
            <a:r>
              <a:rPr lang="en-US" altLang="zh-TW" sz="2000"/>
              <a:t>Hashing Address</a:t>
            </a:r>
            <a:r>
              <a:rPr lang="zh-TW" altLang="en-US" sz="2000"/>
              <a:t>的資料，以</a:t>
            </a:r>
            <a:r>
              <a:rPr lang="en-US" altLang="zh-TW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Link list</a:t>
            </a:r>
            <a:r>
              <a:rPr lang="zh-TW" altLang="en-US" sz="2000"/>
              <a:t>方式串連在同一</a:t>
            </a:r>
            <a:r>
              <a:rPr lang="en-US" altLang="zh-TW" sz="2000"/>
              <a:t>Bucket</a:t>
            </a:r>
            <a:r>
              <a:rPr lang="zh-TW" altLang="en-US" sz="2000"/>
              <a:t>中。</a:t>
            </a:r>
          </a:p>
          <a:p>
            <a:r>
              <a:rPr lang="zh-TW" altLang="en-US" sz="2000"/>
              <a:t>承接上題，並改採 “</a:t>
            </a:r>
            <a:r>
              <a:rPr lang="en-US" altLang="zh-TW" sz="2000"/>
              <a:t>Quadratic Probing”</a:t>
            </a:r>
            <a:r>
              <a:rPr lang="zh-TW" altLang="en-US" sz="2000"/>
              <a:t>處理</a:t>
            </a:r>
            <a:r>
              <a:rPr lang="en-US" altLang="zh-TW" sz="2000"/>
              <a:t>overflow</a:t>
            </a:r>
            <a:r>
              <a:rPr lang="zh-TW" altLang="en-US" sz="2000"/>
              <a:t>。則</a:t>
            </a:r>
            <a:r>
              <a:rPr lang="en-US" altLang="zh-TW" sz="2000"/>
              <a:t>Hash Table</a:t>
            </a:r>
            <a:r>
              <a:rPr lang="zh-TW" altLang="en-US" sz="2000"/>
              <a:t>內容為何</a:t>
            </a:r>
            <a:r>
              <a:rPr lang="en-US" altLang="zh-TW" sz="2000"/>
              <a:t>?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TW" sz="2000"/>
              <a:t>5, 16, 33, 21, 22, 27, 38, 17</a:t>
            </a:r>
          </a:p>
          <a:p>
            <a:r>
              <a:rPr lang="en-US" altLang="zh-TW" sz="2000"/>
              <a:t>Sol:</a:t>
            </a:r>
          </a:p>
          <a:p>
            <a:endParaRPr lang="en-US" altLang="zh-TW" sz="2000"/>
          </a:p>
          <a:p>
            <a:endParaRPr lang="en-US" altLang="zh-TW" sz="2000"/>
          </a:p>
          <a:p>
            <a:endParaRPr lang="en-US" altLang="zh-TW" sz="2000"/>
          </a:p>
          <a:p>
            <a:endParaRPr lang="en-US" altLang="zh-TW" sz="2000"/>
          </a:p>
          <a:p>
            <a:endParaRPr lang="en-US" altLang="zh-TW" sz="2000"/>
          </a:p>
          <a:p>
            <a:endParaRPr lang="en-US" altLang="zh-TW" sz="2000"/>
          </a:p>
          <a:p>
            <a:endParaRPr lang="en-US" altLang="zh-TW" sz="2000"/>
          </a:p>
          <a:p>
            <a:endParaRPr lang="en-US" altLang="zh-TW" sz="2000"/>
          </a:p>
          <a:p>
            <a:pPr lvl="3"/>
            <a:endParaRPr lang="en-US" altLang="zh-TW" sz="1400"/>
          </a:p>
        </p:txBody>
      </p:sp>
      <p:graphicFrame>
        <p:nvGraphicFramePr>
          <p:cNvPr id="5" name="Group 3"/>
          <p:cNvGraphicFramePr>
            <a:graphicFrameLocks/>
          </p:cNvGraphicFramePr>
          <p:nvPr/>
        </p:nvGraphicFramePr>
        <p:xfrm>
          <a:off x="3563938" y="3716338"/>
          <a:ext cx="2303462" cy="2883408"/>
        </p:xfrm>
        <a:graphic>
          <a:graphicData uri="http://schemas.openxmlformats.org/drawingml/2006/table">
            <a:tbl>
              <a:tblPr/>
              <a:tblGrid>
                <a:gridCol w="503237">
                  <a:extLst>
                    <a:ext uri="{9D8B030D-6E8A-4147-A177-3AD203B41FA5}">
                      <a16:colId xmlns:a16="http://schemas.microsoft.com/office/drawing/2014/main" val="2114153817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1881708359"/>
                    </a:ext>
                  </a:extLst>
                </a:gridCol>
              </a:tblGrid>
              <a:tr h="262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369342"/>
                  </a:ext>
                </a:extLst>
              </a:tr>
              <a:tr h="262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410266"/>
                  </a:ext>
                </a:extLst>
              </a:tr>
              <a:tr h="262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682768"/>
                  </a:ext>
                </a:extLst>
              </a:tr>
              <a:tr h="262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773347"/>
                  </a:ext>
                </a:extLst>
              </a:tr>
              <a:tr h="262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091159"/>
                  </a:ext>
                </a:extLst>
              </a:tr>
              <a:tr h="262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274681"/>
                  </a:ext>
                </a:extLst>
              </a:tr>
              <a:tr h="262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987657"/>
                  </a:ext>
                </a:extLst>
              </a:tr>
              <a:tr h="262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88955"/>
                  </a:ext>
                </a:extLst>
              </a:tr>
              <a:tr h="262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6471520"/>
                  </a:ext>
                </a:extLst>
              </a:tr>
              <a:tr h="262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77369"/>
                  </a:ext>
                </a:extLst>
              </a:tr>
              <a:tr h="262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861215"/>
                  </a:ext>
                </a:extLst>
              </a:tr>
            </a:tbl>
          </a:graphicData>
        </a:graphic>
      </p:graphicFrame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2806700" y="3709988"/>
            <a:ext cx="973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Berlin Sans FB Demi" panose="020E0802020502020306" pitchFamily="34" charset="0"/>
                <a:sym typeface="Wingdings 3" panose="05040102010807070707" pitchFamily="18" charset="2"/>
              </a:rPr>
              <a:t>H(33)</a:t>
            </a:r>
          </a:p>
        </p:txBody>
      </p:sp>
      <p:sp>
        <p:nvSpPr>
          <p:cNvPr id="7" name="Text Box 55"/>
          <p:cNvSpPr txBox="1">
            <a:spLocks noChangeArrowheads="1"/>
          </p:cNvSpPr>
          <p:nvPr/>
        </p:nvSpPr>
        <p:spPr bwMode="auto">
          <a:xfrm>
            <a:off x="1930400" y="3717925"/>
            <a:ext cx="985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Berlin Sans FB Demi" panose="020E0802020502020306" pitchFamily="34" charset="0"/>
                <a:sym typeface="Wingdings 3" panose="05040102010807070707" pitchFamily="18" charset="2"/>
              </a:rPr>
              <a:t>H(22)</a:t>
            </a:r>
          </a:p>
        </p:txBody>
      </p:sp>
      <p:sp>
        <p:nvSpPr>
          <p:cNvPr id="8" name="Text Box 56"/>
          <p:cNvSpPr txBox="1">
            <a:spLocks noChangeArrowheads="1"/>
          </p:cNvSpPr>
          <p:nvPr/>
        </p:nvSpPr>
        <p:spPr bwMode="auto">
          <a:xfrm>
            <a:off x="2916238" y="5006975"/>
            <a:ext cx="86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Berlin Sans FB Demi" panose="020E0802020502020306" pitchFamily="34" charset="0"/>
                <a:sym typeface="Wingdings 3" panose="05040102010807070707" pitchFamily="18" charset="2"/>
              </a:rPr>
              <a:t>H(5)</a:t>
            </a:r>
          </a:p>
        </p:txBody>
      </p:sp>
      <p:sp>
        <p:nvSpPr>
          <p:cNvPr id="9" name="Text Box 57"/>
          <p:cNvSpPr txBox="1">
            <a:spLocks noChangeArrowheads="1"/>
          </p:cNvSpPr>
          <p:nvPr/>
        </p:nvSpPr>
        <p:spPr bwMode="auto">
          <a:xfrm>
            <a:off x="2051050" y="5006975"/>
            <a:ext cx="950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Berlin Sans FB Demi" panose="020E0802020502020306" pitchFamily="34" charset="0"/>
                <a:sym typeface="Wingdings 3" panose="05040102010807070707" pitchFamily="18" charset="2"/>
              </a:rPr>
              <a:t>H(16)</a:t>
            </a:r>
          </a:p>
        </p:txBody>
      </p:sp>
      <p:sp>
        <p:nvSpPr>
          <p:cNvPr id="10" name="Text Box 58"/>
          <p:cNvSpPr txBox="1">
            <a:spLocks noChangeArrowheads="1"/>
          </p:cNvSpPr>
          <p:nvPr/>
        </p:nvSpPr>
        <p:spPr bwMode="auto">
          <a:xfrm>
            <a:off x="1146175" y="5013325"/>
            <a:ext cx="977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Berlin Sans FB Demi" panose="020E0802020502020306" pitchFamily="34" charset="0"/>
                <a:sym typeface="Wingdings 3" panose="05040102010807070707" pitchFamily="18" charset="2"/>
              </a:rPr>
              <a:t>H(27)</a:t>
            </a:r>
          </a:p>
        </p:txBody>
      </p:sp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284163" y="5013325"/>
            <a:ext cx="974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Berlin Sans FB Demi" panose="020E0802020502020306" pitchFamily="34" charset="0"/>
                <a:sym typeface="Wingdings 3" panose="05040102010807070707" pitchFamily="18" charset="2"/>
              </a:rPr>
              <a:t>H(38)</a:t>
            </a:r>
          </a:p>
        </p:txBody>
      </p:sp>
      <p:sp>
        <p:nvSpPr>
          <p:cNvPr id="12" name="Text Box 60"/>
          <p:cNvSpPr txBox="1">
            <a:spLocks noChangeArrowheads="1"/>
          </p:cNvSpPr>
          <p:nvPr/>
        </p:nvSpPr>
        <p:spPr bwMode="auto">
          <a:xfrm>
            <a:off x="2846388" y="5229225"/>
            <a:ext cx="933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Berlin Sans FB Demi" panose="020E0802020502020306" pitchFamily="34" charset="0"/>
                <a:sym typeface="Wingdings 3" panose="05040102010807070707" pitchFamily="18" charset="2"/>
              </a:rPr>
              <a:t>H(17)</a:t>
            </a:r>
          </a:p>
        </p:txBody>
      </p:sp>
      <p:sp>
        <p:nvSpPr>
          <p:cNvPr id="13" name="Text Box 61"/>
          <p:cNvSpPr txBox="1">
            <a:spLocks noChangeArrowheads="1"/>
          </p:cNvSpPr>
          <p:nvPr/>
        </p:nvSpPr>
        <p:spPr bwMode="auto">
          <a:xfrm>
            <a:off x="2838450" y="6302375"/>
            <a:ext cx="941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Berlin Sans FB Demi" panose="020E0802020502020306" pitchFamily="34" charset="0"/>
                <a:sym typeface="Wingdings 3" panose="05040102010807070707" pitchFamily="18" charset="2"/>
              </a:rPr>
              <a:t>H(21)</a:t>
            </a:r>
          </a:p>
        </p:txBody>
      </p:sp>
      <p:sp>
        <p:nvSpPr>
          <p:cNvPr id="14" name="Rectangle 62"/>
          <p:cNvSpPr>
            <a:spLocks noChangeArrowheads="1"/>
          </p:cNvSpPr>
          <p:nvPr/>
        </p:nvSpPr>
        <p:spPr bwMode="auto">
          <a:xfrm>
            <a:off x="4572000" y="3775075"/>
            <a:ext cx="792163" cy="144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Rectangle 64"/>
          <p:cNvSpPr>
            <a:spLocks noChangeArrowheads="1"/>
          </p:cNvSpPr>
          <p:nvPr/>
        </p:nvSpPr>
        <p:spPr bwMode="auto">
          <a:xfrm>
            <a:off x="4572000" y="5084763"/>
            <a:ext cx="792163" cy="1444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Rectangle 68"/>
          <p:cNvSpPr>
            <a:spLocks noChangeArrowheads="1"/>
          </p:cNvSpPr>
          <p:nvPr/>
        </p:nvSpPr>
        <p:spPr bwMode="auto">
          <a:xfrm>
            <a:off x="4572000" y="5300663"/>
            <a:ext cx="792163" cy="217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Rectangle 69"/>
          <p:cNvSpPr>
            <a:spLocks noChangeArrowheads="1"/>
          </p:cNvSpPr>
          <p:nvPr/>
        </p:nvSpPr>
        <p:spPr bwMode="auto">
          <a:xfrm>
            <a:off x="4572000" y="6381750"/>
            <a:ext cx="792163" cy="144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8" name="Group 73"/>
          <p:cNvGrpSpPr>
            <a:grpSpLocks/>
          </p:cNvGrpSpPr>
          <p:nvPr/>
        </p:nvGrpSpPr>
        <p:grpSpPr bwMode="auto">
          <a:xfrm>
            <a:off x="5867400" y="4983163"/>
            <a:ext cx="708025" cy="346075"/>
            <a:chOff x="3696" y="3139"/>
            <a:chExt cx="446" cy="218"/>
          </a:xfrm>
        </p:grpSpPr>
        <p:sp>
          <p:nvSpPr>
            <p:cNvPr id="19" name="Line 71"/>
            <p:cNvSpPr>
              <a:spLocks noChangeShapeType="1"/>
            </p:cNvSpPr>
            <p:nvPr/>
          </p:nvSpPr>
          <p:spPr bwMode="auto">
            <a:xfrm>
              <a:off x="3696" y="3249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Text Box 72"/>
            <p:cNvSpPr txBox="1">
              <a:spLocks noChangeArrowheads="1"/>
            </p:cNvSpPr>
            <p:nvPr/>
          </p:nvSpPr>
          <p:spPr bwMode="auto">
            <a:xfrm>
              <a:off x="3908" y="3139"/>
              <a:ext cx="234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b="0">
                  <a:latin typeface="Berlin Sans FB Demi" panose="020E0802020502020306" pitchFamily="34" charset="0"/>
                </a:rPr>
                <a:t>16</a:t>
              </a:r>
            </a:p>
          </p:txBody>
        </p:sp>
      </p:grpSp>
      <p:grpSp>
        <p:nvGrpSpPr>
          <p:cNvPr id="21" name="Group 74"/>
          <p:cNvGrpSpPr>
            <a:grpSpLocks/>
          </p:cNvGrpSpPr>
          <p:nvPr/>
        </p:nvGrpSpPr>
        <p:grpSpPr bwMode="auto">
          <a:xfrm>
            <a:off x="5880100" y="3659188"/>
            <a:ext cx="739775" cy="346075"/>
            <a:chOff x="3696" y="3139"/>
            <a:chExt cx="466" cy="218"/>
          </a:xfrm>
        </p:grpSpPr>
        <p:sp>
          <p:nvSpPr>
            <p:cNvPr id="22" name="Line 75"/>
            <p:cNvSpPr>
              <a:spLocks noChangeShapeType="1"/>
            </p:cNvSpPr>
            <p:nvPr/>
          </p:nvSpPr>
          <p:spPr bwMode="auto">
            <a:xfrm>
              <a:off x="3696" y="3249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Text Box 76"/>
            <p:cNvSpPr txBox="1">
              <a:spLocks noChangeArrowheads="1"/>
            </p:cNvSpPr>
            <p:nvPr/>
          </p:nvSpPr>
          <p:spPr bwMode="auto">
            <a:xfrm>
              <a:off x="3908" y="3139"/>
              <a:ext cx="254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b="0">
                  <a:latin typeface="Berlin Sans FB Demi" panose="020E0802020502020306" pitchFamily="34" charset="0"/>
                </a:rPr>
                <a:t>22</a:t>
              </a:r>
            </a:p>
          </p:txBody>
        </p:sp>
      </p:grpSp>
      <p:grpSp>
        <p:nvGrpSpPr>
          <p:cNvPr id="24" name="Group 77"/>
          <p:cNvGrpSpPr>
            <a:grpSpLocks/>
          </p:cNvGrpSpPr>
          <p:nvPr/>
        </p:nvGrpSpPr>
        <p:grpSpPr bwMode="auto">
          <a:xfrm>
            <a:off x="6588125" y="4999038"/>
            <a:ext cx="731838" cy="346075"/>
            <a:chOff x="3696" y="3139"/>
            <a:chExt cx="461" cy="218"/>
          </a:xfrm>
        </p:grpSpPr>
        <p:sp>
          <p:nvSpPr>
            <p:cNvPr id="25" name="Line 78"/>
            <p:cNvSpPr>
              <a:spLocks noChangeShapeType="1"/>
            </p:cNvSpPr>
            <p:nvPr/>
          </p:nvSpPr>
          <p:spPr bwMode="auto">
            <a:xfrm>
              <a:off x="3696" y="3249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Text Box 79"/>
            <p:cNvSpPr txBox="1">
              <a:spLocks noChangeArrowheads="1"/>
            </p:cNvSpPr>
            <p:nvPr/>
          </p:nvSpPr>
          <p:spPr bwMode="auto">
            <a:xfrm>
              <a:off x="3908" y="3139"/>
              <a:ext cx="249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b="0">
                  <a:latin typeface="Berlin Sans FB Demi" panose="020E0802020502020306" pitchFamily="34" charset="0"/>
                </a:rPr>
                <a:t>27</a:t>
              </a:r>
            </a:p>
          </p:txBody>
        </p:sp>
      </p:grpSp>
      <p:grpSp>
        <p:nvGrpSpPr>
          <p:cNvPr id="27" name="Group 80"/>
          <p:cNvGrpSpPr>
            <a:grpSpLocks/>
          </p:cNvGrpSpPr>
          <p:nvPr/>
        </p:nvGrpSpPr>
        <p:grpSpPr bwMode="auto">
          <a:xfrm>
            <a:off x="7308850" y="4999038"/>
            <a:ext cx="728663" cy="346075"/>
            <a:chOff x="3696" y="3139"/>
            <a:chExt cx="459" cy="218"/>
          </a:xfrm>
        </p:grpSpPr>
        <p:sp>
          <p:nvSpPr>
            <p:cNvPr id="28" name="Line 81"/>
            <p:cNvSpPr>
              <a:spLocks noChangeShapeType="1"/>
            </p:cNvSpPr>
            <p:nvPr/>
          </p:nvSpPr>
          <p:spPr bwMode="auto">
            <a:xfrm>
              <a:off x="3696" y="3249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" name="Text Box 82"/>
            <p:cNvSpPr txBox="1">
              <a:spLocks noChangeArrowheads="1"/>
            </p:cNvSpPr>
            <p:nvPr/>
          </p:nvSpPr>
          <p:spPr bwMode="auto">
            <a:xfrm>
              <a:off x="3908" y="3139"/>
              <a:ext cx="24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b="0">
                  <a:latin typeface="Berlin Sans FB Demi" panose="020E0802020502020306" pitchFamily="34" charset="0"/>
                </a:rPr>
                <a:t>38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582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補    充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60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>
                <a:solidFill>
                  <a:schemeClr val="tx1"/>
                </a:solidFill>
              </a:rPr>
              <a:t>Internal Search </a:t>
            </a:r>
            <a:r>
              <a:rPr lang="en-US" altLang="zh-TW" cap="none" dirty="0" err="1">
                <a:solidFill>
                  <a:schemeClr val="tx1"/>
                </a:solidFill>
              </a:rPr>
              <a:t>v.s</a:t>
            </a:r>
            <a:r>
              <a:rPr lang="en-US" altLang="zh-TW" cap="none" dirty="0">
                <a:solidFill>
                  <a:schemeClr val="tx1"/>
                </a:solidFill>
              </a:rPr>
              <a:t>. External Search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觀點</a:t>
            </a:r>
            <a:r>
              <a:rPr lang="en-US" altLang="zh-TW" dirty="0"/>
              <a:t>: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資料量的多寡</a:t>
            </a:r>
          </a:p>
          <a:p>
            <a:r>
              <a:rPr lang="en-US" altLang="zh-TW" dirty="0"/>
              <a:t>Internal Search:</a:t>
            </a:r>
          </a:p>
          <a:p>
            <a:pPr lvl="1"/>
            <a:r>
              <a:rPr lang="en-US" altLang="zh-TW" dirty="0"/>
              <a:t>Def: </a:t>
            </a:r>
            <a:r>
              <a:rPr lang="zh-TW" altLang="en-US" dirty="0"/>
              <a:t>資料量少，可以</a:t>
            </a:r>
            <a:r>
              <a:rPr lang="zh-TW" altLang="en-US" u="sng" dirty="0"/>
              <a:t>一次全部置於</a:t>
            </a:r>
            <a:r>
              <a:rPr lang="en-US" altLang="zh-TW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Memory</a:t>
            </a:r>
            <a:r>
              <a:rPr lang="zh-TW" altLang="en-US" dirty="0"/>
              <a:t>中進行</a:t>
            </a:r>
            <a:r>
              <a:rPr lang="en-US" altLang="zh-TW" dirty="0"/>
              <a:t>search</a:t>
            </a:r>
            <a:r>
              <a:rPr lang="zh-TW" altLang="en-US" dirty="0"/>
              <a:t>之工作</a:t>
            </a:r>
          </a:p>
          <a:p>
            <a:r>
              <a:rPr lang="en-US" altLang="zh-TW" dirty="0"/>
              <a:t>External Search:</a:t>
            </a:r>
          </a:p>
          <a:p>
            <a:pPr lvl="1"/>
            <a:r>
              <a:rPr lang="en-US" altLang="zh-TW" dirty="0"/>
              <a:t>Def: </a:t>
            </a:r>
            <a:r>
              <a:rPr lang="zh-TW" altLang="en-US" dirty="0"/>
              <a:t>資料量大，</a:t>
            </a:r>
            <a:r>
              <a:rPr lang="zh-TW" altLang="en-US" u="sng" dirty="0"/>
              <a:t>無法一次全置於</a:t>
            </a:r>
            <a:r>
              <a:rPr lang="en-US" altLang="zh-TW" u="sng" dirty="0"/>
              <a:t>Memory</a:t>
            </a:r>
            <a:r>
              <a:rPr lang="zh-TW" altLang="en-US" dirty="0"/>
              <a:t>中，須藉助輔助儲存體 </a:t>
            </a:r>
            <a:r>
              <a:rPr lang="en-US" altLang="zh-TW" dirty="0"/>
              <a:t>(E.g. Disk)</a:t>
            </a:r>
            <a:r>
              <a:rPr lang="zh-TW" altLang="en-US" dirty="0"/>
              <a:t>，進行分段</a:t>
            </a:r>
            <a:r>
              <a:rPr lang="en-US" altLang="zh-TW" dirty="0"/>
              <a:t>search</a:t>
            </a:r>
            <a:r>
              <a:rPr lang="zh-TW" altLang="en-US" dirty="0"/>
              <a:t>之工作</a:t>
            </a:r>
          </a:p>
          <a:p>
            <a:pPr lvl="2"/>
            <a:r>
              <a:rPr lang="en-US" altLang="zh-TW" dirty="0"/>
              <a:t>B-tree</a:t>
            </a:r>
          </a:p>
          <a:p>
            <a:pPr lvl="2"/>
            <a:r>
              <a:rPr lang="en-US" altLang="zh-TW" dirty="0"/>
              <a:t>M-way Search tree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03037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09278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補 </a:t>
            </a:r>
            <a:r>
              <a:rPr lang="en-US" altLang="zh-TW" dirty="0"/>
              <a:t>1: </a:t>
            </a:r>
            <a:r>
              <a:rPr lang="en-US" altLang="zh-TW" cap="none" dirty="0"/>
              <a:t>Decision Tree for Binary Search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341438"/>
            <a:ext cx="8291513" cy="55165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>
              <a:lnSpc>
                <a:spcPct val="90000"/>
              </a:lnSpc>
            </a:pPr>
            <a:r>
              <a:rPr lang="zh-TW" altLang="en-US" dirty="0"/>
              <a:t>目的</a:t>
            </a:r>
            <a:r>
              <a:rPr lang="en-US" altLang="zh-TW" dirty="0"/>
              <a:t>:</a:t>
            </a:r>
          </a:p>
          <a:p>
            <a:pPr marL="912813" lvl="1" indent="-381000">
              <a:lnSpc>
                <a:spcPct val="90000"/>
              </a:lnSpc>
            </a:pP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用以描述與了解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Binary Search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的比較行為</a:t>
            </a:r>
          </a:p>
          <a:p>
            <a:pPr marL="912813" lvl="1" indent="-381000">
              <a:lnSpc>
                <a:spcPct val="90000"/>
              </a:lnSpc>
            </a:pPr>
            <a:r>
              <a:rPr lang="zh-TW" altLang="en-US" dirty="0"/>
              <a:t>一定是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二元樹</a:t>
            </a:r>
          </a:p>
          <a:p>
            <a:pPr marL="352425" indent="-352425">
              <a:lnSpc>
                <a:spcPct val="90000"/>
              </a:lnSpc>
            </a:pPr>
            <a:r>
              <a:rPr lang="zh-TW" altLang="en-US" dirty="0"/>
              <a:t>給出</a:t>
            </a:r>
            <a:r>
              <a:rPr lang="en-US" altLang="zh-TW" dirty="0"/>
              <a:t>n = 31</a:t>
            </a:r>
            <a:r>
              <a:rPr lang="zh-TW" altLang="en-US" dirty="0"/>
              <a:t>筆記錄之</a:t>
            </a:r>
            <a:r>
              <a:rPr lang="en-US" altLang="zh-TW" dirty="0"/>
              <a:t>Binary Search</a:t>
            </a:r>
            <a:r>
              <a:rPr lang="zh-TW" altLang="en-US" dirty="0"/>
              <a:t>的決策樹</a:t>
            </a:r>
            <a:endParaRPr lang="en-US" altLang="zh-TW" dirty="0"/>
          </a:p>
          <a:p>
            <a:pPr marL="352425" indent="-352425">
              <a:lnSpc>
                <a:spcPct val="90000"/>
              </a:lnSpc>
            </a:pPr>
            <a:endParaRPr lang="zh-TW" altLang="en-US" dirty="0"/>
          </a:p>
          <a:p>
            <a:pPr marL="352425" indent="-352425">
              <a:lnSpc>
                <a:spcPct val="90000"/>
              </a:lnSpc>
            </a:pPr>
            <a:r>
              <a:rPr lang="en-US" altLang="zh-TW" dirty="0"/>
              <a:t>Sol:</a:t>
            </a:r>
          </a:p>
          <a:p>
            <a:pPr marL="352425" indent="-352425">
              <a:lnSpc>
                <a:spcPct val="90000"/>
              </a:lnSpc>
            </a:pPr>
            <a:endParaRPr lang="en-US" altLang="zh-TW" dirty="0"/>
          </a:p>
          <a:p>
            <a:pPr marL="352425" indent="-352425">
              <a:lnSpc>
                <a:spcPct val="90000"/>
              </a:lnSpc>
            </a:pPr>
            <a:endParaRPr lang="en-US" altLang="zh-TW" dirty="0"/>
          </a:p>
          <a:p>
            <a:pPr marL="352425" indent="-352425">
              <a:lnSpc>
                <a:spcPct val="90000"/>
              </a:lnSpc>
            </a:pPr>
            <a:endParaRPr lang="en-US" altLang="zh-TW" dirty="0"/>
          </a:p>
          <a:p>
            <a:pPr marL="352425" indent="-352425">
              <a:lnSpc>
                <a:spcPct val="90000"/>
              </a:lnSpc>
            </a:pPr>
            <a:endParaRPr lang="en-US" altLang="zh-TW" dirty="0"/>
          </a:p>
          <a:p>
            <a:pPr marL="352425" indent="-352425">
              <a:lnSpc>
                <a:spcPct val="90000"/>
              </a:lnSpc>
            </a:pPr>
            <a:endParaRPr lang="en-US" altLang="zh-TW" dirty="0"/>
          </a:p>
          <a:p>
            <a:pPr marL="352425" indent="-352425">
              <a:lnSpc>
                <a:spcPct val="90000"/>
              </a:lnSpc>
            </a:pPr>
            <a:endParaRPr lang="en-US" altLang="zh-TW" dirty="0"/>
          </a:p>
          <a:p>
            <a:pPr marL="352425" indent="-352425">
              <a:lnSpc>
                <a:spcPct val="90000"/>
              </a:lnSpc>
            </a:pPr>
            <a:endParaRPr lang="en-US" altLang="zh-TW" dirty="0"/>
          </a:p>
          <a:p>
            <a:pPr marL="352425" indent="-352425">
              <a:lnSpc>
                <a:spcPct val="90000"/>
              </a:lnSpc>
            </a:pPr>
            <a:r>
              <a:rPr lang="zh-TW" altLang="en-US" dirty="0"/>
              <a:t>欲搜尋記錄在第</a:t>
            </a:r>
            <a:r>
              <a:rPr lang="en-US" altLang="zh-TW" dirty="0"/>
              <a:t>18</a:t>
            </a:r>
            <a:r>
              <a:rPr lang="zh-TW" altLang="en-US" dirty="0"/>
              <a:t>筆，則比較 </a:t>
            </a:r>
            <a:r>
              <a:rPr lang="zh-TW" altLang="en-US" u="sng" dirty="0"/>
              <a:t> </a:t>
            </a:r>
            <a:r>
              <a:rPr lang="en-US" altLang="zh-TW" u="sng" dirty="0"/>
              <a:t>4 </a:t>
            </a:r>
            <a:r>
              <a:rPr lang="en-US" altLang="zh-TW" dirty="0"/>
              <a:t> </a:t>
            </a:r>
            <a:r>
              <a:rPr lang="zh-TW" altLang="en-US" dirty="0"/>
              <a:t>次才能找到</a:t>
            </a:r>
          </a:p>
          <a:p>
            <a:pPr marL="352425" indent="-352425">
              <a:lnSpc>
                <a:spcPct val="90000"/>
              </a:lnSpc>
            </a:pPr>
            <a:r>
              <a:rPr lang="zh-TW" altLang="en-US" dirty="0"/>
              <a:t>最多之比較次數為何 </a:t>
            </a:r>
            <a:r>
              <a:rPr lang="en-US" altLang="zh-TW" dirty="0"/>
              <a:t>(</a:t>
            </a:r>
            <a:r>
              <a:rPr lang="zh-TW" altLang="en-US" dirty="0"/>
              <a:t>比較幾次後，即知失敗</a:t>
            </a:r>
            <a:r>
              <a:rPr lang="en-US" altLang="zh-TW" dirty="0"/>
              <a:t>)?</a:t>
            </a:r>
            <a:r>
              <a:rPr lang="en-US" altLang="zh-TW" u="sng" dirty="0"/>
              <a:t>  5  </a:t>
            </a:r>
            <a:r>
              <a:rPr lang="zh-TW" altLang="en-US" dirty="0"/>
              <a:t>次</a:t>
            </a:r>
          </a:p>
          <a:p>
            <a:pPr marL="352425" indent="-352425">
              <a:lnSpc>
                <a:spcPct val="90000"/>
              </a:lnSpc>
            </a:pPr>
            <a:r>
              <a:rPr lang="en-US" altLang="zh-TW" dirty="0"/>
              <a:t>n</a:t>
            </a:r>
            <a:r>
              <a:rPr lang="zh-TW" altLang="en-US" dirty="0"/>
              <a:t>筆記錄，最多的比較次數 </a:t>
            </a:r>
            <a:r>
              <a:rPr lang="en-US" altLang="zh-TW" dirty="0"/>
              <a:t>= </a:t>
            </a:r>
            <a:r>
              <a:rPr lang="en-US" altLang="zh-TW" dirty="0">
                <a:sym typeface="Symbol" panose="05050102010706020507" pitchFamily="18" charset="2"/>
              </a:rPr>
              <a:t>log</a:t>
            </a:r>
            <a:r>
              <a:rPr lang="en-US" altLang="zh-TW" baseline="-25000" dirty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(n+1)</a:t>
            </a:r>
            <a:r>
              <a:rPr lang="en-US" altLang="zh-TW" dirty="0"/>
              <a:t> = </a:t>
            </a:r>
            <a:r>
              <a:rPr lang="zh-TW" altLang="en-US" dirty="0"/>
              <a:t>高度</a:t>
            </a:r>
          </a:p>
        </p:txBody>
      </p:sp>
      <p:grpSp>
        <p:nvGrpSpPr>
          <p:cNvPr id="7" name="Group 105"/>
          <p:cNvGrpSpPr>
            <a:grpSpLocks/>
          </p:cNvGrpSpPr>
          <p:nvPr/>
        </p:nvGrpSpPr>
        <p:grpSpPr bwMode="auto">
          <a:xfrm>
            <a:off x="1982788" y="3154363"/>
            <a:ext cx="5110162" cy="431800"/>
            <a:chOff x="1111" y="2119"/>
            <a:chExt cx="3219" cy="272"/>
          </a:xfrm>
        </p:grpSpPr>
        <p:sp>
          <p:nvSpPr>
            <p:cNvPr id="8" name="Line 97"/>
            <p:cNvSpPr>
              <a:spLocks noChangeShapeType="1"/>
            </p:cNvSpPr>
            <p:nvPr/>
          </p:nvSpPr>
          <p:spPr bwMode="auto">
            <a:xfrm>
              <a:off x="1200" y="2164"/>
              <a:ext cx="29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Line 98"/>
            <p:cNvSpPr>
              <a:spLocks noChangeShapeType="1"/>
            </p:cNvSpPr>
            <p:nvPr/>
          </p:nvSpPr>
          <p:spPr bwMode="auto">
            <a:xfrm>
              <a:off x="1200" y="2119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Line 99"/>
            <p:cNvSpPr>
              <a:spLocks noChangeShapeType="1"/>
            </p:cNvSpPr>
            <p:nvPr/>
          </p:nvSpPr>
          <p:spPr bwMode="auto">
            <a:xfrm>
              <a:off x="4194" y="2119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Text Box 100"/>
            <p:cNvSpPr txBox="1">
              <a:spLocks noChangeArrowheads="1"/>
            </p:cNvSpPr>
            <p:nvPr/>
          </p:nvSpPr>
          <p:spPr bwMode="auto">
            <a:xfrm>
              <a:off x="1111" y="219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1</a:t>
              </a:r>
            </a:p>
          </p:txBody>
        </p:sp>
        <p:sp>
          <p:nvSpPr>
            <p:cNvPr id="12" name="Text Box 101"/>
            <p:cNvSpPr txBox="1">
              <a:spLocks noChangeArrowheads="1"/>
            </p:cNvSpPr>
            <p:nvPr/>
          </p:nvSpPr>
          <p:spPr bwMode="auto">
            <a:xfrm>
              <a:off x="4102" y="2199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31</a:t>
              </a:r>
            </a:p>
          </p:txBody>
        </p:sp>
      </p:grpSp>
      <p:sp>
        <p:nvSpPr>
          <p:cNvPr id="13" name="Text Box 102"/>
          <p:cNvSpPr txBox="1">
            <a:spLocks noChangeArrowheads="1"/>
          </p:cNvSpPr>
          <p:nvPr/>
        </p:nvSpPr>
        <p:spPr bwMode="auto">
          <a:xfrm>
            <a:off x="2020888" y="285908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/>
              <a:t>l</a:t>
            </a:r>
          </a:p>
        </p:txBody>
      </p:sp>
      <p:sp>
        <p:nvSpPr>
          <p:cNvPr id="14" name="Text Box 103"/>
          <p:cNvSpPr txBox="1">
            <a:spLocks noChangeArrowheads="1"/>
          </p:cNvSpPr>
          <p:nvPr/>
        </p:nvSpPr>
        <p:spPr bwMode="auto">
          <a:xfrm>
            <a:off x="6732588" y="28654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/>
              <a:t>u</a:t>
            </a:r>
          </a:p>
        </p:txBody>
      </p:sp>
      <p:sp>
        <p:nvSpPr>
          <p:cNvPr id="15" name="Line 104"/>
          <p:cNvSpPr>
            <a:spLocks noChangeShapeType="1"/>
          </p:cNvSpPr>
          <p:nvPr/>
        </p:nvSpPr>
        <p:spPr bwMode="auto">
          <a:xfrm>
            <a:off x="4430713" y="314801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" name="Text Box 106"/>
          <p:cNvSpPr txBox="1">
            <a:spLocks noChangeArrowheads="1"/>
          </p:cNvSpPr>
          <p:nvPr/>
        </p:nvSpPr>
        <p:spPr bwMode="auto">
          <a:xfrm>
            <a:off x="4286250" y="2852738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/>
              <a:t>m</a:t>
            </a:r>
          </a:p>
        </p:txBody>
      </p:sp>
      <p:sp>
        <p:nvSpPr>
          <p:cNvPr id="17" name="Text Box 107"/>
          <p:cNvSpPr txBox="1">
            <a:spLocks noChangeArrowheads="1"/>
          </p:cNvSpPr>
          <p:nvPr/>
        </p:nvSpPr>
        <p:spPr bwMode="auto">
          <a:xfrm>
            <a:off x="4284663" y="321945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/>
              <a:t>16</a:t>
            </a:r>
          </a:p>
        </p:txBody>
      </p:sp>
      <p:sp>
        <p:nvSpPr>
          <p:cNvPr id="18" name="Text Box 108"/>
          <p:cNvSpPr txBox="1">
            <a:spLocks noChangeArrowheads="1"/>
          </p:cNvSpPr>
          <p:nvPr/>
        </p:nvSpPr>
        <p:spPr bwMode="auto">
          <a:xfrm>
            <a:off x="4211638" y="3860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[16]</a:t>
            </a:r>
          </a:p>
        </p:txBody>
      </p:sp>
      <p:grpSp>
        <p:nvGrpSpPr>
          <p:cNvPr id="19" name="Group 111"/>
          <p:cNvGrpSpPr>
            <a:grpSpLocks/>
          </p:cNvGrpSpPr>
          <p:nvPr/>
        </p:nvGrpSpPr>
        <p:grpSpPr bwMode="auto">
          <a:xfrm>
            <a:off x="4143375" y="3219450"/>
            <a:ext cx="374650" cy="530225"/>
            <a:chOff x="2472" y="2160"/>
            <a:chExt cx="236" cy="334"/>
          </a:xfrm>
        </p:grpSpPr>
        <p:sp>
          <p:nvSpPr>
            <p:cNvPr id="20" name="Line 109"/>
            <p:cNvSpPr>
              <a:spLocks noChangeShapeType="1"/>
            </p:cNvSpPr>
            <p:nvPr/>
          </p:nvSpPr>
          <p:spPr bwMode="auto">
            <a:xfrm flipV="1">
              <a:off x="2608" y="216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Text Box 110"/>
            <p:cNvSpPr txBox="1">
              <a:spLocks noChangeArrowheads="1"/>
            </p:cNvSpPr>
            <p:nvPr/>
          </p:nvSpPr>
          <p:spPr bwMode="auto">
            <a:xfrm>
              <a:off x="2472" y="2263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i="1">
                  <a:solidFill>
                    <a:srgbClr val="0066FF"/>
                  </a:solidFill>
                </a:rPr>
                <a:t>u</a:t>
              </a:r>
              <a:r>
                <a:rPr lang="en-US" altLang="zh-TW" i="1">
                  <a:solidFill>
                    <a:srgbClr val="0066FF"/>
                  </a:solidFill>
                  <a:latin typeface="Arial" panose="020B0604020202020204" pitchFamily="34" charset="0"/>
                </a:rPr>
                <a:t>’</a:t>
              </a:r>
              <a:endParaRPr lang="en-US" altLang="zh-TW" i="1">
                <a:solidFill>
                  <a:srgbClr val="0066FF"/>
                </a:solidFill>
              </a:endParaRPr>
            </a:p>
          </p:txBody>
        </p:sp>
      </p:grpSp>
      <p:sp>
        <p:nvSpPr>
          <p:cNvPr id="22" name="Line 112"/>
          <p:cNvSpPr>
            <a:spLocks noChangeShapeType="1"/>
          </p:cNvSpPr>
          <p:nvPr/>
        </p:nvSpPr>
        <p:spPr bwMode="auto">
          <a:xfrm>
            <a:off x="3281363" y="314801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" name="Text Box 113"/>
          <p:cNvSpPr txBox="1">
            <a:spLocks noChangeArrowheads="1"/>
          </p:cNvSpPr>
          <p:nvPr/>
        </p:nvSpPr>
        <p:spPr bwMode="auto">
          <a:xfrm>
            <a:off x="3135313" y="321945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/>
              <a:t>8</a:t>
            </a:r>
          </a:p>
        </p:txBody>
      </p:sp>
      <p:sp>
        <p:nvSpPr>
          <p:cNvPr id="24" name="Text Box 114"/>
          <p:cNvSpPr txBox="1">
            <a:spLocks noChangeArrowheads="1"/>
          </p:cNvSpPr>
          <p:nvPr/>
        </p:nvSpPr>
        <p:spPr bwMode="auto">
          <a:xfrm>
            <a:off x="2195513" y="40767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[8]</a:t>
            </a:r>
          </a:p>
        </p:txBody>
      </p:sp>
      <p:grpSp>
        <p:nvGrpSpPr>
          <p:cNvPr id="25" name="Group 115"/>
          <p:cNvGrpSpPr>
            <a:grpSpLocks/>
          </p:cNvGrpSpPr>
          <p:nvPr/>
        </p:nvGrpSpPr>
        <p:grpSpPr bwMode="auto">
          <a:xfrm>
            <a:off x="4344988" y="3219450"/>
            <a:ext cx="311150" cy="530225"/>
            <a:chOff x="2472" y="2160"/>
            <a:chExt cx="196" cy="334"/>
          </a:xfrm>
        </p:grpSpPr>
        <p:sp>
          <p:nvSpPr>
            <p:cNvPr id="26" name="Line 116"/>
            <p:cNvSpPr>
              <a:spLocks noChangeShapeType="1"/>
            </p:cNvSpPr>
            <p:nvPr/>
          </p:nvSpPr>
          <p:spPr bwMode="auto">
            <a:xfrm flipV="1">
              <a:off x="2608" y="216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" name="Text Box 117"/>
            <p:cNvSpPr txBox="1">
              <a:spLocks noChangeArrowheads="1"/>
            </p:cNvSpPr>
            <p:nvPr/>
          </p:nvSpPr>
          <p:spPr bwMode="auto">
            <a:xfrm>
              <a:off x="2472" y="226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TW" i="1">
                  <a:solidFill>
                    <a:srgbClr val="0066FF"/>
                  </a:solidFill>
                </a:rPr>
                <a:t>l</a:t>
              </a:r>
              <a:r>
                <a:rPr lang="en-US" altLang="zh-TW" i="1">
                  <a:solidFill>
                    <a:srgbClr val="0066FF"/>
                  </a:solidFill>
                  <a:latin typeface="Arial" panose="020B0604020202020204" pitchFamily="34" charset="0"/>
                </a:rPr>
                <a:t>’</a:t>
              </a:r>
              <a:endParaRPr lang="en-US" altLang="zh-TW" i="1">
                <a:solidFill>
                  <a:srgbClr val="0066FF"/>
                </a:solidFill>
              </a:endParaRPr>
            </a:p>
          </p:txBody>
        </p:sp>
      </p:grpSp>
      <p:sp>
        <p:nvSpPr>
          <p:cNvPr id="28" name="Line 118"/>
          <p:cNvSpPr>
            <a:spLocks noChangeShapeType="1"/>
          </p:cNvSpPr>
          <p:nvPr/>
        </p:nvSpPr>
        <p:spPr bwMode="auto">
          <a:xfrm>
            <a:off x="5584825" y="314801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" name="Text Box 119"/>
          <p:cNvSpPr txBox="1">
            <a:spLocks noChangeArrowheads="1"/>
          </p:cNvSpPr>
          <p:nvPr/>
        </p:nvSpPr>
        <p:spPr bwMode="auto">
          <a:xfrm>
            <a:off x="5438775" y="321945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/>
              <a:t>24</a:t>
            </a:r>
          </a:p>
        </p:txBody>
      </p:sp>
      <p:sp>
        <p:nvSpPr>
          <p:cNvPr id="30" name="Text Box 120"/>
          <p:cNvSpPr txBox="1">
            <a:spLocks noChangeArrowheads="1"/>
          </p:cNvSpPr>
          <p:nvPr/>
        </p:nvSpPr>
        <p:spPr bwMode="auto">
          <a:xfrm>
            <a:off x="6426200" y="408305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[24]</a:t>
            </a:r>
          </a:p>
        </p:txBody>
      </p:sp>
      <p:sp>
        <p:nvSpPr>
          <p:cNvPr id="31" name="Line 121"/>
          <p:cNvSpPr>
            <a:spLocks noChangeShapeType="1"/>
          </p:cNvSpPr>
          <p:nvPr/>
        </p:nvSpPr>
        <p:spPr bwMode="auto">
          <a:xfrm flipH="1">
            <a:off x="2555875" y="4011613"/>
            <a:ext cx="17287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" name="Line 122"/>
          <p:cNvSpPr>
            <a:spLocks noChangeShapeType="1"/>
          </p:cNvSpPr>
          <p:nvPr/>
        </p:nvSpPr>
        <p:spPr bwMode="auto">
          <a:xfrm>
            <a:off x="4643438" y="4011613"/>
            <a:ext cx="187325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3" name="Group 131"/>
          <p:cNvGrpSpPr>
            <a:grpSpLocks/>
          </p:cNvGrpSpPr>
          <p:nvPr/>
        </p:nvGrpSpPr>
        <p:grpSpPr bwMode="auto">
          <a:xfrm>
            <a:off x="1187450" y="4292600"/>
            <a:ext cx="2581275" cy="373063"/>
            <a:chOff x="748" y="2700"/>
            <a:chExt cx="1626" cy="235"/>
          </a:xfrm>
        </p:grpSpPr>
        <p:sp>
          <p:nvSpPr>
            <p:cNvPr id="34" name="Text Box 123"/>
            <p:cNvSpPr txBox="1">
              <a:spLocks noChangeArrowheads="1"/>
            </p:cNvSpPr>
            <p:nvPr/>
          </p:nvSpPr>
          <p:spPr bwMode="auto">
            <a:xfrm>
              <a:off x="748" y="2700"/>
              <a:ext cx="2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[4]</a:t>
              </a:r>
            </a:p>
          </p:txBody>
        </p:sp>
        <p:sp>
          <p:nvSpPr>
            <p:cNvPr id="35" name="Text Box 124"/>
            <p:cNvSpPr txBox="1">
              <a:spLocks noChangeArrowheads="1"/>
            </p:cNvSpPr>
            <p:nvPr/>
          </p:nvSpPr>
          <p:spPr bwMode="auto">
            <a:xfrm>
              <a:off x="2018" y="2704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[12]</a:t>
              </a:r>
            </a:p>
          </p:txBody>
        </p:sp>
        <p:sp>
          <p:nvSpPr>
            <p:cNvPr id="36" name="Line 125"/>
            <p:cNvSpPr>
              <a:spLocks noChangeShapeType="1"/>
            </p:cNvSpPr>
            <p:nvPr/>
          </p:nvSpPr>
          <p:spPr bwMode="auto">
            <a:xfrm flipH="1">
              <a:off x="975" y="2704"/>
              <a:ext cx="499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" name="Line 126"/>
            <p:cNvSpPr>
              <a:spLocks noChangeShapeType="1"/>
            </p:cNvSpPr>
            <p:nvPr/>
          </p:nvSpPr>
          <p:spPr bwMode="auto">
            <a:xfrm>
              <a:off x="1610" y="2704"/>
              <a:ext cx="454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8" name="Group 132"/>
          <p:cNvGrpSpPr>
            <a:grpSpLocks/>
          </p:cNvGrpSpPr>
          <p:nvPr/>
        </p:nvGrpSpPr>
        <p:grpSpPr bwMode="auto">
          <a:xfrm>
            <a:off x="5230813" y="4298950"/>
            <a:ext cx="2870200" cy="373063"/>
            <a:chOff x="3295" y="2704"/>
            <a:chExt cx="1808" cy="235"/>
          </a:xfrm>
        </p:grpSpPr>
        <p:sp>
          <p:nvSpPr>
            <p:cNvPr id="39" name="Text Box 127"/>
            <p:cNvSpPr txBox="1">
              <a:spLocks noChangeArrowheads="1"/>
            </p:cNvSpPr>
            <p:nvPr/>
          </p:nvSpPr>
          <p:spPr bwMode="auto">
            <a:xfrm>
              <a:off x="3295" y="2704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[20]</a:t>
              </a:r>
            </a:p>
          </p:txBody>
        </p:sp>
        <p:sp>
          <p:nvSpPr>
            <p:cNvPr id="40" name="Text Box 128"/>
            <p:cNvSpPr txBox="1">
              <a:spLocks noChangeArrowheads="1"/>
            </p:cNvSpPr>
            <p:nvPr/>
          </p:nvSpPr>
          <p:spPr bwMode="auto">
            <a:xfrm>
              <a:off x="4747" y="2708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[28]</a:t>
              </a:r>
            </a:p>
          </p:txBody>
        </p:sp>
        <p:sp>
          <p:nvSpPr>
            <p:cNvPr id="41" name="Line 129"/>
            <p:cNvSpPr>
              <a:spLocks noChangeShapeType="1"/>
            </p:cNvSpPr>
            <p:nvPr/>
          </p:nvSpPr>
          <p:spPr bwMode="auto">
            <a:xfrm flipH="1">
              <a:off x="3606" y="2708"/>
              <a:ext cx="499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" name="Line 130"/>
            <p:cNvSpPr>
              <a:spLocks noChangeShapeType="1"/>
            </p:cNvSpPr>
            <p:nvPr/>
          </p:nvSpPr>
          <p:spPr bwMode="auto">
            <a:xfrm>
              <a:off x="4339" y="2708"/>
              <a:ext cx="454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3" name="Group 181"/>
          <p:cNvGrpSpPr>
            <a:grpSpLocks/>
          </p:cNvGrpSpPr>
          <p:nvPr/>
        </p:nvGrpSpPr>
        <p:grpSpPr bwMode="auto">
          <a:xfrm>
            <a:off x="395288" y="4514850"/>
            <a:ext cx="8539162" cy="1016000"/>
            <a:chOff x="249" y="2840"/>
            <a:chExt cx="5379" cy="640"/>
          </a:xfrm>
        </p:grpSpPr>
        <p:sp>
          <p:nvSpPr>
            <p:cNvPr id="44" name="Text Box 133"/>
            <p:cNvSpPr txBox="1">
              <a:spLocks noChangeArrowheads="1"/>
            </p:cNvSpPr>
            <p:nvPr/>
          </p:nvSpPr>
          <p:spPr bwMode="auto">
            <a:xfrm>
              <a:off x="431" y="2976"/>
              <a:ext cx="2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[2]</a:t>
              </a:r>
            </a:p>
          </p:txBody>
        </p:sp>
        <p:sp>
          <p:nvSpPr>
            <p:cNvPr id="45" name="Text Box 134"/>
            <p:cNvSpPr txBox="1">
              <a:spLocks noChangeArrowheads="1"/>
            </p:cNvSpPr>
            <p:nvPr/>
          </p:nvSpPr>
          <p:spPr bwMode="auto">
            <a:xfrm>
              <a:off x="1054" y="2976"/>
              <a:ext cx="2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[6]</a:t>
              </a:r>
            </a:p>
          </p:txBody>
        </p:sp>
        <p:sp>
          <p:nvSpPr>
            <p:cNvPr id="46" name="Text Box 135"/>
            <p:cNvSpPr txBox="1">
              <a:spLocks noChangeArrowheads="1"/>
            </p:cNvSpPr>
            <p:nvPr/>
          </p:nvSpPr>
          <p:spPr bwMode="auto">
            <a:xfrm>
              <a:off x="1720" y="2976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[10]</a:t>
              </a:r>
            </a:p>
          </p:txBody>
        </p:sp>
        <p:sp>
          <p:nvSpPr>
            <p:cNvPr id="47" name="Text Box 136"/>
            <p:cNvSpPr txBox="1">
              <a:spLocks noChangeArrowheads="1"/>
            </p:cNvSpPr>
            <p:nvPr/>
          </p:nvSpPr>
          <p:spPr bwMode="auto">
            <a:xfrm>
              <a:off x="2343" y="2976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[14]</a:t>
              </a:r>
            </a:p>
          </p:txBody>
        </p:sp>
        <p:sp>
          <p:nvSpPr>
            <p:cNvPr id="48" name="Text Box 137"/>
            <p:cNvSpPr txBox="1">
              <a:spLocks noChangeArrowheads="1"/>
            </p:cNvSpPr>
            <p:nvPr/>
          </p:nvSpPr>
          <p:spPr bwMode="auto">
            <a:xfrm>
              <a:off x="2990" y="2976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[18]</a:t>
              </a:r>
            </a:p>
          </p:txBody>
        </p:sp>
        <p:sp>
          <p:nvSpPr>
            <p:cNvPr id="49" name="Text Box 138"/>
            <p:cNvSpPr txBox="1">
              <a:spLocks noChangeArrowheads="1"/>
            </p:cNvSpPr>
            <p:nvPr/>
          </p:nvSpPr>
          <p:spPr bwMode="auto">
            <a:xfrm>
              <a:off x="3613" y="2976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[22]</a:t>
              </a:r>
            </a:p>
          </p:txBody>
        </p:sp>
        <p:sp>
          <p:nvSpPr>
            <p:cNvPr id="50" name="Text Box 139"/>
            <p:cNvSpPr txBox="1">
              <a:spLocks noChangeArrowheads="1"/>
            </p:cNvSpPr>
            <p:nvPr/>
          </p:nvSpPr>
          <p:spPr bwMode="auto">
            <a:xfrm>
              <a:off x="4468" y="2976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[26]</a:t>
              </a:r>
            </a:p>
          </p:txBody>
        </p:sp>
        <p:sp>
          <p:nvSpPr>
            <p:cNvPr id="51" name="Text Box 140"/>
            <p:cNvSpPr txBox="1">
              <a:spLocks noChangeArrowheads="1"/>
            </p:cNvSpPr>
            <p:nvPr/>
          </p:nvSpPr>
          <p:spPr bwMode="auto">
            <a:xfrm>
              <a:off x="5091" y="2976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[30]</a:t>
              </a:r>
            </a:p>
          </p:txBody>
        </p:sp>
        <p:sp>
          <p:nvSpPr>
            <p:cNvPr id="52" name="Text Box 141"/>
            <p:cNvSpPr txBox="1">
              <a:spLocks noChangeArrowheads="1"/>
            </p:cNvSpPr>
            <p:nvPr/>
          </p:nvSpPr>
          <p:spPr bwMode="auto">
            <a:xfrm>
              <a:off x="249" y="3244"/>
              <a:ext cx="2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[1]</a:t>
              </a:r>
            </a:p>
          </p:txBody>
        </p:sp>
        <p:sp>
          <p:nvSpPr>
            <p:cNvPr id="53" name="Text Box 142"/>
            <p:cNvSpPr txBox="1">
              <a:spLocks noChangeArrowheads="1"/>
            </p:cNvSpPr>
            <p:nvPr/>
          </p:nvSpPr>
          <p:spPr bwMode="auto">
            <a:xfrm>
              <a:off x="600" y="3249"/>
              <a:ext cx="2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[3]</a:t>
              </a:r>
            </a:p>
          </p:txBody>
        </p:sp>
        <p:sp>
          <p:nvSpPr>
            <p:cNvPr id="54" name="Text Box 143"/>
            <p:cNvSpPr txBox="1">
              <a:spLocks noChangeArrowheads="1"/>
            </p:cNvSpPr>
            <p:nvPr/>
          </p:nvSpPr>
          <p:spPr bwMode="auto">
            <a:xfrm>
              <a:off x="884" y="3239"/>
              <a:ext cx="2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[5]</a:t>
              </a:r>
            </a:p>
          </p:txBody>
        </p:sp>
        <p:sp>
          <p:nvSpPr>
            <p:cNvPr id="55" name="Text Box 144"/>
            <p:cNvSpPr txBox="1">
              <a:spLocks noChangeArrowheads="1"/>
            </p:cNvSpPr>
            <p:nvPr/>
          </p:nvSpPr>
          <p:spPr bwMode="auto">
            <a:xfrm>
              <a:off x="1235" y="3244"/>
              <a:ext cx="2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[7]</a:t>
              </a:r>
            </a:p>
          </p:txBody>
        </p:sp>
        <p:sp>
          <p:nvSpPr>
            <p:cNvPr id="56" name="Text Box 145"/>
            <p:cNvSpPr txBox="1">
              <a:spLocks noChangeArrowheads="1"/>
            </p:cNvSpPr>
            <p:nvPr/>
          </p:nvSpPr>
          <p:spPr bwMode="auto">
            <a:xfrm>
              <a:off x="1565" y="3239"/>
              <a:ext cx="2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[9]</a:t>
              </a:r>
            </a:p>
          </p:txBody>
        </p:sp>
        <p:sp>
          <p:nvSpPr>
            <p:cNvPr id="57" name="Text Box 146"/>
            <p:cNvSpPr txBox="1">
              <a:spLocks noChangeArrowheads="1"/>
            </p:cNvSpPr>
            <p:nvPr/>
          </p:nvSpPr>
          <p:spPr bwMode="auto">
            <a:xfrm>
              <a:off x="1882" y="3244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[11]</a:t>
              </a:r>
            </a:p>
          </p:txBody>
        </p:sp>
        <p:sp>
          <p:nvSpPr>
            <p:cNvPr id="58" name="Text Box 147"/>
            <p:cNvSpPr txBox="1">
              <a:spLocks noChangeArrowheads="1"/>
            </p:cNvSpPr>
            <p:nvPr/>
          </p:nvSpPr>
          <p:spPr bwMode="auto">
            <a:xfrm>
              <a:off x="2200" y="3239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[13]</a:t>
              </a:r>
            </a:p>
          </p:txBody>
        </p:sp>
        <p:sp>
          <p:nvSpPr>
            <p:cNvPr id="59" name="Text Box 148"/>
            <p:cNvSpPr txBox="1">
              <a:spLocks noChangeArrowheads="1"/>
            </p:cNvSpPr>
            <p:nvPr/>
          </p:nvSpPr>
          <p:spPr bwMode="auto">
            <a:xfrm>
              <a:off x="2517" y="3244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[15]</a:t>
              </a:r>
            </a:p>
          </p:txBody>
        </p:sp>
        <p:sp>
          <p:nvSpPr>
            <p:cNvPr id="60" name="Text Box 149"/>
            <p:cNvSpPr txBox="1">
              <a:spLocks noChangeArrowheads="1"/>
            </p:cNvSpPr>
            <p:nvPr/>
          </p:nvSpPr>
          <p:spPr bwMode="auto">
            <a:xfrm>
              <a:off x="2796" y="3239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[17]</a:t>
              </a:r>
            </a:p>
          </p:txBody>
        </p:sp>
        <p:sp>
          <p:nvSpPr>
            <p:cNvPr id="61" name="Text Box 150"/>
            <p:cNvSpPr txBox="1">
              <a:spLocks noChangeArrowheads="1"/>
            </p:cNvSpPr>
            <p:nvPr/>
          </p:nvSpPr>
          <p:spPr bwMode="auto">
            <a:xfrm>
              <a:off x="3140" y="3244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[19]</a:t>
              </a:r>
            </a:p>
          </p:txBody>
        </p:sp>
        <p:sp>
          <p:nvSpPr>
            <p:cNvPr id="62" name="Text Box 151"/>
            <p:cNvSpPr txBox="1">
              <a:spLocks noChangeArrowheads="1"/>
            </p:cNvSpPr>
            <p:nvPr/>
          </p:nvSpPr>
          <p:spPr bwMode="auto">
            <a:xfrm>
              <a:off x="3470" y="3239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[21]</a:t>
              </a:r>
            </a:p>
          </p:txBody>
        </p:sp>
        <p:sp>
          <p:nvSpPr>
            <p:cNvPr id="63" name="Text Box 152"/>
            <p:cNvSpPr txBox="1">
              <a:spLocks noChangeArrowheads="1"/>
            </p:cNvSpPr>
            <p:nvPr/>
          </p:nvSpPr>
          <p:spPr bwMode="auto">
            <a:xfrm>
              <a:off x="3821" y="3244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[23]</a:t>
              </a:r>
            </a:p>
          </p:txBody>
        </p:sp>
        <p:sp>
          <p:nvSpPr>
            <p:cNvPr id="64" name="Text Box 153"/>
            <p:cNvSpPr txBox="1">
              <a:spLocks noChangeArrowheads="1"/>
            </p:cNvSpPr>
            <p:nvPr/>
          </p:nvSpPr>
          <p:spPr bwMode="auto">
            <a:xfrm>
              <a:off x="4332" y="3239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[25]</a:t>
              </a:r>
            </a:p>
          </p:txBody>
        </p:sp>
        <p:sp>
          <p:nvSpPr>
            <p:cNvPr id="65" name="Text Box 154"/>
            <p:cNvSpPr txBox="1">
              <a:spLocks noChangeArrowheads="1"/>
            </p:cNvSpPr>
            <p:nvPr/>
          </p:nvSpPr>
          <p:spPr bwMode="auto">
            <a:xfrm>
              <a:off x="4649" y="3244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[27]</a:t>
              </a:r>
            </a:p>
          </p:txBody>
        </p:sp>
        <p:sp>
          <p:nvSpPr>
            <p:cNvPr id="66" name="Text Box 155"/>
            <p:cNvSpPr txBox="1">
              <a:spLocks noChangeArrowheads="1"/>
            </p:cNvSpPr>
            <p:nvPr/>
          </p:nvSpPr>
          <p:spPr bwMode="auto">
            <a:xfrm>
              <a:off x="4921" y="3239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[29]</a:t>
              </a:r>
            </a:p>
          </p:txBody>
        </p:sp>
        <p:sp>
          <p:nvSpPr>
            <p:cNvPr id="67" name="Text Box 156"/>
            <p:cNvSpPr txBox="1">
              <a:spLocks noChangeArrowheads="1"/>
            </p:cNvSpPr>
            <p:nvPr/>
          </p:nvSpPr>
          <p:spPr bwMode="auto">
            <a:xfrm>
              <a:off x="5272" y="3244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[31]</a:t>
              </a:r>
            </a:p>
          </p:txBody>
        </p:sp>
        <p:sp>
          <p:nvSpPr>
            <p:cNvPr id="68" name="Line 157"/>
            <p:cNvSpPr>
              <a:spLocks noChangeShapeType="1"/>
            </p:cNvSpPr>
            <p:nvPr/>
          </p:nvSpPr>
          <p:spPr bwMode="auto">
            <a:xfrm flipH="1">
              <a:off x="612" y="2840"/>
              <a:ext cx="181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" name="Line 158"/>
            <p:cNvSpPr>
              <a:spLocks noChangeShapeType="1"/>
            </p:cNvSpPr>
            <p:nvPr/>
          </p:nvSpPr>
          <p:spPr bwMode="auto">
            <a:xfrm>
              <a:off x="975" y="2840"/>
              <a:ext cx="13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" name="Line 159"/>
            <p:cNvSpPr>
              <a:spLocks noChangeShapeType="1"/>
            </p:cNvSpPr>
            <p:nvPr/>
          </p:nvSpPr>
          <p:spPr bwMode="auto">
            <a:xfrm flipH="1">
              <a:off x="1882" y="2840"/>
              <a:ext cx="181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" name="Line 160"/>
            <p:cNvSpPr>
              <a:spLocks noChangeShapeType="1"/>
            </p:cNvSpPr>
            <p:nvPr/>
          </p:nvSpPr>
          <p:spPr bwMode="auto">
            <a:xfrm>
              <a:off x="2290" y="2840"/>
              <a:ext cx="13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" name="Line 161"/>
            <p:cNvSpPr>
              <a:spLocks noChangeShapeType="1"/>
            </p:cNvSpPr>
            <p:nvPr/>
          </p:nvSpPr>
          <p:spPr bwMode="auto">
            <a:xfrm flipH="1">
              <a:off x="3152" y="2840"/>
              <a:ext cx="181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" name="Line 162"/>
            <p:cNvSpPr>
              <a:spLocks noChangeShapeType="1"/>
            </p:cNvSpPr>
            <p:nvPr/>
          </p:nvSpPr>
          <p:spPr bwMode="auto">
            <a:xfrm>
              <a:off x="3606" y="2840"/>
              <a:ext cx="13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" name="Line 163"/>
            <p:cNvSpPr>
              <a:spLocks noChangeShapeType="1"/>
            </p:cNvSpPr>
            <p:nvPr/>
          </p:nvSpPr>
          <p:spPr bwMode="auto">
            <a:xfrm flipH="1">
              <a:off x="4603" y="2840"/>
              <a:ext cx="181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" name="Line 164"/>
            <p:cNvSpPr>
              <a:spLocks noChangeShapeType="1"/>
            </p:cNvSpPr>
            <p:nvPr/>
          </p:nvSpPr>
          <p:spPr bwMode="auto">
            <a:xfrm>
              <a:off x="5057" y="2840"/>
              <a:ext cx="13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" name="Line 165"/>
            <p:cNvSpPr>
              <a:spLocks noChangeShapeType="1"/>
            </p:cNvSpPr>
            <p:nvPr/>
          </p:nvSpPr>
          <p:spPr bwMode="auto">
            <a:xfrm flipH="1">
              <a:off x="385" y="3112"/>
              <a:ext cx="91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" name="Line 166"/>
            <p:cNvSpPr>
              <a:spLocks noChangeShapeType="1"/>
            </p:cNvSpPr>
            <p:nvPr/>
          </p:nvSpPr>
          <p:spPr bwMode="auto">
            <a:xfrm>
              <a:off x="657" y="3113"/>
              <a:ext cx="4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" name="Line 167"/>
            <p:cNvSpPr>
              <a:spLocks noChangeShapeType="1"/>
            </p:cNvSpPr>
            <p:nvPr/>
          </p:nvSpPr>
          <p:spPr bwMode="auto">
            <a:xfrm flipH="1">
              <a:off x="1020" y="3113"/>
              <a:ext cx="91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" name="Line 168"/>
            <p:cNvSpPr>
              <a:spLocks noChangeShapeType="1"/>
            </p:cNvSpPr>
            <p:nvPr/>
          </p:nvSpPr>
          <p:spPr bwMode="auto">
            <a:xfrm>
              <a:off x="1292" y="3114"/>
              <a:ext cx="4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" name="Line 169"/>
            <p:cNvSpPr>
              <a:spLocks noChangeShapeType="1"/>
            </p:cNvSpPr>
            <p:nvPr/>
          </p:nvSpPr>
          <p:spPr bwMode="auto">
            <a:xfrm flipH="1">
              <a:off x="1700" y="3113"/>
              <a:ext cx="91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" name="Line 170"/>
            <p:cNvSpPr>
              <a:spLocks noChangeShapeType="1"/>
            </p:cNvSpPr>
            <p:nvPr/>
          </p:nvSpPr>
          <p:spPr bwMode="auto">
            <a:xfrm>
              <a:off x="2018" y="3114"/>
              <a:ext cx="4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" name="Line 171"/>
            <p:cNvSpPr>
              <a:spLocks noChangeShapeType="1"/>
            </p:cNvSpPr>
            <p:nvPr/>
          </p:nvSpPr>
          <p:spPr bwMode="auto">
            <a:xfrm flipH="1">
              <a:off x="2335" y="3113"/>
              <a:ext cx="91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3" name="Line 172"/>
            <p:cNvSpPr>
              <a:spLocks noChangeShapeType="1"/>
            </p:cNvSpPr>
            <p:nvPr/>
          </p:nvSpPr>
          <p:spPr bwMode="auto">
            <a:xfrm>
              <a:off x="2653" y="3114"/>
              <a:ext cx="4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4" name="Line 173"/>
            <p:cNvSpPr>
              <a:spLocks noChangeShapeType="1"/>
            </p:cNvSpPr>
            <p:nvPr/>
          </p:nvSpPr>
          <p:spPr bwMode="auto">
            <a:xfrm flipH="1">
              <a:off x="2970" y="3113"/>
              <a:ext cx="91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" name="Line 174"/>
            <p:cNvSpPr>
              <a:spLocks noChangeShapeType="1"/>
            </p:cNvSpPr>
            <p:nvPr/>
          </p:nvSpPr>
          <p:spPr bwMode="auto">
            <a:xfrm>
              <a:off x="3288" y="3114"/>
              <a:ext cx="4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" name="Line 175"/>
            <p:cNvSpPr>
              <a:spLocks noChangeShapeType="1"/>
            </p:cNvSpPr>
            <p:nvPr/>
          </p:nvSpPr>
          <p:spPr bwMode="auto">
            <a:xfrm flipH="1">
              <a:off x="3605" y="3112"/>
              <a:ext cx="91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7" name="Line 176"/>
            <p:cNvSpPr>
              <a:spLocks noChangeShapeType="1"/>
            </p:cNvSpPr>
            <p:nvPr/>
          </p:nvSpPr>
          <p:spPr bwMode="auto">
            <a:xfrm>
              <a:off x="3923" y="3113"/>
              <a:ext cx="4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8" name="Line 177"/>
            <p:cNvSpPr>
              <a:spLocks noChangeShapeType="1"/>
            </p:cNvSpPr>
            <p:nvPr/>
          </p:nvSpPr>
          <p:spPr bwMode="auto">
            <a:xfrm flipH="1">
              <a:off x="4422" y="3113"/>
              <a:ext cx="91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9" name="Line 178"/>
            <p:cNvSpPr>
              <a:spLocks noChangeShapeType="1"/>
            </p:cNvSpPr>
            <p:nvPr/>
          </p:nvSpPr>
          <p:spPr bwMode="auto">
            <a:xfrm>
              <a:off x="4784" y="3114"/>
              <a:ext cx="4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0" name="Line 179"/>
            <p:cNvSpPr>
              <a:spLocks noChangeShapeType="1"/>
            </p:cNvSpPr>
            <p:nvPr/>
          </p:nvSpPr>
          <p:spPr bwMode="auto">
            <a:xfrm flipH="1">
              <a:off x="5056" y="3113"/>
              <a:ext cx="91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1" name="Line 180"/>
            <p:cNvSpPr>
              <a:spLocks noChangeShapeType="1"/>
            </p:cNvSpPr>
            <p:nvPr/>
          </p:nvSpPr>
          <p:spPr bwMode="auto">
            <a:xfrm>
              <a:off x="5374" y="3114"/>
              <a:ext cx="4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92" name="Rectangle 182"/>
          <p:cNvSpPr>
            <a:spLocks noChangeArrowheads="1"/>
          </p:cNvSpPr>
          <p:nvPr/>
        </p:nvSpPr>
        <p:spPr bwMode="auto">
          <a:xfrm>
            <a:off x="4224338" y="5773072"/>
            <a:ext cx="431800" cy="288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3" name="Rectangle 183"/>
          <p:cNvSpPr>
            <a:spLocks noChangeArrowheads="1"/>
          </p:cNvSpPr>
          <p:nvPr/>
        </p:nvSpPr>
        <p:spPr bwMode="auto">
          <a:xfrm>
            <a:off x="6036164" y="6139784"/>
            <a:ext cx="431800" cy="288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4" name="Rectangle 184"/>
          <p:cNvSpPr>
            <a:spLocks noChangeArrowheads="1"/>
          </p:cNvSpPr>
          <p:nvPr/>
        </p:nvSpPr>
        <p:spPr bwMode="auto">
          <a:xfrm>
            <a:off x="4057650" y="6416857"/>
            <a:ext cx="2016125" cy="433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74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3" grpId="0"/>
      <p:bldP spid="14" grpId="0"/>
      <p:bldP spid="16" grpId="0"/>
      <p:bldP spid="17" grpId="0"/>
      <p:bldP spid="18" grpId="0"/>
      <p:bldP spid="23" grpId="0"/>
      <p:bldP spid="24" grpId="0"/>
      <p:bldP spid="29" grpId="0"/>
      <p:bldP spid="3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2425" indent="-352425">
              <a:lnSpc>
                <a:spcPct val="120000"/>
              </a:lnSpc>
            </a:pPr>
            <a:r>
              <a:rPr lang="zh-TW" altLang="en-US" dirty="0"/>
              <a:t>繪出</a:t>
            </a:r>
            <a:r>
              <a:rPr lang="en-US" altLang="zh-TW" dirty="0"/>
              <a:t>n=12</a:t>
            </a:r>
            <a:r>
              <a:rPr lang="zh-TW" altLang="en-US" dirty="0"/>
              <a:t>筆記錄，執行</a:t>
            </a:r>
            <a:r>
              <a:rPr lang="en-US" altLang="zh-TW" dirty="0"/>
              <a:t>Binary Search</a:t>
            </a:r>
            <a:r>
              <a:rPr lang="zh-TW" altLang="en-US" dirty="0"/>
              <a:t>之</a:t>
            </a:r>
            <a:r>
              <a:rPr lang="en-US" altLang="zh-TW" dirty="0"/>
              <a:t>Decision Tree</a:t>
            </a:r>
          </a:p>
          <a:p>
            <a:pPr marL="352425" indent="-352425">
              <a:lnSpc>
                <a:spcPct val="120000"/>
              </a:lnSpc>
            </a:pPr>
            <a:r>
              <a:rPr lang="zh-TW" altLang="en-US" dirty="0"/>
              <a:t>有下列資料，</a:t>
            </a:r>
            <a:r>
              <a:rPr lang="en-US" altLang="zh-TW" dirty="0"/>
              <a:t>26, 55, 77, 19, 13, 2, 5, 49</a:t>
            </a:r>
          </a:p>
          <a:p>
            <a:pPr marL="912813" lvl="1" indent="-381000">
              <a:lnSpc>
                <a:spcPct val="120000"/>
              </a:lnSpc>
            </a:pPr>
            <a:r>
              <a:rPr lang="zh-TW" altLang="en-US" dirty="0"/>
              <a:t>以</a:t>
            </a:r>
            <a:r>
              <a:rPr lang="en-US" altLang="zh-TW" dirty="0"/>
              <a:t>Binary Search</a:t>
            </a:r>
            <a:r>
              <a:rPr lang="zh-TW" altLang="en-US" dirty="0"/>
              <a:t>找 “</a:t>
            </a:r>
            <a:r>
              <a:rPr lang="en-US" altLang="zh-TW" dirty="0"/>
              <a:t>55” </a:t>
            </a:r>
            <a:r>
              <a:rPr lang="zh-TW" altLang="en-US" dirty="0"/>
              <a:t>須比較幾次</a:t>
            </a:r>
            <a:r>
              <a:rPr lang="en-US" altLang="zh-TW" dirty="0"/>
              <a:t>?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030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Static Search </a:t>
            </a:r>
            <a:r>
              <a:rPr lang="en-US" altLang="zh-TW" cap="none" dirty="0" err="1"/>
              <a:t>v.s</a:t>
            </a:r>
            <a:r>
              <a:rPr lang="en-US" altLang="zh-TW" cap="none" dirty="0"/>
              <a:t>. Dynamic Search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TW" altLang="en-US" dirty="0"/>
              <a:t>被搜尋的資料集合、資料的搜尋範圍、或資料所存在的表格，其內容是否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經常異動</a:t>
            </a:r>
            <a:r>
              <a:rPr lang="zh-TW" altLang="en-US" dirty="0"/>
              <a:t> </a:t>
            </a:r>
            <a:r>
              <a:rPr lang="en-US" altLang="zh-TW" sz="1800" dirty="0"/>
              <a:t>(</a:t>
            </a:r>
            <a:r>
              <a:rPr lang="zh-TW" altLang="en-US" sz="1800" dirty="0"/>
              <a:t>如</a:t>
            </a:r>
            <a:r>
              <a:rPr lang="en-US" altLang="zh-TW" sz="1800" dirty="0"/>
              <a:t>: </a:t>
            </a:r>
            <a:r>
              <a:rPr lang="zh-TW" altLang="en-US" sz="1800" dirty="0"/>
              <a:t>是否常做資料的插入、刪除或更新</a:t>
            </a:r>
            <a:r>
              <a:rPr lang="en-US" altLang="zh-TW" sz="1800" dirty="0"/>
              <a:t>)</a:t>
            </a:r>
            <a:r>
              <a:rPr lang="en-US" altLang="zh-TW" dirty="0"/>
              <a:t> ?</a:t>
            </a:r>
          </a:p>
          <a:p>
            <a:pPr lvl="1">
              <a:lnSpc>
                <a:spcPct val="120000"/>
              </a:lnSpc>
            </a:pPr>
            <a:r>
              <a:rPr lang="zh-TW" altLang="en-US" dirty="0">
                <a:sym typeface="Wingdings 3" panose="05040102010807070707" pitchFamily="18" charset="2"/>
              </a:rPr>
              <a:t>否</a:t>
            </a:r>
            <a:r>
              <a:rPr lang="en-US" altLang="zh-TW" dirty="0">
                <a:sym typeface="Wingdings 3" panose="05040102010807070707" pitchFamily="18" charset="2"/>
              </a:rPr>
              <a:t>: Static</a:t>
            </a:r>
          </a:p>
          <a:p>
            <a:pPr lvl="2">
              <a:lnSpc>
                <a:spcPct val="120000"/>
              </a:lnSpc>
            </a:pPr>
            <a:r>
              <a:rPr lang="zh-TW" altLang="en-US" dirty="0">
                <a:sym typeface="Wingdings 3" panose="05040102010807070707" pitchFamily="18" charset="2"/>
              </a:rPr>
              <a:t>紙本的字典、電話簿</a:t>
            </a:r>
          </a:p>
          <a:p>
            <a:pPr lvl="1">
              <a:lnSpc>
                <a:spcPct val="120000"/>
              </a:lnSpc>
            </a:pPr>
            <a:r>
              <a:rPr lang="zh-TW" altLang="en-US" dirty="0">
                <a:sym typeface="Wingdings 3" panose="05040102010807070707" pitchFamily="18" charset="2"/>
              </a:rPr>
              <a:t>是</a:t>
            </a:r>
            <a:r>
              <a:rPr lang="en-US" altLang="zh-TW" dirty="0">
                <a:sym typeface="Wingdings 3" panose="05040102010807070707" pitchFamily="18" charset="2"/>
              </a:rPr>
              <a:t>: Dynamic</a:t>
            </a:r>
          </a:p>
          <a:p>
            <a:pPr lvl="2">
              <a:lnSpc>
                <a:spcPct val="120000"/>
              </a:lnSpc>
            </a:pPr>
            <a:r>
              <a:rPr lang="zh-TW" altLang="en-US" dirty="0">
                <a:sym typeface="Wingdings 3" panose="05040102010807070707" pitchFamily="18" charset="2"/>
              </a:rPr>
              <a:t>日常交易資料、電腦字典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19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Linear Search </a:t>
            </a:r>
            <a:r>
              <a:rPr lang="en-US" altLang="zh-TW" dirty="0"/>
              <a:t>(</a:t>
            </a:r>
            <a:r>
              <a:rPr lang="zh-TW" altLang="en-US" dirty="0"/>
              <a:t>線性搜尋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400930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TW" dirty="0"/>
              <a:t>Def:</a:t>
            </a:r>
          </a:p>
          <a:p>
            <a:pPr lvl="1">
              <a:lnSpc>
                <a:spcPct val="120000"/>
              </a:lnSpc>
            </a:pPr>
            <a:r>
              <a:rPr lang="zh-TW" altLang="en-US" dirty="0"/>
              <a:t>又稱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Sequential Search</a:t>
            </a:r>
            <a:r>
              <a:rPr lang="zh-TW" altLang="en-US" dirty="0"/>
              <a:t>。</a:t>
            </a:r>
          </a:p>
          <a:p>
            <a:pPr lvl="1">
              <a:lnSpc>
                <a:spcPct val="120000"/>
              </a:lnSpc>
            </a:pPr>
            <a:r>
              <a:rPr lang="zh-TW" altLang="en-US" dirty="0"/>
              <a:t>自左到右 </a:t>
            </a:r>
            <a:r>
              <a:rPr lang="en-US" altLang="zh-TW" dirty="0"/>
              <a:t>(</a:t>
            </a:r>
            <a:r>
              <a:rPr lang="zh-TW" altLang="en-US" dirty="0"/>
              <a:t>或右到左</a:t>
            </a:r>
            <a:r>
              <a:rPr lang="en-US" altLang="zh-TW" dirty="0"/>
              <a:t>)</a:t>
            </a:r>
            <a:r>
              <a:rPr lang="zh-TW" altLang="en-US" dirty="0"/>
              <a:t>，逐一比較各個記錄的鍵值與搜尋鍵值是否相同。</a:t>
            </a:r>
          </a:p>
          <a:p>
            <a:pPr lvl="1">
              <a:lnSpc>
                <a:spcPct val="120000"/>
              </a:lnSpc>
            </a:pPr>
            <a:r>
              <a:rPr lang="zh-TW" altLang="en-US" dirty="0"/>
              <a:t>若有找到，則</a:t>
            </a:r>
            <a:r>
              <a:rPr lang="en-US" altLang="zh-TW" dirty="0"/>
              <a:t>Found (</a:t>
            </a:r>
            <a:r>
              <a:rPr lang="zh-TW" altLang="en-US" dirty="0"/>
              <a:t>成功搜尋</a:t>
            </a:r>
            <a:r>
              <a:rPr lang="en-US" altLang="zh-TW" dirty="0"/>
              <a:t>); </a:t>
            </a:r>
            <a:r>
              <a:rPr lang="zh-TW" altLang="en-US" dirty="0"/>
              <a:t>若</a:t>
            </a:r>
            <a:r>
              <a:rPr lang="en-US" altLang="zh-TW" dirty="0"/>
              <a:t>Search</a:t>
            </a:r>
            <a:r>
              <a:rPr lang="zh-TW" altLang="en-US" dirty="0"/>
              <a:t>完整個資料範圍仍未找到，謂之失敗 </a:t>
            </a:r>
            <a:r>
              <a:rPr lang="en-US" altLang="zh-TW" dirty="0"/>
              <a:t>(Not found)</a:t>
            </a:r>
            <a:r>
              <a:rPr lang="zh-TW" altLang="en-US" dirty="0"/>
              <a:t>。</a:t>
            </a:r>
          </a:p>
          <a:p>
            <a:pPr>
              <a:lnSpc>
                <a:spcPct val="120000"/>
              </a:lnSpc>
            </a:pPr>
            <a:r>
              <a:rPr lang="zh-TW" altLang="en-US" dirty="0"/>
              <a:t>特質</a:t>
            </a:r>
            <a:r>
              <a:rPr lang="en-US" altLang="zh-TW" dirty="0"/>
              <a:t>:</a:t>
            </a:r>
          </a:p>
          <a:p>
            <a:pPr lvl="1">
              <a:lnSpc>
                <a:spcPct val="120000"/>
              </a:lnSpc>
            </a:pPr>
            <a:r>
              <a:rPr lang="zh-TW" altLang="en-US" dirty="0"/>
              <a:t>檔案記錄</a:t>
            </a: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不須事先排序</a:t>
            </a:r>
          </a:p>
          <a:p>
            <a:pPr lvl="1">
              <a:lnSpc>
                <a:spcPct val="120000"/>
              </a:lnSpc>
            </a:pPr>
            <a:r>
              <a:rPr lang="zh-TW" altLang="en-US" dirty="0"/>
              <a:t>可由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Random Access</a:t>
            </a:r>
            <a:r>
              <a:rPr lang="en-US" altLang="zh-TW" dirty="0"/>
              <a:t> (e.g., Array) </a:t>
            </a:r>
            <a:r>
              <a:rPr lang="zh-TW" altLang="en-US" dirty="0"/>
              <a:t>或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Sequential Access</a:t>
            </a:r>
            <a:r>
              <a:rPr lang="en-US" altLang="zh-TW" dirty="0"/>
              <a:t> (e.g., Link List) </a:t>
            </a:r>
            <a:r>
              <a:rPr lang="zh-TW" altLang="en-US" dirty="0"/>
              <a:t>機制支援</a:t>
            </a:r>
          </a:p>
          <a:p>
            <a:pPr lvl="1">
              <a:lnSpc>
                <a:spcPct val="120000"/>
              </a:lnSpc>
            </a:pPr>
            <a:r>
              <a:rPr lang="en-US" altLang="zh-TW" dirty="0"/>
              <a:t>Time Complexity: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O(n)</a:t>
            </a:r>
            <a:r>
              <a:rPr lang="zh-TW" altLang="en-US" dirty="0"/>
              <a:t>，</a:t>
            </a:r>
            <a:r>
              <a:rPr lang="en-US" altLang="zh-TW" dirty="0"/>
              <a:t>n</a:t>
            </a:r>
            <a:r>
              <a:rPr lang="zh-TW" altLang="en-US" dirty="0"/>
              <a:t>為資料個數 </a:t>
            </a:r>
            <a:r>
              <a:rPr lang="en-US" altLang="zh-TW" dirty="0"/>
              <a:t>(</a:t>
            </a:r>
            <a:r>
              <a:rPr lang="en-US" altLang="zh-TW" dirty="0">
                <a:latin typeface="新細明體" panose="02020500000000000000" pitchFamily="18" charset="-120"/>
              </a:rPr>
              <a:t>∵</a:t>
            </a:r>
            <a:r>
              <a:rPr lang="zh-TW" altLang="en-US" dirty="0">
                <a:latin typeface="新細明體" panose="02020500000000000000" pitchFamily="18" charset="-120"/>
              </a:rPr>
              <a:t>線性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413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764705"/>
            <a:ext cx="7989752" cy="5094094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TW" dirty="0"/>
              <a:t>Linear Search</a:t>
            </a:r>
            <a:r>
              <a:rPr lang="zh-TW" altLang="en-US" dirty="0"/>
              <a:t>的演算法可分成兩種</a:t>
            </a:r>
            <a:r>
              <a:rPr lang="en-US" altLang="zh-TW" dirty="0"/>
              <a:t>: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zh-TW" dirty="0"/>
              <a:t>Non-Sentinel (</a:t>
            </a:r>
            <a:r>
              <a:rPr lang="zh-TW" altLang="en-US" dirty="0"/>
              <a:t>無崗哨</a:t>
            </a:r>
            <a:r>
              <a:rPr lang="en-US" altLang="zh-TW" dirty="0"/>
              <a:t>) Linear Search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zh-TW" dirty="0"/>
              <a:t>Sentinel Linear Search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8221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>
                <a:solidFill>
                  <a:schemeClr val="tx1"/>
                </a:solidFill>
              </a:rPr>
              <a:t>Non-Sentinel Linear Search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633810"/>
            <a:ext cx="8207375" cy="466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138738" y="3145110"/>
            <a:ext cx="1111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b="0"/>
              <a:t>//</a:t>
            </a:r>
            <a:r>
              <a:rPr lang="zh-TW" altLang="en-US" sz="1600" b="0"/>
              <a:t>記錄個數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138738" y="3384822"/>
            <a:ext cx="2976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b="0"/>
              <a:t>//Array of records (file of records)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138738" y="3673747"/>
            <a:ext cx="1517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b="0"/>
              <a:t>//</a:t>
            </a:r>
            <a:r>
              <a:rPr lang="zh-TW" altLang="en-US" sz="1600" b="0"/>
              <a:t>欲搜尋的鍵值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138738" y="3937272"/>
            <a:ext cx="1314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b="0"/>
              <a:t>//</a:t>
            </a:r>
            <a:r>
              <a:rPr lang="zh-TW" altLang="en-US" sz="1600" b="0"/>
              <a:t>輸出的結果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281613" y="4208735"/>
            <a:ext cx="3632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b="0">
                <a:latin typeface="Berlin Sans FB" panose="020E0602020502020306" pitchFamily="34" charset="0"/>
                <a:cs typeface="Times New Roman" panose="02020603050405020304" pitchFamily="18" charset="0"/>
              </a:rPr>
              <a:t>├ </a:t>
            </a:r>
            <a:r>
              <a:rPr lang="en-US" altLang="zh-TW" sz="1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</a:rPr>
              <a:t>Found</a:t>
            </a:r>
            <a:r>
              <a:rPr lang="en-US" altLang="zh-TW" sz="1600" b="0">
                <a:latin typeface="Berlin Sans FB" panose="020E0602020502020306" pitchFamily="34" charset="0"/>
              </a:rPr>
              <a:t>: location</a:t>
            </a:r>
            <a:r>
              <a:rPr lang="zh-TW" altLang="en-US" sz="1600" b="0">
                <a:latin typeface="Berlin Sans FB" panose="020E0602020502020306" pitchFamily="34" charset="0"/>
              </a:rPr>
              <a:t>指出記錄的所在位置</a:t>
            </a:r>
            <a:endParaRPr lang="zh-TW" altLang="en-US" sz="1600" b="0">
              <a:latin typeface="Berlin Sans FB" panose="020E0602020502020306" pitchFamily="34" charset="0"/>
              <a:cs typeface="Times New Roman" panose="02020603050405020304" pitchFamily="18" charset="0"/>
            </a:endParaRPr>
          </a:p>
          <a:p>
            <a:r>
              <a:rPr lang="zh-TW" altLang="en-US" sz="1600" b="0">
                <a:latin typeface="Berlin Sans FB" panose="020E0602020502020306" pitchFamily="34" charset="0"/>
                <a:cs typeface="Times New Roman" panose="02020603050405020304" pitchFamily="18" charset="0"/>
              </a:rPr>
              <a:t>└ </a:t>
            </a:r>
            <a:r>
              <a:rPr lang="en-US" altLang="zh-TW" sz="1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  <a:cs typeface="Times New Roman" panose="02020603050405020304" pitchFamily="18" charset="0"/>
              </a:rPr>
              <a:t>Not Found</a:t>
            </a:r>
            <a:r>
              <a:rPr lang="en-US" altLang="zh-TW" sz="1600" b="0">
                <a:latin typeface="Berlin Sans FB" panose="020E0602020502020306" pitchFamily="34" charset="0"/>
                <a:cs typeface="Times New Roman" panose="02020603050405020304" pitchFamily="18" charset="0"/>
              </a:rPr>
              <a:t>: location</a:t>
            </a:r>
            <a:r>
              <a:rPr lang="zh-TW" altLang="en-US" sz="1600" b="0">
                <a:latin typeface="Berlin Sans FB" panose="020E0602020502020306" pitchFamily="34" charset="0"/>
                <a:cs typeface="Times New Roman" panose="02020603050405020304" pitchFamily="18" charset="0"/>
              </a:rPr>
              <a:t>重設為</a:t>
            </a:r>
            <a:r>
              <a:rPr lang="en-US" altLang="zh-TW" sz="1600" b="0">
                <a:latin typeface="Berlin Sans FB" panose="020E0602020502020306" pitchFamily="34" charset="0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6415088" y="5356497"/>
            <a:ext cx="2333625" cy="730250"/>
            <a:chOff x="3591" y="3288"/>
            <a:chExt cx="1470" cy="460"/>
          </a:xfrm>
        </p:grpSpPr>
        <p:sp>
          <p:nvSpPr>
            <p:cNvPr id="11" name="Rectangle 57"/>
            <p:cNvSpPr>
              <a:spLocks noChangeArrowheads="1"/>
            </p:cNvSpPr>
            <p:nvPr/>
          </p:nvSpPr>
          <p:spPr bwMode="auto">
            <a:xfrm>
              <a:off x="4879" y="3518"/>
              <a:ext cx="18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sz="1800" b="0"/>
            </a:p>
          </p:txBody>
        </p:sp>
        <p:sp>
          <p:nvSpPr>
            <p:cNvPr id="12" name="Rectangle 53"/>
            <p:cNvSpPr>
              <a:spLocks noChangeArrowheads="1"/>
            </p:cNvSpPr>
            <p:nvPr/>
          </p:nvSpPr>
          <p:spPr bwMode="auto">
            <a:xfrm>
              <a:off x="4697" y="3518"/>
              <a:ext cx="18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sz="1800" b="0"/>
            </a:p>
          </p:txBody>
        </p:sp>
        <p:sp>
          <p:nvSpPr>
            <p:cNvPr id="13" name="Rectangle 51"/>
            <p:cNvSpPr>
              <a:spLocks noChangeArrowheads="1"/>
            </p:cNvSpPr>
            <p:nvPr/>
          </p:nvSpPr>
          <p:spPr bwMode="auto">
            <a:xfrm>
              <a:off x="4515" y="3518"/>
              <a:ext cx="18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sz="1800" b="0"/>
            </a:p>
          </p:txBody>
        </p:sp>
        <p:sp>
          <p:nvSpPr>
            <p:cNvPr id="14" name="Rectangle 49"/>
            <p:cNvSpPr>
              <a:spLocks noChangeArrowheads="1"/>
            </p:cNvSpPr>
            <p:nvPr/>
          </p:nvSpPr>
          <p:spPr bwMode="auto">
            <a:xfrm>
              <a:off x="4333" y="3518"/>
              <a:ext cx="18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sz="1800" b="0"/>
            </a:p>
          </p:txBody>
        </p:sp>
        <p:sp>
          <p:nvSpPr>
            <p:cNvPr id="15" name="Rectangle 47"/>
            <p:cNvSpPr>
              <a:spLocks noChangeArrowheads="1"/>
            </p:cNvSpPr>
            <p:nvPr/>
          </p:nvSpPr>
          <p:spPr bwMode="auto">
            <a:xfrm>
              <a:off x="4151" y="3518"/>
              <a:ext cx="18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sz="1800" b="0"/>
            </a:p>
          </p:txBody>
        </p:sp>
        <p:sp>
          <p:nvSpPr>
            <p:cNvPr id="16" name="Rectangle 45"/>
            <p:cNvSpPr>
              <a:spLocks noChangeArrowheads="1"/>
            </p:cNvSpPr>
            <p:nvPr/>
          </p:nvSpPr>
          <p:spPr bwMode="auto">
            <a:xfrm>
              <a:off x="3969" y="3518"/>
              <a:ext cx="18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sz="1800" b="0"/>
            </a:p>
          </p:txBody>
        </p:sp>
        <p:sp>
          <p:nvSpPr>
            <p:cNvPr id="17" name="Rectangle 43"/>
            <p:cNvSpPr>
              <a:spLocks noChangeArrowheads="1"/>
            </p:cNvSpPr>
            <p:nvPr/>
          </p:nvSpPr>
          <p:spPr bwMode="auto">
            <a:xfrm>
              <a:off x="3787" y="3518"/>
              <a:ext cx="18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sz="1800" b="0"/>
            </a:p>
          </p:txBody>
        </p:sp>
        <p:sp>
          <p:nvSpPr>
            <p:cNvPr id="18" name="Rectangle 33"/>
            <p:cNvSpPr>
              <a:spLocks noChangeArrowheads="1"/>
            </p:cNvSpPr>
            <p:nvPr/>
          </p:nvSpPr>
          <p:spPr bwMode="auto">
            <a:xfrm>
              <a:off x="4333" y="3288"/>
              <a:ext cx="18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sz="1800" b="0"/>
                <a:t>4</a:t>
              </a:r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3969" y="3288"/>
              <a:ext cx="18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sz="1800" b="0"/>
                <a:t>2</a:t>
              </a: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4879" y="3288"/>
              <a:ext cx="18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sz="1800" b="0"/>
                <a:t>n</a:t>
              </a: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4697" y="3288"/>
              <a:ext cx="18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sz="1800" b="0"/>
                <a:t>…</a:t>
              </a:r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4515" y="3288"/>
              <a:ext cx="18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sz="1800" b="0"/>
                <a:t>5</a:t>
              </a:r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4151" y="3288"/>
              <a:ext cx="18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sz="1800" b="0"/>
                <a:t>3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3787" y="3288"/>
              <a:ext cx="18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sz="1800" b="0"/>
                <a:t>1</a:t>
              </a:r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3787" y="3288"/>
              <a:ext cx="18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3787" y="3748"/>
              <a:ext cx="127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3787" y="3288"/>
              <a:ext cx="0" cy="23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5061" y="3288"/>
              <a:ext cx="0" cy="23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" name="Line 44"/>
            <p:cNvSpPr>
              <a:spLocks noChangeShapeType="1"/>
            </p:cNvSpPr>
            <p:nvPr/>
          </p:nvSpPr>
          <p:spPr bwMode="auto">
            <a:xfrm>
              <a:off x="3787" y="3518"/>
              <a:ext cx="1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" name="Line 60"/>
            <p:cNvSpPr>
              <a:spLocks noChangeShapeType="1"/>
            </p:cNvSpPr>
            <p:nvPr/>
          </p:nvSpPr>
          <p:spPr bwMode="auto">
            <a:xfrm>
              <a:off x="3969" y="3288"/>
              <a:ext cx="18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" name="Line 61"/>
            <p:cNvSpPr>
              <a:spLocks noChangeShapeType="1"/>
            </p:cNvSpPr>
            <p:nvPr/>
          </p:nvSpPr>
          <p:spPr bwMode="auto">
            <a:xfrm>
              <a:off x="3787" y="3518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" name="Line 62"/>
            <p:cNvSpPr>
              <a:spLocks noChangeShapeType="1"/>
            </p:cNvSpPr>
            <p:nvPr/>
          </p:nvSpPr>
          <p:spPr bwMode="auto">
            <a:xfrm>
              <a:off x="4151" y="3288"/>
              <a:ext cx="18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" name="Line 63"/>
            <p:cNvSpPr>
              <a:spLocks noChangeShapeType="1"/>
            </p:cNvSpPr>
            <p:nvPr/>
          </p:nvSpPr>
          <p:spPr bwMode="auto">
            <a:xfrm>
              <a:off x="3969" y="351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" name="Line 64"/>
            <p:cNvSpPr>
              <a:spLocks noChangeShapeType="1"/>
            </p:cNvSpPr>
            <p:nvPr/>
          </p:nvSpPr>
          <p:spPr bwMode="auto">
            <a:xfrm>
              <a:off x="4333" y="3288"/>
              <a:ext cx="18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" name="Line 65"/>
            <p:cNvSpPr>
              <a:spLocks noChangeShapeType="1"/>
            </p:cNvSpPr>
            <p:nvPr/>
          </p:nvSpPr>
          <p:spPr bwMode="auto">
            <a:xfrm>
              <a:off x="4151" y="351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" name="Line 66"/>
            <p:cNvSpPr>
              <a:spLocks noChangeShapeType="1"/>
            </p:cNvSpPr>
            <p:nvPr/>
          </p:nvSpPr>
          <p:spPr bwMode="auto">
            <a:xfrm>
              <a:off x="4515" y="3288"/>
              <a:ext cx="18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" name="Line 67"/>
            <p:cNvSpPr>
              <a:spLocks noChangeShapeType="1"/>
            </p:cNvSpPr>
            <p:nvPr/>
          </p:nvSpPr>
          <p:spPr bwMode="auto">
            <a:xfrm>
              <a:off x="4333" y="351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" name="Line 68"/>
            <p:cNvSpPr>
              <a:spLocks noChangeShapeType="1"/>
            </p:cNvSpPr>
            <p:nvPr/>
          </p:nvSpPr>
          <p:spPr bwMode="auto">
            <a:xfrm>
              <a:off x="4697" y="3288"/>
              <a:ext cx="18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" name="Line 69"/>
            <p:cNvSpPr>
              <a:spLocks noChangeShapeType="1"/>
            </p:cNvSpPr>
            <p:nvPr/>
          </p:nvSpPr>
          <p:spPr bwMode="auto">
            <a:xfrm>
              <a:off x="4515" y="351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" name="Line 70"/>
            <p:cNvSpPr>
              <a:spLocks noChangeShapeType="1"/>
            </p:cNvSpPr>
            <p:nvPr/>
          </p:nvSpPr>
          <p:spPr bwMode="auto">
            <a:xfrm>
              <a:off x="4879" y="3288"/>
              <a:ext cx="18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" name="Line 71"/>
            <p:cNvSpPr>
              <a:spLocks noChangeShapeType="1"/>
            </p:cNvSpPr>
            <p:nvPr/>
          </p:nvSpPr>
          <p:spPr bwMode="auto">
            <a:xfrm>
              <a:off x="4697" y="351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" name="Line 72"/>
            <p:cNvSpPr>
              <a:spLocks noChangeShapeType="1"/>
            </p:cNvSpPr>
            <p:nvPr/>
          </p:nvSpPr>
          <p:spPr bwMode="auto">
            <a:xfrm>
              <a:off x="4879" y="351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" name="Line 73"/>
            <p:cNvSpPr>
              <a:spLocks noChangeShapeType="1"/>
            </p:cNvSpPr>
            <p:nvPr/>
          </p:nvSpPr>
          <p:spPr bwMode="auto">
            <a:xfrm>
              <a:off x="5061" y="3518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" name="Text Box 88"/>
            <p:cNvSpPr txBox="1">
              <a:spLocks noChangeArrowheads="1"/>
            </p:cNvSpPr>
            <p:nvPr/>
          </p:nvSpPr>
          <p:spPr bwMode="auto">
            <a:xfrm>
              <a:off x="3591" y="348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i="1"/>
                <a:t>S</a:t>
              </a:r>
            </a:p>
          </p:txBody>
        </p:sp>
      </p:grpSp>
      <p:grpSp>
        <p:nvGrpSpPr>
          <p:cNvPr id="45" name="Group 92"/>
          <p:cNvGrpSpPr>
            <a:grpSpLocks/>
          </p:cNvGrpSpPr>
          <p:nvPr/>
        </p:nvGrpSpPr>
        <p:grpSpPr bwMode="auto">
          <a:xfrm>
            <a:off x="6378575" y="6086747"/>
            <a:ext cx="995363" cy="582613"/>
            <a:chOff x="3568" y="3748"/>
            <a:chExt cx="627" cy="367"/>
          </a:xfrm>
        </p:grpSpPr>
        <p:sp>
          <p:nvSpPr>
            <p:cNvPr id="46" name="Line 90"/>
            <p:cNvSpPr>
              <a:spLocks noChangeShapeType="1"/>
            </p:cNvSpPr>
            <p:nvPr/>
          </p:nvSpPr>
          <p:spPr bwMode="auto">
            <a:xfrm flipV="1">
              <a:off x="3878" y="3748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" name="Text Box 91"/>
            <p:cNvSpPr txBox="1">
              <a:spLocks noChangeArrowheads="1"/>
            </p:cNvSpPr>
            <p:nvPr/>
          </p:nvSpPr>
          <p:spPr bwMode="auto">
            <a:xfrm>
              <a:off x="3568" y="3884"/>
              <a:ext cx="6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Berlin Sans FB Demi" panose="020E0802020502020306" pitchFamily="34" charset="0"/>
                </a:rPr>
                <a:t>location</a:t>
              </a:r>
            </a:p>
          </p:txBody>
        </p:sp>
      </p:grpSp>
      <p:grpSp>
        <p:nvGrpSpPr>
          <p:cNvPr id="48" name="Group 97"/>
          <p:cNvGrpSpPr>
            <a:grpSpLocks/>
          </p:cNvGrpSpPr>
          <p:nvPr/>
        </p:nvGrpSpPr>
        <p:grpSpPr bwMode="auto">
          <a:xfrm>
            <a:off x="2195513" y="5150122"/>
            <a:ext cx="1800225" cy="366713"/>
            <a:chOff x="1383" y="3158"/>
            <a:chExt cx="1134" cy="231"/>
          </a:xfrm>
        </p:grpSpPr>
        <p:sp>
          <p:nvSpPr>
            <p:cNvPr id="49" name="Line 93"/>
            <p:cNvSpPr>
              <a:spLocks noChangeShapeType="1"/>
            </p:cNvSpPr>
            <p:nvPr/>
          </p:nvSpPr>
          <p:spPr bwMode="auto">
            <a:xfrm>
              <a:off x="1383" y="3203"/>
              <a:ext cx="108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" name="Text Box 95"/>
            <p:cNvSpPr txBox="1">
              <a:spLocks noChangeArrowheads="1"/>
            </p:cNvSpPr>
            <p:nvPr/>
          </p:nvSpPr>
          <p:spPr bwMode="auto">
            <a:xfrm>
              <a:off x="2273" y="3158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FF0000"/>
                  </a:solidFill>
                  <a:sym typeface="Wingdings 2" panose="05020102010507070707" pitchFamily="18" charset="2"/>
                </a:rPr>
                <a:t></a:t>
              </a:r>
            </a:p>
          </p:txBody>
        </p:sp>
      </p:grpSp>
      <p:grpSp>
        <p:nvGrpSpPr>
          <p:cNvPr id="51" name="Group 98"/>
          <p:cNvGrpSpPr>
            <a:grpSpLocks/>
          </p:cNvGrpSpPr>
          <p:nvPr/>
        </p:nvGrpSpPr>
        <p:grpSpPr bwMode="auto">
          <a:xfrm>
            <a:off x="4572000" y="5150122"/>
            <a:ext cx="1944688" cy="366713"/>
            <a:chOff x="2880" y="3158"/>
            <a:chExt cx="1225" cy="231"/>
          </a:xfrm>
        </p:grpSpPr>
        <p:sp>
          <p:nvSpPr>
            <p:cNvPr id="52" name="Line 94"/>
            <p:cNvSpPr>
              <a:spLocks noChangeShapeType="1"/>
            </p:cNvSpPr>
            <p:nvPr/>
          </p:nvSpPr>
          <p:spPr bwMode="auto">
            <a:xfrm>
              <a:off x="2880" y="3203"/>
              <a:ext cx="1179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" name="Text Box 96"/>
            <p:cNvSpPr txBox="1">
              <a:spLocks noChangeArrowheads="1"/>
            </p:cNvSpPr>
            <p:nvPr/>
          </p:nvSpPr>
          <p:spPr bwMode="auto">
            <a:xfrm>
              <a:off x="3861" y="3158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0000FF"/>
                  </a:solidFill>
                  <a:sym typeface="Wingdings 2" panose="05020102010507070707" pitchFamily="18" charset="2"/>
                </a:rPr>
                <a:t>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363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TW" altLang="en-US" dirty="0"/>
              <a:t>平均比較次數 </a:t>
            </a:r>
            <a:r>
              <a:rPr lang="en-US" altLang="zh-TW" sz="1800" dirty="0"/>
              <a:t>(</a:t>
            </a:r>
            <a:r>
              <a:rPr lang="zh-TW" altLang="en-US" sz="1800" dirty="0"/>
              <a:t>針對 “成功” 的搜尋</a:t>
            </a:r>
            <a:r>
              <a:rPr lang="en-US" altLang="zh-TW" sz="1800" dirty="0"/>
              <a:t>)</a:t>
            </a:r>
            <a:r>
              <a:rPr lang="en-US" altLang="zh-TW" dirty="0"/>
              <a:t>: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    (1+2+3+…+n)/n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  = n(n+1)/2</a:t>
            </a:r>
            <a:r>
              <a:rPr lang="en-US" altLang="zh-TW" dirty="0">
                <a:sym typeface="Symbol" panose="05050102010706020507" pitchFamily="18" charset="2"/>
              </a:rPr>
              <a:t>1/n = (n+1)/2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ym typeface="Wingdings 3" panose="05040102010807070707" pitchFamily="18" charset="2"/>
              </a:rPr>
              <a:t>  Time: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O(n)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7174207"/>
      </p:ext>
    </p:extLst>
  </p:cSld>
  <p:clrMapOvr>
    <a:masterClrMapping/>
  </p:clrMapOvr>
</p:sld>
</file>

<file path=ppt/theme/theme1.xml><?xml version="1.0" encoding="utf-8"?>
<a:theme xmlns:a="http://schemas.openxmlformats.org/drawingml/2006/main" name="紅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紅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678D26-14AE-40FE-9D3C-4EB5125579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TM03457464[[fn=紅利]]</Template>
  <TotalTime>0</TotalTime>
  <Words>2996</Words>
  <Application>Microsoft Office PowerPoint</Application>
  <PresentationFormat>如螢幕大小 (4:3)</PresentationFormat>
  <Paragraphs>536</Paragraphs>
  <Slides>41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58" baseType="lpstr">
      <vt:lpstr>DFGHSGothic-W5</vt:lpstr>
      <vt:lpstr>MS Gothic</vt:lpstr>
      <vt:lpstr>微軟正黑體</vt:lpstr>
      <vt:lpstr>新細明體</vt:lpstr>
      <vt:lpstr>Arial</vt:lpstr>
      <vt:lpstr>Berlin Sans FB</vt:lpstr>
      <vt:lpstr>Berlin Sans FB Demi</vt:lpstr>
      <vt:lpstr>Calibri</vt:lpstr>
      <vt:lpstr>Comic Sans MS</vt:lpstr>
      <vt:lpstr>Gill Sans MT</vt:lpstr>
      <vt:lpstr>Symbol</vt:lpstr>
      <vt:lpstr>Times New Roman</vt:lpstr>
      <vt:lpstr>Wingdings</vt:lpstr>
      <vt:lpstr>Wingdings 2</vt:lpstr>
      <vt:lpstr>Wingdings 3</vt:lpstr>
      <vt:lpstr>紅利</vt:lpstr>
      <vt:lpstr>方程式</vt:lpstr>
      <vt:lpstr>搜尋 -- Search</vt:lpstr>
      <vt:lpstr>Outlines</vt:lpstr>
      <vt:lpstr>Search 分類觀點</vt:lpstr>
      <vt:lpstr>Internal Search v.s. External Search</vt:lpstr>
      <vt:lpstr>Static Search v.s. Dynamic Search</vt:lpstr>
      <vt:lpstr>Linear Search (線性搜尋)</vt:lpstr>
      <vt:lpstr>PowerPoint 簡報</vt:lpstr>
      <vt:lpstr>Non-Sentinel Linear Search</vt:lpstr>
      <vt:lpstr>分析</vt:lpstr>
      <vt:lpstr>Sentinel Linear Search</vt:lpstr>
      <vt:lpstr>分析</vt:lpstr>
      <vt:lpstr>Binary Search (二分搜尋)</vt:lpstr>
      <vt:lpstr>Algorithm</vt:lpstr>
      <vt:lpstr>Iteration Version:</vt:lpstr>
      <vt:lpstr>分析</vt:lpstr>
      <vt:lpstr>Interpolation Search (插補搜尋)</vt:lpstr>
      <vt:lpstr>Algorithm</vt:lpstr>
      <vt:lpstr>分析</vt:lpstr>
      <vt:lpstr>Hashing (雜湊)</vt:lpstr>
      <vt:lpstr>PowerPoint 簡報</vt:lpstr>
      <vt:lpstr>PowerPoint 簡報</vt:lpstr>
      <vt:lpstr>相關術語</vt:lpstr>
      <vt:lpstr>PowerPoint 簡報</vt:lpstr>
      <vt:lpstr>Hashing Function設計</vt:lpstr>
      <vt:lpstr>4種常見的Hashing Function</vt:lpstr>
      <vt:lpstr>Middle Square (平方值取中間位數)</vt:lpstr>
      <vt:lpstr>Mod (餘數，或 Division)</vt:lpstr>
      <vt:lpstr>Folding Addition (折疊相加)</vt:lpstr>
      <vt:lpstr>PowerPoint 簡報</vt:lpstr>
      <vt:lpstr>Digits Analysis (位數值分析)</vt:lpstr>
      <vt:lpstr>4種常見的Overflow處理方式</vt:lpstr>
      <vt:lpstr>Linear Probing (線性探測)</vt:lpstr>
      <vt:lpstr>PowerPoint 簡報</vt:lpstr>
      <vt:lpstr>Quadratic Probing (二次方探測)</vt:lpstr>
      <vt:lpstr>PowerPoint 簡報</vt:lpstr>
      <vt:lpstr>PowerPoint 簡報</vt:lpstr>
      <vt:lpstr>Rehashing (再雜湊)</vt:lpstr>
      <vt:lpstr>Link List (鏈結串列，或稱Chain)</vt:lpstr>
      <vt:lpstr>補    充</vt:lpstr>
      <vt:lpstr>補 1: Decision Tree for Binary Search</vt:lpstr>
      <vt:lpstr>範例練習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2016-06-25T12:48:12Z</dcterms:created>
  <dcterms:modified xsi:type="dcterms:W3CDTF">2016-11-10T04:29:13Z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