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0" r:id="rId2"/>
  </p:sldMasterIdLst>
  <p:notesMasterIdLst>
    <p:notesMasterId r:id="rId102"/>
  </p:notesMasterIdLst>
  <p:handoutMasterIdLst>
    <p:handoutMasterId r:id="rId103"/>
  </p:handoutMasterIdLst>
  <p:sldIdLst>
    <p:sldId id="256" r:id="rId3"/>
    <p:sldId id="257" r:id="rId4"/>
    <p:sldId id="258" r:id="rId5"/>
    <p:sldId id="259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4" r:id="rId24"/>
    <p:sldId id="285" r:id="rId25"/>
    <p:sldId id="35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5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56" r:id="rId78"/>
    <p:sldId id="331" r:id="rId79"/>
    <p:sldId id="332" r:id="rId80"/>
    <p:sldId id="333" r:id="rId81"/>
    <p:sldId id="334" r:id="rId82"/>
    <p:sldId id="335" r:id="rId83"/>
    <p:sldId id="353" r:id="rId84"/>
    <p:sldId id="354" r:id="rId85"/>
    <p:sldId id="336" r:id="rId86"/>
    <p:sldId id="337" r:id="rId87"/>
    <p:sldId id="338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0" d="100"/>
          <a:sy n="120" d="100"/>
        </p:scale>
        <p:origin x="1380" y="2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E88-AB15-4D60-8F3E-8F304D657905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73E2-909A-494E-AD9D-518BD1FD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pPr/>
              <a:t>2018/5/8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3016"/>
            <a:ext cx="9144000" cy="30689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E13C79-1C97-4B32-B2AE-1A69C169643E}" type="datetime2">
              <a:rPr lang="zh-TW" altLang="en-US" smtClean="0"/>
              <a:pPr/>
              <a:t>2018年5月8日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TW" smtClean="0"/>
              <a:pPr/>
              <a:t>‹#›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2018年5月8日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06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2018年5月8日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68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2018年5月8日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2018年5月8日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2018年5月8日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TW" altLang="en-US" smtClean="0"/>
              <a:pPr/>
              <a:t>2018年5月8日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TW" altLang="en-US" smtClean="0"/>
              <a:pPr/>
              <a:t>2018年5月8日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C4691-4882-40A8-AF62-8CF6A18D40B2}" type="datetime2">
              <a:rPr lang="zh-TW" altLang="en-US" smtClean="0"/>
              <a:pPr/>
              <a:t>2018年5月8日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TW" altLang="en-US" smtClean="0"/>
              <a:pPr/>
              <a:t>2018年5月8日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2018年5月8日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3.w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切割與征服</a:t>
            </a:r>
            <a:br>
              <a:rPr lang="zh-TW" altLang="en-US" dirty="0"/>
            </a:br>
            <a:r>
              <a:rPr lang="en-US" altLang="zh-TW" dirty="0"/>
              <a:t>Divide-and-Conquer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800" dirty="0"/>
              <a:t>陳建良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二元搜尋法的步驟摘要如下。如果</a:t>
            </a:r>
            <a:r>
              <a:rPr lang="en-US" altLang="zh-TW" dirty="0"/>
              <a:t>x</a:t>
            </a:r>
            <a:r>
              <a:rPr lang="zh-TW" altLang="en-US" dirty="0"/>
              <a:t>與中間項相同則離開，否則</a:t>
            </a:r>
            <a:r>
              <a:rPr lang="en-US" altLang="zh-TW" dirty="0"/>
              <a:t>: 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切割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(Divide)</a:t>
            </a:r>
            <a:r>
              <a:rPr lang="en-US" altLang="zh-TW" dirty="0"/>
              <a:t> </a:t>
            </a:r>
            <a:r>
              <a:rPr lang="zh-TW" altLang="en-US" dirty="0"/>
              <a:t>該陣列成大約一半大小的兩個子陣列。</a:t>
            </a:r>
            <a:r>
              <a:rPr lang="en-US" altLang="zh-TW" dirty="0"/>
              <a:t>. 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如果</a:t>
            </a:r>
            <a:r>
              <a:rPr lang="en-US" altLang="zh-TW" dirty="0"/>
              <a:t>x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小於中間項</a:t>
            </a:r>
            <a:r>
              <a:rPr lang="zh-TW" altLang="en-US" dirty="0"/>
              <a:t>，選擇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左邊的子陣列</a:t>
            </a:r>
            <a:r>
              <a:rPr lang="zh-TW" altLang="en-US" dirty="0"/>
              <a:t>。如果</a:t>
            </a:r>
            <a:r>
              <a:rPr lang="en-US" altLang="zh-TW" dirty="0"/>
              <a:t>x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大於中間項</a:t>
            </a:r>
            <a:r>
              <a:rPr lang="zh-TW" altLang="en-US" dirty="0"/>
              <a:t>，則選擇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右邊的子陣列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藉由判斷</a:t>
            </a:r>
            <a:r>
              <a:rPr lang="en-US" altLang="zh-TW" dirty="0"/>
              <a:t>x</a:t>
            </a:r>
            <a:r>
              <a:rPr lang="zh-TW" altLang="en-US" dirty="0"/>
              <a:t>是否在該子陣列中來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征服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(Conquer;</a:t>
            </a:r>
            <a:r>
              <a:rPr lang="en-US" altLang="zh-TW" dirty="0"/>
              <a:t> </a:t>
            </a:r>
            <a:r>
              <a:rPr lang="zh-TW" altLang="en-US" dirty="0"/>
              <a:t>或稱解決 </a:t>
            </a:r>
            <a:r>
              <a:rPr lang="en-US" altLang="zh-TW" dirty="0"/>
              <a:t>solve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該子陣列。 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除非該子陣列夠小，否則使用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</a:t>
            </a:r>
            <a:r>
              <a:rPr lang="zh-TW" altLang="en-US" dirty="0"/>
              <a:t>來做這件事。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由子陣列的解答來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獲得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(Obtain)</a:t>
            </a:r>
            <a:r>
              <a:rPr lang="en-US" altLang="zh-TW" dirty="0"/>
              <a:t> </a:t>
            </a:r>
            <a:r>
              <a:rPr lang="zh-TW" altLang="en-US" dirty="0"/>
              <a:t>該陣列的解答。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二元搜尋法是最簡單的一種</a:t>
            </a:r>
            <a:r>
              <a:rPr lang="en-US" altLang="zh-TW" dirty="0"/>
              <a:t>Divide-and-Conquer</a:t>
            </a:r>
            <a:r>
              <a:rPr lang="zh-TW" altLang="en-US" dirty="0"/>
              <a:t>演算法。因為</a:t>
            </a:r>
            <a:r>
              <a:rPr lang="zh-TW" altLang="en-US" u="sng" dirty="0"/>
              <a:t>原有問題的解答</a:t>
            </a:r>
            <a:r>
              <a:rPr lang="zh-TW" altLang="en-US" dirty="0"/>
              <a:t>就是</a:t>
            </a:r>
            <a:r>
              <a:rPr lang="zh-TW" altLang="en-US" u="sng" dirty="0"/>
              <a:t>較小問題所解出的解答</a:t>
            </a:r>
            <a:r>
              <a:rPr lang="zh-TW" altLang="en-US" dirty="0"/>
              <a:t>，所以沒有輸出結果的合併。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09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Merge Sort </a:t>
            </a:r>
            <a:r>
              <a:rPr lang="en-US" altLang="zh-TW" dirty="0"/>
              <a:t>(</a:t>
            </a:r>
            <a:r>
              <a:rPr lang="zh-TW" altLang="en-US" dirty="0"/>
              <a:t>合併排序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TW" altLang="en-US" dirty="0"/>
              <a:t>觀念</a:t>
            </a:r>
            <a:r>
              <a:rPr lang="en-US" altLang="zh-TW" dirty="0"/>
              <a:t>:</a:t>
            </a:r>
          </a:p>
          <a:p>
            <a:pPr lvl="1">
              <a:spcBef>
                <a:spcPct val="30000"/>
              </a:spcBef>
            </a:pPr>
            <a:r>
              <a:rPr lang="zh-TW" altLang="en-US" dirty="0"/>
              <a:t>將兩個已排序過的記錄合併，而得到另一個排序好的記錄。</a:t>
            </a:r>
          </a:p>
          <a:p>
            <a:pPr>
              <a:spcBef>
                <a:spcPct val="30000"/>
              </a:spcBef>
            </a:pPr>
            <a:r>
              <a:rPr lang="zh-TW" altLang="en-US" dirty="0"/>
              <a:t>可分為兩種類型</a:t>
            </a:r>
            <a:r>
              <a:rPr lang="en-US" altLang="zh-TW" dirty="0"/>
              <a:t>: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Recursive (</a:t>
            </a:r>
            <a:r>
              <a:rPr lang="zh-TW" altLang="en-US" dirty="0"/>
              <a:t>遞迴</a:t>
            </a:r>
            <a:r>
              <a:rPr lang="en-US" altLang="zh-TW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Iterative (</a:t>
            </a:r>
            <a:r>
              <a:rPr lang="zh-TW" altLang="en-US" dirty="0"/>
              <a:t>迴圈</a:t>
            </a:r>
            <a:r>
              <a:rPr lang="en-US" altLang="zh-TW" dirty="0"/>
              <a:t>, </a:t>
            </a:r>
            <a:r>
              <a:rPr lang="zh-TW" altLang="en-US" dirty="0"/>
              <a:t>非遞迴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426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Recursive Merge Sort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遞迴合併排序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將資料量 </a:t>
            </a:r>
            <a:r>
              <a:rPr lang="en-US" altLang="zh-TW" dirty="0"/>
              <a:t>n </a:t>
            </a:r>
            <a:r>
              <a:rPr lang="zh-TW" altLang="en-US" dirty="0"/>
              <a:t>切成 </a:t>
            </a:r>
            <a:r>
              <a:rPr lang="en-US" altLang="zh-TW" dirty="0"/>
              <a:t>n/2 </a:t>
            </a:r>
            <a:r>
              <a:rPr lang="zh-TW" altLang="en-US" dirty="0"/>
              <a:t>與 </a:t>
            </a:r>
            <a:r>
              <a:rPr lang="en-US" altLang="zh-TW" dirty="0"/>
              <a:t>n/2 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兩半部</a:t>
            </a:r>
            <a:r>
              <a:rPr lang="zh-TW" altLang="en-US" dirty="0"/>
              <a:t>，再各自</a:t>
            </a:r>
            <a:r>
              <a:rPr lang="en-US" altLang="zh-TW" dirty="0"/>
              <a:t>Merge Sort</a:t>
            </a:r>
            <a:r>
              <a:rPr lang="zh-TW" altLang="en-US" dirty="0"/>
              <a:t>，最後合併兩半部之排序結果即成。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zh-TW" altLang="en-US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切割資料量 </a:t>
            </a:r>
            <a:r>
              <a:rPr lang="en-US" altLang="zh-TW" dirty="0"/>
              <a:t>n </a:t>
            </a:r>
            <a:r>
              <a:rPr lang="zh-TW" altLang="en-US" dirty="0"/>
              <a:t>的公式為</a:t>
            </a:r>
            <a:r>
              <a:rPr lang="en-US" altLang="zh-TW" dirty="0"/>
              <a:t>: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r>
              <a:rPr lang="en-US" altLang="zh-TW" dirty="0"/>
              <a:t>[ ]: Run,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已排序好</a:t>
            </a:r>
            <a:r>
              <a:rPr lang="zh-TW" altLang="en-US" dirty="0"/>
              <a:t>的檔案記錄</a:t>
            </a:r>
          </a:p>
          <a:p>
            <a:pPr>
              <a:spcBef>
                <a:spcPct val="30000"/>
              </a:spcBef>
            </a:pPr>
            <a:r>
              <a:rPr lang="en-US" altLang="zh-TW" dirty="0"/>
              <a:t>Run</a:t>
            </a:r>
            <a:r>
              <a:rPr lang="zh-TW" altLang="en-US" dirty="0"/>
              <a:t>的長度</a:t>
            </a:r>
            <a:r>
              <a:rPr lang="en-US" altLang="zh-TW" dirty="0"/>
              <a:t>: Run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記錄個數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44135"/>
              </p:ext>
            </p:extLst>
          </p:nvPr>
        </p:nvGraphicFramePr>
        <p:xfrm>
          <a:off x="4211960" y="3501008"/>
          <a:ext cx="2017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方程式" r:id="rId3" imgW="927000" imgH="431640" progId="Equation.3">
                  <p:embed/>
                </p:oleObj>
              </mc:Choice>
              <mc:Fallback>
                <p:oleObj name="方程式" r:id="rId3" imgW="927000" imgH="431640" progId="Equation.3">
                  <p:embed/>
                  <p:pic>
                    <p:nvPicPr>
                      <p:cNvPr id="78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501008"/>
                        <a:ext cx="20177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604838"/>
            <a:ext cx="6553200" cy="617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80975" y="1773238"/>
            <a:ext cx="1727200" cy="3729037"/>
            <a:chOff x="68" y="1162"/>
            <a:chExt cx="1186" cy="1929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68" y="2597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68" y="2023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68" y="2310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68" y="1736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8" y="1449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68" y="1162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68" y="1162"/>
              <a:ext cx="118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68" y="1449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68" y="1736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8" y="2310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68" y="2884"/>
              <a:ext cx="11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68" y="1162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1254" y="1162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68" y="2023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68" y="2597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68" y="144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1254" y="144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385" y="2886"/>
              <a:ext cx="54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Berlin Sans FB Demi" panose="020E0802020502020306" pitchFamily="34" charset="0"/>
                </a:rPr>
                <a:t>Stack</a:t>
              </a:r>
            </a:p>
          </p:txBody>
        </p:sp>
      </p:grp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47650" y="4552950"/>
            <a:ext cx="1606550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第一層切割所有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30188" y="4005263"/>
            <a:ext cx="160655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第二層切割所有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30188" y="3444875"/>
            <a:ext cx="1606550" cy="533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第三層切割所有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30188" y="2895600"/>
            <a:ext cx="1606550" cy="533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 dirty="0">
                <a:latin typeface="Berlin Sans FB Demi" panose="020E0802020502020306" pitchFamily="34" charset="0"/>
              </a:rPr>
              <a:t>第四層切割所有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 dirty="0">
                <a:latin typeface="Berlin Sans FB Demi" panose="020E0802020502020306" pitchFamily="34" charset="0"/>
              </a:rPr>
              <a:t>資訊依序輸入</a:t>
            </a:r>
          </a:p>
        </p:txBody>
      </p:sp>
    </p:spTree>
    <p:extLst>
      <p:ext uri="{BB962C8B-B14F-4D97-AF65-F5344CB8AC3E}">
        <p14:creationId xmlns:p14="http://schemas.microsoft.com/office/powerpoint/2010/main" val="415679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8813" y="1556593"/>
            <a:ext cx="8286750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Avg. / Worst / 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n)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Recursive Merge Sort</a:t>
            </a:r>
            <a:r>
              <a:rPr lang="zh-TW" altLang="en-US" dirty="0"/>
              <a:t>角度</a:t>
            </a:r>
            <a:r>
              <a:rPr lang="en-US" altLang="zh-TW" dirty="0"/>
              <a:t>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/>
              <a:t>時間函數</a:t>
            </a:r>
            <a:r>
              <a:rPr lang="en-US" altLang="zh-TW" dirty="0"/>
              <a:t>: T(n) = T(n/2) + T(n/2) + </a:t>
            </a:r>
            <a:r>
              <a:rPr lang="en-US" altLang="zh-TW" dirty="0" err="1"/>
              <a:t>c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dirty="0" err="1"/>
              <a:t>n</a:t>
            </a: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>
                <a:sym typeface="Symbol" panose="05050102010706020507" pitchFamily="18" charset="2"/>
              </a:rPr>
              <a:t>時間複雜度求法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遞迴樹</a:t>
            </a:r>
          </a:p>
          <a:p>
            <a:pPr lvl="3"/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lvl="4"/>
            <a:r>
              <a:rPr lang="zh-TW" altLang="en-US" dirty="0"/>
              <a:t>將原本問題照遞迴定義展開</a:t>
            </a:r>
          </a:p>
          <a:p>
            <a:pPr lvl="4"/>
            <a:r>
              <a:rPr lang="zh-TW" altLang="en-US" dirty="0"/>
              <a:t>計算每一層的</a:t>
            </a:r>
            <a:r>
              <a:rPr lang="en-US" altLang="zh-TW" dirty="0"/>
              <a:t>Cost</a:t>
            </a:r>
          </a:p>
          <a:p>
            <a:pPr lvl="4"/>
            <a:r>
              <a:rPr lang="zh-TW" altLang="en-US" dirty="0"/>
              <a:t>加總每一層的</a:t>
            </a:r>
            <a:r>
              <a:rPr lang="en-US" altLang="zh-TW" dirty="0"/>
              <a:t>Cost</a:t>
            </a:r>
            <a:r>
              <a:rPr lang="zh-TW" altLang="en-US" dirty="0"/>
              <a:t>即為所求</a:t>
            </a:r>
            <a:endParaRPr lang="zh-TW" altLang="en-US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數學解法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040188" y="3861643"/>
            <a:ext cx="3924300" cy="2879725"/>
          </a:xfrm>
          <a:prstGeom prst="wedgeRectCallout">
            <a:avLst>
              <a:gd name="adj1" fmla="val -42231"/>
              <a:gd name="adj2" fmla="val -5705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20675" indent="-3206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8338" indent="-21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Berlin Sans FB" panose="020E0602020502020306" pitchFamily="34" charset="0"/>
              </a:rPr>
              <a:t>最後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合併左右兩半部</a:t>
            </a:r>
            <a:r>
              <a:rPr lang="zh-TW" altLang="en-US" sz="2000" dirty="0">
                <a:latin typeface="Berlin Sans FB" panose="020E0602020502020306" pitchFamily="34" charset="0"/>
              </a:rPr>
              <a:t>所花時間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TW" altLang="en-US" b="0" dirty="0">
                <a:latin typeface="新細明體" panose="02020500000000000000" pitchFamily="18" charset="-120"/>
              </a:rPr>
              <a:t>∵</a:t>
            </a:r>
            <a:r>
              <a:rPr lang="zh-TW" altLang="en-US" b="0" dirty="0">
                <a:latin typeface="Berlin Sans FB" panose="020E0602020502020306" pitchFamily="34" charset="0"/>
              </a:rPr>
              <a:t> 左、右半部排好之後，各只剩一個</a:t>
            </a:r>
            <a:r>
              <a:rPr lang="en-US" altLang="zh-TW" b="0" dirty="0">
                <a:latin typeface="Berlin Sans FB" panose="020E0602020502020306" pitchFamily="34" charset="0"/>
              </a:rPr>
              <a:t>Run</a:t>
            </a:r>
            <a:r>
              <a:rPr lang="zh-TW" altLang="en-US" b="0" dirty="0">
                <a:latin typeface="Berlin Sans FB" panose="020E0602020502020306" pitchFamily="34" charset="0"/>
              </a:rPr>
              <a:t>，且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兩半部各有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n/2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的資料量</a:t>
            </a:r>
            <a:r>
              <a:rPr lang="zh-TW" altLang="en-US" b="0" dirty="0">
                <a:latin typeface="Berlin Sans FB" panose="020E0602020502020306" pitchFamily="34" charset="0"/>
              </a:rPr>
              <a:t>，其最後一次合併時的比較次數 “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最多</a:t>
            </a:r>
            <a:r>
              <a:rPr lang="zh-TW" altLang="en-US" b="0" dirty="0">
                <a:latin typeface="Berlin Sans FB" panose="020E0602020502020306" pitchFamily="34" charset="0"/>
              </a:rPr>
              <a:t>”為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n/2 + n/2 -1</a:t>
            </a:r>
            <a:r>
              <a:rPr lang="en-US" altLang="zh-TW" b="0" dirty="0">
                <a:latin typeface="Berlin Sans FB" panose="020E0602020502020306" pitchFamily="34" charset="0"/>
              </a:rPr>
              <a:t> </a:t>
            </a:r>
            <a:r>
              <a:rPr lang="zh-TW" altLang="en-US" b="0" dirty="0">
                <a:latin typeface="Berlin Sans FB" panose="020E0602020502020306" pitchFamily="34" charset="0"/>
              </a:rPr>
              <a:t>次，即約 </a:t>
            </a:r>
            <a:r>
              <a:rPr lang="en-US" altLang="zh-TW" b="0" dirty="0">
                <a:latin typeface="Berlin Sans FB" panose="020E0602020502020306" pitchFamily="34" charset="0"/>
              </a:rPr>
              <a:t>n-1 </a:t>
            </a:r>
            <a:r>
              <a:rPr lang="zh-TW" altLang="en-US" b="0" dirty="0">
                <a:latin typeface="Berlin Sans FB" panose="020E0602020502020306" pitchFamily="34" charset="0"/>
              </a:rPr>
              <a:t>次 </a:t>
            </a:r>
            <a:endParaRPr lang="en-US" altLang="zh-TW" b="0" dirty="0">
              <a:latin typeface="Berlin Sans FB" panose="020E0602020502020306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</a:t>
            </a: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時間的表示可為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cn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次</a:t>
            </a: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(</a:t>
            </a:r>
            <a:r>
              <a:rPr lang="en-US" altLang="zh-TW" b="0" dirty="0">
                <a:latin typeface="新細明體" panose="02020500000000000000" pitchFamily="18" charset="-120"/>
                <a:sym typeface="Symbol" panose="05050102010706020507" pitchFamily="18" charset="2"/>
              </a:rPr>
              <a:t>∵</a:t>
            </a:r>
            <a:r>
              <a:rPr lang="zh-TW" altLang="en-US" b="0" dirty="0">
                <a:latin typeface="新細明體" panose="02020500000000000000" pitchFamily="18" charset="-120"/>
                <a:sym typeface="Symbol" panose="05050102010706020507" pitchFamily="18" charset="2"/>
              </a:rPr>
              <a:t>為</a:t>
            </a:r>
            <a:r>
              <a:rPr lang="zh-TW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新細明體" panose="02020500000000000000" pitchFamily="18" charset="-120"/>
                <a:sym typeface="Symbol" panose="05050102010706020507" pitchFamily="18" charset="2"/>
              </a:rPr>
              <a:t>線性時間</a:t>
            </a: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  <a:r>
              <a:rPr lang="en-US" altLang="zh-TW" b="0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763688" y="2708920"/>
            <a:ext cx="1368425" cy="360040"/>
          </a:xfrm>
          <a:prstGeom prst="borderCallout3">
            <a:avLst>
              <a:gd name="adj1" fmla="val 31856"/>
              <a:gd name="adj2" fmla="val -5569"/>
              <a:gd name="adj3" fmla="val 31856"/>
              <a:gd name="adj4" fmla="val -19259"/>
              <a:gd name="adj5" fmla="val 146458"/>
              <a:gd name="adj6" fmla="val -19259"/>
              <a:gd name="adj7" fmla="val 164602"/>
              <a:gd name="adj8" fmla="val 6531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左半部遞迴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156843" y="2708920"/>
            <a:ext cx="1419225" cy="358775"/>
          </a:xfrm>
          <a:prstGeom prst="borderCallout3">
            <a:avLst>
              <a:gd name="adj1" fmla="val 31856"/>
              <a:gd name="adj2" fmla="val 105370"/>
              <a:gd name="adj3" fmla="val 31856"/>
              <a:gd name="adj4" fmla="val 110736"/>
              <a:gd name="adj5" fmla="val 142477"/>
              <a:gd name="adj6" fmla="val 110736"/>
              <a:gd name="adj7" fmla="val 160176"/>
              <a:gd name="adj8" fmla="val 67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右半部遞迴</a:t>
            </a:r>
          </a:p>
        </p:txBody>
      </p:sp>
    </p:spTree>
    <p:extLst>
      <p:ext uri="{BB962C8B-B14F-4D97-AF65-F5344CB8AC3E}">
        <p14:creationId xmlns:p14="http://schemas.microsoft.com/office/powerpoint/2010/main" val="20672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 animBg="1"/>
      <p:bldP spid="6" grpId="0" uiExpand="1" animBg="1"/>
      <p:bldP spid="7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合併排序法包含了下列的步驟 </a:t>
            </a:r>
            <a:r>
              <a:rPr lang="en-US" altLang="zh-TW" dirty="0"/>
              <a:t>: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切割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(Divide)</a:t>
            </a:r>
            <a:r>
              <a:rPr lang="en-US" altLang="zh-TW" dirty="0"/>
              <a:t> </a:t>
            </a:r>
            <a:r>
              <a:rPr lang="zh-TW" altLang="en-US" dirty="0"/>
              <a:t>該陣列成為兩個具有 </a:t>
            </a:r>
            <a:r>
              <a:rPr lang="en-US" altLang="zh-TW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TW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/2</a:t>
            </a:r>
            <a:r>
              <a:rPr lang="en-US" altLang="zh-TW" u="sng" dirty="0"/>
              <a:t> </a:t>
            </a:r>
            <a:r>
              <a:rPr lang="zh-TW" altLang="en-US" dirty="0"/>
              <a:t>個項目的子陣列。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征服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(Conquer</a:t>
            </a:r>
            <a:r>
              <a:rPr lang="en-US" altLang="zh-TW" dirty="0"/>
              <a:t>; </a:t>
            </a:r>
            <a:r>
              <a:rPr lang="zh-TW" altLang="en-US" dirty="0"/>
              <a:t>或稱解決</a:t>
            </a:r>
            <a:r>
              <a:rPr lang="en-US" altLang="zh-TW" dirty="0"/>
              <a:t>solve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TW" altLang="en-US" dirty="0"/>
              <a:t>每一個子陣列。 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除非該子陣列夠小，否則使用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</a:t>
            </a:r>
            <a:r>
              <a:rPr lang="zh-TW" altLang="en-US" dirty="0"/>
              <a:t>來做這件事。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合併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(Combine)</a:t>
            </a:r>
            <a:r>
              <a:rPr lang="en-US" altLang="zh-TW" dirty="0"/>
              <a:t> </a:t>
            </a:r>
            <a:r>
              <a:rPr lang="zh-TW" altLang="en-US" dirty="0"/>
              <a:t>所有子陣列的所有解答，以獲得主陣列的解答。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Divide-and-Conquer</a:t>
            </a:r>
            <a:r>
              <a:rPr lang="en-US" altLang="zh-TW" dirty="0"/>
              <a:t> </a:t>
            </a:r>
            <a:r>
              <a:rPr lang="zh-TW" altLang="en-US" dirty="0"/>
              <a:t>技巧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/>
              <a:t>Divide-and-conquer </a:t>
            </a:r>
            <a:r>
              <a:rPr lang="zh-TW" altLang="en-US" dirty="0"/>
              <a:t>的設計策略包含下列的步驟</a:t>
            </a:r>
            <a:r>
              <a:rPr lang="en-US" altLang="zh-TW" dirty="0"/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切割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(Divide)</a:t>
            </a:r>
            <a:r>
              <a:rPr lang="en-US" altLang="zh-TW" dirty="0"/>
              <a:t> </a:t>
            </a:r>
            <a:r>
              <a:rPr lang="zh-TW" altLang="en-US" dirty="0"/>
              <a:t>一個較大的問題以成為一個或多個較小的問題。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征服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(Conquer </a:t>
            </a:r>
            <a:r>
              <a:rPr lang="en-US" altLang="zh-TW" dirty="0"/>
              <a:t>; </a:t>
            </a:r>
            <a:r>
              <a:rPr lang="zh-TW" altLang="en-US" dirty="0"/>
              <a:t>或稱解決</a:t>
            </a:r>
            <a:r>
              <a:rPr lang="en-US" altLang="zh-TW" dirty="0"/>
              <a:t>solve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每一個較小的問題。 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除非問題已經足夠的小，否則使用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</a:t>
            </a:r>
            <a:r>
              <a:rPr lang="zh-TW" altLang="en-US" dirty="0"/>
              <a:t>來解決。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如果需要</a:t>
            </a:r>
            <a:r>
              <a:rPr lang="en-US" altLang="zh-TW" dirty="0"/>
              <a:t>, </a:t>
            </a:r>
            <a:r>
              <a:rPr lang="zh-TW" altLang="en-US" dirty="0"/>
              <a:t>將所有小問題的解答加以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合併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(combine)</a:t>
            </a:r>
            <a:r>
              <a:rPr lang="en-US" altLang="zh-TW" dirty="0"/>
              <a:t> </a:t>
            </a:r>
            <a:r>
              <a:rPr lang="zh-TW" altLang="en-US" dirty="0"/>
              <a:t>，以獲得原始問題的解答。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需要合併的問題</a:t>
            </a:r>
            <a:r>
              <a:rPr lang="en-US" altLang="zh-TW" dirty="0"/>
              <a:t>: Merge sort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不需要合併的問題</a:t>
            </a:r>
            <a:r>
              <a:rPr lang="en-US" altLang="zh-TW" dirty="0"/>
              <a:t>: 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03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2526"/>
          </a:xfrm>
        </p:spPr>
        <p:txBody>
          <a:bodyPr/>
          <a:lstStyle/>
          <a:p>
            <a:r>
              <a:rPr lang="en-US" altLang="zh-TW" cap="none" dirty="0"/>
              <a:t>Quick Sort </a:t>
            </a:r>
            <a:r>
              <a:rPr lang="en-US" altLang="zh-TW" dirty="0"/>
              <a:t>(</a:t>
            </a:r>
            <a:r>
              <a:rPr lang="zh-TW" altLang="en-US" dirty="0"/>
              <a:t>快速排序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25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Avg. case </a:t>
            </a:r>
            <a:r>
              <a:rPr lang="zh-TW" altLang="en-US"/>
              <a:t>下，排序最快的</a:t>
            </a:r>
            <a:r>
              <a:rPr lang="en-US" altLang="zh-TW"/>
              <a:t>algo.</a:t>
            </a:r>
          </a:p>
          <a:p>
            <a:r>
              <a:rPr lang="en-US" altLang="zh-TW"/>
              <a:t>Def: </a:t>
            </a:r>
          </a:p>
          <a:p>
            <a:pPr lvl="1"/>
            <a:r>
              <a:rPr lang="zh-TW" altLang="en-US"/>
              <a:t>將大且複雜的問題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切成許多獨立的小問題</a:t>
            </a:r>
            <a:r>
              <a:rPr lang="zh-TW" altLang="en-US"/>
              <a:t>，再加以解決各小問題後，即可求出問題的</a:t>
            </a:r>
            <a:r>
              <a:rPr lang="en-US" altLang="zh-TW"/>
              <a:t>Solution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此即 “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Divide-and-Conquer</a:t>
            </a:r>
            <a:r>
              <a:rPr lang="en-US" altLang="zh-TW"/>
              <a:t>” (</a:t>
            </a:r>
            <a:r>
              <a:rPr lang="zh-TW" altLang="en-US"/>
              <a:t>切割並征服</a:t>
            </a:r>
            <a:r>
              <a:rPr lang="en-US" altLang="zh-TW"/>
              <a:t>)</a:t>
            </a:r>
            <a:r>
              <a:rPr lang="zh-TW" altLang="en-US"/>
              <a:t>的解題策略。</a:t>
            </a:r>
          </a:p>
          <a:p>
            <a:r>
              <a:rPr lang="zh-TW" altLang="en-US"/>
              <a:t>觀念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將第一筆記錄視為</a:t>
            </a:r>
            <a:r>
              <a:rPr lang="en-US" altLang="zh-TW"/>
              <a:t>Pivot Key (</a:t>
            </a:r>
            <a:r>
              <a:rPr lang="zh-TW" altLang="en-US"/>
              <a:t>樞紐鍵 </a:t>
            </a:r>
            <a:r>
              <a:rPr lang="en-US" altLang="zh-TW"/>
              <a:t>(P.K.) </a:t>
            </a:r>
            <a:r>
              <a:rPr lang="zh-TW" altLang="en-US"/>
              <a:t>，或稱</a:t>
            </a:r>
            <a:r>
              <a:rPr lang="en-US" altLang="zh-TW"/>
              <a:t>Control Key)</a:t>
            </a:r>
            <a:r>
              <a:rPr lang="zh-TW" altLang="en-US"/>
              <a:t>，在</a:t>
            </a:r>
            <a:r>
              <a:rPr lang="en-US" altLang="zh-TW"/>
              <a:t>Pass 1 (</a:t>
            </a:r>
            <a:r>
              <a:rPr lang="zh-TW" altLang="en-US"/>
              <a:t>第一回合</a:t>
            </a:r>
            <a:r>
              <a:rPr lang="en-US" altLang="zh-TW"/>
              <a:t>) </a:t>
            </a:r>
            <a:r>
              <a:rPr lang="zh-TW" altLang="en-US"/>
              <a:t>後，可將</a:t>
            </a:r>
            <a:r>
              <a:rPr lang="en-US" altLang="zh-TW"/>
              <a:t>P.K.</a:t>
            </a:r>
            <a:r>
              <a:rPr lang="zh-TW" altLang="en-US"/>
              <a:t>置於 “最正確” 的位置上。</a:t>
            </a:r>
          </a:p>
          <a:p>
            <a:pPr lvl="1"/>
            <a:r>
              <a:rPr lang="en-US" altLang="zh-TW"/>
              <a:t>Ex: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>
              <a:sym typeface="Wingdings 3" panose="050401020108070707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>
              <a:sym typeface="Wingdings 3" panose="050401020108070707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>
                <a:sym typeface="Wingdings 3" panose="05040102010807070707" pitchFamily="18" charset="2"/>
              </a:rPr>
              <a:t>(</a:t>
            </a:r>
            <a:r>
              <a:rPr lang="zh-TW" altLang="en-US" sz="1600">
                <a:sym typeface="Wingdings 3" panose="05040102010807070707" pitchFamily="18" charset="2"/>
              </a:rPr>
              <a:t>經過</a:t>
            </a:r>
            <a:r>
              <a:rPr lang="en-US" altLang="zh-TW" sz="1600">
                <a:sym typeface="Wingdings 3" panose="05040102010807070707" pitchFamily="18" charset="2"/>
              </a:rPr>
              <a:t>Pass 1)</a:t>
            </a:r>
            <a:r>
              <a:rPr lang="en-US" altLang="zh-TW">
                <a:sym typeface="Wingdings 3" panose="05040102010807070707" pitchFamily="18" charset="2"/>
              </a:rPr>
              <a:t> 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ym typeface="Wingdings 3" panose="05040102010807070707" pitchFamily="18" charset="2"/>
            </a:endParaRPr>
          </a:p>
          <a:p>
            <a:pPr lvl="1"/>
            <a:r>
              <a:rPr lang="zh-TW" altLang="en-US">
                <a:sym typeface="Wingdings 3" panose="05040102010807070707" pitchFamily="18" charset="2"/>
              </a:rPr>
              <a:t>把</a:t>
            </a:r>
            <a:r>
              <a:rPr lang="en-US" altLang="zh-TW">
                <a:sym typeface="Wingdings 3" panose="05040102010807070707" pitchFamily="18" charset="2"/>
              </a:rPr>
              <a:t>P.K.</a:t>
            </a:r>
            <a:r>
              <a:rPr lang="zh-TW" altLang="en-US">
                <a:sym typeface="Wingdings 3" panose="05040102010807070707" pitchFamily="18" charset="2"/>
              </a:rPr>
              <a:t>擺在正確的位置 為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切割</a:t>
            </a:r>
            <a:r>
              <a:rPr lang="zh-TW" altLang="en-US">
                <a:sym typeface="Wingdings 3" panose="05040102010807070707" pitchFamily="18" charset="2"/>
              </a:rPr>
              <a:t>的概念 </a:t>
            </a:r>
            <a:r>
              <a:rPr lang="en-US" altLang="zh-TW">
                <a:sym typeface="Wingdings 3" panose="05040102010807070707" pitchFamily="18" charset="2"/>
              </a:rPr>
              <a:t>(</a:t>
            </a:r>
            <a:r>
              <a:rPr lang="en-US" altLang="zh-TW">
                <a:latin typeface="新細明體" panose="02020500000000000000" pitchFamily="18" charset="-120"/>
                <a:sym typeface="Wingdings 3" panose="05040102010807070707" pitchFamily="18" charset="2"/>
              </a:rPr>
              <a:t>∴</a:t>
            </a:r>
            <a:r>
              <a:rPr lang="zh-TW" altLang="en-US">
                <a:latin typeface="新細明體" panose="02020500000000000000" pitchFamily="18" charset="-120"/>
                <a:sym typeface="Wingdings 3" panose="05040102010807070707" pitchFamily="18" charset="2"/>
              </a:rPr>
              <a:t>可使用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anose="02020500000000000000" pitchFamily="18" charset="-120"/>
                <a:sym typeface="Wingdings 3" panose="05040102010807070707" pitchFamily="18" charset="2"/>
              </a:rPr>
              <a:t>遞迴</a:t>
            </a:r>
            <a:r>
              <a:rPr lang="en-US" altLang="zh-TW">
                <a:latin typeface="新細明體" panose="02020500000000000000" pitchFamily="18" charset="-120"/>
                <a:sym typeface="Wingdings 3" panose="05040102010807070707" pitchFamily="18" charset="2"/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47900" y="4652963"/>
            <a:ext cx="2684463" cy="623887"/>
            <a:chOff x="1416" y="3249"/>
            <a:chExt cx="1691" cy="393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397125" y="5445125"/>
            <a:ext cx="2592388" cy="623888"/>
            <a:chOff x="1474" y="3717"/>
            <a:chExt cx="1633" cy="393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74" y="3808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02" y="3717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144" y="3898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397125" y="5278438"/>
            <a:ext cx="1152525" cy="647700"/>
          </a:xfrm>
          <a:prstGeom prst="ellipse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Berlin Sans FB" panose="020E0602020502020306" pitchFamily="34" charset="0"/>
              </a:rPr>
              <a:t>R</a:t>
            </a:r>
            <a:r>
              <a:rPr lang="en-US" altLang="zh-TW" b="0" baseline="-25000">
                <a:latin typeface="Berlin Sans FB" panose="020E0602020502020306" pitchFamily="34" charset="0"/>
              </a:rPr>
              <a:t>i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52863" y="5278438"/>
            <a:ext cx="1150937" cy="647700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Berlin Sans FB" panose="020E0602020502020306" pitchFamily="34" charset="0"/>
              </a:rPr>
              <a:t>R</a:t>
            </a:r>
            <a:r>
              <a:rPr lang="en-US" altLang="zh-TW" b="0" baseline="-25000">
                <a:latin typeface="Berlin Sans FB" panose="020E0602020502020306" pitchFamily="34" charset="0"/>
              </a:rPr>
              <a:t>j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27625" y="5365750"/>
            <a:ext cx="347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0">
                <a:latin typeface="Berlin Sans FB" panose="020E0602020502020306" pitchFamily="34" charset="0"/>
              </a:rPr>
              <a:t>, R</a:t>
            </a:r>
            <a:r>
              <a:rPr lang="en-US" altLang="zh-TW" b="0" baseline="-25000">
                <a:latin typeface="Berlin Sans FB" panose="020E0602020502020306" pitchFamily="34" charset="0"/>
              </a:rPr>
              <a:t>i</a:t>
            </a:r>
            <a:r>
              <a:rPr lang="en-US" altLang="zh-TW" b="0">
                <a:latin typeface="Berlin Sans FB" panose="020E0602020502020306" pitchFamily="34" charset="0"/>
              </a:rPr>
              <a:t>.key 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 P.K. 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且 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R</a:t>
            </a:r>
            <a:r>
              <a:rPr lang="en-US" altLang="zh-TW" b="0" baseline="-25000">
                <a:latin typeface="Berlin Sans FB" panose="020E0602020502020306" pitchFamily="34" charset="0"/>
                <a:sym typeface="Symbol" panose="05050102010706020507" pitchFamily="18" charset="2"/>
              </a:rPr>
              <a:t>j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.key  P.K.</a:t>
            </a:r>
          </a:p>
        </p:txBody>
      </p:sp>
    </p:spTree>
    <p:extLst>
      <p:ext uri="{BB962C8B-B14F-4D97-AF65-F5344CB8AC3E}">
        <p14:creationId xmlns:p14="http://schemas.microsoft.com/office/powerpoint/2010/main" val="374830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uiExpand="1" animBg="1"/>
      <p:bldP spid="14" grpId="0" uiExpand="1" animBg="1"/>
      <p:bldP spid="15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r>
              <a:rPr lang="zh-TW" altLang="en-US" dirty="0"/>
              <a:t>多顆</a:t>
            </a:r>
            <a:r>
              <a:rPr lang="en-US" altLang="zh-TW" dirty="0"/>
              <a:t>CPU</a:t>
            </a:r>
            <a:r>
              <a:rPr lang="zh-TW" altLang="en-US" dirty="0"/>
              <a:t>時的運算過程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6483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1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412875"/>
            <a:ext cx="8286750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n)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P.K.</a:t>
            </a:r>
            <a:r>
              <a:rPr lang="zh-TW" altLang="en-US" dirty="0"/>
              <a:t>之最正確位置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恰好將資料量</a:t>
            </a:r>
            <a:r>
              <a:rPr lang="zh-TW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均分成二等份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Multiprocessor</a:t>
            </a:r>
            <a:r>
              <a:rPr lang="zh-TW" altLang="en-US" dirty="0"/>
              <a:t>來看，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CPU</a:t>
            </a:r>
            <a:r>
              <a:rPr lang="zh-TW" altLang="en-US" dirty="0"/>
              <a:t>的工作量相等，工作可同時做完，沒有誰等誰的問題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/>
              <a:t>時間函數</a:t>
            </a:r>
            <a:r>
              <a:rPr lang="en-US" altLang="zh-TW" dirty="0"/>
              <a:t>: T(n) = </a:t>
            </a:r>
            <a:r>
              <a:rPr lang="en-US" altLang="zh-TW" dirty="0" err="1"/>
              <a:t>c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dirty="0" err="1"/>
              <a:t>n</a:t>
            </a:r>
            <a:r>
              <a:rPr lang="en-US" altLang="zh-TW" dirty="0"/>
              <a:t> + T(n/2) + T(n/2)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>
                <a:sym typeface="Symbol" panose="05050102010706020507" pitchFamily="18" charset="2"/>
              </a:rPr>
              <a:t>時間複雜度求法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遞迴樹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lvl="4">
              <a:lnSpc>
                <a:spcPct val="90000"/>
              </a:lnSpc>
            </a:pPr>
            <a:r>
              <a:rPr lang="zh-TW" altLang="en-US" dirty="0"/>
              <a:t>將原本問題照遞迴定義展開</a:t>
            </a:r>
          </a:p>
          <a:p>
            <a:pPr lvl="4">
              <a:lnSpc>
                <a:spcPct val="90000"/>
              </a:lnSpc>
            </a:pPr>
            <a:r>
              <a:rPr lang="zh-TW" altLang="en-US" dirty="0"/>
              <a:t>計算每一層的</a:t>
            </a:r>
            <a:r>
              <a:rPr lang="en-US" altLang="zh-TW" dirty="0"/>
              <a:t>Cost</a:t>
            </a:r>
          </a:p>
          <a:p>
            <a:pPr lvl="4">
              <a:lnSpc>
                <a:spcPct val="90000"/>
              </a:lnSpc>
            </a:pPr>
            <a:r>
              <a:rPr lang="zh-TW" altLang="en-US" dirty="0"/>
              <a:t>加總每一層的</a:t>
            </a:r>
            <a:r>
              <a:rPr lang="en-US" altLang="zh-TW" dirty="0"/>
              <a:t>Cost</a:t>
            </a:r>
            <a:r>
              <a:rPr lang="zh-TW" altLang="en-US" dirty="0"/>
              <a:t>即為所求</a:t>
            </a:r>
            <a:endParaRPr lang="zh-TW" altLang="en-US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數學解法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312512" y="4005262"/>
            <a:ext cx="2952750" cy="936625"/>
          </a:xfrm>
          <a:prstGeom prst="wedgeRectCallout">
            <a:avLst>
              <a:gd name="adj1" fmla="val -55375"/>
              <a:gd name="adj2" fmla="val -66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dirty="0">
                <a:latin typeface="Berlin Sans FB" panose="020E0602020502020306" pitchFamily="34" charset="0"/>
              </a:rPr>
              <a:t>變數 </a:t>
            </a:r>
            <a:r>
              <a:rPr lang="en-US" altLang="zh-TW" dirty="0" err="1">
                <a:latin typeface="Berlin Sans FB" panose="020E0602020502020306" pitchFamily="34" charset="0"/>
              </a:rPr>
              <a:t>i</a:t>
            </a:r>
            <a:r>
              <a:rPr lang="en-US" altLang="zh-TW" dirty="0">
                <a:latin typeface="Berlin Sans FB" panose="020E0602020502020306" pitchFamily="34" charset="0"/>
              </a:rPr>
              <a:t> </a:t>
            </a:r>
            <a:r>
              <a:rPr lang="zh-TW" altLang="en-US" dirty="0">
                <a:latin typeface="Berlin Sans FB" panose="020E0602020502020306" pitchFamily="34" charset="0"/>
              </a:rPr>
              <a:t>與 </a:t>
            </a:r>
            <a:r>
              <a:rPr lang="en-US" altLang="zh-TW" dirty="0">
                <a:latin typeface="Berlin Sans FB" panose="020E0602020502020306" pitchFamily="34" charset="0"/>
              </a:rPr>
              <a:t>j </a:t>
            </a:r>
            <a:r>
              <a:rPr lang="zh-TW" altLang="en-US" dirty="0">
                <a:latin typeface="Berlin Sans FB" panose="020E0602020502020306" pitchFamily="34" charset="0"/>
              </a:rPr>
              <a:t>最多花 </a:t>
            </a:r>
            <a:r>
              <a:rPr lang="en-US" altLang="zh-TW" dirty="0">
                <a:latin typeface="Berlin Sans FB" panose="020E0602020502020306" pitchFamily="34" charset="0"/>
              </a:rPr>
              <a:t>n </a:t>
            </a:r>
            <a:r>
              <a:rPr lang="zh-TW" altLang="en-US" dirty="0">
                <a:latin typeface="Berlin Sans FB" panose="020E0602020502020306" pitchFamily="34" charset="0"/>
              </a:rPr>
              <a:t>個執行時間找記錄 </a:t>
            </a:r>
            <a:r>
              <a:rPr lang="en-US" altLang="zh-TW" dirty="0">
                <a:latin typeface="Berlin Sans FB" panose="020E0602020502020306" pitchFamily="34" charset="0"/>
              </a:rPr>
              <a:t>(</a:t>
            </a:r>
            <a:r>
              <a:rPr lang="zh-TW" altLang="en-US" dirty="0">
                <a:latin typeface="Berlin Sans FB" panose="020E0602020502020306" pitchFamily="34" charset="0"/>
              </a:rPr>
              <a:t>即</a:t>
            </a:r>
            <a:r>
              <a:rPr lang="en-US" altLang="zh-TW" dirty="0">
                <a:latin typeface="Berlin Sans FB" panose="020E0602020502020306" pitchFamily="34" charset="0"/>
              </a:rPr>
              <a:t>: </a:t>
            </a:r>
            <a:r>
              <a:rPr lang="zh-TW" altLang="en-US" dirty="0">
                <a:latin typeface="Berlin Sans FB" panose="020E0602020502020306" pitchFamily="34" charset="0"/>
              </a:rPr>
              <a:t>決定</a:t>
            </a:r>
            <a:r>
              <a:rPr lang="en-US" altLang="zh-TW" dirty="0">
                <a:latin typeface="Berlin Sans FB" panose="020E0602020502020306" pitchFamily="34" charset="0"/>
              </a:rPr>
              <a:t>P.K.</a:t>
            </a:r>
            <a:r>
              <a:rPr lang="zh-TW" altLang="en-US" dirty="0">
                <a:latin typeface="Berlin Sans FB" panose="020E0602020502020306" pitchFamily="34" charset="0"/>
              </a:rPr>
              <a:t>最正確位置所花時間</a:t>
            </a:r>
            <a:r>
              <a:rPr lang="en-US" altLang="zh-TW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865438" y="3100803"/>
            <a:ext cx="914400" cy="358775"/>
          </a:xfrm>
          <a:prstGeom prst="borderCallout3">
            <a:avLst>
              <a:gd name="adj1" fmla="val 31856"/>
              <a:gd name="adj2" fmla="val 108333"/>
              <a:gd name="adj3" fmla="val 31856"/>
              <a:gd name="adj4" fmla="val 116667"/>
              <a:gd name="adj5" fmla="val 134954"/>
              <a:gd name="adj6" fmla="val 116667"/>
              <a:gd name="adj7" fmla="val 151329"/>
              <a:gd name="adj8" fmla="val 9253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左半部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995936" y="3099729"/>
            <a:ext cx="914400" cy="358775"/>
          </a:xfrm>
          <a:prstGeom prst="borderCallout3">
            <a:avLst>
              <a:gd name="adj1" fmla="val 31856"/>
              <a:gd name="adj2" fmla="val 108333"/>
              <a:gd name="adj3" fmla="val 31856"/>
              <a:gd name="adj4" fmla="val 116667"/>
              <a:gd name="adj5" fmla="val 142477"/>
              <a:gd name="adj6" fmla="val 116667"/>
              <a:gd name="adj7" fmla="val 160176"/>
              <a:gd name="adj8" fmla="val 108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/>
              <a:t>右半部</a:t>
            </a:r>
          </a:p>
        </p:txBody>
      </p:sp>
    </p:spTree>
    <p:extLst>
      <p:ext uri="{BB962C8B-B14F-4D97-AF65-F5344CB8AC3E}">
        <p14:creationId xmlns:p14="http://schemas.microsoft.com/office/powerpoint/2010/main" val="15119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6" grpId="0" uiExpand="1" animBg="1"/>
      <p:bldP spid="7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本章重點</a:t>
            </a:r>
          </a:p>
          <a:p>
            <a:pPr lvl="1"/>
            <a:r>
              <a:rPr lang="en-US" altLang="zh-TW" dirty="0"/>
              <a:t>Divide-and-Conquer</a:t>
            </a:r>
            <a:r>
              <a:rPr lang="zh-TW" altLang="en-US" dirty="0"/>
              <a:t>策略的描述</a:t>
            </a:r>
          </a:p>
          <a:p>
            <a:pPr lvl="1"/>
            <a:r>
              <a:rPr lang="en-US" altLang="zh-TW" dirty="0"/>
              <a:t>Binary Search</a:t>
            </a:r>
          </a:p>
          <a:p>
            <a:pPr lvl="1"/>
            <a:r>
              <a:rPr lang="en-US" altLang="zh-TW" dirty="0"/>
              <a:t>Merge Sort</a:t>
            </a:r>
          </a:p>
          <a:p>
            <a:pPr lvl="1"/>
            <a:r>
              <a:rPr lang="en-US" altLang="zh-TW" dirty="0"/>
              <a:t>Divide-and-Conquer </a:t>
            </a:r>
            <a:r>
              <a:rPr lang="zh-TW" altLang="en-US" dirty="0"/>
              <a:t>的技巧</a:t>
            </a:r>
          </a:p>
          <a:p>
            <a:pPr lvl="1"/>
            <a:r>
              <a:rPr lang="en-US" altLang="zh-TW" dirty="0"/>
              <a:t>Quick Sort</a:t>
            </a:r>
          </a:p>
          <a:p>
            <a:pPr lvl="1"/>
            <a:r>
              <a:rPr lang="en-US" altLang="zh-TW" dirty="0"/>
              <a:t>Strassen‘s </a:t>
            </a:r>
            <a:r>
              <a:rPr lang="zh-TW" altLang="en-US" dirty="0"/>
              <a:t>矩陣相乘演算法 </a:t>
            </a:r>
          </a:p>
          <a:p>
            <a:pPr lvl="1"/>
            <a:r>
              <a:rPr lang="zh-TW" altLang="en-US" dirty="0"/>
              <a:t>何時不能使用 </a:t>
            </a:r>
            <a:r>
              <a:rPr lang="en-US" altLang="zh-TW" dirty="0"/>
              <a:t>Divide-and-Conquer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04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93514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ea typeface="標楷體" panose="03000509000000000000" pitchFamily="65" charset="-120"/>
              </a:rPr>
              <a:t>Worst Case: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/>
              <a:t>當輸入資料是</a:t>
            </a:r>
            <a:r>
              <a:rPr lang="zh-TW" altLang="en-US" b="1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由大到小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zh-TW" altLang="en-US" b="1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排好</a:t>
            </a:r>
            <a:r>
              <a:rPr lang="zh-TW" altLang="en-US"/>
              <a:t>時 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切割毫無用處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說明</a:t>
            </a:r>
            <a:r>
              <a:rPr lang="en-US" altLang="zh-TW"/>
              <a:t>]: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</a:t>
            </a:r>
            <a:r>
              <a:rPr lang="zh-TW" altLang="en-US" sz="2000"/>
              <a:t>或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16013" y="2949352"/>
            <a:ext cx="2684462" cy="623887"/>
            <a:chOff x="1416" y="3249"/>
            <a:chExt cx="1691" cy="393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166813" y="4797202"/>
            <a:ext cx="2684462" cy="623887"/>
            <a:chOff x="1416" y="3249"/>
            <a:chExt cx="1691" cy="39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7950" y="2487389"/>
            <a:ext cx="374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輸入資料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TW"/>
              <a:t> </a:t>
            </a:r>
            <a:r>
              <a:rPr lang="zh-TW" altLang="en-US"/>
              <a:t>小                                   大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950" y="4359052"/>
            <a:ext cx="3743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輸入資料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TW"/>
              <a:t> </a:t>
            </a:r>
            <a:r>
              <a:rPr lang="zh-TW" altLang="en-US"/>
              <a:t>大                                   小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64250" y="2949352"/>
            <a:ext cx="2684463" cy="623887"/>
            <a:chOff x="1416" y="3249"/>
            <a:chExt cx="1691" cy="393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514975" y="2919189"/>
            <a:ext cx="641350" cy="366713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[0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445250" y="2919189"/>
            <a:ext cx="2447925" cy="366713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               n-1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                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651500" y="4797202"/>
            <a:ext cx="2732088" cy="623887"/>
            <a:chOff x="3891" y="3475"/>
            <a:chExt cx="1721" cy="393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91" y="356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342" y="3475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284" y="3656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251825" y="4790852"/>
            <a:ext cx="641350" cy="366712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[0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08625" y="4790852"/>
            <a:ext cx="2447925" cy="366712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               n-1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                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4140200" y="285410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Pass 1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140200" y="4725764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110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 advAuto="0"/>
      <p:bldP spid="13" grpId="0" uiExpand="1"/>
      <p:bldP spid="14" grpId="0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28638" y="836712"/>
            <a:ext cx="8220075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>
                <a:ea typeface="標楷體" panose="03000509000000000000" pitchFamily="65" charset="-120"/>
              </a:rPr>
              <a:t>Average Case: 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</a:t>
            </a:r>
            <a:r>
              <a:rPr lang="en-US" altLang="zh-TW" sz="3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600" dirty="0">
                <a:ea typeface="標楷體" panose="03000509000000000000" pitchFamily="65" charset="-120"/>
                <a:sym typeface="Symbol" panose="05050102010706020507" pitchFamily="18" charset="2"/>
              </a:rPr>
              <a:t>                                                                  , T(0) = 0</a:t>
            </a:r>
            <a:endParaRPr lang="en-US" altLang="zh-TW" sz="2600" dirty="0">
              <a:ea typeface="標楷體" panose="03000509000000000000" pitchFamily="65" charset="-12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28688" y="3956149"/>
            <a:ext cx="6811962" cy="912813"/>
            <a:chOff x="521" y="2991"/>
            <a:chExt cx="4291" cy="575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21" y="3163"/>
              <a:ext cx="4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34" y="2991"/>
              <a:ext cx="478" cy="34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507" y="3354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900113" y="3573562"/>
            <a:ext cx="3028950" cy="1223962"/>
          </a:xfrm>
          <a:prstGeom prst="ellipse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 dirty="0" err="1">
                <a:latin typeface="Berlin Sans FB" panose="020E0602020502020306" pitchFamily="34" charset="0"/>
              </a:rPr>
              <a:t>i</a:t>
            </a:r>
            <a:r>
              <a:rPr lang="zh-TW" altLang="en-US" sz="2800" b="0" dirty="0">
                <a:latin typeface="Berlin Sans FB" panose="020E0602020502020306" pitchFamily="34" charset="0"/>
              </a:rPr>
              <a:t>筆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787900" y="3573562"/>
            <a:ext cx="3024188" cy="1223962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 dirty="0">
                <a:latin typeface="Berlin Sans FB" panose="020E0602020502020306" pitchFamily="34" charset="0"/>
              </a:rPr>
              <a:t>(n-1-i)</a:t>
            </a:r>
            <a:r>
              <a:rPr lang="zh-TW" altLang="en-US" sz="2800" b="0" dirty="0">
                <a:latin typeface="Berlin Sans FB" panose="020E0602020502020306" pitchFamily="34" charset="0"/>
              </a:rPr>
              <a:t>筆</a:t>
            </a:r>
            <a:endParaRPr lang="zh-TW" altLang="en-US" sz="2800" b="0" baseline="-250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7569BC95-1D2F-4E49-8395-642598675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47056"/>
              </p:ext>
            </p:extLst>
          </p:nvPr>
        </p:nvGraphicFramePr>
        <p:xfrm>
          <a:off x="1997075" y="2176463"/>
          <a:ext cx="47910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方程式" r:id="rId3" imgW="1993680" imgH="431640" progId="Equation.3">
                  <p:embed/>
                </p:oleObj>
              </mc:Choice>
              <mc:Fallback>
                <p:oleObj name="方程式" r:id="rId3" imgW="1993680" imgH="43164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176463"/>
                        <a:ext cx="47910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61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629B59-F030-4EDA-912A-570B732A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942"/>
            <a:ext cx="9144000" cy="30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346031-9BDE-46CA-956C-819E4B504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408"/>
            <a:ext cx="9144000" cy="38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6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9876DEA-D2F5-4768-B2F3-85288C9FEA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nary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TW" altLang="en-US" dirty="0"/>
                  <a:t>帶入有兩種狀況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9876DEA-D2F5-4768-B2F3-85288C9FE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7F795B-BED6-43ED-AF8A-7C8CAD4C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40533A-512B-4326-867A-CFA8C7E2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14461"/>
            <a:ext cx="6266667" cy="24666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6DC5E4-11A6-423A-8116-E5EFC8DC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3" y="4911812"/>
            <a:ext cx="5990476" cy="16476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809762A-3099-44E8-8BB1-C8E5C35C2C7F}"/>
              </a:ext>
            </a:extLst>
          </p:cNvPr>
          <p:cNvSpPr txBox="1"/>
          <p:nvPr/>
        </p:nvSpPr>
        <p:spPr>
          <a:xfrm>
            <a:off x="611560" y="17708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狀況一</a:t>
            </a:r>
            <a:r>
              <a:rPr lang="en-US" altLang="zh-TW" dirty="0"/>
              <a:t>: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F55096-8F5D-4F4A-8B7C-A22D28ABADE2}"/>
              </a:ext>
            </a:extLst>
          </p:cNvPr>
          <p:cNvSpPr txBox="1"/>
          <p:nvPr/>
        </p:nvSpPr>
        <p:spPr>
          <a:xfrm>
            <a:off x="611560" y="44843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狀況二</a:t>
            </a:r>
            <a:r>
              <a:rPr lang="en-US" altLang="zh-TW" dirty="0"/>
              <a:t>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1C8C895-1F44-471F-B8B6-760E7963530C}"/>
                  </a:ext>
                </a:extLst>
              </p:cNvPr>
              <p:cNvSpPr txBox="1"/>
              <p:nvPr/>
            </p:nvSpPr>
            <p:spPr>
              <a:xfrm>
                <a:off x="6341675" y="4224803"/>
                <a:ext cx="2693814" cy="519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1C8C895-1F44-471F-B8B6-760E7963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675" y="4224803"/>
                <a:ext cx="2693814" cy="519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1286"/>
          </a:xfrm>
        </p:spPr>
        <p:txBody>
          <a:bodyPr/>
          <a:lstStyle/>
          <a:p>
            <a:r>
              <a:rPr lang="en-US" altLang="zh-TW" cap="none" dirty="0"/>
              <a:t>Strassen's Matrix Multiplication Algorithm </a:t>
            </a:r>
            <a:endParaRPr lang="zh-TW" altLang="en-US" cap="non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25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dirty="0"/>
              <a:t>矩陣乘法問題 </a:t>
            </a:r>
            <a:r>
              <a:rPr lang="en-US" altLang="zh-TW" dirty="0"/>
              <a:t>(Matrix Multiplication Problem):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給定兩個方陣</a:t>
            </a:r>
            <a:r>
              <a:rPr lang="en-US" altLang="zh-TW" dirty="0"/>
              <a:t>A, B</a:t>
            </a:r>
            <a:r>
              <a:rPr lang="zh-TW" altLang="en-US" dirty="0"/>
              <a:t>，其</a:t>
            </a:r>
            <a:r>
              <a:rPr lang="en-US" altLang="zh-TW" dirty="0"/>
              <a:t>Size</a:t>
            </a:r>
            <a:r>
              <a:rPr lang="zh-TW" altLang="en-US" dirty="0"/>
              <a:t>均為</a:t>
            </a:r>
            <a:r>
              <a:rPr lang="en-US" altLang="zh-TW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n</a:t>
            </a:r>
            <a:r>
              <a:rPr lang="zh-TW" altLang="en-US" dirty="0">
                <a:sym typeface="Symbol" panose="05050102010706020507" pitchFamily="18" charset="2"/>
              </a:rPr>
              <a:t>，其中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n=2</a:t>
            </a:r>
            <a:r>
              <a:rPr lang="en-US" altLang="zh-TW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</a:t>
            </a:r>
            <a:r>
              <a:rPr lang="zh-TW" altLang="en-US" dirty="0">
                <a:sym typeface="Symbol" panose="05050102010706020507" pitchFamily="18" charset="2"/>
              </a:rPr>
              <a:t>。如果</a:t>
            </a:r>
            <a:r>
              <a:rPr lang="en-US" altLang="zh-TW" dirty="0">
                <a:sym typeface="Symbol" panose="05050102010706020507" pitchFamily="18" charset="2"/>
              </a:rPr>
              <a:t>n</a:t>
            </a:r>
            <a:r>
              <a:rPr lang="zh-TW" altLang="en-US" dirty="0">
                <a:sym typeface="Symbol" panose="05050102010706020507" pitchFamily="18" charset="2"/>
              </a:rPr>
              <a:t>不是</a:t>
            </a:r>
            <a:r>
              <a:rPr lang="en-US" altLang="zh-TW" dirty="0">
                <a:sym typeface="Symbol" panose="05050102010706020507" pitchFamily="18" charset="2"/>
              </a:rPr>
              <a:t>2</a:t>
            </a:r>
            <a:r>
              <a:rPr lang="zh-TW" altLang="en-US" dirty="0">
                <a:sym typeface="Symbol" panose="05050102010706020507" pitchFamily="18" charset="2"/>
              </a:rPr>
              <a:t>的冪次方，則可以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增加額外的列與行</a:t>
            </a:r>
            <a:r>
              <a:rPr lang="zh-TW" altLang="en-US" dirty="0">
                <a:sym typeface="Symbol" panose="05050102010706020507" pitchFamily="18" charset="2"/>
              </a:rPr>
              <a:t>，但是補上的元素都是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零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若矩陣是扁的，則可以在該矩陣下方補上</a:t>
            </a:r>
            <a:r>
              <a:rPr lang="zh-TW" altLang="en-US" u="sng" dirty="0">
                <a:sym typeface="Symbol" panose="05050102010706020507" pitchFamily="18" charset="2"/>
              </a:rPr>
              <a:t>數</a:t>
            </a:r>
            <a:r>
              <a:rPr lang="zh-TW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列</a:t>
            </a:r>
            <a:r>
              <a:rPr lang="zh-TW" altLang="en-US" u="sng" dirty="0">
                <a:sym typeface="Symbol" panose="05050102010706020507" pitchFamily="18" charset="2"/>
              </a:rPr>
              <a:t>的</a:t>
            </a:r>
            <a:r>
              <a:rPr lang="en-US" altLang="zh-TW" u="sng" dirty="0">
                <a:sym typeface="Symbol" panose="05050102010706020507" pitchFamily="18" charset="2"/>
              </a:rPr>
              <a:t>0</a:t>
            </a:r>
            <a:r>
              <a:rPr lang="zh-TW" altLang="en-US" dirty="0">
                <a:sym typeface="Symbol" panose="05050102010706020507" pitchFamily="18" charset="2"/>
              </a:rPr>
              <a:t>，使之成為方陣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若矩陣是窄的，則可以在該矩陣右方補上</a:t>
            </a:r>
            <a:r>
              <a:rPr lang="zh-TW" altLang="en-US" u="sng" dirty="0">
                <a:sym typeface="Symbol" panose="05050102010706020507" pitchFamily="18" charset="2"/>
              </a:rPr>
              <a:t>數</a:t>
            </a:r>
            <a:r>
              <a:rPr lang="zh-TW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行</a:t>
            </a:r>
            <a:r>
              <a:rPr lang="zh-TW" altLang="en-US" u="sng" dirty="0">
                <a:sym typeface="Symbol" panose="05050102010706020507" pitchFamily="18" charset="2"/>
              </a:rPr>
              <a:t>的</a:t>
            </a:r>
            <a:r>
              <a:rPr lang="en-US" altLang="zh-TW" u="sng" dirty="0">
                <a:sym typeface="Symbol" panose="05050102010706020507" pitchFamily="18" charset="2"/>
              </a:rPr>
              <a:t>0</a:t>
            </a:r>
            <a:r>
              <a:rPr lang="zh-TW" altLang="en-US" dirty="0">
                <a:sym typeface="Symbol" panose="05050102010706020507" pitchFamily="18" charset="2"/>
              </a:rPr>
              <a:t>，使之成為方陣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欲求</a:t>
            </a:r>
            <a:r>
              <a:rPr lang="en-US" altLang="zh-TW" dirty="0">
                <a:sym typeface="Symbol" panose="05050102010706020507" pitchFamily="18" charset="2"/>
              </a:rPr>
              <a:t>C = A  B</a:t>
            </a:r>
            <a:r>
              <a:rPr lang="zh-TW" altLang="en-US" dirty="0">
                <a:sym typeface="Symbol" panose="05050102010706020507" pitchFamily="18" charset="2"/>
              </a:rPr>
              <a:t>，傳統的矩陣乘法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en-US" altLang="zh-TW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                          c</a:t>
            </a:r>
            <a:r>
              <a:rPr lang="en-US" altLang="zh-TW" baseline="-25000" dirty="0">
                <a:sym typeface="Symbol" panose="05050102010706020507" pitchFamily="18" charset="2"/>
              </a:rPr>
              <a:t>11</a:t>
            </a:r>
            <a:r>
              <a:rPr lang="en-US" altLang="zh-TW" dirty="0">
                <a:sym typeface="Symbol" panose="05050102010706020507" pitchFamily="18" charset="2"/>
              </a:rPr>
              <a:t> = a</a:t>
            </a:r>
            <a:r>
              <a:rPr lang="en-US" altLang="zh-TW" baseline="-25000" dirty="0">
                <a:sym typeface="Symbol" panose="05050102010706020507" pitchFamily="18" charset="2"/>
              </a:rPr>
              <a:t>11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11</a:t>
            </a:r>
            <a:r>
              <a:rPr lang="en-US" altLang="zh-TW" dirty="0">
                <a:sym typeface="Symbol" panose="05050102010706020507" pitchFamily="18" charset="2"/>
              </a:rPr>
              <a:t>+a</a:t>
            </a:r>
            <a:r>
              <a:rPr lang="en-US" altLang="zh-TW" baseline="-25000" dirty="0">
                <a:sym typeface="Symbol" panose="05050102010706020507" pitchFamily="18" charset="2"/>
              </a:rPr>
              <a:t>12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                          c</a:t>
            </a:r>
            <a:r>
              <a:rPr lang="en-US" altLang="zh-TW" baseline="-25000" dirty="0">
                <a:sym typeface="Symbol" panose="05050102010706020507" pitchFamily="18" charset="2"/>
              </a:rPr>
              <a:t>12</a:t>
            </a:r>
            <a:r>
              <a:rPr lang="en-US" altLang="zh-TW" dirty="0">
                <a:sym typeface="Symbol" panose="05050102010706020507" pitchFamily="18" charset="2"/>
              </a:rPr>
              <a:t> = a</a:t>
            </a:r>
            <a:r>
              <a:rPr lang="en-US" altLang="zh-TW" baseline="-25000" dirty="0">
                <a:sym typeface="Symbol" panose="05050102010706020507" pitchFamily="18" charset="2"/>
              </a:rPr>
              <a:t>11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12</a:t>
            </a:r>
            <a:r>
              <a:rPr lang="en-US" altLang="zh-TW" dirty="0">
                <a:sym typeface="Symbol" panose="05050102010706020507" pitchFamily="18" charset="2"/>
              </a:rPr>
              <a:t>+a</a:t>
            </a:r>
            <a:r>
              <a:rPr lang="en-US" altLang="zh-TW" baseline="-25000" dirty="0">
                <a:sym typeface="Symbol" panose="05050102010706020507" pitchFamily="18" charset="2"/>
              </a:rPr>
              <a:t>12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22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                          c</a:t>
            </a:r>
            <a:r>
              <a:rPr lang="en-US" altLang="zh-TW" baseline="-25000" dirty="0">
                <a:sym typeface="Symbol" panose="05050102010706020507" pitchFamily="18" charset="2"/>
              </a:rPr>
              <a:t>21</a:t>
            </a:r>
            <a:r>
              <a:rPr lang="en-US" altLang="zh-TW" dirty="0">
                <a:sym typeface="Symbol" panose="05050102010706020507" pitchFamily="18" charset="2"/>
              </a:rPr>
              <a:t> = a</a:t>
            </a:r>
            <a:r>
              <a:rPr lang="en-US" altLang="zh-TW" baseline="-25000" dirty="0">
                <a:sym typeface="Symbol" panose="05050102010706020507" pitchFamily="18" charset="2"/>
              </a:rPr>
              <a:t>21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11</a:t>
            </a:r>
            <a:r>
              <a:rPr lang="en-US" altLang="zh-TW" dirty="0">
                <a:sym typeface="Symbol" panose="05050102010706020507" pitchFamily="18" charset="2"/>
              </a:rPr>
              <a:t>+a</a:t>
            </a:r>
            <a:r>
              <a:rPr lang="en-US" altLang="zh-TW" baseline="-25000" dirty="0">
                <a:sym typeface="Symbol" panose="05050102010706020507" pitchFamily="18" charset="2"/>
              </a:rPr>
              <a:t>22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                          c</a:t>
            </a:r>
            <a:r>
              <a:rPr lang="en-US" altLang="zh-TW" baseline="-25000" dirty="0">
                <a:sym typeface="Symbol" panose="05050102010706020507" pitchFamily="18" charset="2"/>
              </a:rPr>
              <a:t>22</a:t>
            </a:r>
            <a:r>
              <a:rPr lang="en-US" altLang="zh-TW" dirty="0">
                <a:sym typeface="Symbol" panose="05050102010706020507" pitchFamily="18" charset="2"/>
              </a:rPr>
              <a:t> = a</a:t>
            </a:r>
            <a:r>
              <a:rPr lang="en-US" altLang="zh-TW" baseline="-25000" dirty="0">
                <a:sym typeface="Symbol" panose="05050102010706020507" pitchFamily="18" charset="2"/>
              </a:rPr>
              <a:t>21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12</a:t>
            </a:r>
            <a:r>
              <a:rPr lang="en-US" altLang="zh-TW" dirty="0">
                <a:sym typeface="Symbol" panose="05050102010706020507" pitchFamily="18" charset="2"/>
              </a:rPr>
              <a:t>+a</a:t>
            </a:r>
            <a:r>
              <a:rPr lang="en-US" altLang="zh-TW" baseline="-25000" dirty="0">
                <a:sym typeface="Symbol" panose="05050102010706020507" pitchFamily="18" charset="2"/>
              </a:rPr>
              <a:t>22</a:t>
            </a:r>
            <a:r>
              <a:rPr lang="en-US" altLang="zh-TW" dirty="0">
                <a:sym typeface="Symbol" panose="05050102010706020507" pitchFamily="18" charset="2"/>
              </a:rPr>
              <a:t> b</a:t>
            </a:r>
            <a:r>
              <a:rPr lang="en-US" altLang="zh-TW" baseline="-25000" dirty="0">
                <a:sym typeface="Symbol" panose="05050102010706020507" pitchFamily="18" charset="2"/>
              </a:rPr>
              <a:t>22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92588"/>
            <a:ext cx="331311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6113463"/>
            <a:ext cx="3057525" cy="628650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92696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/>
              <a:t>將矩陣乘法問題放大來看</a:t>
            </a:r>
            <a:r>
              <a:rPr lang="en-US" altLang="zh-TW"/>
              <a:t>:</a:t>
            </a:r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C</a:t>
            </a:r>
            <a:r>
              <a:rPr lang="en-US" altLang="zh-TW" baseline="-25000">
                <a:sym typeface="Symbol" panose="05050102010706020507" pitchFamily="18" charset="2"/>
              </a:rPr>
              <a:t>11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b="1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sym typeface="Symbol" panose="05050102010706020507" pitchFamily="18" charset="2"/>
              </a:rPr>
              <a:t>11</a:t>
            </a:r>
            <a:r>
              <a:rPr lang="en-US" altLang="zh-TW" b="1">
                <a:solidFill>
                  <a:srgbClr val="008000"/>
                </a:solidFill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sym typeface="Symbol" panose="05050102010706020507" pitchFamily="18" charset="2"/>
              </a:rPr>
              <a:t>11</a:t>
            </a:r>
            <a:r>
              <a:rPr lang="en-US" altLang="zh-TW" baseline="-25000"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12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21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C</a:t>
            </a:r>
            <a:r>
              <a:rPr lang="en-US" altLang="zh-TW" baseline="-25000">
                <a:sym typeface="Symbol" panose="05050102010706020507" pitchFamily="18" charset="2"/>
              </a:rPr>
              <a:t>12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11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12</a:t>
            </a:r>
            <a:r>
              <a:rPr lang="en-US" altLang="zh-TW" baseline="-25000"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12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22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C</a:t>
            </a:r>
            <a:r>
              <a:rPr lang="en-US" altLang="zh-TW" baseline="-25000">
                <a:sym typeface="Symbol" panose="05050102010706020507" pitchFamily="18" charset="2"/>
              </a:rPr>
              <a:t>21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21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11</a:t>
            </a:r>
            <a:r>
              <a:rPr lang="en-US" altLang="zh-TW" baseline="-25000"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22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21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C</a:t>
            </a:r>
            <a:r>
              <a:rPr lang="en-US" altLang="zh-TW" baseline="-25000">
                <a:sym typeface="Symbol" panose="05050102010706020507" pitchFamily="18" charset="2"/>
              </a:rPr>
              <a:t>22</a:t>
            </a:r>
            <a:r>
              <a:rPr lang="en-US" altLang="zh-TW">
                <a:sym typeface="Symbol" panose="05050102010706020507" pitchFamily="18" charset="2"/>
              </a:rPr>
              <a:t> =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21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12</a:t>
            </a:r>
            <a:r>
              <a:rPr lang="en-US" altLang="zh-TW" baseline="-25000">
                <a:sym typeface="Symbol" panose="05050102010706020507" pitchFamily="18" charset="2"/>
              </a:rPr>
              <a:t>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22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B</a:t>
            </a:r>
            <a:r>
              <a:rPr lang="en-US" altLang="zh-TW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zh-TW" altLang="en-US">
                <a:sym typeface="Symbol" panose="05050102010706020507" pitchFamily="18" charset="2"/>
              </a:rPr>
              <a:t>遞迴方程式為</a:t>
            </a:r>
            <a:r>
              <a:rPr lang="en-US" altLang="zh-TW">
                <a:sym typeface="Symbol" panose="05050102010706020507" pitchFamily="18" charset="2"/>
              </a:rPr>
              <a:t>: T(n) = 8T(n/2) +cn</a:t>
            </a:r>
            <a:r>
              <a:rPr lang="en-US" altLang="zh-TW" baseline="30000">
                <a:sym typeface="Symbol" panose="05050102010706020507" pitchFamily="18" charset="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zh-TW" altLang="en-US">
                <a:sym typeface="Symbol" panose="05050102010706020507" pitchFamily="18" charset="2"/>
              </a:rPr>
              <a:t>由支配理論可以得知該遞迴方程式最後可以得到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(n</a:t>
            </a:r>
            <a:r>
              <a:rPr lang="en-US" altLang="zh-TW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endParaRPr lang="en-US" altLang="zh-TW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0396"/>
            <a:ext cx="5832475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40200" y="3431134"/>
            <a:ext cx="3232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>
                <a:latin typeface="Berlin Sans FB" panose="020E0602020502020306" pitchFamily="34" charset="0"/>
              </a:rPr>
              <a:t>C</a:t>
            </a:r>
            <a:r>
              <a:rPr lang="en-US" altLang="zh-TW" sz="2000" b="0" baseline="-25000">
                <a:latin typeface="Berlin Sans FB" panose="020E0602020502020306" pitchFamily="34" charset="0"/>
              </a:rPr>
              <a:t>ij</a:t>
            </a:r>
            <a:r>
              <a:rPr lang="en-US" altLang="zh-TW" sz="2000" b="0">
                <a:latin typeface="Berlin Sans FB" panose="020E0602020502020306" pitchFamily="34" charset="0"/>
              </a:rPr>
              <a:t>, A</a:t>
            </a:r>
            <a:r>
              <a:rPr lang="en-US" altLang="zh-TW" sz="2000" b="0" baseline="-25000">
                <a:latin typeface="Berlin Sans FB" panose="020E0602020502020306" pitchFamily="34" charset="0"/>
              </a:rPr>
              <a:t>ij</a:t>
            </a:r>
            <a:r>
              <a:rPr lang="en-US" altLang="zh-TW" sz="2000" b="0">
                <a:latin typeface="Berlin Sans FB" panose="020E0602020502020306" pitchFamily="34" charset="0"/>
              </a:rPr>
              <a:t>, B</a:t>
            </a:r>
            <a:r>
              <a:rPr lang="en-US" altLang="zh-TW" sz="2000" b="0" baseline="-25000">
                <a:latin typeface="Berlin Sans FB" panose="020E0602020502020306" pitchFamily="34" charset="0"/>
              </a:rPr>
              <a:t>ij</a:t>
            </a:r>
            <a:r>
              <a:rPr lang="zh-TW" altLang="en-US" sz="2000" b="0">
                <a:latin typeface="Berlin Sans FB" panose="020E0602020502020306" pitchFamily="34" charset="0"/>
              </a:rPr>
              <a:t>皆為</a:t>
            </a:r>
            <a:r>
              <a:rPr lang="zh-TW" altLang="en-US" sz="20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子矩陣</a:t>
            </a:r>
            <a:r>
              <a:rPr lang="zh-TW" altLang="en-US" sz="2000" b="0">
                <a:latin typeface="Berlin Sans FB" panose="020E0602020502020306" pitchFamily="34" charset="0"/>
              </a:rPr>
              <a:t>，即可</a:t>
            </a:r>
          </a:p>
          <a:p>
            <a:r>
              <a:rPr lang="zh-TW" altLang="en-US" sz="2000" b="0">
                <a:latin typeface="Berlin Sans FB" panose="020E0602020502020306" pitchFamily="34" charset="0"/>
              </a:rPr>
              <a:t>用</a:t>
            </a:r>
            <a:r>
              <a:rPr lang="zh-TW" altLang="en-US" sz="20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遞迴切割</a:t>
            </a:r>
            <a:r>
              <a:rPr lang="zh-TW" altLang="en-US" sz="2000" b="0">
                <a:latin typeface="Berlin Sans FB" panose="020E0602020502020306" pitchFamily="34" charset="0"/>
              </a:rPr>
              <a:t>的方式來將此矩</a:t>
            </a:r>
          </a:p>
          <a:p>
            <a:r>
              <a:rPr lang="zh-TW" altLang="en-US" sz="2000" b="0">
                <a:latin typeface="Berlin Sans FB" panose="020E0602020502020306" pitchFamily="34" charset="0"/>
              </a:rPr>
              <a:t>陣切割成數個小矩陣。</a:t>
            </a:r>
          </a:p>
        </p:txBody>
      </p:sp>
    </p:spTree>
    <p:extLst>
      <p:ext uri="{BB962C8B-B14F-4D97-AF65-F5344CB8AC3E}">
        <p14:creationId xmlns:p14="http://schemas.microsoft.com/office/powerpoint/2010/main" val="194370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424862" cy="36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652963"/>
            <a:ext cx="82915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23900" indent="-2714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60463" indent="-25717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972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60575" indent="-2714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77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49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321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93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TW" altLang="en-US" sz="2000" b="0" dirty="0"/>
              <a:t>該演算法的時間複雜度為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en-US" altLang="zh-TW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TW" altLang="en-US" sz="2000" b="0" dirty="0"/>
              <a:t>，乘法運算比加法運算要來得多。</a:t>
            </a:r>
          </a:p>
          <a:p>
            <a:pPr lvl="1">
              <a:lnSpc>
                <a:spcPct val="120000"/>
              </a:lnSpc>
            </a:pPr>
            <a:r>
              <a:rPr lang="zh-TW" altLang="en-US" sz="1800" b="0" dirty="0"/>
              <a:t>前例的乘法有</a:t>
            </a:r>
            <a:r>
              <a:rPr lang="en-US" altLang="zh-TW" sz="1800" b="0" dirty="0"/>
              <a:t>8</a:t>
            </a:r>
            <a:r>
              <a:rPr lang="zh-TW" altLang="en-US" sz="1800" b="0" dirty="0"/>
              <a:t>個，加法有</a:t>
            </a:r>
            <a:r>
              <a:rPr lang="en-US" altLang="zh-TW" sz="1800" b="0" dirty="0"/>
              <a:t>4</a:t>
            </a:r>
            <a:r>
              <a:rPr lang="zh-TW" altLang="en-US" sz="1800" b="0" dirty="0"/>
              <a:t>個。</a:t>
            </a:r>
            <a:endParaRPr lang="en-US" altLang="zh-TW" sz="1800" b="0" dirty="0"/>
          </a:p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TW" altLang="en-US" sz="2000" b="0" dirty="0"/>
              <a:t>然而，就系統執行的角度來說，</a:t>
            </a:r>
            <a:r>
              <a:rPr lang="zh-TW" altLang="en-US" sz="2000" b="0" u="sng" dirty="0"/>
              <a:t>乘法運算的複雜度遠超過加法運算</a:t>
            </a:r>
            <a:r>
              <a:rPr lang="zh-TW" altLang="en-US" sz="2000" b="0" dirty="0"/>
              <a:t>，因此該演算法在實際執行的速度會更慢。</a:t>
            </a:r>
            <a:endParaRPr lang="zh-TW" altLang="en-US" sz="2000" b="0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37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692696"/>
            <a:ext cx="3889375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en-US" altLang="zh-TW"/>
              <a:t>1969</a:t>
            </a:r>
            <a:r>
              <a:rPr lang="zh-TW" altLang="en-US"/>
              <a:t>年</a:t>
            </a:r>
            <a:r>
              <a:rPr lang="en-US" altLang="zh-TW"/>
              <a:t>, Strassen </a:t>
            </a:r>
            <a:r>
              <a:rPr lang="zh-TW" altLang="en-US"/>
              <a:t>發表了一個時間複雜度較三次方演算法為佳 </a:t>
            </a:r>
            <a:r>
              <a:rPr lang="en-US" altLang="zh-TW"/>
              <a:t>(time complexity is better than cubic)</a:t>
            </a:r>
            <a:r>
              <a:rPr lang="zh-TW" altLang="en-US"/>
              <a:t>的演算法。</a:t>
            </a:r>
          </a:p>
          <a:p>
            <a:r>
              <a:rPr lang="en-US" altLang="zh-TW"/>
              <a:t>Strassen</a:t>
            </a:r>
            <a:r>
              <a:rPr lang="zh-TW" altLang="en-US"/>
              <a:t>的方法需要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zh-TW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次乘法和 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 </a:t>
            </a:r>
            <a:r>
              <a:rPr lang="zh-TW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次的加</a:t>
            </a:r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TW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減法</a:t>
            </a:r>
            <a:endParaRPr lang="zh-TW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764134"/>
            <a:ext cx="47212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764704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>
                <a:sym typeface="Symbol" panose="05050102010706020507" pitchFamily="18" charset="2"/>
              </a:rPr>
              <a:t>遞迴方程式為</a:t>
            </a:r>
            <a:r>
              <a:rPr lang="en-US" altLang="zh-TW">
                <a:sym typeface="Symbol" panose="05050102010706020507" pitchFamily="18" charset="2"/>
              </a:rPr>
              <a:t>: T(n) = 7T(n/2) +cn</a:t>
            </a:r>
            <a:r>
              <a:rPr lang="en-US" altLang="zh-TW" baseline="30000">
                <a:sym typeface="Symbol" panose="05050102010706020507" pitchFamily="18" charset="2"/>
              </a:rPr>
              <a:t>2</a:t>
            </a:r>
          </a:p>
          <a:p>
            <a:r>
              <a:rPr lang="zh-TW" altLang="en-US">
                <a:sym typeface="Symbol" panose="05050102010706020507" pitchFamily="18" charset="2"/>
              </a:rPr>
              <a:t>由支配理論可以得知該遞迴方程式最後可以得到</a:t>
            </a:r>
            <a:r>
              <a:rPr lang="en-US" altLang="zh-TW">
                <a:sym typeface="Symbol" panose="05050102010706020507" pitchFamily="18" charset="2"/>
              </a:rPr>
              <a:t>(n</a:t>
            </a:r>
            <a:r>
              <a:rPr lang="en-US" altLang="zh-TW" baseline="30000">
                <a:sym typeface="Symbol" panose="05050102010706020507" pitchFamily="18" charset="2"/>
              </a:rPr>
              <a:t>lg7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204"/>
            <a:ext cx="5329237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Divide-and-Conquer</a:t>
            </a:r>
            <a:r>
              <a:rPr lang="zh-TW" altLang="en-US" dirty="0"/>
              <a:t>策略的描述與技巧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2253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/>
              <a:t>Divide-and-conquer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由上而下 </a:t>
            </a:r>
            <a:r>
              <a:rPr lang="en-US" altLang="zh-TW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(top-down)</a:t>
            </a:r>
            <a:r>
              <a:rPr lang="en-US" altLang="zh-TW" dirty="0"/>
              <a:t> </a:t>
            </a:r>
            <a:r>
              <a:rPr lang="zh-TW" altLang="en-US" dirty="0"/>
              <a:t>的解題方式</a:t>
            </a:r>
            <a:r>
              <a:rPr lang="en-US" altLang="zh-TW" dirty="0"/>
              <a:t>.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它將一個問題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切割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divides</a:t>
            </a:r>
            <a:r>
              <a:rPr lang="en-US" altLang="zh-TW" dirty="0"/>
              <a:t>) </a:t>
            </a:r>
            <a:r>
              <a:rPr lang="zh-TW" altLang="en-US" dirty="0"/>
              <a:t>成兩個或以上的較小問題。較小的問題通常是原問題的實例。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如果較小的問題之解可以容易地獲得，那麼原問題的解可以藉由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合併較小問題的答案</a:t>
            </a:r>
            <a:r>
              <a:rPr lang="zh-TW" altLang="en-US" dirty="0"/>
              <a:t>獲得。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如果小問題還是太大以致於不易解決，則可以再被切割成更小的問題直到切到夠小而易獲得結果為止。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274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何時不能使用 </a:t>
            </a:r>
            <a:r>
              <a:rPr lang="en-US" altLang="zh-TW" cap="none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zh-TW" altLang="en-US" dirty="0"/>
              <a:t>在下列兩種情況，我們應免使用 </a:t>
            </a:r>
            <a:r>
              <a:rPr lang="en-US" altLang="zh-TW" dirty="0"/>
              <a:t>Divide-and-Conquer:</a:t>
            </a:r>
          </a:p>
          <a:p>
            <a:pPr marL="909638" lvl="1" indent="-4572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zh-TW" altLang="en-US" dirty="0"/>
              <a:t>一個大小為</a:t>
            </a:r>
            <a:r>
              <a:rPr lang="en-US" altLang="zh-TW" dirty="0"/>
              <a:t>n</a:t>
            </a:r>
            <a:r>
              <a:rPr lang="zh-TW" altLang="en-US" dirty="0"/>
              <a:t>的個體被分成兩個或更多個大小為接近</a:t>
            </a:r>
            <a:r>
              <a:rPr lang="en-US" altLang="zh-TW" dirty="0"/>
              <a:t>n</a:t>
            </a:r>
            <a:r>
              <a:rPr lang="zh-TW" altLang="en-US" dirty="0"/>
              <a:t>的個體</a:t>
            </a:r>
            <a:r>
              <a:rPr lang="en-US" altLang="zh-TW" dirty="0"/>
              <a:t>.</a:t>
            </a:r>
          </a:p>
          <a:p>
            <a:pPr marL="909638" lvl="1" indent="-4572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zh-TW" altLang="en-US" dirty="0"/>
              <a:t>一個大小為</a:t>
            </a:r>
            <a:r>
              <a:rPr lang="en-US" altLang="zh-TW" dirty="0"/>
              <a:t>n</a:t>
            </a:r>
            <a:r>
              <a:rPr lang="zh-TW" altLang="en-US" dirty="0"/>
              <a:t>的個體被分成</a:t>
            </a:r>
            <a:r>
              <a:rPr lang="en-US" altLang="zh-TW" dirty="0"/>
              <a:t>n</a:t>
            </a:r>
            <a:r>
              <a:rPr lang="zh-TW" altLang="en-US" dirty="0"/>
              <a:t>個大小為</a:t>
            </a:r>
            <a:r>
              <a:rPr lang="en-US" altLang="zh-TW" dirty="0"/>
              <a:t>n/c</a:t>
            </a:r>
            <a:r>
              <a:rPr lang="zh-TW" altLang="en-US" dirty="0"/>
              <a:t>的個體，其中</a:t>
            </a:r>
            <a:r>
              <a:rPr lang="en-US" altLang="zh-TW" dirty="0"/>
              <a:t>c</a:t>
            </a:r>
            <a:r>
              <a:rPr lang="zh-TW" altLang="en-US" dirty="0"/>
              <a:t>為常數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29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有時，某些問題隨輸入範例的大小成指數成長是無法避免的。雖然此時</a:t>
            </a:r>
            <a:r>
              <a:rPr lang="en-US" altLang="zh-TW" dirty="0"/>
              <a:t>Divide-and-Conquer</a:t>
            </a:r>
            <a:r>
              <a:rPr lang="zh-TW" altLang="en-US" dirty="0"/>
              <a:t>無法獲致良好的執行效率，但仍可採用。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河內塔問題每呼叫一次就需搬動圓盤一次，當圓盤的個數 </a:t>
            </a:r>
            <a:r>
              <a:rPr lang="en-US" altLang="zh-TW" dirty="0"/>
              <a:t>n </a:t>
            </a:r>
            <a:r>
              <a:rPr lang="zh-TW" altLang="en-US" dirty="0"/>
              <a:t>是</a:t>
            </a:r>
            <a:r>
              <a:rPr lang="en-US" altLang="zh-TW" dirty="0"/>
              <a:t>64</a:t>
            </a:r>
            <a:r>
              <a:rPr lang="zh-TW" altLang="en-US" dirty="0"/>
              <a:t>時，總共需要搬動圓盤 </a:t>
            </a:r>
            <a:r>
              <a:rPr lang="en-US" altLang="zh-TW" dirty="0"/>
              <a:t>2</a:t>
            </a:r>
            <a:r>
              <a:rPr lang="en-US" altLang="zh-TW" baseline="30000" dirty="0"/>
              <a:t>64</a:t>
            </a:r>
            <a:r>
              <a:rPr lang="en-US" altLang="zh-TW" dirty="0"/>
              <a:t>-1</a:t>
            </a:r>
            <a:r>
              <a:rPr lang="zh-TW" altLang="en-US" dirty="0"/>
              <a:t>次，因此演算法的複雜度等級 </a:t>
            </a:r>
            <a:r>
              <a:rPr lang="en-US" altLang="zh-TW" dirty="0"/>
              <a:t>(order) </a:t>
            </a:r>
            <a:r>
              <a:rPr lang="zh-TW" altLang="en-US" dirty="0"/>
              <a:t>是 </a:t>
            </a:r>
            <a:r>
              <a:rPr lang="en-US" altLang="zh-TW" dirty="0"/>
              <a:t>O(2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河內塔問題的圓盤搬動次序是與 </a:t>
            </a:r>
            <a:r>
              <a:rPr lang="en-US" altLang="zh-TW" dirty="0"/>
              <a:t>n </a:t>
            </a:r>
            <a:r>
              <a:rPr lang="zh-TW" altLang="en-US" dirty="0"/>
              <a:t>成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指數關係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但是經過証明上述河內塔問題的演算法，已經是給定該問題的限制下最佳的演算法則了。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14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缺陷棋盤填滿演算法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缺陷棋盤填滿演算法</a:t>
            </a:r>
            <a:r>
              <a:rPr lang="zh-TW" altLang="en-US" dirty="0"/>
              <a:t>使用分治策略解決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缺陷棋盤填滿問題</a:t>
            </a:r>
            <a:r>
              <a:rPr lang="zh-TW" altLang="en-US" dirty="0"/>
              <a:t>，使用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三格骨牌</a:t>
            </a:r>
            <a:r>
              <a:rPr lang="zh-TW" altLang="en-US" dirty="0"/>
              <a:t>填滿缺陷棋盤</a:t>
            </a:r>
            <a:endParaRPr lang="en-US" altLang="zh-TW" dirty="0"/>
          </a:p>
          <a:p>
            <a:r>
              <a:rPr lang="zh-TW" altLang="en-US" dirty="0"/>
              <a:t>以下我們先定義甚麼是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棋盤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缺陷棋盤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三格骨牌</a:t>
            </a:r>
            <a:endParaRPr lang="en-US" altLang="zh-TW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然後我們定義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缺陷棋盤填滿問題</a:t>
            </a:r>
            <a:endParaRPr lang="en-US" altLang="zh-TW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/>
              <a:t>最後我們介紹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缺陷棋盤填滿演算法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9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一個棋盤是一個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x n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方格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(grid)</a:t>
            </a:r>
            <a:r>
              <a:rPr lang="zh-TW" altLang="en-US" dirty="0"/>
              <a:t>，具有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個單格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(cell)</a:t>
            </a:r>
            <a:r>
              <a:rPr lang="zh-TW" altLang="en-US" dirty="0"/>
              <a:t>，其中</a:t>
            </a:r>
            <a:r>
              <a:rPr lang="en-US" altLang="zh-TW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2</a:t>
            </a:r>
            <a:r>
              <a:rPr lang="zh-TW" altLang="en-US" dirty="0">
                <a:sym typeface="Symbol" panose="05050102010706020507" pitchFamily="18" charset="2"/>
              </a:rPr>
              <a:t>而且</a:t>
            </a:r>
            <a:r>
              <a:rPr lang="en-US" altLang="zh-TW" dirty="0"/>
              <a:t>n</a:t>
            </a:r>
            <a:r>
              <a:rPr lang="zh-TW" altLang="en-US" dirty="0"/>
              <a:t>是</a:t>
            </a:r>
            <a:r>
              <a:rPr lang="en-US" altLang="zh-TW" dirty="0"/>
              <a:t>2</a:t>
            </a:r>
            <a:r>
              <a:rPr lang="zh-TW" altLang="en-US" dirty="0"/>
              <a:t>的幂</a:t>
            </a:r>
            <a:r>
              <a:rPr lang="en-US" altLang="zh-TW" dirty="0"/>
              <a:t>(a power a 2)</a:t>
            </a:r>
          </a:p>
          <a:p>
            <a:endParaRPr lang="zh-TW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60636" y="5456510"/>
            <a:ext cx="831850" cy="1212850"/>
            <a:chOff x="1396" y="3268"/>
            <a:chExt cx="524" cy="764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396" y="3268"/>
              <a:ext cx="472" cy="472"/>
              <a:chOff x="1396" y="3268"/>
              <a:chExt cx="472" cy="472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1396" y="350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1636" y="350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1396" y="32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636" y="32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440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2x2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2656036" y="4694510"/>
            <a:ext cx="1511300" cy="1974850"/>
            <a:chOff x="2212" y="2788"/>
            <a:chExt cx="952" cy="1244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2212" y="2788"/>
              <a:ext cx="952" cy="952"/>
              <a:chOff x="2212" y="2788"/>
              <a:chExt cx="952" cy="952"/>
            </a:xfrm>
          </p:grpSpPr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2212" y="3268"/>
                <a:ext cx="952" cy="472"/>
                <a:chOff x="2212" y="3268"/>
                <a:chExt cx="952" cy="472"/>
              </a:xfrm>
            </p:grpSpPr>
            <p:grpSp>
              <p:nvGrpSpPr>
                <p:cNvPr id="26" name="Group 17"/>
                <p:cNvGrpSpPr>
                  <a:grpSpLocks/>
                </p:cNvGrpSpPr>
                <p:nvPr/>
              </p:nvGrpSpPr>
              <p:grpSpPr bwMode="auto">
                <a:xfrm>
                  <a:off x="2212" y="3268"/>
                  <a:ext cx="472" cy="472"/>
                  <a:chOff x="2212" y="3268"/>
                  <a:chExt cx="472" cy="472"/>
                </a:xfrm>
              </p:grpSpPr>
              <p:sp>
                <p:nvSpPr>
                  <p:cNvPr id="3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35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35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32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32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" name="Group 22"/>
                <p:cNvGrpSpPr>
                  <a:grpSpLocks/>
                </p:cNvGrpSpPr>
                <p:nvPr/>
              </p:nvGrpSpPr>
              <p:grpSpPr bwMode="auto">
                <a:xfrm>
                  <a:off x="2692" y="3268"/>
                  <a:ext cx="472" cy="472"/>
                  <a:chOff x="2692" y="3268"/>
                  <a:chExt cx="472" cy="472"/>
                </a:xfrm>
              </p:grpSpPr>
              <p:sp>
                <p:nvSpPr>
                  <p:cNvPr id="2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35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5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32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2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2212" y="2788"/>
                <a:ext cx="952" cy="472"/>
                <a:chOff x="2212" y="2788"/>
                <a:chExt cx="952" cy="472"/>
              </a:xfrm>
            </p:grpSpPr>
            <p:grpSp>
              <p:nvGrpSpPr>
                <p:cNvPr id="16" name="Group 28"/>
                <p:cNvGrpSpPr>
                  <a:grpSpLocks/>
                </p:cNvGrpSpPr>
                <p:nvPr/>
              </p:nvGrpSpPr>
              <p:grpSpPr bwMode="auto">
                <a:xfrm>
                  <a:off x="2212" y="2788"/>
                  <a:ext cx="472" cy="472"/>
                  <a:chOff x="2212" y="2788"/>
                  <a:chExt cx="472" cy="472"/>
                </a:xfrm>
              </p:grpSpPr>
              <p:sp>
                <p:nvSpPr>
                  <p:cNvPr id="2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30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30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278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278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33"/>
                <p:cNvGrpSpPr>
                  <a:grpSpLocks/>
                </p:cNvGrpSpPr>
                <p:nvPr/>
              </p:nvGrpSpPr>
              <p:grpSpPr bwMode="auto">
                <a:xfrm>
                  <a:off x="2692" y="2788"/>
                  <a:ext cx="472" cy="472"/>
                  <a:chOff x="2692" y="2788"/>
                  <a:chExt cx="472" cy="472"/>
                </a:xfrm>
              </p:grpSpPr>
              <p:sp>
                <p:nvSpPr>
                  <p:cNvPr id="1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30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0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692" y="278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278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49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4x4</a:t>
              </a: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561036" y="3170510"/>
            <a:ext cx="3035300" cy="3498850"/>
            <a:chOff x="3412" y="1828"/>
            <a:chExt cx="1912" cy="2204"/>
          </a:xfrm>
        </p:grpSpPr>
        <p:grpSp>
          <p:nvGrpSpPr>
            <p:cNvPr id="37" name="Group 40"/>
            <p:cNvGrpSpPr>
              <a:grpSpLocks/>
            </p:cNvGrpSpPr>
            <p:nvPr/>
          </p:nvGrpSpPr>
          <p:grpSpPr bwMode="auto">
            <a:xfrm>
              <a:off x="3412" y="2788"/>
              <a:ext cx="1912" cy="952"/>
              <a:chOff x="3412" y="2788"/>
              <a:chExt cx="1912" cy="952"/>
            </a:xfrm>
          </p:grpSpPr>
          <p:grpSp>
            <p:nvGrpSpPr>
              <p:cNvPr id="86" name="Group 41"/>
              <p:cNvGrpSpPr>
                <a:grpSpLocks/>
              </p:cNvGrpSpPr>
              <p:nvPr/>
            </p:nvGrpSpPr>
            <p:grpSpPr bwMode="auto">
              <a:xfrm>
                <a:off x="3412" y="2788"/>
                <a:ext cx="952" cy="952"/>
                <a:chOff x="3412" y="2788"/>
                <a:chExt cx="952" cy="952"/>
              </a:xfrm>
            </p:grpSpPr>
            <p:grpSp>
              <p:nvGrpSpPr>
                <p:cNvPr id="110" name="Group 42"/>
                <p:cNvGrpSpPr>
                  <a:grpSpLocks/>
                </p:cNvGrpSpPr>
                <p:nvPr/>
              </p:nvGrpSpPr>
              <p:grpSpPr bwMode="auto">
                <a:xfrm>
                  <a:off x="3412" y="3268"/>
                  <a:ext cx="952" cy="472"/>
                  <a:chOff x="3412" y="3268"/>
                  <a:chExt cx="952" cy="472"/>
                </a:xfrm>
              </p:grpSpPr>
              <p:grpSp>
                <p:nvGrpSpPr>
                  <p:cNvPr id="12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412" y="3268"/>
                    <a:ext cx="472" cy="472"/>
                    <a:chOff x="3412" y="3268"/>
                    <a:chExt cx="472" cy="472"/>
                  </a:xfrm>
                </p:grpSpPr>
                <p:sp>
                  <p:nvSpPr>
                    <p:cNvPr id="128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9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0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1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23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892" y="3268"/>
                    <a:ext cx="472" cy="472"/>
                    <a:chOff x="3892" y="3268"/>
                    <a:chExt cx="472" cy="472"/>
                  </a:xfrm>
                </p:grpSpPr>
                <p:sp>
                  <p:nvSpPr>
                    <p:cNvPr id="124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6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7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1" name="Group 53"/>
                <p:cNvGrpSpPr>
                  <a:grpSpLocks/>
                </p:cNvGrpSpPr>
                <p:nvPr/>
              </p:nvGrpSpPr>
              <p:grpSpPr bwMode="auto">
                <a:xfrm>
                  <a:off x="3412" y="2788"/>
                  <a:ext cx="952" cy="472"/>
                  <a:chOff x="3412" y="2788"/>
                  <a:chExt cx="952" cy="472"/>
                </a:xfrm>
              </p:grpSpPr>
              <p:grpSp>
                <p:nvGrpSpPr>
                  <p:cNvPr id="11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412" y="2788"/>
                    <a:ext cx="472" cy="472"/>
                    <a:chOff x="3412" y="2788"/>
                    <a:chExt cx="472" cy="472"/>
                  </a:xfrm>
                </p:grpSpPr>
                <p:sp>
                  <p:nvSpPr>
                    <p:cNvPr id="118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3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892" y="2788"/>
                    <a:ext cx="472" cy="472"/>
                    <a:chOff x="3892" y="2788"/>
                    <a:chExt cx="472" cy="472"/>
                  </a:xfrm>
                </p:grpSpPr>
                <p:sp>
                  <p:nvSpPr>
                    <p:cNvPr id="114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5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6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7" name="Group 64"/>
              <p:cNvGrpSpPr>
                <a:grpSpLocks/>
              </p:cNvGrpSpPr>
              <p:nvPr/>
            </p:nvGrpSpPr>
            <p:grpSpPr bwMode="auto">
              <a:xfrm>
                <a:off x="4372" y="2788"/>
                <a:ext cx="952" cy="952"/>
                <a:chOff x="4372" y="2788"/>
                <a:chExt cx="952" cy="952"/>
              </a:xfrm>
            </p:grpSpPr>
            <p:grpSp>
              <p:nvGrpSpPr>
                <p:cNvPr id="88" name="Group 65"/>
                <p:cNvGrpSpPr>
                  <a:grpSpLocks/>
                </p:cNvGrpSpPr>
                <p:nvPr/>
              </p:nvGrpSpPr>
              <p:grpSpPr bwMode="auto">
                <a:xfrm>
                  <a:off x="4372" y="3268"/>
                  <a:ext cx="952" cy="472"/>
                  <a:chOff x="4372" y="3268"/>
                  <a:chExt cx="952" cy="472"/>
                </a:xfrm>
              </p:grpSpPr>
              <p:grpSp>
                <p:nvGrpSpPr>
                  <p:cNvPr id="10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4372" y="3268"/>
                    <a:ext cx="472" cy="472"/>
                    <a:chOff x="4372" y="3268"/>
                    <a:chExt cx="472" cy="472"/>
                  </a:xfrm>
                </p:grpSpPr>
                <p:sp>
                  <p:nvSpPr>
                    <p:cNvPr id="106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7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8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9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01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4852" y="3268"/>
                    <a:ext cx="472" cy="472"/>
                    <a:chOff x="4852" y="3268"/>
                    <a:chExt cx="472" cy="472"/>
                  </a:xfrm>
                </p:grpSpPr>
                <p:sp>
                  <p:nvSpPr>
                    <p:cNvPr id="10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3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4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5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9" name="Group 76"/>
                <p:cNvGrpSpPr>
                  <a:grpSpLocks/>
                </p:cNvGrpSpPr>
                <p:nvPr/>
              </p:nvGrpSpPr>
              <p:grpSpPr bwMode="auto">
                <a:xfrm>
                  <a:off x="4372" y="2788"/>
                  <a:ext cx="952" cy="472"/>
                  <a:chOff x="4372" y="2788"/>
                  <a:chExt cx="952" cy="472"/>
                </a:xfrm>
              </p:grpSpPr>
              <p:grpSp>
                <p:nvGrpSpPr>
                  <p:cNvPr id="9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372" y="2788"/>
                    <a:ext cx="472" cy="472"/>
                    <a:chOff x="4372" y="2788"/>
                    <a:chExt cx="472" cy="472"/>
                  </a:xfrm>
                </p:grpSpPr>
                <p:sp>
                  <p:nvSpPr>
                    <p:cNvPr id="96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9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91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4852" y="2788"/>
                    <a:ext cx="472" cy="472"/>
                    <a:chOff x="4852" y="2788"/>
                    <a:chExt cx="472" cy="472"/>
                  </a:xfrm>
                </p:grpSpPr>
                <p:sp>
                  <p:nvSpPr>
                    <p:cNvPr id="92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4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5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8" name="Group 87"/>
            <p:cNvGrpSpPr>
              <a:grpSpLocks/>
            </p:cNvGrpSpPr>
            <p:nvPr/>
          </p:nvGrpSpPr>
          <p:grpSpPr bwMode="auto">
            <a:xfrm>
              <a:off x="3412" y="1828"/>
              <a:ext cx="1912" cy="952"/>
              <a:chOff x="3412" y="1828"/>
              <a:chExt cx="1912" cy="952"/>
            </a:xfrm>
          </p:grpSpPr>
          <p:grpSp>
            <p:nvGrpSpPr>
              <p:cNvPr id="40" name="Group 88"/>
              <p:cNvGrpSpPr>
                <a:grpSpLocks/>
              </p:cNvGrpSpPr>
              <p:nvPr/>
            </p:nvGrpSpPr>
            <p:grpSpPr bwMode="auto">
              <a:xfrm>
                <a:off x="3412" y="1828"/>
                <a:ext cx="952" cy="952"/>
                <a:chOff x="3412" y="1828"/>
                <a:chExt cx="952" cy="952"/>
              </a:xfrm>
            </p:grpSpPr>
            <p:grpSp>
              <p:nvGrpSpPr>
                <p:cNvPr id="64" name="Group 89"/>
                <p:cNvGrpSpPr>
                  <a:grpSpLocks/>
                </p:cNvGrpSpPr>
                <p:nvPr/>
              </p:nvGrpSpPr>
              <p:grpSpPr bwMode="auto">
                <a:xfrm>
                  <a:off x="3412" y="2308"/>
                  <a:ext cx="952" cy="472"/>
                  <a:chOff x="3412" y="2308"/>
                  <a:chExt cx="952" cy="472"/>
                </a:xfrm>
              </p:grpSpPr>
              <p:grpSp>
                <p:nvGrpSpPr>
                  <p:cNvPr id="76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412" y="2308"/>
                    <a:ext cx="472" cy="472"/>
                    <a:chOff x="3412" y="2308"/>
                    <a:chExt cx="472" cy="472"/>
                  </a:xfrm>
                </p:grpSpPr>
                <p:sp>
                  <p:nvSpPr>
                    <p:cNvPr id="82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7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892" y="2308"/>
                    <a:ext cx="472" cy="472"/>
                    <a:chOff x="3892" y="2308"/>
                    <a:chExt cx="472" cy="472"/>
                  </a:xfrm>
                </p:grpSpPr>
                <p:sp>
                  <p:nvSpPr>
                    <p:cNvPr id="78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65" name="Group 100"/>
                <p:cNvGrpSpPr>
                  <a:grpSpLocks/>
                </p:cNvGrpSpPr>
                <p:nvPr/>
              </p:nvGrpSpPr>
              <p:grpSpPr bwMode="auto">
                <a:xfrm>
                  <a:off x="3412" y="1828"/>
                  <a:ext cx="952" cy="472"/>
                  <a:chOff x="3412" y="1828"/>
                  <a:chExt cx="952" cy="472"/>
                </a:xfrm>
              </p:grpSpPr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412" y="1828"/>
                    <a:ext cx="472" cy="472"/>
                    <a:chOff x="3412" y="1828"/>
                    <a:chExt cx="472" cy="472"/>
                  </a:xfrm>
                </p:grpSpPr>
                <p:sp>
                  <p:nvSpPr>
                    <p:cNvPr id="7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892" y="1828"/>
                    <a:ext cx="472" cy="472"/>
                    <a:chOff x="3892" y="1828"/>
                    <a:chExt cx="472" cy="472"/>
                  </a:xfrm>
                </p:grpSpPr>
                <p:sp>
                  <p:nvSpPr>
                    <p:cNvPr id="68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1" name="Group 111"/>
              <p:cNvGrpSpPr>
                <a:grpSpLocks/>
              </p:cNvGrpSpPr>
              <p:nvPr/>
            </p:nvGrpSpPr>
            <p:grpSpPr bwMode="auto">
              <a:xfrm>
                <a:off x="4372" y="1828"/>
                <a:ext cx="952" cy="952"/>
                <a:chOff x="4372" y="1828"/>
                <a:chExt cx="952" cy="952"/>
              </a:xfrm>
            </p:grpSpPr>
            <p:grpSp>
              <p:nvGrpSpPr>
                <p:cNvPr id="42" name="Group 112"/>
                <p:cNvGrpSpPr>
                  <a:grpSpLocks/>
                </p:cNvGrpSpPr>
                <p:nvPr/>
              </p:nvGrpSpPr>
              <p:grpSpPr bwMode="auto">
                <a:xfrm>
                  <a:off x="4372" y="2308"/>
                  <a:ext cx="952" cy="472"/>
                  <a:chOff x="4372" y="2308"/>
                  <a:chExt cx="952" cy="472"/>
                </a:xfrm>
              </p:grpSpPr>
              <p:grpSp>
                <p:nvGrpSpPr>
                  <p:cNvPr id="54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4372" y="2308"/>
                    <a:ext cx="472" cy="472"/>
                    <a:chOff x="4372" y="2308"/>
                    <a:chExt cx="472" cy="472"/>
                  </a:xfrm>
                </p:grpSpPr>
                <p:sp>
                  <p:nvSpPr>
                    <p:cNvPr id="60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1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2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5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852" y="2308"/>
                    <a:ext cx="472" cy="472"/>
                    <a:chOff x="4852" y="2308"/>
                    <a:chExt cx="472" cy="472"/>
                  </a:xfrm>
                </p:grpSpPr>
                <p:sp>
                  <p:nvSpPr>
                    <p:cNvPr id="56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254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9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23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3" name="Group 123"/>
                <p:cNvGrpSpPr>
                  <a:grpSpLocks/>
                </p:cNvGrpSpPr>
                <p:nvPr/>
              </p:nvGrpSpPr>
              <p:grpSpPr bwMode="auto">
                <a:xfrm>
                  <a:off x="4372" y="1828"/>
                  <a:ext cx="952" cy="472"/>
                  <a:chOff x="4372" y="1828"/>
                  <a:chExt cx="952" cy="472"/>
                </a:xfrm>
              </p:grpSpPr>
              <p:grpSp>
                <p:nvGrpSpPr>
                  <p:cNvPr id="44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4372" y="1828"/>
                    <a:ext cx="472" cy="472"/>
                    <a:chOff x="4372" y="1828"/>
                    <a:chExt cx="472" cy="472"/>
                  </a:xfrm>
                </p:grpSpPr>
                <p:sp>
                  <p:nvSpPr>
                    <p:cNvPr id="50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" name="Rectangle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4852" y="1828"/>
                    <a:ext cx="472" cy="472"/>
                    <a:chOff x="4852" y="1828"/>
                    <a:chExt cx="472" cy="472"/>
                  </a:xfrm>
                </p:grpSpPr>
                <p:sp>
                  <p:nvSpPr>
                    <p:cNvPr id="46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20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8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9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18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39" name="Rectangle 134"/>
            <p:cNvSpPr>
              <a:spLocks noChangeArrowheads="1"/>
            </p:cNvSpPr>
            <p:nvPr/>
          </p:nvSpPr>
          <p:spPr bwMode="auto">
            <a:xfrm>
              <a:off x="417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8x8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3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/>
                </a:solidFill>
              </a:rPr>
              <a:t>缺陷棋盤的定義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缺陷棋盤是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有一單格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(cell)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無法使用</a:t>
            </a:r>
            <a:r>
              <a:rPr lang="zh-TW" altLang="en-US" dirty="0"/>
              <a:t>的棋盤。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476375" y="5138936"/>
            <a:ext cx="831850" cy="1212850"/>
            <a:chOff x="1396" y="3268"/>
            <a:chExt cx="524" cy="76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396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36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396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636" y="32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440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2x2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2771775" y="4376936"/>
            <a:ext cx="1511300" cy="1974850"/>
            <a:chOff x="2212" y="2788"/>
            <a:chExt cx="952" cy="1244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2212" y="3268"/>
              <a:ext cx="472" cy="472"/>
              <a:chOff x="2212" y="3268"/>
              <a:chExt cx="472" cy="472"/>
            </a:xfrm>
          </p:grpSpPr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2212" y="350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2452" y="350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2212" y="32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auto">
              <a:xfrm>
                <a:off x="2452" y="32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92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2932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2692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932" y="32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2212" y="2788"/>
              <a:ext cx="952" cy="472"/>
              <a:chOff x="2212" y="2788"/>
              <a:chExt cx="952" cy="472"/>
            </a:xfrm>
          </p:grpSpPr>
          <p:grpSp>
            <p:nvGrpSpPr>
              <p:cNvPr id="18" name="Group 23"/>
              <p:cNvGrpSpPr>
                <a:grpSpLocks/>
              </p:cNvGrpSpPr>
              <p:nvPr/>
            </p:nvGrpSpPr>
            <p:grpSpPr bwMode="auto">
              <a:xfrm>
                <a:off x="2212" y="2788"/>
                <a:ext cx="472" cy="472"/>
                <a:chOff x="2212" y="2788"/>
                <a:chExt cx="472" cy="472"/>
              </a:xfrm>
            </p:grpSpPr>
            <p:sp>
              <p:nvSpPr>
                <p:cNvPr id="24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25"/>
                <p:cNvSpPr>
                  <a:spLocks noChangeArrowheads="1"/>
                </p:cNvSpPr>
                <p:nvPr/>
              </p:nvSpPr>
              <p:spPr bwMode="auto">
                <a:xfrm>
                  <a:off x="245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1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27"/>
                <p:cNvSpPr>
                  <a:spLocks noChangeArrowheads="1"/>
                </p:cNvSpPr>
                <p:nvPr/>
              </p:nvSpPr>
              <p:spPr bwMode="auto">
                <a:xfrm>
                  <a:off x="245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28"/>
              <p:cNvGrpSpPr>
                <a:grpSpLocks/>
              </p:cNvGrpSpPr>
              <p:nvPr/>
            </p:nvGrpSpPr>
            <p:grpSpPr bwMode="auto">
              <a:xfrm>
                <a:off x="2692" y="2788"/>
                <a:ext cx="472" cy="472"/>
                <a:chOff x="2692" y="2788"/>
                <a:chExt cx="472" cy="472"/>
              </a:xfrm>
            </p:grpSpPr>
            <p:sp>
              <p:nvSpPr>
                <p:cNvPr id="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69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30"/>
                <p:cNvSpPr>
                  <a:spLocks noChangeArrowheads="1"/>
                </p:cNvSpPr>
                <p:nvPr/>
              </p:nvSpPr>
              <p:spPr bwMode="auto">
                <a:xfrm>
                  <a:off x="293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31"/>
                <p:cNvSpPr>
                  <a:spLocks noChangeArrowheads="1"/>
                </p:cNvSpPr>
                <p:nvPr/>
              </p:nvSpPr>
              <p:spPr bwMode="auto">
                <a:xfrm>
                  <a:off x="269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32"/>
                <p:cNvSpPr>
                  <a:spLocks noChangeArrowheads="1"/>
                </p:cNvSpPr>
                <p:nvPr/>
              </p:nvSpPr>
              <p:spPr bwMode="auto">
                <a:xfrm>
                  <a:off x="293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249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4x4</a:t>
              </a:r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676775" y="2852936"/>
            <a:ext cx="3035300" cy="3498850"/>
            <a:chOff x="3412" y="1828"/>
            <a:chExt cx="1912" cy="2204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3412" y="2788"/>
              <a:ext cx="1912" cy="952"/>
              <a:chOff x="3412" y="2788"/>
              <a:chExt cx="1912" cy="952"/>
            </a:xfrm>
          </p:grpSpPr>
          <p:grpSp>
            <p:nvGrpSpPr>
              <p:cNvPr id="78" name="Group 36"/>
              <p:cNvGrpSpPr>
                <a:grpSpLocks/>
              </p:cNvGrpSpPr>
              <p:nvPr/>
            </p:nvGrpSpPr>
            <p:grpSpPr bwMode="auto">
              <a:xfrm>
                <a:off x="3412" y="2788"/>
                <a:ext cx="952" cy="952"/>
                <a:chOff x="3412" y="2788"/>
                <a:chExt cx="952" cy="952"/>
              </a:xfrm>
            </p:grpSpPr>
            <p:grpSp>
              <p:nvGrpSpPr>
                <p:cNvPr id="102" name="Group 37"/>
                <p:cNvGrpSpPr>
                  <a:grpSpLocks/>
                </p:cNvGrpSpPr>
                <p:nvPr/>
              </p:nvGrpSpPr>
              <p:grpSpPr bwMode="auto">
                <a:xfrm>
                  <a:off x="3412" y="3268"/>
                  <a:ext cx="952" cy="472"/>
                  <a:chOff x="3412" y="3268"/>
                  <a:chExt cx="952" cy="472"/>
                </a:xfrm>
              </p:grpSpPr>
              <p:grpSp>
                <p:nvGrpSpPr>
                  <p:cNvPr id="1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412" y="3268"/>
                    <a:ext cx="472" cy="472"/>
                    <a:chOff x="3412" y="3268"/>
                    <a:chExt cx="472" cy="472"/>
                  </a:xfrm>
                </p:grpSpPr>
                <p:sp>
                  <p:nvSpPr>
                    <p:cNvPr id="12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2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3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892" y="3268"/>
                    <a:ext cx="472" cy="472"/>
                    <a:chOff x="3892" y="3268"/>
                    <a:chExt cx="472" cy="472"/>
                  </a:xfrm>
                </p:grpSpPr>
                <p:sp>
                  <p:nvSpPr>
                    <p:cNvPr id="116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03" name="Group 48"/>
                <p:cNvGrpSpPr>
                  <a:grpSpLocks/>
                </p:cNvGrpSpPr>
                <p:nvPr/>
              </p:nvGrpSpPr>
              <p:grpSpPr bwMode="auto">
                <a:xfrm>
                  <a:off x="3412" y="2788"/>
                  <a:ext cx="952" cy="472"/>
                  <a:chOff x="3412" y="2788"/>
                  <a:chExt cx="952" cy="472"/>
                </a:xfrm>
              </p:grpSpPr>
              <p:grpSp>
                <p:nvGrpSpPr>
                  <p:cNvPr id="104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412" y="2788"/>
                    <a:ext cx="472" cy="472"/>
                    <a:chOff x="3412" y="2788"/>
                    <a:chExt cx="472" cy="472"/>
                  </a:xfrm>
                </p:grpSpPr>
                <p:sp>
                  <p:nvSpPr>
                    <p:cNvPr id="11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0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892" y="2788"/>
                    <a:ext cx="472" cy="472"/>
                    <a:chOff x="3892" y="2788"/>
                    <a:chExt cx="472" cy="472"/>
                  </a:xfrm>
                </p:grpSpPr>
                <p:sp>
                  <p:nvSpPr>
                    <p:cNvPr id="106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7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8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9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79" name="Group 59"/>
              <p:cNvGrpSpPr>
                <a:grpSpLocks/>
              </p:cNvGrpSpPr>
              <p:nvPr/>
            </p:nvGrpSpPr>
            <p:grpSpPr bwMode="auto">
              <a:xfrm>
                <a:off x="4372" y="2788"/>
                <a:ext cx="952" cy="952"/>
                <a:chOff x="4372" y="2788"/>
                <a:chExt cx="952" cy="952"/>
              </a:xfrm>
            </p:grpSpPr>
            <p:grpSp>
              <p:nvGrpSpPr>
                <p:cNvPr id="80" name="Group 60"/>
                <p:cNvGrpSpPr>
                  <a:grpSpLocks/>
                </p:cNvGrpSpPr>
                <p:nvPr/>
              </p:nvGrpSpPr>
              <p:grpSpPr bwMode="auto">
                <a:xfrm>
                  <a:off x="4372" y="3268"/>
                  <a:ext cx="952" cy="472"/>
                  <a:chOff x="4372" y="3268"/>
                  <a:chExt cx="952" cy="472"/>
                </a:xfrm>
              </p:grpSpPr>
              <p:grpSp>
                <p:nvGrpSpPr>
                  <p:cNvPr id="92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372" y="3268"/>
                    <a:ext cx="472" cy="472"/>
                    <a:chOff x="4372" y="3268"/>
                    <a:chExt cx="472" cy="472"/>
                  </a:xfrm>
                </p:grpSpPr>
                <p:sp>
                  <p:nvSpPr>
                    <p:cNvPr id="98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9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1" name="Rectangl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9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4852" y="3268"/>
                    <a:ext cx="472" cy="472"/>
                    <a:chOff x="4852" y="3268"/>
                    <a:chExt cx="472" cy="472"/>
                  </a:xfrm>
                </p:grpSpPr>
                <p:sp>
                  <p:nvSpPr>
                    <p:cNvPr id="94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5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1" name="Group 71"/>
                <p:cNvGrpSpPr>
                  <a:grpSpLocks/>
                </p:cNvGrpSpPr>
                <p:nvPr/>
              </p:nvGrpSpPr>
              <p:grpSpPr bwMode="auto">
                <a:xfrm>
                  <a:off x="4372" y="2788"/>
                  <a:ext cx="952" cy="472"/>
                  <a:chOff x="4372" y="2788"/>
                  <a:chExt cx="952" cy="472"/>
                </a:xfrm>
              </p:grpSpPr>
              <p:grpSp>
                <p:nvGrpSpPr>
                  <p:cNvPr id="8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4372" y="2788"/>
                    <a:ext cx="472" cy="472"/>
                    <a:chOff x="4372" y="2788"/>
                    <a:chExt cx="472" cy="472"/>
                  </a:xfrm>
                </p:grpSpPr>
                <p:sp>
                  <p:nvSpPr>
                    <p:cNvPr id="88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0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852" y="2788"/>
                    <a:ext cx="472" cy="472"/>
                    <a:chOff x="4852" y="2788"/>
                    <a:chExt cx="472" cy="472"/>
                  </a:xfrm>
                </p:grpSpPr>
                <p:sp>
                  <p:nvSpPr>
                    <p:cNvPr id="84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4" name="Group 82"/>
            <p:cNvGrpSpPr>
              <a:grpSpLocks/>
            </p:cNvGrpSpPr>
            <p:nvPr/>
          </p:nvGrpSpPr>
          <p:grpSpPr bwMode="auto">
            <a:xfrm>
              <a:off x="3412" y="1828"/>
              <a:ext cx="952" cy="952"/>
              <a:chOff x="3412" y="1828"/>
              <a:chExt cx="952" cy="952"/>
            </a:xfrm>
          </p:grpSpPr>
          <p:grpSp>
            <p:nvGrpSpPr>
              <p:cNvPr id="56" name="Group 83"/>
              <p:cNvGrpSpPr>
                <a:grpSpLocks/>
              </p:cNvGrpSpPr>
              <p:nvPr/>
            </p:nvGrpSpPr>
            <p:grpSpPr bwMode="auto">
              <a:xfrm>
                <a:off x="3412" y="2308"/>
                <a:ext cx="952" cy="472"/>
                <a:chOff x="3412" y="2308"/>
                <a:chExt cx="952" cy="472"/>
              </a:xfrm>
            </p:grpSpPr>
            <p:grpSp>
              <p:nvGrpSpPr>
                <p:cNvPr id="68" name="Group 84"/>
                <p:cNvGrpSpPr>
                  <a:grpSpLocks/>
                </p:cNvGrpSpPr>
                <p:nvPr/>
              </p:nvGrpSpPr>
              <p:grpSpPr bwMode="auto">
                <a:xfrm>
                  <a:off x="3412" y="2308"/>
                  <a:ext cx="472" cy="472"/>
                  <a:chOff x="3412" y="2308"/>
                  <a:chExt cx="472" cy="472"/>
                </a:xfrm>
              </p:grpSpPr>
              <p:sp>
                <p:nvSpPr>
                  <p:cNvPr id="74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5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9" name="Group 89"/>
                <p:cNvGrpSpPr>
                  <a:grpSpLocks/>
                </p:cNvGrpSpPr>
                <p:nvPr/>
              </p:nvGrpSpPr>
              <p:grpSpPr bwMode="auto">
                <a:xfrm>
                  <a:off x="3892" y="2308"/>
                  <a:ext cx="472" cy="472"/>
                  <a:chOff x="3892" y="2308"/>
                  <a:chExt cx="472" cy="472"/>
                </a:xfrm>
              </p:grpSpPr>
              <p:sp>
                <p:nvSpPr>
                  <p:cNvPr id="70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57" name="Group 94"/>
              <p:cNvGrpSpPr>
                <a:grpSpLocks/>
              </p:cNvGrpSpPr>
              <p:nvPr/>
            </p:nvGrpSpPr>
            <p:grpSpPr bwMode="auto">
              <a:xfrm>
                <a:off x="3412" y="1828"/>
                <a:ext cx="952" cy="472"/>
                <a:chOff x="3412" y="1828"/>
                <a:chExt cx="952" cy="472"/>
              </a:xfrm>
            </p:grpSpPr>
            <p:grpSp>
              <p:nvGrpSpPr>
                <p:cNvPr id="58" name="Group 95"/>
                <p:cNvGrpSpPr>
                  <a:grpSpLocks/>
                </p:cNvGrpSpPr>
                <p:nvPr/>
              </p:nvGrpSpPr>
              <p:grpSpPr bwMode="auto">
                <a:xfrm>
                  <a:off x="3412" y="1828"/>
                  <a:ext cx="472" cy="472"/>
                  <a:chOff x="3412" y="1828"/>
                  <a:chExt cx="472" cy="472"/>
                </a:xfrm>
              </p:grpSpPr>
              <p:sp>
                <p:nvSpPr>
                  <p:cNvPr id="6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9" name="Group 100"/>
                <p:cNvGrpSpPr>
                  <a:grpSpLocks/>
                </p:cNvGrpSpPr>
                <p:nvPr/>
              </p:nvGrpSpPr>
              <p:grpSpPr bwMode="auto">
                <a:xfrm>
                  <a:off x="3892" y="1828"/>
                  <a:ext cx="472" cy="472"/>
                  <a:chOff x="3892" y="1828"/>
                  <a:chExt cx="472" cy="472"/>
                </a:xfrm>
              </p:grpSpPr>
              <p:sp>
                <p:nvSpPr>
                  <p:cNvPr id="60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5" name="Group 105"/>
            <p:cNvGrpSpPr>
              <a:grpSpLocks/>
            </p:cNvGrpSpPr>
            <p:nvPr/>
          </p:nvGrpSpPr>
          <p:grpSpPr bwMode="auto">
            <a:xfrm>
              <a:off x="4372" y="2308"/>
              <a:ext cx="952" cy="472"/>
              <a:chOff x="4372" y="2308"/>
              <a:chExt cx="952" cy="472"/>
            </a:xfrm>
          </p:grpSpPr>
          <p:grpSp>
            <p:nvGrpSpPr>
              <p:cNvPr id="46" name="Group 106"/>
              <p:cNvGrpSpPr>
                <a:grpSpLocks/>
              </p:cNvGrpSpPr>
              <p:nvPr/>
            </p:nvGrpSpPr>
            <p:grpSpPr bwMode="auto">
              <a:xfrm>
                <a:off x="4372" y="2308"/>
                <a:ext cx="472" cy="472"/>
                <a:chOff x="4372" y="2308"/>
                <a:chExt cx="472" cy="472"/>
              </a:xfrm>
            </p:grpSpPr>
            <p:sp>
              <p:nvSpPr>
                <p:cNvPr id="52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7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Rectangle 108"/>
                <p:cNvSpPr>
                  <a:spLocks noChangeArrowheads="1"/>
                </p:cNvSpPr>
                <p:nvPr/>
              </p:nvSpPr>
              <p:spPr bwMode="auto">
                <a:xfrm>
                  <a:off x="461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7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Rectangle 110"/>
                <p:cNvSpPr>
                  <a:spLocks noChangeArrowheads="1"/>
                </p:cNvSpPr>
                <p:nvPr/>
              </p:nvSpPr>
              <p:spPr bwMode="auto">
                <a:xfrm>
                  <a:off x="461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Group 111"/>
              <p:cNvGrpSpPr>
                <a:grpSpLocks/>
              </p:cNvGrpSpPr>
              <p:nvPr/>
            </p:nvGrpSpPr>
            <p:grpSpPr bwMode="auto">
              <a:xfrm>
                <a:off x="4852" y="2308"/>
                <a:ext cx="472" cy="472"/>
                <a:chOff x="4852" y="2308"/>
                <a:chExt cx="472" cy="472"/>
              </a:xfrm>
            </p:grpSpPr>
            <p:sp>
              <p:nvSpPr>
                <p:cNvPr id="48" name="Rectangle 112"/>
                <p:cNvSpPr>
                  <a:spLocks noChangeArrowheads="1"/>
                </p:cNvSpPr>
                <p:nvPr/>
              </p:nvSpPr>
              <p:spPr bwMode="auto">
                <a:xfrm>
                  <a:off x="485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113"/>
                <p:cNvSpPr>
                  <a:spLocks noChangeArrowheads="1"/>
                </p:cNvSpPr>
                <p:nvPr/>
              </p:nvSpPr>
              <p:spPr bwMode="auto">
                <a:xfrm>
                  <a:off x="509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85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Rectangle 115"/>
                <p:cNvSpPr>
                  <a:spLocks noChangeArrowheads="1"/>
                </p:cNvSpPr>
                <p:nvPr/>
              </p:nvSpPr>
              <p:spPr bwMode="auto">
                <a:xfrm>
                  <a:off x="509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6" name="Rectangle 116"/>
            <p:cNvSpPr>
              <a:spLocks noChangeArrowheads="1"/>
            </p:cNvSpPr>
            <p:nvPr/>
          </p:nvSpPr>
          <p:spPr bwMode="auto">
            <a:xfrm>
              <a:off x="4372" y="20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auto">
            <a:xfrm>
              <a:off x="4612" y="20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auto">
            <a:xfrm>
              <a:off x="4372" y="182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auto">
            <a:xfrm>
              <a:off x="4612" y="182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0" name="Group 120"/>
            <p:cNvGrpSpPr>
              <a:grpSpLocks/>
            </p:cNvGrpSpPr>
            <p:nvPr/>
          </p:nvGrpSpPr>
          <p:grpSpPr bwMode="auto">
            <a:xfrm>
              <a:off x="4852" y="1828"/>
              <a:ext cx="472" cy="472"/>
              <a:chOff x="4852" y="1828"/>
              <a:chExt cx="472" cy="472"/>
            </a:xfrm>
          </p:grpSpPr>
          <p:sp>
            <p:nvSpPr>
              <p:cNvPr id="42" name="Rectangle 121"/>
              <p:cNvSpPr>
                <a:spLocks noChangeArrowheads="1"/>
              </p:cNvSpPr>
              <p:nvPr/>
            </p:nvSpPr>
            <p:spPr bwMode="auto">
              <a:xfrm>
                <a:off x="4852" y="20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122"/>
              <p:cNvSpPr>
                <a:spLocks noChangeArrowheads="1"/>
              </p:cNvSpPr>
              <p:nvPr/>
            </p:nvSpPr>
            <p:spPr bwMode="auto">
              <a:xfrm>
                <a:off x="5092" y="20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123"/>
              <p:cNvSpPr>
                <a:spLocks noChangeArrowheads="1"/>
              </p:cNvSpPr>
              <p:nvPr/>
            </p:nvSpPr>
            <p:spPr bwMode="auto">
              <a:xfrm>
                <a:off x="4852" y="182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24"/>
              <p:cNvSpPr>
                <a:spLocks noChangeArrowheads="1"/>
              </p:cNvSpPr>
              <p:nvPr/>
            </p:nvSpPr>
            <p:spPr bwMode="auto">
              <a:xfrm>
                <a:off x="5092" y="182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Rectangle 125"/>
            <p:cNvSpPr>
              <a:spLocks noChangeArrowheads="1"/>
            </p:cNvSpPr>
            <p:nvPr/>
          </p:nvSpPr>
          <p:spPr bwMode="auto">
            <a:xfrm>
              <a:off x="417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8x8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1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三格骨牌的定義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三格骨牌</a:t>
            </a:r>
            <a:r>
              <a:rPr lang="en-US" altLang="zh-TW" dirty="0"/>
              <a:t>(</a:t>
            </a:r>
            <a:r>
              <a:rPr lang="en-US" altLang="zh-TW" dirty="0" err="1"/>
              <a:t>Triomino</a:t>
            </a:r>
            <a:r>
              <a:rPr lang="en-US" altLang="zh-TW" dirty="0"/>
              <a:t>)</a:t>
            </a:r>
            <a:r>
              <a:rPr lang="zh-TW" altLang="en-US" dirty="0"/>
              <a:t>為一</a:t>
            </a:r>
            <a:r>
              <a:rPr lang="en-US" altLang="zh-TW" dirty="0"/>
              <a:t>L</a:t>
            </a:r>
            <a:r>
              <a:rPr lang="zh-TW" altLang="en-US" dirty="0"/>
              <a:t>型骨牌，可填滿一棋盤上的</a:t>
            </a:r>
            <a:r>
              <a:rPr lang="en-US" altLang="zh-TW" dirty="0"/>
              <a:t>3</a:t>
            </a:r>
            <a:r>
              <a:rPr lang="zh-TW" altLang="en-US" dirty="0"/>
              <a:t>個單格。</a:t>
            </a:r>
            <a:endParaRPr lang="en-US" altLang="zh-TW" dirty="0"/>
          </a:p>
          <a:p>
            <a:endParaRPr lang="en-US" altLang="zh-TW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TW" altLang="en-US" dirty="0">
                <a:solidFill>
                  <a:schemeClr val="tx1"/>
                </a:solidFill>
              </a:rPr>
              <a:t>三格骨牌有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種方向。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4589512"/>
            <a:ext cx="908050" cy="1212850"/>
            <a:chOff x="576" y="3268"/>
            <a:chExt cx="572" cy="76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7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76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16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76" y="326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206750" y="4589512"/>
            <a:ext cx="749300" cy="749300"/>
            <a:chOff x="2020" y="3268"/>
            <a:chExt cx="472" cy="472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20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020" y="326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260" y="326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187950" y="4513312"/>
            <a:ext cx="749300" cy="749300"/>
            <a:chOff x="3268" y="3220"/>
            <a:chExt cx="472" cy="472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268" y="3220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508" y="3220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508" y="3460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321550" y="4437112"/>
            <a:ext cx="749300" cy="749300"/>
            <a:chOff x="4612" y="3172"/>
            <a:chExt cx="472" cy="472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612" y="3412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852" y="3412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852" y="3172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3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缺陷棋盤填滿問題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放置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- 1)/3 </a:t>
            </a:r>
            <a:r>
              <a:rPr lang="zh-TW" altLang="en-US" dirty="0"/>
              <a:t>個三格骨牌在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x n</a:t>
            </a:r>
            <a:r>
              <a:rPr lang="zh-TW" altLang="en-US" dirty="0"/>
              <a:t>缺陷棋盤上，使得全部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1)</a:t>
            </a:r>
            <a:r>
              <a:rPr lang="zh-TW" altLang="en-US" dirty="0"/>
              <a:t>個非缺陷單格都被填滿。</a:t>
            </a:r>
            <a:endParaRPr lang="en-US" altLang="zh-TW" dirty="0">
              <a:solidFill>
                <a:schemeClr val="bg2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76660" y="5354960"/>
            <a:ext cx="831850" cy="1212850"/>
            <a:chOff x="1396" y="3268"/>
            <a:chExt cx="524" cy="76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396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636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396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636" y="32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440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2x2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576660" y="5354960"/>
            <a:ext cx="749300" cy="749300"/>
            <a:chOff x="1396" y="3268"/>
            <a:chExt cx="472" cy="472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396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636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396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636" y="326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2872060" y="4592960"/>
            <a:ext cx="1511300" cy="1974850"/>
            <a:chOff x="2212" y="2788"/>
            <a:chExt cx="952" cy="1244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2212" y="3268"/>
              <a:ext cx="472" cy="472"/>
              <a:chOff x="2212" y="3268"/>
              <a:chExt cx="472" cy="472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212" y="350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2452" y="350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212" y="32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2452" y="32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2692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2932" y="350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2692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2932" y="32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28"/>
            <p:cNvGrpSpPr>
              <a:grpSpLocks/>
            </p:cNvGrpSpPr>
            <p:nvPr/>
          </p:nvGrpSpPr>
          <p:grpSpPr bwMode="auto">
            <a:xfrm>
              <a:off x="2212" y="2788"/>
              <a:ext cx="952" cy="472"/>
              <a:chOff x="2212" y="2788"/>
              <a:chExt cx="952" cy="472"/>
            </a:xfrm>
          </p:grpSpPr>
          <p:grpSp>
            <p:nvGrpSpPr>
              <p:cNvPr id="23" name="Group 29"/>
              <p:cNvGrpSpPr>
                <a:grpSpLocks/>
              </p:cNvGrpSpPr>
              <p:nvPr/>
            </p:nvGrpSpPr>
            <p:grpSpPr bwMode="auto">
              <a:xfrm>
                <a:off x="2212" y="2788"/>
                <a:ext cx="472" cy="472"/>
                <a:chOff x="2212" y="2788"/>
                <a:chExt cx="472" cy="472"/>
              </a:xfrm>
            </p:grpSpPr>
            <p:sp>
              <p:nvSpPr>
                <p:cNvPr id="29" name="Rectangle 30"/>
                <p:cNvSpPr>
                  <a:spLocks noChangeArrowheads="1"/>
                </p:cNvSpPr>
                <p:nvPr/>
              </p:nvSpPr>
              <p:spPr bwMode="auto">
                <a:xfrm>
                  <a:off x="221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Rectangle 31"/>
                <p:cNvSpPr>
                  <a:spLocks noChangeArrowheads="1"/>
                </p:cNvSpPr>
                <p:nvPr/>
              </p:nvSpPr>
              <p:spPr bwMode="auto">
                <a:xfrm>
                  <a:off x="245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Rectangle 32"/>
                <p:cNvSpPr>
                  <a:spLocks noChangeArrowheads="1"/>
                </p:cNvSpPr>
                <p:nvPr/>
              </p:nvSpPr>
              <p:spPr bwMode="auto">
                <a:xfrm>
                  <a:off x="221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Rectangle 33"/>
                <p:cNvSpPr>
                  <a:spLocks noChangeArrowheads="1"/>
                </p:cNvSpPr>
                <p:nvPr/>
              </p:nvSpPr>
              <p:spPr bwMode="auto">
                <a:xfrm>
                  <a:off x="245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34"/>
              <p:cNvGrpSpPr>
                <a:grpSpLocks/>
              </p:cNvGrpSpPr>
              <p:nvPr/>
            </p:nvGrpSpPr>
            <p:grpSpPr bwMode="auto">
              <a:xfrm>
                <a:off x="2692" y="2788"/>
                <a:ext cx="472" cy="472"/>
                <a:chOff x="2692" y="2788"/>
                <a:chExt cx="472" cy="472"/>
              </a:xfrm>
            </p:grpSpPr>
            <p:sp>
              <p:nvSpPr>
                <p:cNvPr id="25" name="Rectangle 35"/>
                <p:cNvSpPr>
                  <a:spLocks noChangeArrowheads="1"/>
                </p:cNvSpPr>
                <p:nvPr/>
              </p:nvSpPr>
              <p:spPr bwMode="auto">
                <a:xfrm>
                  <a:off x="269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Rectangle 36"/>
                <p:cNvSpPr>
                  <a:spLocks noChangeArrowheads="1"/>
                </p:cNvSpPr>
                <p:nvPr/>
              </p:nvSpPr>
              <p:spPr bwMode="auto">
                <a:xfrm>
                  <a:off x="2932" y="302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37"/>
                <p:cNvSpPr>
                  <a:spLocks noChangeArrowheads="1"/>
                </p:cNvSpPr>
                <p:nvPr/>
              </p:nvSpPr>
              <p:spPr bwMode="auto">
                <a:xfrm>
                  <a:off x="269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Rectangle 38"/>
                <p:cNvSpPr>
                  <a:spLocks noChangeArrowheads="1"/>
                </p:cNvSpPr>
                <p:nvPr/>
              </p:nvSpPr>
              <p:spPr bwMode="auto">
                <a:xfrm>
                  <a:off x="2932" y="278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249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4x4</a:t>
              </a:r>
            </a:p>
          </p:txBody>
        </p:sp>
      </p:grp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3634060" y="5354960"/>
            <a:ext cx="749300" cy="749300"/>
            <a:chOff x="2692" y="3268"/>
            <a:chExt cx="472" cy="472"/>
          </a:xfrm>
        </p:grpSpPr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2692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932" y="350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2692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2932" y="3268"/>
              <a:ext cx="232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2872060" y="5354960"/>
            <a:ext cx="749300" cy="749300"/>
            <a:chOff x="2212" y="3268"/>
            <a:chExt cx="472" cy="472"/>
          </a:xfrm>
        </p:grpSpPr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2212" y="3508"/>
              <a:ext cx="232" cy="23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2452" y="3508"/>
              <a:ext cx="232" cy="23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2212" y="3268"/>
              <a:ext cx="232" cy="23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2452" y="32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2872060" y="4592960"/>
            <a:ext cx="749300" cy="749300"/>
            <a:chOff x="2212" y="2788"/>
            <a:chExt cx="472" cy="472"/>
          </a:xfrm>
        </p:grpSpPr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2212" y="3028"/>
              <a:ext cx="232" cy="232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452" y="302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2212" y="2788"/>
              <a:ext cx="232" cy="232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2452" y="2788"/>
              <a:ext cx="232" cy="232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3253060" y="4973960"/>
            <a:ext cx="749300" cy="749300"/>
            <a:chOff x="2452" y="3028"/>
            <a:chExt cx="472" cy="472"/>
          </a:xfrm>
        </p:grpSpPr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2452" y="3268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2692" y="32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2452" y="3028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2692" y="3028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3634060" y="4592960"/>
            <a:ext cx="749300" cy="749300"/>
            <a:chOff x="2692" y="2788"/>
            <a:chExt cx="472" cy="472"/>
          </a:xfrm>
        </p:grpSpPr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692" y="3028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932" y="3028"/>
              <a:ext cx="232" cy="23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2692" y="2788"/>
              <a:ext cx="232" cy="23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2932" y="2788"/>
              <a:ext cx="232" cy="23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4777060" y="3068960"/>
            <a:ext cx="3035300" cy="3498850"/>
            <a:chOff x="3412" y="1828"/>
            <a:chExt cx="1912" cy="2204"/>
          </a:xfrm>
        </p:grpSpPr>
        <p:grpSp>
          <p:nvGrpSpPr>
            <p:cNvPr id="63" name="Group 66"/>
            <p:cNvGrpSpPr>
              <a:grpSpLocks/>
            </p:cNvGrpSpPr>
            <p:nvPr/>
          </p:nvGrpSpPr>
          <p:grpSpPr bwMode="auto">
            <a:xfrm>
              <a:off x="3412" y="2788"/>
              <a:ext cx="1912" cy="952"/>
              <a:chOff x="3412" y="2788"/>
              <a:chExt cx="1912" cy="952"/>
            </a:xfrm>
          </p:grpSpPr>
          <p:grpSp>
            <p:nvGrpSpPr>
              <p:cNvPr id="108" name="Group 67"/>
              <p:cNvGrpSpPr>
                <a:grpSpLocks/>
              </p:cNvGrpSpPr>
              <p:nvPr/>
            </p:nvGrpSpPr>
            <p:grpSpPr bwMode="auto">
              <a:xfrm>
                <a:off x="3412" y="2788"/>
                <a:ext cx="952" cy="952"/>
                <a:chOff x="3412" y="2788"/>
                <a:chExt cx="952" cy="952"/>
              </a:xfrm>
            </p:grpSpPr>
            <p:grpSp>
              <p:nvGrpSpPr>
                <p:cNvPr id="132" name="Group 68"/>
                <p:cNvGrpSpPr>
                  <a:grpSpLocks/>
                </p:cNvGrpSpPr>
                <p:nvPr/>
              </p:nvGrpSpPr>
              <p:grpSpPr bwMode="auto">
                <a:xfrm>
                  <a:off x="3412" y="3268"/>
                  <a:ext cx="952" cy="472"/>
                  <a:chOff x="3412" y="3268"/>
                  <a:chExt cx="952" cy="472"/>
                </a:xfrm>
              </p:grpSpPr>
              <p:grpSp>
                <p:nvGrpSpPr>
                  <p:cNvPr id="14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412" y="3268"/>
                    <a:ext cx="472" cy="472"/>
                    <a:chOff x="3412" y="3268"/>
                    <a:chExt cx="472" cy="472"/>
                  </a:xfrm>
                </p:grpSpPr>
                <p:sp>
                  <p:nvSpPr>
                    <p:cNvPr id="150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3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45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892" y="3268"/>
                    <a:ext cx="472" cy="472"/>
                    <a:chOff x="3892" y="3268"/>
                    <a:chExt cx="472" cy="472"/>
                  </a:xfrm>
                </p:grpSpPr>
                <p:sp>
                  <p:nvSpPr>
                    <p:cNvPr id="146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8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9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33" name="Group 79"/>
                <p:cNvGrpSpPr>
                  <a:grpSpLocks/>
                </p:cNvGrpSpPr>
                <p:nvPr/>
              </p:nvGrpSpPr>
              <p:grpSpPr bwMode="auto">
                <a:xfrm>
                  <a:off x="3412" y="2788"/>
                  <a:ext cx="952" cy="472"/>
                  <a:chOff x="3412" y="2788"/>
                  <a:chExt cx="952" cy="472"/>
                </a:xfrm>
              </p:grpSpPr>
              <p:grpSp>
                <p:nvGrpSpPr>
                  <p:cNvPr id="134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412" y="2788"/>
                    <a:ext cx="472" cy="472"/>
                    <a:chOff x="3412" y="2788"/>
                    <a:chExt cx="472" cy="472"/>
                  </a:xfrm>
                </p:grpSpPr>
                <p:sp>
                  <p:nvSpPr>
                    <p:cNvPr id="140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1" name="Rectangl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2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35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892" y="2788"/>
                    <a:ext cx="472" cy="472"/>
                    <a:chOff x="3892" y="2788"/>
                    <a:chExt cx="472" cy="472"/>
                  </a:xfrm>
                </p:grpSpPr>
                <p:sp>
                  <p:nvSpPr>
                    <p:cNvPr id="136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7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8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9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" name="Group 90"/>
              <p:cNvGrpSpPr>
                <a:grpSpLocks/>
              </p:cNvGrpSpPr>
              <p:nvPr/>
            </p:nvGrpSpPr>
            <p:grpSpPr bwMode="auto">
              <a:xfrm>
                <a:off x="4372" y="2788"/>
                <a:ext cx="952" cy="952"/>
                <a:chOff x="4372" y="2788"/>
                <a:chExt cx="952" cy="952"/>
              </a:xfrm>
            </p:grpSpPr>
            <p:grpSp>
              <p:nvGrpSpPr>
                <p:cNvPr id="110" name="Group 91"/>
                <p:cNvGrpSpPr>
                  <a:grpSpLocks/>
                </p:cNvGrpSpPr>
                <p:nvPr/>
              </p:nvGrpSpPr>
              <p:grpSpPr bwMode="auto">
                <a:xfrm>
                  <a:off x="4372" y="3268"/>
                  <a:ext cx="952" cy="472"/>
                  <a:chOff x="4372" y="3268"/>
                  <a:chExt cx="952" cy="472"/>
                </a:xfrm>
              </p:grpSpPr>
              <p:grpSp>
                <p:nvGrpSpPr>
                  <p:cNvPr id="12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372" y="3268"/>
                    <a:ext cx="472" cy="472"/>
                    <a:chOff x="4372" y="3268"/>
                    <a:chExt cx="472" cy="472"/>
                  </a:xfrm>
                </p:grpSpPr>
                <p:sp>
                  <p:nvSpPr>
                    <p:cNvPr id="128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9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0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1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23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4852" y="3268"/>
                    <a:ext cx="472" cy="472"/>
                    <a:chOff x="4852" y="3268"/>
                    <a:chExt cx="472" cy="472"/>
                  </a:xfrm>
                </p:grpSpPr>
                <p:sp>
                  <p:nvSpPr>
                    <p:cNvPr id="124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5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50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6" name="Rectangle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7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26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1" name="Group 102"/>
                <p:cNvGrpSpPr>
                  <a:grpSpLocks/>
                </p:cNvGrpSpPr>
                <p:nvPr/>
              </p:nvGrpSpPr>
              <p:grpSpPr bwMode="auto">
                <a:xfrm>
                  <a:off x="4372" y="2788"/>
                  <a:ext cx="952" cy="472"/>
                  <a:chOff x="4372" y="2788"/>
                  <a:chExt cx="952" cy="472"/>
                </a:xfrm>
              </p:grpSpPr>
              <p:grpSp>
                <p:nvGrpSpPr>
                  <p:cNvPr id="112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372" y="2788"/>
                    <a:ext cx="472" cy="472"/>
                    <a:chOff x="4372" y="2788"/>
                    <a:chExt cx="472" cy="472"/>
                  </a:xfrm>
                </p:grpSpPr>
                <p:sp>
                  <p:nvSpPr>
                    <p:cNvPr id="118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3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4852" y="2788"/>
                    <a:ext cx="472" cy="472"/>
                    <a:chOff x="4852" y="2788"/>
                    <a:chExt cx="472" cy="472"/>
                  </a:xfrm>
                </p:grpSpPr>
                <p:sp>
                  <p:nvSpPr>
                    <p:cNvPr id="114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5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302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6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7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2" y="2788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64" name="Group 113"/>
            <p:cNvGrpSpPr>
              <a:grpSpLocks/>
            </p:cNvGrpSpPr>
            <p:nvPr/>
          </p:nvGrpSpPr>
          <p:grpSpPr bwMode="auto">
            <a:xfrm>
              <a:off x="3412" y="1828"/>
              <a:ext cx="952" cy="952"/>
              <a:chOff x="3412" y="1828"/>
              <a:chExt cx="952" cy="952"/>
            </a:xfrm>
          </p:grpSpPr>
          <p:grpSp>
            <p:nvGrpSpPr>
              <p:cNvPr id="86" name="Group 114"/>
              <p:cNvGrpSpPr>
                <a:grpSpLocks/>
              </p:cNvGrpSpPr>
              <p:nvPr/>
            </p:nvGrpSpPr>
            <p:grpSpPr bwMode="auto">
              <a:xfrm>
                <a:off x="3412" y="2308"/>
                <a:ext cx="952" cy="472"/>
                <a:chOff x="3412" y="2308"/>
                <a:chExt cx="952" cy="472"/>
              </a:xfrm>
            </p:grpSpPr>
            <p:grpSp>
              <p:nvGrpSpPr>
                <p:cNvPr id="98" name="Group 115"/>
                <p:cNvGrpSpPr>
                  <a:grpSpLocks/>
                </p:cNvGrpSpPr>
                <p:nvPr/>
              </p:nvGrpSpPr>
              <p:grpSpPr bwMode="auto">
                <a:xfrm>
                  <a:off x="3412" y="2308"/>
                  <a:ext cx="472" cy="472"/>
                  <a:chOff x="3412" y="2308"/>
                  <a:chExt cx="472" cy="472"/>
                </a:xfrm>
              </p:grpSpPr>
              <p:sp>
                <p:nvSpPr>
                  <p:cNvPr id="104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9" name="Group 120"/>
                <p:cNvGrpSpPr>
                  <a:grpSpLocks/>
                </p:cNvGrpSpPr>
                <p:nvPr/>
              </p:nvGrpSpPr>
              <p:grpSpPr bwMode="auto">
                <a:xfrm>
                  <a:off x="3892" y="2308"/>
                  <a:ext cx="472" cy="472"/>
                  <a:chOff x="3892" y="2308"/>
                  <a:chExt cx="472" cy="472"/>
                </a:xfrm>
              </p:grpSpPr>
              <p:sp>
                <p:nvSpPr>
                  <p:cNvPr id="100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254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230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87" name="Group 125"/>
              <p:cNvGrpSpPr>
                <a:grpSpLocks/>
              </p:cNvGrpSpPr>
              <p:nvPr/>
            </p:nvGrpSpPr>
            <p:grpSpPr bwMode="auto">
              <a:xfrm>
                <a:off x="3412" y="1828"/>
                <a:ext cx="952" cy="472"/>
                <a:chOff x="3412" y="1828"/>
                <a:chExt cx="952" cy="472"/>
              </a:xfrm>
            </p:grpSpPr>
            <p:grpSp>
              <p:nvGrpSpPr>
                <p:cNvPr id="88" name="Group 126"/>
                <p:cNvGrpSpPr>
                  <a:grpSpLocks/>
                </p:cNvGrpSpPr>
                <p:nvPr/>
              </p:nvGrpSpPr>
              <p:grpSpPr bwMode="auto">
                <a:xfrm>
                  <a:off x="3412" y="1828"/>
                  <a:ext cx="472" cy="472"/>
                  <a:chOff x="3412" y="1828"/>
                  <a:chExt cx="472" cy="472"/>
                </a:xfrm>
              </p:grpSpPr>
              <p:sp>
                <p:nvSpPr>
                  <p:cNvPr id="9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5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6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9" name="Group 131"/>
                <p:cNvGrpSpPr>
                  <a:grpSpLocks/>
                </p:cNvGrpSpPr>
                <p:nvPr/>
              </p:nvGrpSpPr>
              <p:grpSpPr bwMode="auto">
                <a:xfrm>
                  <a:off x="3892" y="1828"/>
                  <a:ext cx="472" cy="472"/>
                  <a:chOff x="3892" y="1828"/>
                  <a:chExt cx="472" cy="472"/>
                </a:xfrm>
              </p:grpSpPr>
              <p:sp>
                <p:nvSpPr>
                  <p:cNvPr id="9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206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89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1828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65" name="Group 136"/>
            <p:cNvGrpSpPr>
              <a:grpSpLocks/>
            </p:cNvGrpSpPr>
            <p:nvPr/>
          </p:nvGrpSpPr>
          <p:grpSpPr bwMode="auto">
            <a:xfrm>
              <a:off x="4372" y="2308"/>
              <a:ext cx="952" cy="472"/>
              <a:chOff x="4372" y="2308"/>
              <a:chExt cx="952" cy="472"/>
            </a:xfrm>
          </p:grpSpPr>
          <p:grpSp>
            <p:nvGrpSpPr>
              <p:cNvPr id="76" name="Group 137"/>
              <p:cNvGrpSpPr>
                <a:grpSpLocks/>
              </p:cNvGrpSpPr>
              <p:nvPr/>
            </p:nvGrpSpPr>
            <p:grpSpPr bwMode="auto">
              <a:xfrm>
                <a:off x="4372" y="2308"/>
                <a:ext cx="472" cy="472"/>
                <a:chOff x="4372" y="2308"/>
                <a:chExt cx="472" cy="472"/>
              </a:xfrm>
            </p:grpSpPr>
            <p:sp>
              <p:nvSpPr>
                <p:cNvPr id="82" name="Rectangle 138"/>
                <p:cNvSpPr>
                  <a:spLocks noChangeArrowheads="1"/>
                </p:cNvSpPr>
                <p:nvPr/>
              </p:nvSpPr>
              <p:spPr bwMode="auto">
                <a:xfrm>
                  <a:off x="437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39"/>
                <p:cNvSpPr>
                  <a:spLocks noChangeArrowheads="1"/>
                </p:cNvSpPr>
                <p:nvPr/>
              </p:nvSpPr>
              <p:spPr bwMode="auto">
                <a:xfrm>
                  <a:off x="461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7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Rectangle 141"/>
                <p:cNvSpPr>
                  <a:spLocks noChangeArrowheads="1"/>
                </p:cNvSpPr>
                <p:nvPr/>
              </p:nvSpPr>
              <p:spPr bwMode="auto">
                <a:xfrm>
                  <a:off x="461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7" name="Group 142"/>
              <p:cNvGrpSpPr>
                <a:grpSpLocks/>
              </p:cNvGrpSpPr>
              <p:nvPr/>
            </p:nvGrpSpPr>
            <p:grpSpPr bwMode="auto">
              <a:xfrm>
                <a:off x="4852" y="2308"/>
                <a:ext cx="472" cy="472"/>
                <a:chOff x="4852" y="2308"/>
                <a:chExt cx="472" cy="472"/>
              </a:xfrm>
            </p:grpSpPr>
            <p:sp>
              <p:nvSpPr>
                <p:cNvPr id="78" name="Rectangle 143"/>
                <p:cNvSpPr>
                  <a:spLocks noChangeArrowheads="1"/>
                </p:cNvSpPr>
                <p:nvPr/>
              </p:nvSpPr>
              <p:spPr bwMode="auto">
                <a:xfrm>
                  <a:off x="485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92" y="254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Rectangle 145"/>
                <p:cNvSpPr>
                  <a:spLocks noChangeArrowheads="1"/>
                </p:cNvSpPr>
                <p:nvPr/>
              </p:nvSpPr>
              <p:spPr bwMode="auto">
                <a:xfrm>
                  <a:off x="485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Rectangle 146"/>
                <p:cNvSpPr>
                  <a:spLocks noChangeArrowheads="1"/>
                </p:cNvSpPr>
                <p:nvPr/>
              </p:nvSpPr>
              <p:spPr bwMode="auto">
                <a:xfrm>
                  <a:off x="5092" y="2308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6" name="Rectangle 147"/>
            <p:cNvSpPr>
              <a:spLocks noChangeArrowheads="1"/>
            </p:cNvSpPr>
            <p:nvPr/>
          </p:nvSpPr>
          <p:spPr bwMode="auto">
            <a:xfrm>
              <a:off x="4372" y="206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" name="Rectangle 148"/>
            <p:cNvSpPr>
              <a:spLocks noChangeArrowheads="1"/>
            </p:cNvSpPr>
            <p:nvPr/>
          </p:nvSpPr>
          <p:spPr bwMode="auto">
            <a:xfrm>
              <a:off x="4612" y="2068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" name="Rectangle 149"/>
            <p:cNvSpPr>
              <a:spLocks noChangeArrowheads="1"/>
            </p:cNvSpPr>
            <p:nvPr/>
          </p:nvSpPr>
          <p:spPr bwMode="auto">
            <a:xfrm>
              <a:off x="4372" y="182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" name="Rectangle 150"/>
            <p:cNvSpPr>
              <a:spLocks noChangeArrowheads="1"/>
            </p:cNvSpPr>
            <p:nvPr/>
          </p:nvSpPr>
          <p:spPr bwMode="auto">
            <a:xfrm>
              <a:off x="4612" y="1828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70" name="Group 151"/>
            <p:cNvGrpSpPr>
              <a:grpSpLocks/>
            </p:cNvGrpSpPr>
            <p:nvPr/>
          </p:nvGrpSpPr>
          <p:grpSpPr bwMode="auto">
            <a:xfrm>
              <a:off x="4852" y="1828"/>
              <a:ext cx="472" cy="472"/>
              <a:chOff x="4852" y="1828"/>
              <a:chExt cx="472" cy="472"/>
            </a:xfrm>
          </p:grpSpPr>
          <p:sp>
            <p:nvSpPr>
              <p:cNvPr id="72" name="Rectangle 152"/>
              <p:cNvSpPr>
                <a:spLocks noChangeArrowheads="1"/>
              </p:cNvSpPr>
              <p:nvPr/>
            </p:nvSpPr>
            <p:spPr bwMode="auto">
              <a:xfrm>
                <a:off x="4852" y="20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153"/>
              <p:cNvSpPr>
                <a:spLocks noChangeArrowheads="1"/>
              </p:cNvSpPr>
              <p:nvPr/>
            </p:nvSpPr>
            <p:spPr bwMode="auto">
              <a:xfrm>
                <a:off x="5092" y="206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154"/>
              <p:cNvSpPr>
                <a:spLocks noChangeArrowheads="1"/>
              </p:cNvSpPr>
              <p:nvPr/>
            </p:nvSpPr>
            <p:spPr bwMode="auto">
              <a:xfrm>
                <a:off x="4852" y="182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155"/>
              <p:cNvSpPr>
                <a:spLocks noChangeArrowheads="1"/>
              </p:cNvSpPr>
              <p:nvPr/>
            </p:nvSpPr>
            <p:spPr bwMode="auto">
              <a:xfrm>
                <a:off x="5092" y="1828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Rectangle 156"/>
            <p:cNvSpPr>
              <a:spLocks noChangeArrowheads="1"/>
            </p:cNvSpPr>
            <p:nvPr/>
          </p:nvSpPr>
          <p:spPr bwMode="auto">
            <a:xfrm>
              <a:off x="4176" y="37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8x8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6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缺陷棋盤填滿演算法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556792"/>
            <a:ext cx="7989752" cy="489654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Algorithm </a:t>
            </a:r>
            <a:r>
              <a:rPr lang="zh-TW" altLang="en-US" dirty="0"/>
              <a:t>缺陷棋盤填滿演算法</a:t>
            </a:r>
            <a:endParaRPr lang="en-US" altLang="zh-TW" dirty="0"/>
          </a:p>
          <a:p>
            <a:r>
              <a:rPr lang="en-US" altLang="zh-TW" dirty="0"/>
              <a:t>Input: n x n</a:t>
            </a:r>
            <a:r>
              <a:rPr lang="zh-TW" altLang="en-US" dirty="0"/>
              <a:t>缺陷棋盤，</a:t>
            </a:r>
            <a:r>
              <a:rPr lang="en-US" altLang="zh-TW" dirty="0"/>
              <a:t> n</a:t>
            </a:r>
            <a:r>
              <a:rPr lang="en-US" altLang="zh-TW" dirty="0">
                <a:sym typeface="Symbol" panose="05050102010706020507" pitchFamily="18" charset="2"/>
              </a:rPr>
              <a:t>2</a:t>
            </a:r>
            <a:r>
              <a:rPr lang="zh-TW" altLang="en-US" dirty="0">
                <a:sym typeface="Symbol" panose="05050102010706020507" pitchFamily="18" charset="2"/>
              </a:rPr>
              <a:t>而且</a:t>
            </a:r>
            <a:r>
              <a:rPr lang="en-US" altLang="zh-TW" dirty="0"/>
              <a:t>n</a:t>
            </a:r>
            <a:r>
              <a:rPr lang="zh-TW" altLang="en-US" dirty="0"/>
              <a:t>是</a:t>
            </a:r>
            <a:r>
              <a:rPr lang="en-US" altLang="zh-TW" dirty="0"/>
              <a:t>2</a:t>
            </a:r>
            <a:r>
              <a:rPr lang="zh-TW" altLang="en-US" dirty="0"/>
              <a:t>的幂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以三格骨牌填滿的</a:t>
            </a:r>
            <a:r>
              <a:rPr lang="en-US" altLang="zh-TW" dirty="0"/>
              <a:t>n x n</a:t>
            </a:r>
            <a:r>
              <a:rPr lang="zh-TW" altLang="en-US" dirty="0"/>
              <a:t>缺陷棋盤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  <a:r>
              <a:rPr lang="en-US" altLang="zh-TW" dirty="0"/>
              <a:t> </a:t>
            </a:r>
            <a:r>
              <a:rPr lang="zh-TW" altLang="en-US" dirty="0"/>
              <a:t>若</a:t>
            </a:r>
            <a:r>
              <a:rPr lang="en-US" altLang="zh-TW" dirty="0"/>
              <a:t>n=2</a:t>
            </a:r>
            <a:r>
              <a:rPr lang="zh-TW" altLang="en-US" dirty="0"/>
              <a:t>，則旋轉一個三格骨牌直接填滿缺陷棋盤，回傳此</a:t>
            </a:r>
            <a:r>
              <a:rPr lang="en-US" altLang="zh-TW" dirty="0"/>
              <a:t>2 x 2</a:t>
            </a:r>
            <a:r>
              <a:rPr lang="zh-TW" altLang="en-US" dirty="0"/>
              <a:t>缺陷棋盤並結束。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  <a:r>
              <a:rPr lang="en-US" altLang="zh-TW" dirty="0"/>
              <a:t> </a:t>
            </a:r>
            <a:r>
              <a:rPr lang="zh-TW" altLang="en-US" dirty="0"/>
              <a:t>將缺陷棋盤分為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(n/2) x (n/2)</a:t>
            </a:r>
            <a:r>
              <a:rPr lang="zh-TW" altLang="en-US" dirty="0"/>
              <a:t>棋盤及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(n/2) x (n/2)</a:t>
            </a:r>
            <a:r>
              <a:rPr lang="zh-TW" altLang="en-US" dirty="0"/>
              <a:t>缺陷棋盤，旋轉一個三格骨牌填滿</a:t>
            </a:r>
            <a:r>
              <a:rPr lang="en-US" altLang="zh-TW" dirty="0"/>
              <a:t>3</a:t>
            </a:r>
            <a:r>
              <a:rPr lang="zh-TW" altLang="en-US" dirty="0"/>
              <a:t>個棋盤中相鄰的單格，可使</a:t>
            </a:r>
            <a:r>
              <a:rPr lang="en-US" altLang="zh-TW" dirty="0"/>
              <a:t>3</a:t>
            </a:r>
            <a:r>
              <a:rPr lang="zh-TW" altLang="en-US" dirty="0"/>
              <a:t>個棋盤成為缺陷棋盤，我們可得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(n/2) x (n/2)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缺陷棋盤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dirty="0"/>
              <a:t>遞迴地使用缺陷棋盤填滿演算法以三格骨牌填滿步驟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(n/2) x (n/2)</a:t>
            </a:r>
            <a:r>
              <a:rPr lang="zh-TW" altLang="en-US" dirty="0"/>
              <a:t>缺陷棋盤，回傳原始</a:t>
            </a:r>
            <a:r>
              <a:rPr lang="en-US" altLang="zh-TW" dirty="0"/>
              <a:t>n x n</a:t>
            </a:r>
            <a:r>
              <a:rPr lang="zh-TW" altLang="en-US" dirty="0"/>
              <a:t>缺陷棋盤並結束。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474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缺陷棋盤填滿演算法實例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9550" y="1647726"/>
            <a:ext cx="3035300" cy="3498850"/>
            <a:chOff x="1732" y="676"/>
            <a:chExt cx="1912" cy="22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732" y="1636"/>
              <a:ext cx="1912" cy="952"/>
              <a:chOff x="1732" y="1636"/>
              <a:chExt cx="1912" cy="952"/>
            </a:xfrm>
          </p:grpSpPr>
          <p:grpSp>
            <p:nvGrpSpPr>
              <p:cNvPr id="50" name="Group 5"/>
              <p:cNvGrpSpPr>
                <a:grpSpLocks/>
              </p:cNvGrpSpPr>
              <p:nvPr/>
            </p:nvGrpSpPr>
            <p:grpSpPr bwMode="auto">
              <a:xfrm>
                <a:off x="1732" y="1636"/>
                <a:ext cx="952" cy="952"/>
                <a:chOff x="1732" y="1636"/>
                <a:chExt cx="952" cy="952"/>
              </a:xfrm>
            </p:grpSpPr>
            <p:grpSp>
              <p:nvGrpSpPr>
                <p:cNvPr id="74" name="Group 6"/>
                <p:cNvGrpSpPr>
                  <a:grpSpLocks/>
                </p:cNvGrpSpPr>
                <p:nvPr/>
              </p:nvGrpSpPr>
              <p:grpSpPr bwMode="auto">
                <a:xfrm>
                  <a:off x="1732" y="2116"/>
                  <a:ext cx="952" cy="472"/>
                  <a:chOff x="1732" y="2116"/>
                  <a:chExt cx="952" cy="472"/>
                </a:xfrm>
              </p:grpSpPr>
              <p:grpSp>
                <p:nvGrpSpPr>
                  <p:cNvPr id="8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732" y="2116"/>
                    <a:ext cx="472" cy="472"/>
                    <a:chOff x="1732" y="2116"/>
                    <a:chExt cx="472" cy="472"/>
                  </a:xfrm>
                </p:grpSpPr>
                <p:sp>
                  <p:nvSpPr>
                    <p:cNvPr id="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212" y="2116"/>
                    <a:ext cx="472" cy="472"/>
                    <a:chOff x="2212" y="2116"/>
                    <a:chExt cx="472" cy="472"/>
                  </a:xfrm>
                </p:grpSpPr>
                <p:sp>
                  <p:nvSpPr>
                    <p:cNvPr id="8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5" name="Group 17"/>
                <p:cNvGrpSpPr>
                  <a:grpSpLocks/>
                </p:cNvGrpSpPr>
                <p:nvPr/>
              </p:nvGrpSpPr>
              <p:grpSpPr bwMode="auto">
                <a:xfrm>
                  <a:off x="1732" y="1636"/>
                  <a:ext cx="952" cy="472"/>
                  <a:chOff x="1732" y="1636"/>
                  <a:chExt cx="952" cy="472"/>
                </a:xfrm>
              </p:grpSpPr>
              <p:grpSp>
                <p:nvGrpSpPr>
                  <p:cNvPr id="7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732" y="1636"/>
                    <a:ext cx="472" cy="472"/>
                    <a:chOff x="1732" y="1636"/>
                    <a:chExt cx="472" cy="472"/>
                  </a:xfrm>
                </p:grpSpPr>
                <p:sp>
                  <p:nvSpPr>
                    <p:cNvPr id="8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212" y="1636"/>
                    <a:ext cx="472" cy="472"/>
                    <a:chOff x="2212" y="1636"/>
                    <a:chExt cx="472" cy="472"/>
                  </a:xfrm>
                </p:grpSpPr>
                <p:sp>
                  <p:nvSpPr>
                    <p:cNvPr id="7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1" name="Group 28"/>
              <p:cNvGrpSpPr>
                <a:grpSpLocks/>
              </p:cNvGrpSpPr>
              <p:nvPr/>
            </p:nvGrpSpPr>
            <p:grpSpPr bwMode="auto">
              <a:xfrm>
                <a:off x="2692" y="1636"/>
                <a:ext cx="952" cy="952"/>
                <a:chOff x="2692" y="1636"/>
                <a:chExt cx="952" cy="952"/>
              </a:xfrm>
            </p:grpSpPr>
            <p:grpSp>
              <p:nvGrpSpPr>
                <p:cNvPr id="52" name="Group 29"/>
                <p:cNvGrpSpPr>
                  <a:grpSpLocks/>
                </p:cNvGrpSpPr>
                <p:nvPr/>
              </p:nvGrpSpPr>
              <p:grpSpPr bwMode="auto">
                <a:xfrm>
                  <a:off x="2692" y="2116"/>
                  <a:ext cx="952" cy="472"/>
                  <a:chOff x="2692" y="2116"/>
                  <a:chExt cx="952" cy="472"/>
                </a:xfrm>
              </p:grpSpPr>
              <p:grpSp>
                <p:nvGrpSpPr>
                  <p:cNvPr id="6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692" y="2116"/>
                    <a:ext cx="472" cy="472"/>
                    <a:chOff x="2692" y="2116"/>
                    <a:chExt cx="472" cy="472"/>
                  </a:xfrm>
                </p:grpSpPr>
                <p:sp>
                  <p:nvSpPr>
                    <p:cNvPr id="70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5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72" y="2116"/>
                    <a:ext cx="472" cy="472"/>
                    <a:chOff x="3172" y="2116"/>
                    <a:chExt cx="472" cy="472"/>
                  </a:xfrm>
                </p:grpSpPr>
                <p:sp>
                  <p:nvSpPr>
                    <p:cNvPr id="66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3" name="Group 40"/>
                <p:cNvGrpSpPr>
                  <a:grpSpLocks/>
                </p:cNvGrpSpPr>
                <p:nvPr/>
              </p:nvGrpSpPr>
              <p:grpSpPr bwMode="auto">
                <a:xfrm>
                  <a:off x="2692" y="1636"/>
                  <a:ext cx="952" cy="472"/>
                  <a:chOff x="2692" y="1636"/>
                  <a:chExt cx="952" cy="472"/>
                </a:xfrm>
              </p:grpSpPr>
              <p:grpSp>
                <p:nvGrpSpPr>
                  <p:cNvPr id="5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692" y="1636"/>
                    <a:ext cx="472" cy="472"/>
                    <a:chOff x="2692" y="1636"/>
                    <a:chExt cx="472" cy="472"/>
                  </a:xfrm>
                </p:grpSpPr>
                <p:sp>
                  <p:nvSpPr>
                    <p:cNvPr id="60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1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5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172" y="1636"/>
                    <a:ext cx="472" cy="472"/>
                    <a:chOff x="3172" y="1636"/>
                    <a:chExt cx="472" cy="472"/>
                  </a:xfrm>
                </p:grpSpPr>
                <p:sp>
                  <p:nvSpPr>
                    <p:cNvPr id="56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9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1732" y="676"/>
              <a:ext cx="952" cy="952"/>
              <a:chOff x="1732" y="676"/>
              <a:chExt cx="952" cy="952"/>
            </a:xfrm>
          </p:grpSpPr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1732" y="1156"/>
                <a:ext cx="952" cy="472"/>
                <a:chOff x="1732" y="1156"/>
                <a:chExt cx="952" cy="472"/>
              </a:xfrm>
            </p:grpSpPr>
            <p:grpSp>
              <p:nvGrpSpPr>
                <p:cNvPr id="40" name="Group 53"/>
                <p:cNvGrpSpPr>
                  <a:grpSpLocks/>
                </p:cNvGrpSpPr>
                <p:nvPr/>
              </p:nvGrpSpPr>
              <p:grpSpPr bwMode="auto">
                <a:xfrm>
                  <a:off x="1732" y="1156"/>
                  <a:ext cx="472" cy="472"/>
                  <a:chOff x="1732" y="1156"/>
                  <a:chExt cx="472" cy="472"/>
                </a:xfrm>
              </p:grpSpPr>
              <p:sp>
                <p:nvSpPr>
                  <p:cNvPr id="4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1" name="Group 58"/>
                <p:cNvGrpSpPr>
                  <a:grpSpLocks/>
                </p:cNvGrpSpPr>
                <p:nvPr/>
              </p:nvGrpSpPr>
              <p:grpSpPr bwMode="auto">
                <a:xfrm>
                  <a:off x="2212" y="1156"/>
                  <a:ext cx="472" cy="472"/>
                  <a:chOff x="2212" y="1156"/>
                  <a:chExt cx="472" cy="472"/>
                </a:xfrm>
              </p:grpSpPr>
              <p:sp>
                <p:nvSpPr>
                  <p:cNvPr id="4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9" name="Group 63"/>
              <p:cNvGrpSpPr>
                <a:grpSpLocks/>
              </p:cNvGrpSpPr>
              <p:nvPr/>
            </p:nvGrpSpPr>
            <p:grpSpPr bwMode="auto">
              <a:xfrm>
                <a:off x="1732" y="676"/>
                <a:ext cx="952" cy="472"/>
                <a:chOff x="1732" y="676"/>
                <a:chExt cx="952" cy="472"/>
              </a:xfrm>
            </p:grpSpPr>
            <p:grpSp>
              <p:nvGrpSpPr>
                <p:cNvPr id="30" name="Group 64"/>
                <p:cNvGrpSpPr>
                  <a:grpSpLocks/>
                </p:cNvGrpSpPr>
                <p:nvPr/>
              </p:nvGrpSpPr>
              <p:grpSpPr bwMode="auto">
                <a:xfrm>
                  <a:off x="1732" y="676"/>
                  <a:ext cx="472" cy="472"/>
                  <a:chOff x="1732" y="676"/>
                  <a:chExt cx="472" cy="472"/>
                </a:xfrm>
              </p:grpSpPr>
              <p:sp>
                <p:nvSpPr>
                  <p:cNvPr id="36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Group 69"/>
                <p:cNvGrpSpPr>
                  <a:grpSpLocks/>
                </p:cNvGrpSpPr>
                <p:nvPr/>
              </p:nvGrpSpPr>
              <p:grpSpPr bwMode="auto">
                <a:xfrm>
                  <a:off x="2212" y="676"/>
                  <a:ext cx="472" cy="472"/>
                  <a:chOff x="2212" y="676"/>
                  <a:chExt cx="472" cy="472"/>
                </a:xfrm>
              </p:grpSpPr>
              <p:sp>
                <p:nvSpPr>
                  <p:cNvPr id="3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2692" y="1156"/>
              <a:ext cx="952" cy="472"/>
              <a:chOff x="2692" y="1156"/>
              <a:chExt cx="952" cy="472"/>
            </a:xfrm>
          </p:grpSpPr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>
                <a:off x="2692" y="1156"/>
                <a:ext cx="472" cy="472"/>
                <a:chOff x="2692" y="1156"/>
                <a:chExt cx="472" cy="472"/>
              </a:xfrm>
            </p:grpSpPr>
            <p:sp>
              <p:nvSpPr>
                <p:cNvPr id="24" name="Rectangle 76"/>
                <p:cNvSpPr>
                  <a:spLocks noChangeArrowheads="1"/>
                </p:cNvSpPr>
                <p:nvPr/>
              </p:nvSpPr>
              <p:spPr bwMode="auto">
                <a:xfrm>
                  <a:off x="269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77"/>
                <p:cNvSpPr>
                  <a:spLocks noChangeArrowheads="1"/>
                </p:cNvSpPr>
                <p:nvPr/>
              </p:nvSpPr>
              <p:spPr bwMode="auto">
                <a:xfrm>
                  <a:off x="293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Rectangle 78"/>
                <p:cNvSpPr>
                  <a:spLocks noChangeArrowheads="1"/>
                </p:cNvSpPr>
                <p:nvPr/>
              </p:nvSpPr>
              <p:spPr bwMode="auto">
                <a:xfrm>
                  <a:off x="269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79"/>
                <p:cNvSpPr>
                  <a:spLocks noChangeArrowheads="1"/>
                </p:cNvSpPr>
                <p:nvPr/>
              </p:nvSpPr>
              <p:spPr bwMode="auto">
                <a:xfrm>
                  <a:off x="293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80"/>
              <p:cNvGrpSpPr>
                <a:grpSpLocks/>
              </p:cNvGrpSpPr>
              <p:nvPr/>
            </p:nvGrpSpPr>
            <p:grpSpPr bwMode="auto">
              <a:xfrm>
                <a:off x="3172" y="1156"/>
                <a:ext cx="472" cy="472"/>
                <a:chOff x="3172" y="1156"/>
                <a:chExt cx="472" cy="472"/>
              </a:xfrm>
            </p:grpSpPr>
            <p:sp>
              <p:nvSpPr>
                <p:cNvPr id="20" name="Rectangle 81"/>
                <p:cNvSpPr>
                  <a:spLocks noChangeArrowheads="1"/>
                </p:cNvSpPr>
                <p:nvPr/>
              </p:nvSpPr>
              <p:spPr bwMode="auto">
                <a:xfrm>
                  <a:off x="317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82"/>
                <p:cNvSpPr>
                  <a:spLocks noChangeArrowheads="1"/>
                </p:cNvSpPr>
                <p:nvPr/>
              </p:nvSpPr>
              <p:spPr bwMode="auto">
                <a:xfrm>
                  <a:off x="341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83"/>
                <p:cNvSpPr>
                  <a:spLocks noChangeArrowheads="1"/>
                </p:cNvSpPr>
                <p:nvPr/>
              </p:nvSpPr>
              <p:spPr bwMode="auto">
                <a:xfrm>
                  <a:off x="317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84"/>
                <p:cNvSpPr>
                  <a:spLocks noChangeArrowheads="1"/>
                </p:cNvSpPr>
                <p:nvPr/>
              </p:nvSpPr>
              <p:spPr bwMode="auto">
                <a:xfrm>
                  <a:off x="341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" name="Rectangle 85"/>
            <p:cNvSpPr>
              <a:spLocks noChangeArrowheads="1"/>
            </p:cNvSpPr>
            <p:nvPr/>
          </p:nvSpPr>
          <p:spPr bwMode="auto">
            <a:xfrm>
              <a:off x="2692" y="916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2932" y="916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Rectangle 87"/>
            <p:cNvSpPr>
              <a:spLocks noChangeArrowheads="1"/>
            </p:cNvSpPr>
            <p:nvPr/>
          </p:nvSpPr>
          <p:spPr bwMode="auto">
            <a:xfrm>
              <a:off x="2692" y="676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Rectangle 88"/>
            <p:cNvSpPr>
              <a:spLocks noChangeArrowheads="1"/>
            </p:cNvSpPr>
            <p:nvPr/>
          </p:nvSpPr>
          <p:spPr bwMode="auto">
            <a:xfrm>
              <a:off x="2932" y="676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" name="Group 89"/>
            <p:cNvGrpSpPr>
              <a:grpSpLocks/>
            </p:cNvGrpSpPr>
            <p:nvPr/>
          </p:nvGrpSpPr>
          <p:grpSpPr bwMode="auto">
            <a:xfrm>
              <a:off x="3172" y="676"/>
              <a:ext cx="472" cy="472"/>
              <a:chOff x="3172" y="676"/>
              <a:chExt cx="472" cy="472"/>
            </a:xfrm>
          </p:grpSpPr>
          <p:sp>
            <p:nvSpPr>
              <p:cNvPr id="14" name="Rectangle 90"/>
              <p:cNvSpPr>
                <a:spLocks noChangeArrowheads="1"/>
              </p:cNvSpPr>
              <p:nvPr/>
            </p:nvSpPr>
            <p:spPr bwMode="auto">
              <a:xfrm>
                <a:off x="3172" y="91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91"/>
              <p:cNvSpPr>
                <a:spLocks noChangeArrowheads="1"/>
              </p:cNvSpPr>
              <p:nvPr/>
            </p:nvSpPr>
            <p:spPr bwMode="auto">
              <a:xfrm>
                <a:off x="3412" y="91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92"/>
              <p:cNvSpPr>
                <a:spLocks noChangeArrowheads="1"/>
              </p:cNvSpPr>
              <p:nvPr/>
            </p:nvSpPr>
            <p:spPr bwMode="auto">
              <a:xfrm>
                <a:off x="3172" y="67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93"/>
              <p:cNvSpPr>
                <a:spLocks noChangeArrowheads="1"/>
              </p:cNvSpPr>
              <p:nvPr/>
            </p:nvSpPr>
            <p:spPr bwMode="auto">
              <a:xfrm>
                <a:off x="3412" y="67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94"/>
            <p:cNvSpPr>
              <a:spLocks noChangeArrowheads="1"/>
            </p:cNvSpPr>
            <p:nvPr/>
          </p:nvSpPr>
          <p:spPr bwMode="auto">
            <a:xfrm>
              <a:off x="2496" y="25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85800" y="4917976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TW" altLang="en-US" sz="2800" dirty="0">
                <a:latin typeface="Times New Roman" panose="02020603050405020304" pitchFamily="18" charset="0"/>
              </a:rPr>
              <a:t>將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8 x 8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缺陷棋盤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分割成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個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更小的 </a:t>
            </a:r>
            <a:r>
              <a:rPr kumimoji="0" lang="en-US" altLang="zh-TW" sz="2800" dirty="0">
                <a:latin typeface="Times New Roman" panose="02020603050405020304" pitchFamily="18" charset="0"/>
              </a:rPr>
              <a:t>4 x 4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 棋盤。</a:t>
            </a:r>
            <a:r>
              <a:rPr kumimoji="0" lang="en-US" altLang="zh-TW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4267200" y="1412776"/>
            <a:ext cx="0" cy="3505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2438400" y="3165376"/>
            <a:ext cx="3810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47700" y="5583138"/>
            <a:ext cx="8316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TW" altLang="en-US" sz="2800" dirty="0">
                <a:latin typeface="Times New Roman" panose="02020603050405020304" pitchFamily="18" charset="0"/>
              </a:rPr>
              <a:t>其中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個為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x 4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缺陷棋盤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，其他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個為一般 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x 4 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棋盤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。</a:t>
            </a:r>
            <a:endParaRPr kumimoji="0" lang="en-US" altLang="zh-TW" sz="2800" dirty="0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273550" y="1647726"/>
            <a:ext cx="1511300" cy="1511300"/>
            <a:chOff x="2692" y="676"/>
            <a:chExt cx="952" cy="952"/>
          </a:xfrm>
        </p:grpSpPr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269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293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269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293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17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341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317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341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2692" y="91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2932" y="916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269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293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3172" y="91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412" y="91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317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341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2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 autoUpdateAnimBg="0"/>
      <p:bldP spid="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zh-TW" altLang="en-US" dirty="0"/>
              <a:t>缺陷棋盤填滿演算法實例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9550" y="1576412"/>
            <a:ext cx="3035300" cy="3498850"/>
            <a:chOff x="1732" y="676"/>
            <a:chExt cx="1912" cy="22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732" y="1636"/>
              <a:ext cx="1912" cy="952"/>
              <a:chOff x="1732" y="1636"/>
              <a:chExt cx="1912" cy="952"/>
            </a:xfrm>
          </p:grpSpPr>
          <p:grpSp>
            <p:nvGrpSpPr>
              <p:cNvPr id="50" name="Group 5"/>
              <p:cNvGrpSpPr>
                <a:grpSpLocks/>
              </p:cNvGrpSpPr>
              <p:nvPr/>
            </p:nvGrpSpPr>
            <p:grpSpPr bwMode="auto">
              <a:xfrm>
                <a:off x="1732" y="1636"/>
                <a:ext cx="952" cy="952"/>
                <a:chOff x="1732" y="1636"/>
                <a:chExt cx="952" cy="952"/>
              </a:xfrm>
            </p:grpSpPr>
            <p:grpSp>
              <p:nvGrpSpPr>
                <p:cNvPr id="74" name="Group 6"/>
                <p:cNvGrpSpPr>
                  <a:grpSpLocks/>
                </p:cNvGrpSpPr>
                <p:nvPr/>
              </p:nvGrpSpPr>
              <p:grpSpPr bwMode="auto">
                <a:xfrm>
                  <a:off x="1732" y="2116"/>
                  <a:ext cx="952" cy="472"/>
                  <a:chOff x="1732" y="2116"/>
                  <a:chExt cx="952" cy="472"/>
                </a:xfrm>
              </p:grpSpPr>
              <p:grpSp>
                <p:nvGrpSpPr>
                  <p:cNvPr id="8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732" y="2116"/>
                    <a:ext cx="472" cy="472"/>
                    <a:chOff x="1732" y="2116"/>
                    <a:chExt cx="472" cy="472"/>
                  </a:xfrm>
                </p:grpSpPr>
                <p:sp>
                  <p:nvSpPr>
                    <p:cNvPr id="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4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5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212" y="2116"/>
                    <a:ext cx="472" cy="472"/>
                    <a:chOff x="2212" y="2116"/>
                    <a:chExt cx="472" cy="472"/>
                  </a:xfrm>
                </p:grpSpPr>
                <p:sp>
                  <p:nvSpPr>
                    <p:cNvPr id="8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0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5" name="Group 17"/>
                <p:cNvGrpSpPr>
                  <a:grpSpLocks/>
                </p:cNvGrpSpPr>
                <p:nvPr/>
              </p:nvGrpSpPr>
              <p:grpSpPr bwMode="auto">
                <a:xfrm>
                  <a:off x="1732" y="1636"/>
                  <a:ext cx="952" cy="472"/>
                  <a:chOff x="1732" y="1636"/>
                  <a:chExt cx="952" cy="472"/>
                </a:xfrm>
              </p:grpSpPr>
              <p:grpSp>
                <p:nvGrpSpPr>
                  <p:cNvPr id="7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732" y="1636"/>
                    <a:ext cx="472" cy="472"/>
                    <a:chOff x="1732" y="1636"/>
                    <a:chExt cx="472" cy="472"/>
                  </a:xfrm>
                </p:grpSpPr>
                <p:sp>
                  <p:nvSpPr>
                    <p:cNvPr id="8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3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212" y="1636"/>
                    <a:ext cx="472" cy="472"/>
                    <a:chOff x="2212" y="1636"/>
                    <a:chExt cx="472" cy="472"/>
                  </a:xfrm>
                </p:grpSpPr>
                <p:sp>
                  <p:nvSpPr>
                    <p:cNvPr id="7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1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1" name="Group 28"/>
              <p:cNvGrpSpPr>
                <a:grpSpLocks/>
              </p:cNvGrpSpPr>
              <p:nvPr/>
            </p:nvGrpSpPr>
            <p:grpSpPr bwMode="auto">
              <a:xfrm>
                <a:off x="2692" y="1636"/>
                <a:ext cx="952" cy="952"/>
                <a:chOff x="2692" y="1636"/>
                <a:chExt cx="952" cy="952"/>
              </a:xfrm>
            </p:grpSpPr>
            <p:grpSp>
              <p:nvGrpSpPr>
                <p:cNvPr id="52" name="Group 29"/>
                <p:cNvGrpSpPr>
                  <a:grpSpLocks/>
                </p:cNvGrpSpPr>
                <p:nvPr/>
              </p:nvGrpSpPr>
              <p:grpSpPr bwMode="auto">
                <a:xfrm>
                  <a:off x="2692" y="2116"/>
                  <a:ext cx="952" cy="472"/>
                  <a:chOff x="2692" y="2116"/>
                  <a:chExt cx="952" cy="472"/>
                </a:xfrm>
              </p:grpSpPr>
              <p:grpSp>
                <p:nvGrpSpPr>
                  <p:cNvPr id="6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692" y="2116"/>
                    <a:ext cx="472" cy="472"/>
                    <a:chOff x="2692" y="2116"/>
                    <a:chExt cx="472" cy="472"/>
                  </a:xfrm>
                </p:grpSpPr>
                <p:sp>
                  <p:nvSpPr>
                    <p:cNvPr id="70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5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72" y="2116"/>
                    <a:ext cx="472" cy="472"/>
                    <a:chOff x="3172" y="2116"/>
                    <a:chExt cx="472" cy="472"/>
                  </a:xfrm>
                </p:grpSpPr>
                <p:sp>
                  <p:nvSpPr>
                    <p:cNvPr id="66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7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35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211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3" name="Group 40"/>
                <p:cNvGrpSpPr>
                  <a:grpSpLocks/>
                </p:cNvGrpSpPr>
                <p:nvPr/>
              </p:nvGrpSpPr>
              <p:grpSpPr bwMode="auto">
                <a:xfrm>
                  <a:off x="2692" y="1636"/>
                  <a:ext cx="952" cy="472"/>
                  <a:chOff x="2692" y="1636"/>
                  <a:chExt cx="952" cy="472"/>
                </a:xfrm>
              </p:grpSpPr>
              <p:grpSp>
                <p:nvGrpSpPr>
                  <p:cNvPr id="5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692" y="1636"/>
                    <a:ext cx="472" cy="472"/>
                    <a:chOff x="2692" y="1636"/>
                    <a:chExt cx="472" cy="472"/>
                  </a:xfrm>
                </p:grpSpPr>
                <p:sp>
                  <p:nvSpPr>
                    <p:cNvPr id="60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1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9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5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172" y="1636"/>
                    <a:ext cx="472" cy="472"/>
                    <a:chOff x="3172" y="1636"/>
                    <a:chExt cx="472" cy="472"/>
                  </a:xfrm>
                </p:grpSpPr>
                <p:sp>
                  <p:nvSpPr>
                    <p:cNvPr id="56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187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7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9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2" y="1636"/>
                      <a:ext cx="232" cy="2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TW" altLang="en-US" sz="1800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1732" y="676"/>
              <a:ext cx="952" cy="952"/>
              <a:chOff x="1732" y="676"/>
              <a:chExt cx="952" cy="952"/>
            </a:xfrm>
          </p:grpSpPr>
          <p:grpSp>
            <p:nvGrpSpPr>
              <p:cNvPr id="28" name="Group 52"/>
              <p:cNvGrpSpPr>
                <a:grpSpLocks/>
              </p:cNvGrpSpPr>
              <p:nvPr/>
            </p:nvGrpSpPr>
            <p:grpSpPr bwMode="auto">
              <a:xfrm>
                <a:off x="1732" y="1156"/>
                <a:ext cx="952" cy="472"/>
                <a:chOff x="1732" y="1156"/>
                <a:chExt cx="952" cy="472"/>
              </a:xfrm>
            </p:grpSpPr>
            <p:grpSp>
              <p:nvGrpSpPr>
                <p:cNvPr id="40" name="Group 53"/>
                <p:cNvGrpSpPr>
                  <a:grpSpLocks/>
                </p:cNvGrpSpPr>
                <p:nvPr/>
              </p:nvGrpSpPr>
              <p:grpSpPr bwMode="auto">
                <a:xfrm>
                  <a:off x="1732" y="1156"/>
                  <a:ext cx="472" cy="472"/>
                  <a:chOff x="1732" y="1156"/>
                  <a:chExt cx="472" cy="472"/>
                </a:xfrm>
              </p:grpSpPr>
              <p:sp>
                <p:nvSpPr>
                  <p:cNvPr id="4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1" name="Group 58"/>
                <p:cNvGrpSpPr>
                  <a:grpSpLocks/>
                </p:cNvGrpSpPr>
                <p:nvPr/>
              </p:nvGrpSpPr>
              <p:grpSpPr bwMode="auto">
                <a:xfrm>
                  <a:off x="2212" y="1156"/>
                  <a:ext cx="472" cy="472"/>
                  <a:chOff x="2212" y="1156"/>
                  <a:chExt cx="472" cy="472"/>
                </a:xfrm>
              </p:grpSpPr>
              <p:sp>
                <p:nvSpPr>
                  <p:cNvPr id="4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139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115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9" name="Group 63"/>
              <p:cNvGrpSpPr>
                <a:grpSpLocks/>
              </p:cNvGrpSpPr>
              <p:nvPr/>
            </p:nvGrpSpPr>
            <p:grpSpPr bwMode="auto">
              <a:xfrm>
                <a:off x="1732" y="676"/>
                <a:ext cx="952" cy="472"/>
                <a:chOff x="1732" y="676"/>
                <a:chExt cx="952" cy="472"/>
              </a:xfrm>
            </p:grpSpPr>
            <p:grpSp>
              <p:nvGrpSpPr>
                <p:cNvPr id="30" name="Group 64"/>
                <p:cNvGrpSpPr>
                  <a:grpSpLocks/>
                </p:cNvGrpSpPr>
                <p:nvPr/>
              </p:nvGrpSpPr>
              <p:grpSpPr bwMode="auto">
                <a:xfrm>
                  <a:off x="1732" y="676"/>
                  <a:ext cx="472" cy="472"/>
                  <a:chOff x="1732" y="676"/>
                  <a:chExt cx="472" cy="472"/>
                </a:xfrm>
              </p:grpSpPr>
              <p:sp>
                <p:nvSpPr>
                  <p:cNvPr id="36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73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97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Group 69"/>
                <p:cNvGrpSpPr>
                  <a:grpSpLocks/>
                </p:cNvGrpSpPr>
                <p:nvPr/>
              </p:nvGrpSpPr>
              <p:grpSpPr bwMode="auto">
                <a:xfrm>
                  <a:off x="2212" y="676"/>
                  <a:ext cx="472" cy="472"/>
                  <a:chOff x="2212" y="676"/>
                  <a:chExt cx="472" cy="472"/>
                </a:xfrm>
              </p:grpSpPr>
              <p:sp>
                <p:nvSpPr>
                  <p:cNvPr id="3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91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21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452" y="676"/>
                    <a:ext cx="232" cy="2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2692" y="1156"/>
              <a:ext cx="952" cy="472"/>
              <a:chOff x="2692" y="1156"/>
              <a:chExt cx="952" cy="472"/>
            </a:xfrm>
          </p:grpSpPr>
          <p:grpSp>
            <p:nvGrpSpPr>
              <p:cNvPr id="18" name="Group 75"/>
              <p:cNvGrpSpPr>
                <a:grpSpLocks/>
              </p:cNvGrpSpPr>
              <p:nvPr/>
            </p:nvGrpSpPr>
            <p:grpSpPr bwMode="auto">
              <a:xfrm>
                <a:off x="2692" y="1156"/>
                <a:ext cx="472" cy="472"/>
                <a:chOff x="2692" y="1156"/>
                <a:chExt cx="472" cy="472"/>
              </a:xfrm>
            </p:grpSpPr>
            <p:sp>
              <p:nvSpPr>
                <p:cNvPr id="24" name="Rectangle 76"/>
                <p:cNvSpPr>
                  <a:spLocks noChangeArrowheads="1"/>
                </p:cNvSpPr>
                <p:nvPr/>
              </p:nvSpPr>
              <p:spPr bwMode="auto">
                <a:xfrm>
                  <a:off x="269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Rectangle 77"/>
                <p:cNvSpPr>
                  <a:spLocks noChangeArrowheads="1"/>
                </p:cNvSpPr>
                <p:nvPr/>
              </p:nvSpPr>
              <p:spPr bwMode="auto">
                <a:xfrm>
                  <a:off x="293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Rectangle 78"/>
                <p:cNvSpPr>
                  <a:spLocks noChangeArrowheads="1"/>
                </p:cNvSpPr>
                <p:nvPr/>
              </p:nvSpPr>
              <p:spPr bwMode="auto">
                <a:xfrm>
                  <a:off x="269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79"/>
                <p:cNvSpPr>
                  <a:spLocks noChangeArrowheads="1"/>
                </p:cNvSpPr>
                <p:nvPr/>
              </p:nvSpPr>
              <p:spPr bwMode="auto">
                <a:xfrm>
                  <a:off x="293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80"/>
              <p:cNvGrpSpPr>
                <a:grpSpLocks/>
              </p:cNvGrpSpPr>
              <p:nvPr/>
            </p:nvGrpSpPr>
            <p:grpSpPr bwMode="auto">
              <a:xfrm>
                <a:off x="3172" y="1156"/>
                <a:ext cx="472" cy="472"/>
                <a:chOff x="3172" y="1156"/>
                <a:chExt cx="472" cy="472"/>
              </a:xfrm>
            </p:grpSpPr>
            <p:sp>
              <p:nvSpPr>
                <p:cNvPr id="20" name="Rectangle 81"/>
                <p:cNvSpPr>
                  <a:spLocks noChangeArrowheads="1"/>
                </p:cNvSpPr>
                <p:nvPr/>
              </p:nvSpPr>
              <p:spPr bwMode="auto">
                <a:xfrm>
                  <a:off x="317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82"/>
                <p:cNvSpPr>
                  <a:spLocks noChangeArrowheads="1"/>
                </p:cNvSpPr>
                <p:nvPr/>
              </p:nvSpPr>
              <p:spPr bwMode="auto">
                <a:xfrm>
                  <a:off x="3412" y="139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83"/>
                <p:cNvSpPr>
                  <a:spLocks noChangeArrowheads="1"/>
                </p:cNvSpPr>
                <p:nvPr/>
              </p:nvSpPr>
              <p:spPr bwMode="auto">
                <a:xfrm>
                  <a:off x="317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84"/>
                <p:cNvSpPr>
                  <a:spLocks noChangeArrowheads="1"/>
                </p:cNvSpPr>
                <p:nvPr/>
              </p:nvSpPr>
              <p:spPr bwMode="auto">
                <a:xfrm>
                  <a:off x="3412" y="115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" name="Rectangle 85"/>
            <p:cNvSpPr>
              <a:spLocks noChangeArrowheads="1"/>
            </p:cNvSpPr>
            <p:nvPr/>
          </p:nvSpPr>
          <p:spPr bwMode="auto">
            <a:xfrm>
              <a:off x="2692" y="916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2932" y="916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Rectangle 87"/>
            <p:cNvSpPr>
              <a:spLocks noChangeArrowheads="1"/>
            </p:cNvSpPr>
            <p:nvPr/>
          </p:nvSpPr>
          <p:spPr bwMode="auto">
            <a:xfrm>
              <a:off x="2692" y="676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Rectangle 88"/>
            <p:cNvSpPr>
              <a:spLocks noChangeArrowheads="1"/>
            </p:cNvSpPr>
            <p:nvPr/>
          </p:nvSpPr>
          <p:spPr bwMode="auto">
            <a:xfrm>
              <a:off x="2932" y="676"/>
              <a:ext cx="232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" name="Group 89"/>
            <p:cNvGrpSpPr>
              <a:grpSpLocks/>
            </p:cNvGrpSpPr>
            <p:nvPr/>
          </p:nvGrpSpPr>
          <p:grpSpPr bwMode="auto">
            <a:xfrm>
              <a:off x="3172" y="676"/>
              <a:ext cx="472" cy="472"/>
              <a:chOff x="3172" y="676"/>
              <a:chExt cx="472" cy="472"/>
            </a:xfrm>
          </p:grpSpPr>
          <p:sp>
            <p:nvSpPr>
              <p:cNvPr id="14" name="Rectangle 90"/>
              <p:cNvSpPr>
                <a:spLocks noChangeArrowheads="1"/>
              </p:cNvSpPr>
              <p:nvPr/>
            </p:nvSpPr>
            <p:spPr bwMode="auto">
              <a:xfrm>
                <a:off x="3172" y="91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91"/>
              <p:cNvSpPr>
                <a:spLocks noChangeArrowheads="1"/>
              </p:cNvSpPr>
              <p:nvPr/>
            </p:nvSpPr>
            <p:spPr bwMode="auto">
              <a:xfrm>
                <a:off x="3412" y="91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92"/>
              <p:cNvSpPr>
                <a:spLocks noChangeArrowheads="1"/>
              </p:cNvSpPr>
              <p:nvPr/>
            </p:nvSpPr>
            <p:spPr bwMode="auto">
              <a:xfrm>
                <a:off x="3172" y="67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93"/>
              <p:cNvSpPr>
                <a:spLocks noChangeArrowheads="1"/>
              </p:cNvSpPr>
              <p:nvPr/>
            </p:nvSpPr>
            <p:spPr bwMode="auto">
              <a:xfrm>
                <a:off x="3412" y="67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94"/>
            <p:cNvSpPr>
              <a:spLocks noChangeArrowheads="1"/>
            </p:cNvSpPr>
            <p:nvPr/>
          </p:nvSpPr>
          <p:spPr bwMode="auto">
            <a:xfrm>
              <a:off x="2496" y="25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2438400" y="3094062"/>
            <a:ext cx="3810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762000" y="4635524"/>
            <a:ext cx="815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TW" altLang="en-US" sz="2800" dirty="0">
                <a:latin typeface="Times New Roman" panose="02020603050405020304" pitchFamily="18" charset="0"/>
              </a:rPr>
              <a:t>放置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個三格骨牌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在</a:t>
            </a:r>
            <a:r>
              <a:rPr kumimoji="0" lang="en-US" altLang="zh-TW" sz="2800" dirty="0">
                <a:latin typeface="Times New Roman" panose="02020603050405020304" pitchFamily="18" charset="0"/>
              </a:rPr>
              <a:t>3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個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x 4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正常棋盤的</a:t>
            </a:r>
            <a:r>
              <a:rPr kumimoji="0" lang="zh-TW" altLang="en-US" sz="2800" dirty="0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相鄰單格</a:t>
            </a:r>
            <a:r>
              <a:rPr kumimoji="0" lang="zh-TW" altLang="en-US" sz="2800" dirty="0">
                <a:latin typeface="Times New Roman" panose="02020603050405020304" pitchFamily="18" charset="0"/>
              </a:rPr>
              <a:t>，讓他們也變成缺陷棋盤。</a:t>
            </a:r>
            <a:endParaRPr kumimoji="0" lang="en-US" altLang="zh-TW" sz="2800" dirty="0">
              <a:latin typeface="Times New Roman" panose="02020603050405020304" pitchFamily="18" charset="0"/>
            </a:endParaRPr>
          </a:p>
        </p:txBody>
      </p:sp>
      <p:grpSp>
        <p:nvGrpSpPr>
          <p:cNvPr id="98" name="Group 98"/>
          <p:cNvGrpSpPr>
            <a:grpSpLocks/>
          </p:cNvGrpSpPr>
          <p:nvPr/>
        </p:nvGrpSpPr>
        <p:grpSpPr bwMode="auto">
          <a:xfrm>
            <a:off x="4273550" y="1576412"/>
            <a:ext cx="1511300" cy="1511300"/>
            <a:chOff x="2692" y="676"/>
            <a:chExt cx="952" cy="952"/>
          </a:xfrm>
        </p:grpSpPr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269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293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269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93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317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341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317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3412" y="115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2692" y="91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2932" y="916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269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293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3172" y="91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3412" y="91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317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3412" y="67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Group 115"/>
          <p:cNvGrpSpPr>
            <a:grpSpLocks/>
          </p:cNvGrpSpPr>
          <p:nvPr/>
        </p:nvGrpSpPr>
        <p:grpSpPr bwMode="auto">
          <a:xfrm>
            <a:off x="3892550" y="2719412"/>
            <a:ext cx="749300" cy="749300"/>
            <a:chOff x="2452" y="1396"/>
            <a:chExt cx="472" cy="472"/>
          </a:xfrm>
        </p:grpSpPr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2452" y="1636"/>
              <a:ext cx="232" cy="232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2692" y="1636"/>
              <a:ext cx="232" cy="232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2452" y="1396"/>
              <a:ext cx="232" cy="232"/>
            </a:xfrm>
            <a:prstGeom prst="rect">
              <a:avLst/>
            </a:prstGeom>
            <a:solidFill>
              <a:srgbClr val="33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2692" y="139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0" name="Rectangle 120"/>
          <p:cNvSpPr>
            <a:spLocks noChangeArrowheads="1"/>
          </p:cNvSpPr>
          <p:nvPr/>
        </p:nvSpPr>
        <p:spPr bwMode="auto">
          <a:xfrm>
            <a:off x="755650" y="5713437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TW" altLang="en-US" sz="2800" dirty="0">
                <a:latin typeface="Times New Roman" panose="02020603050405020304" pitchFamily="18" charset="0"/>
              </a:rPr>
              <a:t>再以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遞迴方式填滿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個缺陷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x 4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棋盤</a:t>
            </a:r>
            <a:r>
              <a:rPr kumimoji="0"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kumimoji="0" lang="en-US" altLang="zh-TW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 autoUpdateAnimBg="0"/>
      <p:bldP spid="12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Def: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可將母問題切割成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較小的問題 </a:t>
            </a:r>
            <a:r>
              <a:rPr lang="en-US" altLang="zh-TW" dirty="0"/>
              <a:t>(</a:t>
            </a:r>
            <a:r>
              <a:rPr lang="zh-TW" altLang="en-US" dirty="0"/>
              <a:t>切割</a:t>
            </a:r>
            <a:r>
              <a:rPr lang="en-US" altLang="zh-TW" dirty="0"/>
              <a:t>)</a:t>
            </a:r>
            <a:r>
              <a:rPr lang="zh-TW" altLang="en-US" dirty="0"/>
              <a:t>，使用</a:t>
            </a: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相同的解決程序</a:t>
            </a:r>
            <a:r>
              <a:rPr lang="zh-TW" altLang="en-US" dirty="0"/>
              <a:t>加以處理 </a:t>
            </a:r>
            <a:r>
              <a:rPr lang="en-US" altLang="zh-TW" dirty="0"/>
              <a:t>(</a:t>
            </a:r>
            <a:r>
              <a:rPr lang="zh-TW" altLang="en-US" dirty="0"/>
              <a:t>征服</a:t>
            </a:r>
            <a:r>
              <a:rPr lang="en-US" altLang="zh-TW" dirty="0"/>
              <a:t>)</a:t>
            </a:r>
            <a:r>
              <a:rPr lang="zh-TW" altLang="en-US" dirty="0"/>
              <a:t>。所有小問題的解可以成為母問題的最後解</a:t>
            </a:r>
            <a:r>
              <a:rPr lang="en-US" altLang="zh-TW" dirty="0"/>
              <a:t>; </a:t>
            </a:r>
            <a:r>
              <a:rPr lang="zh-TW" altLang="en-US" u="sng" dirty="0"/>
              <a:t>若有必要，則再將每個小問題的處理結果加以合併</a:t>
            </a:r>
            <a:r>
              <a:rPr lang="zh-TW" altLang="en-US" dirty="0"/>
              <a:t>，就可以得到最後的答案。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由於使用相同的解決程序處理每個小問題，這一個程序就會被遞迴呼叫，因此一個遞迴演算法則通常以一個副程式的型式出現，內部包含一個解決程序與遞迴呼叫。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對於具有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遞迴關係</a:t>
            </a:r>
            <a:r>
              <a:rPr lang="zh-TW" altLang="en-US" dirty="0"/>
              <a:t>的問題，或是一些採用遞迴定義的資料結構，都適合採用</a:t>
            </a:r>
            <a:r>
              <a:rPr lang="en-US" altLang="zh-TW" dirty="0"/>
              <a:t>Divide-and-Conquer</a:t>
            </a:r>
            <a:r>
              <a:rPr lang="zh-TW" altLang="en-US" dirty="0"/>
              <a:t>演算法設計策略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最簡潔、易懂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效率差 </a:t>
            </a:r>
            <a:r>
              <a:rPr lang="en-US" altLang="zh-TW" dirty="0"/>
              <a:t>(</a:t>
            </a:r>
            <a:r>
              <a:rPr lang="en-US" altLang="zh-TW" dirty="0">
                <a:latin typeface="新細明體" panose="02020500000000000000" pitchFamily="18" charset="-120"/>
              </a:rPr>
              <a:t>∵</a:t>
            </a:r>
            <a:r>
              <a:rPr lang="zh-TW" altLang="en-US" dirty="0">
                <a:latin typeface="新細明體" panose="02020500000000000000" pitchFamily="18" charset="-120"/>
              </a:rPr>
              <a:t>採用遞迴設計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6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91209"/>
          </a:xfrm>
        </p:spPr>
        <p:txBody>
          <a:bodyPr/>
          <a:lstStyle/>
          <a:p>
            <a:r>
              <a:rPr lang="zh-TW" altLang="en-US" dirty="0"/>
              <a:t>缺陷棋盤填滿演算法實例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71652" y="2826470"/>
            <a:ext cx="1511300" cy="1511300"/>
            <a:chOff x="2260" y="1252"/>
            <a:chExt cx="952" cy="95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60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00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60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00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40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80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40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80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60" y="14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500" y="1492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60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500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40" y="14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80" y="14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40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80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127302" y="2515320"/>
            <a:ext cx="0" cy="2209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984302" y="3582120"/>
            <a:ext cx="2286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752652" y="3207470"/>
            <a:ext cx="749300" cy="749300"/>
            <a:chOff x="2500" y="1492"/>
            <a:chExt cx="472" cy="472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500" y="1732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40" y="1732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00" y="1492"/>
              <a:ext cx="232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X</a:t>
              </a:r>
              <a:endParaRPr lang="zh-TW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740" y="1492"/>
              <a:ext cx="232" cy="23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4143177" y="3964707"/>
            <a:ext cx="368300" cy="368300"/>
          </a:xfrm>
          <a:prstGeom prst="rect">
            <a:avLst/>
          </a:prstGeom>
          <a:solidFill>
            <a:srgbClr val="3333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524177" y="3964707"/>
            <a:ext cx="368300" cy="368300"/>
          </a:xfrm>
          <a:prstGeom prst="rect">
            <a:avLst/>
          </a:prstGeom>
          <a:solidFill>
            <a:srgbClr val="3333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4524177" y="3583707"/>
            <a:ext cx="368300" cy="368300"/>
          </a:xfrm>
          <a:prstGeom prst="rect">
            <a:avLst/>
          </a:prstGeom>
          <a:solidFill>
            <a:srgbClr val="3333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517827" y="3212232"/>
            <a:ext cx="368300" cy="3683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4136827" y="2831232"/>
            <a:ext cx="368300" cy="3683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4517827" y="2831232"/>
            <a:ext cx="368300" cy="3683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379590" y="3964707"/>
            <a:ext cx="368300" cy="368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760590" y="3964707"/>
            <a:ext cx="368300" cy="368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379590" y="3583707"/>
            <a:ext cx="368300" cy="3683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368477" y="3223345"/>
            <a:ext cx="368300" cy="3683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368477" y="2842345"/>
            <a:ext cx="368300" cy="3683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749477" y="2842345"/>
            <a:ext cx="368300" cy="3683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0" name="Rectangle 120"/>
          <p:cNvSpPr>
            <a:spLocks noChangeArrowheads="1"/>
          </p:cNvSpPr>
          <p:nvPr/>
        </p:nvSpPr>
        <p:spPr bwMode="auto">
          <a:xfrm>
            <a:off x="539552" y="1916832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以遞迴方式填滿右上角之缺陷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x 4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棋盤</a:t>
            </a:r>
            <a:r>
              <a:rPr kumimoji="0"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kumimoji="0" lang="en-US" altLang="zh-TW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Rectangle 120"/>
          <p:cNvSpPr>
            <a:spLocks noChangeArrowheads="1"/>
          </p:cNvSpPr>
          <p:nvPr/>
        </p:nvSpPr>
        <p:spPr bwMode="auto">
          <a:xfrm>
            <a:off x="595115" y="4955307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以遞迴方式填滿左上角之缺陷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x 4</a:t>
            </a:r>
            <a:r>
              <a:rPr kumimoji="0" lang="zh-TW" altLang="en-US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棋盤</a:t>
            </a:r>
            <a:r>
              <a:rPr kumimoji="0"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….</a:t>
            </a:r>
            <a:r>
              <a:rPr kumimoji="0" lang="zh-TW" altLang="en-US" sz="28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kumimoji="0" lang="en-US" altLang="zh-TW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build="p" autoUpdateAnimBg="0"/>
      <p:bldP spid="4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二維求秩演算法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二維求秩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(2D rank finding)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zh-TW" dirty="0"/>
              <a:t>使用分治策略解決</a:t>
            </a:r>
            <a:r>
              <a:rPr lang="zh-TW" altLang="en-US" dirty="0"/>
              <a:t>二維求秩</a:t>
            </a:r>
            <a:r>
              <a:rPr lang="zh-TW" altLang="zh-TW" dirty="0"/>
              <a:t>問題</a:t>
            </a:r>
            <a:endParaRPr lang="en-US" altLang="zh-TW" dirty="0"/>
          </a:p>
          <a:p>
            <a:r>
              <a:rPr lang="zh-TW" altLang="zh-TW" dirty="0"/>
              <a:t>以下我們先定義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支配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(dominate)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秩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(rank)</a:t>
            </a:r>
            <a:endParaRPr lang="zh-TW" altLang="zh-TW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/>
              <a:t>然後我們定義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二維求秩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  <a:p>
            <a:r>
              <a:rPr lang="zh-TW" altLang="zh-TW" dirty="0"/>
              <a:t>最後我們介紹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二維求秩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3942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支配及秩的定義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0"/>
            <a:ext cx="7989752" cy="4752527"/>
          </a:xfrm>
        </p:spPr>
        <p:txBody>
          <a:bodyPr/>
          <a:lstStyle/>
          <a:p>
            <a:pPr algn="just"/>
            <a:r>
              <a:rPr lang="zh-TW" altLang="en-US" dirty="0"/>
              <a:t>令</a:t>
            </a:r>
            <a:r>
              <a:rPr lang="pt-BR" altLang="zh-TW" dirty="0"/>
              <a:t>A = (a</a:t>
            </a:r>
            <a:r>
              <a:rPr lang="pt-BR" altLang="zh-TW" baseline="-25000" dirty="0"/>
              <a:t>x</a:t>
            </a:r>
            <a:r>
              <a:rPr lang="pt-BR" altLang="zh-TW" dirty="0"/>
              <a:t>, a</a:t>
            </a:r>
            <a:r>
              <a:rPr lang="pt-BR" altLang="zh-TW" baseline="-25000" dirty="0"/>
              <a:t>y</a:t>
            </a:r>
            <a:r>
              <a:rPr lang="pt-BR" altLang="zh-TW" dirty="0"/>
              <a:t>), B = (b</a:t>
            </a:r>
            <a:r>
              <a:rPr lang="pt-BR" altLang="zh-TW" baseline="-25000" dirty="0"/>
              <a:t>x</a:t>
            </a:r>
            <a:r>
              <a:rPr lang="pt-BR" altLang="zh-TW" dirty="0"/>
              <a:t>, b</a:t>
            </a:r>
            <a:r>
              <a:rPr lang="pt-BR" altLang="zh-TW" baseline="-25000" dirty="0"/>
              <a:t>y</a:t>
            </a:r>
            <a:r>
              <a:rPr lang="pt-BR" altLang="zh-TW" dirty="0"/>
              <a:t>)</a:t>
            </a:r>
            <a:r>
              <a:rPr lang="zh-TW" altLang="en-US" dirty="0"/>
              <a:t>為二維</a:t>
            </a:r>
            <a:r>
              <a:rPr lang="en-US" altLang="zh-TW" dirty="0"/>
              <a:t>XY</a:t>
            </a:r>
            <a:r>
              <a:rPr lang="zh-TW" altLang="en-US" dirty="0"/>
              <a:t>平面上的點，則我們說</a:t>
            </a:r>
            <a:r>
              <a:rPr lang="pt-BR" altLang="zh-TW" dirty="0"/>
              <a:t>A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支配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(dominate)</a:t>
            </a:r>
            <a:r>
              <a:rPr lang="en-US" altLang="zh-TW" dirty="0"/>
              <a:t>B(</a:t>
            </a:r>
            <a:r>
              <a:rPr lang="zh-TW" altLang="en-US" dirty="0"/>
              <a:t>記為</a:t>
            </a:r>
            <a:r>
              <a:rPr lang="en-US" altLang="zh-TW" dirty="0"/>
              <a:t>A</a:t>
            </a:r>
            <a:r>
              <a:rPr lang="en-US" altLang="zh-TW" dirty="0">
                <a:sym typeface="Symbol" panose="05050102010706020507" pitchFamily="18" charset="2"/>
              </a:rPr>
              <a:t>B)</a:t>
            </a:r>
            <a:r>
              <a:rPr lang="zh-TW" altLang="en-US" dirty="0"/>
              <a:t>若且唯若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且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b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給定一個由二維平面點所構成的集合</a:t>
            </a:r>
            <a:r>
              <a:rPr lang="en-US" altLang="zh-TW" dirty="0"/>
              <a:t>S</a:t>
            </a:r>
            <a:r>
              <a:rPr lang="zh-TW" altLang="en-US" dirty="0"/>
              <a:t>，點</a:t>
            </a:r>
            <a:r>
              <a:rPr lang="en-US" altLang="zh-TW" dirty="0"/>
              <a:t>A</a:t>
            </a:r>
            <a:r>
              <a:rPr lang="zh-TW" altLang="en-US" dirty="0"/>
              <a:t>之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秩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(rank)</a:t>
            </a:r>
            <a:r>
              <a:rPr lang="zh-TW" altLang="en-US" dirty="0"/>
              <a:t>定義為集合</a:t>
            </a:r>
            <a:r>
              <a:rPr lang="en-US" altLang="zh-TW" dirty="0"/>
              <a:t>S</a:t>
            </a:r>
            <a:r>
              <a:rPr lang="zh-TW" altLang="en-US" dirty="0"/>
              <a:t>中有多少個點被</a:t>
            </a:r>
            <a:r>
              <a:rPr lang="en-US" altLang="zh-TW" dirty="0"/>
              <a:t>A</a:t>
            </a:r>
            <a:r>
              <a:rPr lang="zh-TW" altLang="en-US" dirty="0"/>
              <a:t>所支配。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2" y="3501008"/>
            <a:ext cx="329565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4715942" y="3688333"/>
            <a:ext cx="4087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E.G.: 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A,</a:t>
            </a:r>
            <a:r>
              <a:rPr lang="zh-TW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CA, DC, EA</a:t>
            </a:r>
            <a:endParaRPr lang="zh-TW" altLang="en-US" sz="240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5704458"/>
            <a:ext cx="3600450" cy="615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4715942" y="4701158"/>
            <a:ext cx="4087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E.G.: rank(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A)=0,</a:t>
            </a:r>
            <a:r>
              <a:rPr lang="zh-TW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rank(B)=1, rank(C)=1, rank(D)=2, rank(E)=2</a:t>
            </a:r>
            <a:endParaRPr lang="zh-TW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二維求秩問題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800" dirty="0"/>
              <a:t>給定一個由</a:t>
            </a:r>
            <a:r>
              <a:rPr lang="en-US" altLang="zh-TW" sz="2800" dirty="0"/>
              <a:t>n</a:t>
            </a:r>
            <a:r>
              <a:rPr lang="zh-TW" altLang="en-US" sz="2800" dirty="0"/>
              <a:t>個二維平面點所構成的集合</a:t>
            </a:r>
            <a:r>
              <a:rPr lang="en-US" altLang="zh-TW" sz="2800" dirty="0"/>
              <a:t>S</a:t>
            </a:r>
            <a:r>
              <a:rPr lang="zh-TW" altLang="en-US" sz="2800" dirty="0"/>
              <a:t>，求出</a:t>
            </a:r>
            <a:r>
              <a:rPr lang="en-US" altLang="zh-TW" sz="2800" dirty="0"/>
              <a:t>S</a:t>
            </a:r>
            <a:r>
              <a:rPr lang="zh-TW" altLang="en-US" sz="2800" dirty="0"/>
              <a:t>中所有點的秩</a:t>
            </a:r>
            <a:r>
              <a:rPr lang="zh-TW" altLang="en-US" sz="2800" dirty="0">
                <a:solidFill>
                  <a:srgbClr val="3333FF"/>
                </a:solidFill>
              </a:rPr>
              <a:t>。</a:t>
            </a:r>
            <a:endParaRPr lang="en-US" altLang="zh-TW" sz="2800" dirty="0">
              <a:solidFill>
                <a:srgbClr val="3333FF"/>
              </a:solidFill>
            </a:endParaRPr>
          </a:p>
          <a:p>
            <a:pPr algn="just"/>
            <a:endParaRPr lang="en-US" altLang="zh-TW" sz="2800" dirty="0">
              <a:solidFill>
                <a:srgbClr val="3333FF"/>
              </a:solidFill>
            </a:endParaRPr>
          </a:p>
          <a:p>
            <a:r>
              <a:rPr lang="zh-TW" altLang="en-US" sz="2800" dirty="0"/>
              <a:t>可以用</a:t>
            </a:r>
            <a:r>
              <a:rPr lang="zh-TW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</a:t>
            </a:r>
            <a:r>
              <a:rPr lang="en-US" altLang="zh-TW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(exhaustive)</a:t>
            </a:r>
            <a:r>
              <a:rPr lang="zh-TW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en-US" sz="2800" b="1" dirty="0"/>
              <a:t>，</a:t>
            </a:r>
            <a:r>
              <a:rPr lang="zh-TW" altLang="en-US" sz="2800" dirty="0"/>
              <a:t>比較所有的可能成對點，時間複雜度為</a:t>
            </a:r>
            <a:r>
              <a:rPr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en-US" altLang="zh-TW" sz="2800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zh-TW" altLang="en-US" dirty="0"/>
              <a:t>二維求秩演算法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0"/>
            <a:ext cx="7989752" cy="47525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Algorithm</a:t>
            </a:r>
            <a:r>
              <a:rPr lang="zh-TW" altLang="en-US" dirty="0"/>
              <a:t> 二維求秩演算法</a:t>
            </a:r>
            <a:endParaRPr lang="en-US" altLang="zh-TW" dirty="0"/>
          </a:p>
          <a:p>
            <a:r>
              <a:rPr lang="en-US" altLang="zh-TW" dirty="0"/>
              <a:t>Input: n</a:t>
            </a:r>
            <a:r>
              <a:rPr lang="zh-TW" altLang="en-US" dirty="0"/>
              <a:t>個二維平面點所構成的集合</a:t>
            </a:r>
            <a:r>
              <a:rPr lang="en-US" altLang="zh-TW" dirty="0"/>
              <a:t>S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1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集合</a:t>
            </a:r>
            <a:r>
              <a:rPr lang="en-US" altLang="zh-TW" dirty="0"/>
              <a:t>S</a:t>
            </a:r>
            <a:r>
              <a:rPr lang="zh-TW" altLang="en-US" dirty="0"/>
              <a:t>中所有點的秩</a:t>
            </a:r>
            <a:r>
              <a:rPr lang="en-US" altLang="zh-TW" dirty="0"/>
              <a:t>(rank)</a:t>
            </a:r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1:</a:t>
            </a:r>
            <a:r>
              <a:rPr lang="en-US" altLang="zh-TW" dirty="0"/>
              <a:t> </a:t>
            </a:r>
            <a:r>
              <a:rPr lang="zh-TW" altLang="en-US" dirty="0"/>
              <a:t>若</a:t>
            </a:r>
            <a:r>
              <a:rPr lang="en-US" altLang="zh-TW" dirty="0"/>
              <a:t>n=1</a:t>
            </a:r>
            <a:r>
              <a:rPr lang="zh-TW" altLang="en-US" dirty="0"/>
              <a:t>，則回傳</a:t>
            </a:r>
            <a:r>
              <a:rPr lang="en-US" altLang="zh-TW" dirty="0"/>
              <a:t>S</a:t>
            </a:r>
            <a:r>
              <a:rPr lang="zh-TW" altLang="en-US" dirty="0"/>
              <a:t>中唯一一個點的秩為</a:t>
            </a:r>
            <a:r>
              <a:rPr lang="en-US" altLang="zh-TW" dirty="0"/>
              <a:t>0</a:t>
            </a:r>
            <a:r>
              <a:rPr lang="zh-TW" altLang="en-US" dirty="0"/>
              <a:t>並結束。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2:</a:t>
            </a:r>
            <a:r>
              <a:rPr lang="en-US" altLang="zh-TW" dirty="0"/>
              <a:t> </a:t>
            </a:r>
            <a:r>
              <a:rPr lang="zh-TW" altLang="en-US" dirty="0"/>
              <a:t>找出所有點的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軸中位數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(median)</a:t>
            </a:r>
            <a:r>
              <a:rPr lang="zh-TW" altLang="en-US" dirty="0"/>
              <a:t>畫出</a:t>
            </a:r>
            <a:r>
              <a:rPr lang="zh-TW" altLang="zh-TW" dirty="0"/>
              <a:t>垂直於</a:t>
            </a:r>
            <a:r>
              <a:rPr lang="en-US" altLang="zh-TW" dirty="0"/>
              <a:t>X</a:t>
            </a:r>
            <a:r>
              <a:rPr lang="zh-TW" altLang="zh-TW" dirty="0"/>
              <a:t>軸</a:t>
            </a:r>
            <a:r>
              <a:rPr lang="zh-TW" altLang="en-US" dirty="0"/>
              <a:t>的直線</a:t>
            </a:r>
            <a:r>
              <a:rPr lang="en-US" altLang="zh-TW" dirty="0"/>
              <a:t>L</a:t>
            </a:r>
            <a:r>
              <a:rPr lang="zh-TW" altLang="en-US" dirty="0"/>
              <a:t>，將</a:t>
            </a:r>
            <a:r>
              <a:rPr lang="en-US" altLang="zh-TW" dirty="0"/>
              <a:t>S</a:t>
            </a:r>
            <a:r>
              <a:rPr lang="zh-TW" altLang="en-US" dirty="0"/>
              <a:t>中的點分為二個集合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3:</a:t>
            </a:r>
            <a:r>
              <a:rPr lang="en-US" altLang="zh-TW" dirty="0"/>
              <a:t> </a:t>
            </a:r>
            <a:r>
              <a:rPr lang="zh-TW" altLang="en-US" dirty="0"/>
              <a:t>遞迴地使用二維求秩演算法分別求出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中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所有點</a:t>
            </a:r>
            <a:r>
              <a:rPr lang="zh-TW" altLang="en-US" dirty="0"/>
              <a:t>的秩。</a:t>
            </a:r>
            <a:endParaRPr lang="en-US" altLang="zh-TW" dirty="0"/>
          </a:p>
          <a:p>
            <a:pPr algn="just"/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4: </a:t>
            </a:r>
            <a:r>
              <a:rPr lang="zh-TW" altLang="en-US" dirty="0"/>
              <a:t>根據</a:t>
            </a:r>
            <a:r>
              <a:rPr lang="en-US" altLang="zh-TW" dirty="0"/>
              <a:t>Y</a:t>
            </a:r>
            <a:r>
              <a:rPr lang="zh-TW" altLang="en-US" dirty="0"/>
              <a:t>軸值排序所有在</a:t>
            </a:r>
            <a:r>
              <a:rPr lang="en-US" altLang="zh-TW" dirty="0"/>
              <a:t>S(S=S</a:t>
            </a:r>
            <a:r>
              <a:rPr lang="en-US" altLang="zh-TW" baseline="-25000" dirty="0"/>
              <a:t>L</a:t>
            </a:r>
            <a:r>
              <a:rPr lang="zh-TW" altLang="en-US" dirty="0">
                <a:sym typeface="Symbol" panose="05050102010706020507" pitchFamily="18" charset="2"/>
              </a:rPr>
              <a:t>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en-US" altLang="zh-TW" dirty="0"/>
              <a:t>)</a:t>
            </a:r>
            <a:r>
              <a:rPr lang="zh-TW" altLang="en-US" dirty="0"/>
              <a:t>中的點，依序掃描所有點且求出每一個在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的點</a:t>
            </a:r>
            <a:r>
              <a:rPr lang="en-US" altLang="zh-TW" dirty="0" err="1"/>
              <a:t>i</a:t>
            </a:r>
            <a:r>
              <a:rPr lang="zh-TW" altLang="en-US" dirty="0"/>
              <a:t>，有多少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的點排在其後面</a:t>
            </a:r>
            <a:r>
              <a:rPr lang="en-US" altLang="zh-TW" dirty="0"/>
              <a:t>(</a:t>
            </a:r>
            <a:r>
              <a:rPr lang="zh-TW" altLang="en-US" dirty="0"/>
              <a:t>記為</a:t>
            </a:r>
            <a:r>
              <a:rPr lang="en-US" altLang="zh-TW" dirty="0" err="1"/>
              <a:t>update</a:t>
            </a:r>
            <a:r>
              <a:rPr lang="en-US" altLang="zh-TW" baseline="-25000" dirty="0" err="1"/>
              <a:t>i</a:t>
            </a:r>
            <a:r>
              <a:rPr lang="en-US" altLang="zh-TW" dirty="0"/>
              <a:t>)</a:t>
            </a:r>
            <a:r>
              <a:rPr lang="zh-TW" altLang="en-US" dirty="0"/>
              <a:t>，並將點</a:t>
            </a:r>
            <a:r>
              <a:rPr lang="en-US" altLang="zh-TW" dirty="0" err="1"/>
              <a:t>i</a:t>
            </a:r>
            <a:r>
              <a:rPr lang="zh-TW" altLang="en-US" dirty="0"/>
              <a:t>的秩加上</a:t>
            </a:r>
            <a:r>
              <a:rPr lang="en-US" altLang="zh-TW" dirty="0" err="1"/>
              <a:t>update</a:t>
            </a:r>
            <a:r>
              <a:rPr lang="en-US" altLang="zh-TW" baseline="-25000" dirty="0" err="1"/>
              <a:t>i</a:t>
            </a:r>
            <a:r>
              <a:rPr lang="zh-TW" altLang="en-US" dirty="0"/>
              <a:t>；最後回傳</a:t>
            </a:r>
            <a:r>
              <a:rPr lang="en-US" altLang="zh-TW" dirty="0"/>
              <a:t>S</a:t>
            </a:r>
            <a:r>
              <a:rPr lang="zh-TW" altLang="en-US" dirty="0"/>
              <a:t>中所有點的秩並結束。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12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69318"/>
          </a:xfrm>
        </p:spPr>
        <p:txBody>
          <a:bodyPr/>
          <a:lstStyle/>
          <a:p>
            <a:r>
              <a:rPr lang="zh-TW" altLang="en-US" dirty="0"/>
              <a:t>二維求秩演算法範例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2817"/>
            <a:ext cx="7989752" cy="4085982"/>
          </a:xfrm>
        </p:spPr>
        <p:txBody>
          <a:bodyPr/>
          <a:lstStyle/>
          <a:p>
            <a:r>
              <a:rPr lang="zh-TW" altLang="en-US" dirty="0"/>
              <a:t>假定給定平面上</a:t>
            </a:r>
            <a:r>
              <a:rPr lang="en-US" altLang="zh-TW" dirty="0"/>
              <a:t>10</a:t>
            </a:r>
            <a:r>
              <a:rPr lang="zh-TW" altLang="en-US" dirty="0"/>
              <a:t>個點，依其</a:t>
            </a:r>
            <a:r>
              <a:rPr lang="en-US" altLang="zh-TW" dirty="0"/>
              <a:t>X</a:t>
            </a:r>
            <a:r>
              <a:rPr lang="zh-TW" altLang="en-US" dirty="0"/>
              <a:t>軸中位數</a:t>
            </a:r>
            <a:r>
              <a:rPr lang="en-US" altLang="zh-TW" dirty="0"/>
              <a:t>(median)</a:t>
            </a:r>
            <a:r>
              <a:rPr lang="zh-TW" altLang="en-US" dirty="0"/>
              <a:t>畫出直線</a:t>
            </a:r>
            <a:r>
              <a:rPr lang="en-US" altLang="zh-TW" dirty="0"/>
              <a:t>L</a:t>
            </a:r>
            <a:r>
              <a:rPr lang="zh-TW" altLang="en-US" dirty="0"/>
              <a:t>將之分為二個集合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。下圖顯示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中所有點的秩的更新。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996952"/>
            <a:ext cx="5976937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5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zh-TW" altLang="en-US" dirty="0"/>
              <a:t>二維求秩演算法時間複雜度分析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4925" y="1628800"/>
            <a:ext cx="8704263" cy="4968552"/>
          </a:xfrm>
        </p:spPr>
        <p:txBody>
          <a:bodyPr>
            <a:normAutofit fontScale="92500" lnSpcReduction="10000"/>
          </a:bodyPr>
          <a:lstStyle/>
          <a:p>
            <a:endParaRPr lang="en-US" altLang="zh-TW" sz="2000" dirty="0"/>
          </a:p>
          <a:p>
            <a:r>
              <a:rPr lang="zh-TW" altLang="en-US" sz="2000" dirty="0"/>
              <a:t>步驟</a:t>
            </a:r>
            <a:r>
              <a:rPr lang="zh-TW" altLang="zh-TW" sz="2000" dirty="0"/>
              <a:t>時間複雜度</a:t>
            </a:r>
            <a:r>
              <a:rPr lang="en-US" altLang="zh-TW" sz="2000" dirty="0"/>
              <a:t>:</a:t>
            </a:r>
            <a:br>
              <a:rPr lang="en-US" altLang="zh-TW" sz="2000" dirty="0"/>
            </a:br>
            <a:r>
              <a:rPr lang="zh-TW" altLang="en-US" sz="2000" dirty="0"/>
              <a:t>步驟</a:t>
            </a:r>
            <a:r>
              <a:rPr lang="en-US" altLang="zh-TW" sz="2000" dirty="0"/>
              <a:t>2:</a:t>
            </a:r>
            <a:r>
              <a:rPr lang="zh-TW" altLang="en-US" sz="2000" dirty="0"/>
              <a:t> </a:t>
            </a:r>
            <a:r>
              <a:rPr lang="en-US" altLang="zh-TW" sz="2000" dirty="0"/>
              <a:t>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n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zh-TW" sz="2000" dirty="0"/>
              <a:t>排序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zh-TW" altLang="en-US" sz="2000" dirty="0"/>
              <a:t>步驟</a:t>
            </a:r>
            <a:r>
              <a:rPr lang="en-US" altLang="zh-TW" sz="2000" dirty="0"/>
              <a:t>4:</a:t>
            </a:r>
            <a:r>
              <a:rPr lang="zh-TW" altLang="en-US" sz="2000" dirty="0"/>
              <a:t> </a:t>
            </a:r>
            <a:r>
              <a:rPr lang="en-US" altLang="zh-TW" sz="2000" dirty="0"/>
              <a:t>c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n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zh-TW" sz="2000" dirty="0"/>
              <a:t>排序</a:t>
            </a:r>
            <a:r>
              <a:rPr lang="en-US" altLang="zh-TW" sz="2000" dirty="0"/>
              <a:t>)</a:t>
            </a:r>
            <a:endParaRPr lang="zh-TW" altLang="zh-TW" sz="2000" dirty="0"/>
          </a:p>
          <a:p>
            <a:endParaRPr lang="en-US" altLang="zh-TW" sz="2000" dirty="0"/>
          </a:p>
          <a:p>
            <a:r>
              <a:rPr lang="zh-TW" altLang="zh-TW" sz="2000" dirty="0"/>
              <a:t>總時間複雜度</a:t>
            </a:r>
            <a:r>
              <a:rPr lang="en-US" altLang="zh-TW" sz="2000" dirty="0"/>
              <a:t>:</a:t>
            </a:r>
            <a:endParaRPr lang="zh-TW" altLang="zh-TW" sz="2000" dirty="0"/>
          </a:p>
          <a:p>
            <a:r>
              <a:rPr lang="en-US" altLang="zh-TW" sz="2000" dirty="0"/>
              <a:t>T(n) = 2T(n/2) + c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n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 + c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n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</a:t>
            </a:r>
            <a:endParaRPr lang="zh-TW" altLang="zh-TW" sz="2000" dirty="0"/>
          </a:p>
          <a:p>
            <a:r>
              <a:rPr lang="en-US" altLang="zh-TW" sz="2000" dirty="0"/>
              <a:t>	= 2</a:t>
            </a:r>
            <a:r>
              <a:rPr lang="en-US" altLang="zh-TW" sz="2000" u="sng" dirty="0"/>
              <a:t>T(n/2)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cn</a:t>
            </a:r>
            <a:r>
              <a:rPr lang="en-US" altLang="zh-TW" sz="200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</a:t>
            </a:r>
            <a:endParaRPr lang="zh-TW" altLang="zh-TW" sz="2000" dirty="0"/>
          </a:p>
          <a:p>
            <a:r>
              <a:rPr lang="en-US" altLang="zh-TW" sz="2000" dirty="0"/>
              <a:t>	= 2(</a:t>
            </a:r>
            <a:r>
              <a:rPr lang="en-US" altLang="zh-TW" sz="2000" u="sng" dirty="0"/>
              <a:t>2T(n/4)+c(n/2) log</a:t>
            </a:r>
            <a:r>
              <a:rPr lang="en-US" altLang="zh-TW" sz="2000" baseline="-25000" dirty="0"/>
              <a:t>2</a:t>
            </a:r>
            <a:r>
              <a:rPr lang="en-US" altLang="zh-TW" sz="2000" u="sng" dirty="0"/>
              <a:t> (n/2)</a:t>
            </a:r>
            <a:r>
              <a:rPr lang="en-US" altLang="zh-TW" sz="2000" dirty="0"/>
              <a:t>)+ </a:t>
            </a:r>
            <a:r>
              <a:rPr lang="en-US" altLang="zh-TW" sz="2000" dirty="0" err="1"/>
              <a:t>cn</a:t>
            </a:r>
            <a:r>
              <a:rPr lang="en-US" altLang="zh-TW" sz="200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</a:t>
            </a:r>
          </a:p>
          <a:p>
            <a:r>
              <a:rPr lang="en-US" altLang="zh-TW" sz="2000" dirty="0"/>
              <a:t>  = 4T(n/4) + </a:t>
            </a:r>
            <a:r>
              <a:rPr lang="en-US" altLang="zh-TW" sz="2000" dirty="0" err="1"/>
              <a:t>cn</a:t>
            </a:r>
            <a:r>
              <a:rPr lang="en-US" altLang="zh-TW" sz="200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(n/2) + </a:t>
            </a:r>
            <a:r>
              <a:rPr lang="en-US" altLang="zh-TW" sz="2000" dirty="0" err="1"/>
              <a:t>cn</a:t>
            </a:r>
            <a:r>
              <a:rPr lang="en-US" altLang="zh-TW" sz="200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</a:t>
            </a:r>
            <a:endParaRPr lang="zh-TW" altLang="zh-TW" sz="2000" dirty="0"/>
          </a:p>
          <a:p>
            <a:r>
              <a:rPr lang="en-US" altLang="zh-TW" sz="2000" dirty="0"/>
              <a:t>	= </a:t>
            </a:r>
            <a:r>
              <a:rPr lang="en-US" altLang="zh-TW" sz="2000" dirty="0" err="1"/>
              <a:t>nT</a:t>
            </a:r>
            <a:r>
              <a:rPr lang="en-US" altLang="zh-TW" sz="2000" dirty="0"/>
              <a:t>(1) + </a:t>
            </a:r>
            <a:r>
              <a:rPr lang="en-US" altLang="zh-TW" sz="2000" dirty="0" err="1"/>
              <a:t>cn</a:t>
            </a:r>
            <a:r>
              <a:rPr lang="en-US" altLang="zh-TW" sz="2000" dirty="0"/>
              <a:t>(log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 +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(n/2)+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(n/4) +</a:t>
            </a:r>
            <a:r>
              <a:rPr lang="zh-TW" altLang="zh-TW" sz="2000" dirty="0"/>
              <a:t>…</a:t>
            </a:r>
            <a:r>
              <a:rPr lang="en-US" altLang="zh-TW" sz="2000" dirty="0"/>
              <a:t>+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2)</a:t>
            </a:r>
            <a:endParaRPr lang="zh-TW" altLang="zh-TW" sz="2000" dirty="0"/>
          </a:p>
          <a:p>
            <a:r>
              <a:rPr lang="en-US" altLang="zh-TW" sz="2000" dirty="0"/>
              <a:t>	</a:t>
            </a:r>
            <a:r>
              <a:rPr lang="en-US" altLang="zh-TW" sz="2000" dirty="0">
                <a:sym typeface="Symbol" panose="05050102010706020507" pitchFamily="18" charset="2"/>
              </a:rPr>
              <a:t>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nT</a:t>
            </a:r>
            <a:r>
              <a:rPr lang="en-US" altLang="zh-TW" sz="2000" dirty="0"/>
              <a:t>(1) + </a:t>
            </a:r>
            <a:r>
              <a:rPr lang="en-US" altLang="zh-TW" sz="2000" dirty="0" err="1"/>
              <a:t>cn</a:t>
            </a:r>
            <a:r>
              <a:rPr lang="en-US" altLang="zh-TW" sz="2000" dirty="0"/>
              <a:t> (log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 (log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n+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2))/2 (</a:t>
            </a:r>
            <a:r>
              <a:rPr lang="zh-TW" altLang="en-US" sz="2000" dirty="0"/>
              <a:t>其中</a:t>
            </a:r>
            <a:r>
              <a:rPr lang="en-US" altLang="zh-TW" sz="2000" dirty="0"/>
              <a:t>T(1)=1)</a:t>
            </a:r>
            <a:endParaRPr lang="zh-TW" altLang="zh-TW" sz="2000" dirty="0"/>
          </a:p>
          <a:p>
            <a:r>
              <a:rPr lang="en-US" altLang="zh-TW" sz="2000" dirty="0"/>
              <a:t>	= O(n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n)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27538" y="1844675"/>
            <a:ext cx="4608512" cy="288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400" kern="0" dirty="0"/>
              <a:t>Algorithm</a:t>
            </a:r>
            <a:r>
              <a:rPr lang="zh-TW" altLang="en-US" sz="1400" kern="0" dirty="0"/>
              <a:t> 二維求秩演算法</a:t>
            </a:r>
            <a:endParaRPr lang="en-US" altLang="zh-TW" sz="1400" kern="0" dirty="0"/>
          </a:p>
          <a:p>
            <a:pPr>
              <a:defRPr/>
            </a:pPr>
            <a:r>
              <a:rPr lang="en-US" altLang="zh-TW" sz="1400" kern="0" dirty="0"/>
              <a:t>Input: n</a:t>
            </a:r>
            <a:r>
              <a:rPr lang="zh-TW" altLang="en-US" sz="1400" kern="0" dirty="0"/>
              <a:t>個二維平面點所構成的集合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，</a:t>
            </a:r>
            <a:r>
              <a:rPr lang="en-US" altLang="zh-TW" sz="1400" kern="0" dirty="0"/>
              <a:t>n</a:t>
            </a:r>
            <a:r>
              <a:rPr lang="en-US" altLang="zh-TW" sz="1400" kern="0" dirty="0">
                <a:sym typeface="Symbol" pitchFamily="18" charset="2"/>
              </a:rPr>
              <a:t>1</a:t>
            </a:r>
            <a:endParaRPr lang="en-US" altLang="zh-TW" sz="1400" kern="0" dirty="0"/>
          </a:p>
          <a:p>
            <a:pPr>
              <a:defRPr/>
            </a:pPr>
            <a:r>
              <a:rPr lang="en-US" altLang="zh-TW" sz="1400" kern="0" dirty="0"/>
              <a:t>Output: </a:t>
            </a:r>
            <a:r>
              <a:rPr lang="zh-TW" altLang="en-US" sz="1400" kern="0" dirty="0"/>
              <a:t>集合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中所有點的秩</a:t>
            </a:r>
            <a:r>
              <a:rPr lang="en-US" altLang="zh-TW" sz="1400" kern="0" dirty="0"/>
              <a:t>(rank)</a:t>
            </a:r>
          </a:p>
          <a:p>
            <a:pP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1400" kern="0" dirty="0">
                <a:solidFill>
                  <a:srgbClr val="3333FF"/>
                </a:solidFill>
              </a:rPr>
              <a:t>:</a:t>
            </a:r>
            <a:r>
              <a:rPr lang="en-US" altLang="zh-TW" sz="1400" kern="0" dirty="0"/>
              <a:t> </a:t>
            </a:r>
            <a:r>
              <a:rPr lang="zh-TW" altLang="en-US" sz="1400" kern="0" dirty="0"/>
              <a:t>若</a:t>
            </a:r>
            <a:r>
              <a:rPr lang="en-US" altLang="zh-TW" sz="1400" kern="0" dirty="0"/>
              <a:t>n=1</a:t>
            </a:r>
            <a:r>
              <a:rPr lang="zh-TW" altLang="en-US" sz="1400" kern="0" dirty="0"/>
              <a:t>，則回傳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中唯一一個點的秩為</a:t>
            </a:r>
            <a:r>
              <a:rPr lang="en-US" altLang="zh-TW" sz="1400" kern="0" dirty="0"/>
              <a:t>0</a:t>
            </a:r>
            <a:r>
              <a:rPr lang="zh-TW" altLang="en-US" sz="1400" kern="0" dirty="0"/>
              <a:t>並結束。</a:t>
            </a:r>
            <a:endParaRPr lang="en-US" altLang="zh-TW" sz="1400" kern="0" dirty="0"/>
          </a:p>
          <a:p>
            <a:pP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  <a:r>
              <a:rPr lang="en-US" altLang="zh-TW" sz="1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kern="0" dirty="0"/>
              <a:t>找出所有點的</a:t>
            </a:r>
            <a:r>
              <a:rPr lang="en-US" altLang="zh-TW" sz="1400" kern="0" dirty="0"/>
              <a:t>X</a:t>
            </a:r>
            <a:r>
              <a:rPr lang="zh-TW" altLang="en-US" sz="1400" kern="0" dirty="0"/>
              <a:t>軸中位數</a:t>
            </a:r>
            <a:r>
              <a:rPr lang="en-US" altLang="zh-TW" sz="1400" kern="0" dirty="0"/>
              <a:t>(median)</a:t>
            </a:r>
            <a:r>
              <a:rPr lang="zh-TW" altLang="en-US" sz="1400" kern="0" dirty="0"/>
              <a:t>畫出</a:t>
            </a:r>
            <a:r>
              <a:rPr lang="zh-TW" altLang="zh-TW" sz="1400" kern="0" dirty="0"/>
              <a:t>垂直於</a:t>
            </a:r>
            <a:r>
              <a:rPr lang="en-US" altLang="zh-TW" sz="1400" kern="0" dirty="0"/>
              <a:t>X</a:t>
            </a:r>
            <a:r>
              <a:rPr lang="zh-TW" altLang="zh-TW" sz="1400" kern="0" dirty="0"/>
              <a:t>軸</a:t>
            </a:r>
            <a:r>
              <a:rPr lang="zh-TW" altLang="en-US" sz="1400" kern="0" dirty="0"/>
              <a:t>的直線</a:t>
            </a:r>
            <a:r>
              <a:rPr lang="en-US" altLang="zh-TW" sz="1400" kern="0" dirty="0"/>
              <a:t>L</a:t>
            </a:r>
            <a:r>
              <a:rPr lang="zh-TW" altLang="en-US" sz="1400" kern="0" dirty="0"/>
              <a:t>，將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中的點分為二個集合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與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。</a:t>
            </a:r>
            <a:endParaRPr lang="en-US" altLang="zh-TW" sz="1400" kern="0" dirty="0"/>
          </a:p>
          <a:p>
            <a:pP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r>
              <a:rPr lang="en-US" altLang="zh-TW" sz="1400" kern="0" dirty="0"/>
              <a:t> </a:t>
            </a:r>
            <a:r>
              <a:rPr lang="zh-TW" altLang="en-US" sz="1400" kern="0" dirty="0"/>
              <a:t>遞迴地使用二維求秩演算法分別求出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與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中所有點的秩。</a:t>
            </a:r>
            <a:endParaRPr lang="en-US" altLang="zh-TW" sz="1400" kern="0" dirty="0"/>
          </a:p>
          <a:p>
            <a:pPr algn="just"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en-US" altLang="zh-TW" sz="1400" kern="0" dirty="0">
                <a:solidFill>
                  <a:srgbClr val="3333FF"/>
                </a:solidFill>
              </a:rPr>
              <a:t> </a:t>
            </a:r>
            <a:r>
              <a:rPr lang="zh-TW" altLang="en-US" sz="1400" kern="0" dirty="0"/>
              <a:t>根據</a:t>
            </a:r>
            <a:r>
              <a:rPr lang="en-US" altLang="zh-TW" sz="1400" kern="0" dirty="0"/>
              <a:t>Y</a:t>
            </a:r>
            <a:r>
              <a:rPr lang="zh-TW" altLang="en-US" sz="1400" kern="0" dirty="0"/>
              <a:t>軸值排序所有在</a:t>
            </a:r>
            <a:r>
              <a:rPr lang="en-US" altLang="zh-TW" sz="1400" kern="0" dirty="0"/>
              <a:t>S(S=S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>
                <a:sym typeface="Symbol"/>
              </a:rPr>
              <a:t>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en-US" altLang="zh-TW" sz="1400" kern="0" dirty="0"/>
              <a:t>)</a:t>
            </a:r>
            <a:r>
              <a:rPr lang="zh-TW" altLang="en-US" sz="1400" kern="0" dirty="0"/>
              <a:t>中的點，依序掃描所有點且求出每一個在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的點</a:t>
            </a:r>
            <a:r>
              <a:rPr lang="en-US" altLang="zh-TW" sz="1400" kern="0" dirty="0" err="1"/>
              <a:t>i</a:t>
            </a:r>
            <a:r>
              <a:rPr lang="zh-TW" altLang="en-US" sz="1400" kern="0" dirty="0"/>
              <a:t>有多少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的點排在其後面</a:t>
            </a:r>
            <a:r>
              <a:rPr lang="en-US" altLang="zh-TW" sz="1400" kern="0" dirty="0"/>
              <a:t>(</a:t>
            </a:r>
            <a:r>
              <a:rPr lang="zh-TW" altLang="en-US" sz="1400" kern="0" dirty="0"/>
              <a:t>記為</a:t>
            </a:r>
            <a:r>
              <a:rPr lang="en-US" altLang="zh-TW" sz="1400" kern="0" dirty="0" err="1"/>
              <a:t>update</a:t>
            </a:r>
            <a:r>
              <a:rPr lang="en-US" altLang="zh-TW" sz="1400" kern="0" baseline="-25000" dirty="0" err="1"/>
              <a:t>i</a:t>
            </a:r>
            <a:r>
              <a:rPr lang="en-US" altLang="zh-TW" sz="1400" kern="0" dirty="0"/>
              <a:t>)</a:t>
            </a:r>
            <a:r>
              <a:rPr lang="zh-TW" altLang="en-US" sz="1400" kern="0" dirty="0"/>
              <a:t>，並將點</a:t>
            </a:r>
            <a:r>
              <a:rPr lang="en-US" altLang="zh-TW" sz="1400" kern="0" dirty="0" err="1"/>
              <a:t>i</a:t>
            </a:r>
            <a:r>
              <a:rPr lang="zh-TW" altLang="en-US" sz="1400" kern="0" dirty="0"/>
              <a:t>的秩加上</a:t>
            </a:r>
            <a:r>
              <a:rPr lang="en-US" altLang="zh-TW" sz="1400" kern="0" dirty="0" err="1"/>
              <a:t>update</a:t>
            </a:r>
            <a:r>
              <a:rPr lang="en-US" altLang="zh-TW" sz="1400" kern="0" baseline="-25000" dirty="0" err="1"/>
              <a:t>i</a:t>
            </a:r>
            <a:r>
              <a:rPr lang="zh-TW" altLang="en-US" sz="1400" kern="0" dirty="0"/>
              <a:t>；最後回傳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中所有點的秩並結束。</a:t>
            </a:r>
            <a:endParaRPr lang="en-US" altLang="zh-TW" sz="1400" kern="0" dirty="0"/>
          </a:p>
          <a:p>
            <a:pPr>
              <a:defRPr/>
            </a:pPr>
            <a:endParaRPr lang="en-US" altLang="zh-TW" sz="1100" kern="0" dirty="0"/>
          </a:p>
        </p:txBody>
      </p:sp>
    </p:spTree>
    <p:extLst>
      <p:ext uri="{BB962C8B-B14F-4D97-AF65-F5344CB8AC3E}">
        <p14:creationId xmlns:p14="http://schemas.microsoft.com/office/powerpoint/2010/main" val="15980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二維極大點演算法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二維極大點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(2D maxima finding)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zh-TW" dirty="0"/>
              <a:t>使用分治策略解決</a:t>
            </a:r>
            <a:r>
              <a:rPr lang="zh-TW" altLang="en-US" dirty="0"/>
              <a:t>二維極大點</a:t>
            </a:r>
            <a:r>
              <a:rPr lang="zh-TW" altLang="zh-TW" dirty="0"/>
              <a:t>問題</a:t>
            </a:r>
            <a:endParaRPr lang="en-US" altLang="zh-TW" dirty="0"/>
          </a:p>
          <a:p>
            <a:r>
              <a:rPr lang="zh-TW" altLang="zh-TW" dirty="0"/>
              <a:t>以下我們先定義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支配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(dominate)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極大點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(maxima)</a:t>
            </a:r>
            <a:endParaRPr lang="zh-TW" altLang="zh-TW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zh-TW" dirty="0"/>
              <a:t>然後我們定義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二維極大點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  <a:p>
            <a:r>
              <a:rPr lang="zh-TW" altLang="zh-TW" dirty="0"/>
              <a:t>最後我們介紹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二維極大點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089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支配及極大點的定義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3383041"/>
          </a:xfrm>
        </p:spPr>
        <p:txBody>
          <a:bodyPr/>
          <a:lstStyle/>
          <a:p>
            <a:pPr algn="just"/>
            <a:r>
              <a:rPr lang="zh-TW" altLang="en-US" dirty="0"/>
              <a:t>令</a:t>
            </a:r>
            <a:r>
              <a:rPr lang="pt-BR" altLang="zh-TW" dirty="0"/>
              <a:t>A = (a</a:t>
            </a:r>
            <a:r>
              <a:rPr lang="pt-BR" altLang="zh-TW" baseline="-25000" dirty="0"/>
              <a:t>x</a:t>
            </a:r>
            <a:r>
              <a:rPr lang="pt-BR" altLang="zh-TW" dirty="0"/>
              <a:t>, a</a:t>
            </a:r>
            <a:r>
              <a:rPr lang="pt-BR" altLang="zh-TW" baseline="-25000" dirty="0"/>
              <a:t>y</a:t>
            </a:r>
            <a:r>
              <a:rPr lang="pt-BR" altLang="zh-TW" dirty="0"/>
              <a:t>), B = (b</a:t>
            </a:r>
            <a:r>
              <a:rPr lang="pt-BR" altLang="zh-TW" baseline="-25000" dirty="0"/>
              <a:t>x</a:t>
            </a:r>
            <a:r>
              <a:rPr lang="pt-BR" altLang="zh-TW" dirty="0"/>
              <a:t>, b</a:t>
            </a:r>
            <a:r>
              <a:rPr lang="pt-BR" altLang="zh-TW" baseline="-25000" dirty="0"/>
              <a:t>y</a:t>
            </a:r>
            <a:r>
              <a:rPr lang="pt-BR" altLang="zh-TW" dirty="0"/>
              <a:t>)</a:t>
            </a:r>
            <a:r>
              <a:rPr lang="zh-TW" altLang="en-US" dirty="0"/>
              <a:t>為二維</a:t>
            </a:r>
            <a:r>
              <a:rPr lang="en-US" altLang="zh-TW" dirty="0"/>
              <a:t>XY</a:t>
            </a:r>
            <a:r>
              <a:rPr lang="zh-TW" altLang="en-US" dirty="0"/>
              <a:t>平面上的點，則我們說</a:t>
            </a:r>
            <a:r>
              <a:rPr lang="pt-BR" altLang="zh-TW" dirty="0"/>
              <a:t>A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支配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(dominate)</a:t>
            </a:r>
            <a:r>
              <a:rPr lang="en-US" altLang="zh-TW" dirty="0"/>
              <a:t>B(</a:t>
            </a:r>
            <a:r>
              <a:rPr lang="zh-TW" altLang="en-US" dirty="0"/>
              <a:t>記為</a:t>
            </a:r>
            <a:r>
              <a:rPr lang="en-US" altLang="zh-TW" dirty="0"/>
              <a:t>A</a:t>
            </a:r>
            <a:r>
              <a:rPr lang="en-US" altLang="zh-TW" dirty="0">
                <a:sym typeface="Symbol" panose="05050102010706020507" pitchFamily="18" charset="2"/>
              </a:rPr>
              <a:t>B)</a:t>
            </a:r>
            <a:r>
              <a:rPr lang="zh-TW" altLang="en-US" dirty="0"/>
              <a:t>若且唯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且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b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zh-TW" dirty="0"/>
              <a:t>如果一個點不被任何其他點所支配，我們就稱此點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不被支配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(non-dominated)</a:t>
            </a:r>
            <a:r>
              <a:rPr lang="zh-TW" altLang="zh-TW" dirty="0"/>
              <a:t>，或稱此點為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極大點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(maxima)</a:t>
            </a:r>
            <a:r>
              <a:rPr lang="zh-TW" altLang="zh-TW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極大點不只一個。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50" y="3933056"/>
            <a:ext cx="329565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71750" y="6136506"/>
            <a:ext cx="3600450" cy="615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9650" y="4736331"/>
            <a:ext cx="173038" cy="16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67188" y="4988744"/>
            <a:ext cx="174625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49775" y="5153844"/>
            <a:ext cx="173038" cy="163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1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二維極大點問題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800" dirty="0"/>
              <a:t>給定一個由</a:t>
            </a:r>
            <a:r>
              <a:rPr lang="en-US" altLang="zh-TW" sz="2800" dirty="0"/>
              <a:t>n</a:t>
            </a:r>
            <a:r>
              <a:rPr lang="zh-TW" altLang="en-US" sz="2800" dirty="0"/>
              <a:t>個二維平面點所構成的集合</a:t>
            </a:r>
            <a:r>
              <a:rPr lang="en-US" altLang="zh-TW" sz="2800" dirty="0"/>
              <a:t>S</a:t>
            </a:r>
            <a:r>
              <a:rPr lang="zh-TW" altLang="en-US" sz="2800" dirty="0"/>
              <a:t>，求出</a:t>
            </a:r>
            <a:r>
              <a:rPr lang="en-US" altLang="zh-TW" sz="2800" dirty="0"/>
              <a:t>S</a:t>
            </a:r>
            <a:r>
              <a:rPr lang="zh-TW" altLang="en-US" sz="2800" dirty="0"/>
              <a:t>中的極大點</a:t>
            </a:r>
            <a:r>
              <a:rPr lang="en-US" altLang="zh-TW" sz="2800" dirty="0"/>
              <a:t>(maxima)</a:t>
            </a:r>
            <a:r>
              <a:rPr lang="zh-TW" altLang="en-US" sz="2800" dirty="0">
                <a:solidFill>
                  <a:schemeClr val="tx1"/>
                </a:solidFill>
              </a:rPr>
              <a:t>。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just"/>
            <a:endParaRPr lang="en-US" altLang="zh-TW" sz="2800" dirty="0">
              <a:solidFill>
                <a:srgbClr val="3333FF"/>
              </a:solidFill>
            </a:endParaRPr>
          </a:p>
          <a:p>
            <a:r>
              <a:rPr lang="zh-TW" altLang="en-US" sz="2800" dirty="0"/>
              <a:t>可以用</a:t>
            </a:r>
            <a:r>
              <a:rPr lang="zh-TW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</a:t>
            </a:r>
            <a:r>
              <a:rPr lang="en-US" altLang="zh-TW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(exhaustive)</a:t>
            </a:r>
            <a:r>
              <a:rPr lang="zh-TW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en-US" sz="2800" b="1" dirty="0"/>
              <a:t>，</a:t>
            </a:r>
            <a:r>
              <a:rPr lang="zh-TW" altLang="en-US" sz="2800" dirty="0"/>
              <a:t>比較所有的可能成對點，其時間複雜度為</a:t>
            </a:r>
            <a:r>
              <a:rPr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en-US" altLang="zh-TW" sz="2800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30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pPr algn="just"/>
            <a:r>
              <a:rPr lang="zh-TW" altLang="en-US" dirty="0"/>
              <a:t>分治演算法具有三個階段</a:t>
            </a:r>
            <a:r>
              <a:rPr lang="en-US" altLang="zh-TW" dirty="0"/>
              <a:t>:</a:t>
            </a:r>
          </a:p>
          <a:p>
            <a:pPr lvl="1" algn="just"/>
            <a:r>
              <a:rPr lang="zh-TW" alt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分割階段</a:t>
            </a:r>
            <a:r>
              <a:rPr lang="en-US" altLang="zh-TW" sz="2400" dirty="0"/>
              <a:t>:</a:t>
            </a:r>
            <a:r>
              <a:rPr lang="zh-TW" altLang="en-US" sz="2400" dirty="0"/>
              <a:t>如果問題規模很小，就直接解決此問題；否則，將原本的問題</a:t>
            </a:r>
            <a:r>
              <a:rPr lang="zh-TW" altLang="en-US" sz="2400" dirty="0">
                <a:solidFill>
                  <a:srgbClr val="3333FF"/>
                </a:solidFill>
              </a:rPr>
              <a:t>分割</a:t>
            </a:r>
            <a:r>
              <a:rPr lang="en-US" altLang="zh-TW" sz="2400" dirty="0">
                <a:solidFill>
                  <a:srgbClr val="3333FF"/>
                </a:solidFill>
              </a:rPr>
              <a:t>(divide)</a:t>
            </a:r>
            <a:r>
              <a:rPr lang="zh-TW" altLang="en-US" sz="2400" dirty="0">
                <a:solidFill>
                  <a:srgbClr val="3333FF"/>
                </a:solidFill>
              </a:rPr>
              <a:t>成</a:t>
            </a:r>
            <a:r>
              <a:rPr lang="en-US" altLang="zh-TW" sz="2400" dirty="0">
                <a:solidFill>
                  <a:srgbClr val="3333FF"/>
                </a:solidFill>
              </a:rPr>
              <a:t>2</a:t>
            </a:r>
            <a:r>
              <a:rPr lang="zh-TW" altLang="en-US" sz="2400" dirty="0">
                <a:solidFill>
                  <a:srgbClr val="3333FF"/>
                </a:solidFill>
              </a:rPr>
              <a:t>個或多個子問題</a:t>
            </a:r>
            <a:r>
              <a:rPr lang="en-US" altLang="zh-TW" sz="2400" dirty="0">
                <a:solidFill>
                  <a:srgbClr val="3333FF"/>
                </a:solidFill>
              </a:rPr>
              <a:t>(</a:t>
            </a:r>
            <a:r>
              <a:rPr lang="en-US" altLang="zh-TW" sz="2400" dirty="0" err="1">
                <a:solidFill>
                  <a:srgbClr val="3333FF"/>
                </a:solidFill>
              </a:rPr>
              <a:t>subproblem</a:t>
            </a:r>
            <a:r>
              <a:rPr lang="en-US" altLang="zh-TW" sz="2400" dirty="0">
                <a:solidFill>
                  <a:srgbClr val="3333FF"/>
                </a:solidFill>
              </a:rPr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 algn="just"/>
            <a:r>
              <a:rPr lang="zh-TW" alt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克服階段</a:t>
            </a:r>
            <a:r>
              <a:rPr lang="en-US" altLang="zh-TW" sz="2400" dirty="0"/>
              <a:t>:</a:t>
            </a:r>
            <a:r>
              <a:rPr lang="zh-TW" altLang="en-US" sz="2400" dirty="0"/>
              <a:t>用相同的演算法</a:t>
            </a:r>
            <a:r>
              <a:rPr lang="zh-TW" altLang="en-US" sz="2400" dirty="0">
                <a:solidFill>
                  <a:srgbClr val="3333FF"/>
                </a:solidFill>
              </a:rPr>
              <a:t>遞迴地</a:t>
            </a:r>
            <a:r>
              <a:rPr lang="en-US" altLang="zh-TW" sz="2400" dirty="0">
                <a:solidFill>
                  <a:srgbClr val="3333FF"/>
                </a:solidFill>
              </a:rPr>
              <a:t>(</a:t>
            </a:r>
            <a:r>
              <a:rPr lang="en-US" altLang="zh-TW" sz="2400" dirty="0" err="1">
                <a:solidFill>
                  <a:srgbClr val="3333FF"/>
                </a:solidFill>
              </a:rPr>
              <a:t>recirsively</a:t>
            </a:r>
            <a:r>
              <a:rPr lang="en-US" altLang="zh-TW" sz="2400" dirty="0">
                <a:solidFill>
                  <a:srgbClr val="3333FF"/>
                </a:solidFill>
              </a:rPr>
              <a:t>)</a:t>
            </a:r>
            <a:r>
              <a:rPr lang="zh-TW" altLang="en-US" sz="2400" dirty="0">
                <a:solidFill>
                  <a:srgbClr val="3333FF"/>
                </a:solidFill>
              </a:rPr>
              <a:t>解決或克服</a:t>
            </a:r>
            <a:r>
              <a:rPr lang="en-US" altLang="zh-TW" sz="2400" dirty="0">
                <a:solidFill>
                  <a:srgbClr val="3333FF"/>
                </a:solidFill>
              </a:rPr>
              <a:t>(conquer)</a:t>
            </a:r>
            <a:r>
              <a:rPr lang="zh-TW" altLang="en-US" sz="2400" dirty="0">
                <a:solidFill>
                  <a:srgbClr val="3333FF"/>
                </a:solidFill>
              </a:rPr>
              <a:t>所有的子問題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 algn="just"/>
            <a:r>
              <a:rPr lang="zh-TW" alt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合併階段</a:t>
            </a:r>
            <a:r>
              <a:rPr lang="en-US" altLang="zh-TW" sz="2400" dirty="0"/>
              <a:t>:</a:t>
            </a:r>
            <a:r>
              <a:rPr lang="zh-TW" altLang="en-US" sz="2400" dirty="0">
                <a:solidFill>
                  <a:srgbClr val="3333FF"/>
                </a:solidFill>
              </a:rPr>
              <a:t>合併</a:t>
            </a:r>
            <a:r>
              <a:rPr lang="en-US" altLang="zh-TW" sz="2400" dirty="0">
                <a:solidFill>
                  <a:srgbClr val="3333FF"/>
                </a:solidFill>
              </a:rPr>
              <a:t>(merge)</a:t>
            </a:r>
            <a:r>
              <a:rPr lang="zh-TW" altLang="en-US" sz="2400" dirty="0">
                <a:solidFill>
                  <a:srgbClr val="3333FF"/>
                </a:solidFill>
              </a:rPr>
              <a:t>所有子問題的解答</a:t>
            </a:r>
            <a:r>
              <a:rPr lang="zh-TW" altLang="en-US" sz="2400" dirty="0"/>
              <a:t>成為原本問題的解答。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663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二維極大點演算法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0"/>
            <a:ext cx="7989752" cy="475252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Algorithm</a:t>
            </a:r>
            <a:r>
              <a:rPr lang="zh-TW" altLang="en-US" dirty="0"/>
              <a:t> 二維極大點演算法</a:t>
            </a:r>
            <a:endParaRPr lang="en-US" altLang="zh-TW" dirty="0"/>
          </a:p>
          <a:p>
            <a:r>
              <a:rPr lang="en-US" altLang="zh-TW" dirty="0"/>
              <a:t>Input: n</a:t>
            </a:r>
            <a:r>
              <a:rPr lang="zh-TW" altLang="en-US" dirty="0"/>
              <a:t>個二維平面點所構成的集合</a:t>
            </a:r>
            <a:r>
              <a:rPr lang="en-US" altLang="zh-TW" dirty="0"/>
              <a:t>S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1</a:t>
            </a:r>
            <a:endParaRPr lang="en-US" altLang="zh-TW" dirty="0"/>
          </a:p>
          <a:p>
            <a:r>
              <a:rPr lang="en-US" altLang="zh-TW" dirty="0"/>
              <a:t>Output:</a:t>
            </a:r>
            <a:r>
              <a:rPr lang="zh-TW" altLang="en-US" dirty="0"/>
              <a:t> 集合</a:t>
            </a:r>
            <a:r>
              <a:rPr lang="en-US" altLang="zh-TW" dirty="0"/>
              <a:t>S</a:t>
            </a:r>
            <a:r>
              <a:rPr lang="zh-TW" altLang="en-US" dirty="0"/>
              <a:t>中所有的極大點</a:t>
            </a:r>
            <a:r>
              <a:rPr lang="en-US" altLang="zh-TW" dirty="0"/>
              <a:t>(maxima)</a:t>
            </a:r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1: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zh-TW" altLang="en-US" dirty="0"/>
              <a:t>若</a:t>
            </a:r>
            <a:r>
              <a:rPr lang="en-US" altLang="zh-TW" dirty="0"/>
              <a:t>n=1</a:t>
            </a:r>
            <a:r>
              <a:rPr lang="zh-TW" altLang="en-US" dirty="0"/>
              <a:t>，則回傳</a:t>
            </a:r>
            <a:r>
              <a:rPr lang="en-US" altLang="zh-TW" dirty="0"/>
              <a:t>S</a:t>
            </a:r>
            <a:r>
              <a:rPr lang="zh-TW" altLang="en-US" dirty="0"/>
              <a:t>中唯一一個點為極大點並結束。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2:</a:t>
            </a:r>
            <a:r>
              <a:rPr lang="en-US" altLang="zh-TW" dirty="0"/>
              <a:t> </a:t>
            </a:r>
            <a:r>
              <a:rPr lang="zh-TW" altLang="en-US" dirty="0"/>
              <a:t>找出所有點的</a:t>
            </a:r>
            <a:r>
              <a:rPr lang="en-US" altLang="zh-TW" dirty="0"/>
              <a:t>X</a:t>
            </a:r>
            <a:r>
              <a:rPr lang="zh-TW" altLang="en-US" dirty="0"/>
              <a:t>軸中位數</a:t>
            </a:r>
            <a:r>
              <a:rPr lang="en-US" altLang="zh-TW" dirty="0"/>
              <a:t>(median)</a:t>
            </a:r>
            <a:r>
              <a:rPr lang="zh-TW" altLang="en-US" dirty="0"/>
              <a:t>畫出</a:t>
            </a:r>
            <a:r>
              <a:rPr lang="zh-TW" altLang="zh-TW" dirty="0"/>
              <a:t>垂直於</a:t>
            </a:r>
            <a:r>
              <a:rPr lang="en-US" altLang="zh-TW" dirty="0"/>
              <a:t>X</a:t>
            </a:r>
            <a:r>
              <a:rPr lang="zh-TW" altLang="zh-TW" dirty="0"/>
              <a:t>軸</a:t>
            </a:r>
            <a:r>
              <a:rPr lang="zh-TW" altLang="en-US" dirty="0"/>
              <a:t>的直線</a:t>
            </a:r>
            <a:r>
              <a:rPr lang="en-US" altLang="zh-TW" dirty="0"/>
              <a:t>L</a:t>
            </a:r>
            <a:r>
              <a:rPr lang="zh-TW" altLang="en-US" dirty="0"/>
              <a:t>，將</a:t>
            </a:r>
            <a:r>
              <a:rPr lang="en-US" altLang="zh-TW" dirty="0"/>
              <a:t>S</a:t>
            </a:r>
            <a:r>
              <a:rPr lang="zh-TW" altLang="en-US" dirty="0"/>
              <a:t>中的點分為二個集合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3:</a:t>
            </a:r>
            <a:r>
              <a:rPr lang="en-US" altLang="zh-TW" dirty="0"/>
              <a:t> </a:t>
            </a:r>
            <a:r>
              <a:rPr lang="zh-TW" altLang="en-US" dirty="0"/>
              <a:t>遞迴地使用二維極大點演算法分別求出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中所有的極大點。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4: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zh-TW" altLang="zh-TW" dirty="0"/>
              <a:t>在</a:t>
            </a:r>
            <a:r>
              <a:rPr lang="en-US" altLang="zh-TW" dirty="0"/>
              <a:t>S</a:t>
            </a:r>
            <a:r>
              <a:rPr lang="en-US" altLang="zh-TW" baseline="-30000" dirty="0"/>
              <a:t>R</a:t>
            </a:r>
            <a:r>
              <a:rPr lang="zh-TW" altLang="zh-TW" dirty="0"/>
              <a:t>的</a:t>
            </a:r>
            <a:r>
              <a:rPr lang="zh-TW" altLang="en-US" dirty="0"/>
              <a:t>極大點</a:t>
            </a:r>
            <a:r>
              <a:rPr lang="zh-TW" altLang="zh-TW" dirty="0"/>
              <a:t>中找出最大的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zh-TW" altLang="zh-TW" dirty="0"/>
              <a:t>值</a:t>
            </a:r>
            <a:r>
              <a:rPr lang="en-US" altLang="zh-TW" dirty="0"/>
              <a:t>y*</a:t>
            </a:r>
            <a:r>
              <a:rPr lang="zh-TW" altLang="zh-TW" dirty="0"/>
              <a:t>。</a:t>
            </a:r>
            <a:r>
              <a:rPr lang="en-US" altLang="zh-TW" dirty="0"/>
              <a:t> </a:t>
            </a:r>
            <a:r>
              <a:rPr lang="zh-TW" altLang="zh-TW" dirty="0"/>
              <a:t>對</a:t>
            </a:r>
            <a:r>
              <a:rPr lang="zh-TW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</a:t>
            </a:r>
            <a:r>
              <a:rPr lang="zh-TW" altLang="zh-TW" dirty="0"/>
              <a:t>在</a:t>
            </a:r>
            <a:r>
              <a:rPr lang="en-US" altLang="zh-TW" dirty="0"/>
              <a:t>S</a:t>
            </a:r>
            <a:r>
              <a:rPr lang="en-US" altLang="zh-TW" baseline="-30000" dirty="0"/>
              <a:t>L</a:t>
            </a:r>
            <a:r>
              <a:rPr lang="zh-TW" altLang="zh-TW" dirty="0"/>
              <a:t>中的</a:t>
            </a:r>
            <a:r>
              <a:rPr lang="zh-TW" altLang="en-US" dirty="0"/>
              <a:t>極大點</a:t>
            </a:r>
            <a:r>
              <a:rPr lang="zh-TW" altLang="zh-TW" dirty="0"/>
              <a:t>，如果該點的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zh-TW" altLang="zh-TW" dirty="0"/>
              <a:t>值小於</a:t>
            </a:r>
            <a:r>
              <a:rPr lang="en-US" altLang="zh-TW" dirty="0"/>
              <a:t>y*</a:t>
            </a:r>
            <a:r>
              <a:rPr lang="zh-TW" altLang="en-US" dirty="0"/>
              <a:t>，</a:t>
            </a:r>
            <a:r>
              <a:rPr lang="zh-TW" altLang="zh-TW" dirty="0"/>
              <a:t>則</a:t>
            </a:r>
            <a:r>
              <a:rPr lang="zh-TW" altLang="en-US" dirty="0"/>
              <a:t>標示</a:t>
            </a:r>
            <a:r>
              <a:rPr lang="zh-TW" altLang="zh-TW" dirty="0"/>
              <a:t>該點</a:t>
            </a:r>
            <a:r>
              <a:rPr lang="zh-TW" altLang="en-US" dirty="0"/>
              <a:t>為不是極大點</a:t>
            </a:r>
            <a:r>
              <a:rPr lang="zh-TW" altLang="zh-TW" dirty="0"/>
              <a:t>。回傳</a:t>
            </a:r>
            <a:r>
              <a:rPr lang="en-US" altLang="zh-TW" dirty="0"/>
              <a:t>S</a:t>
            </a:r>
            <a:r>
              <a:rPr lang="en-US" altLang="zh-TW" baseline="-30000" dirty="0"/>
              <a:t>R</a:t>
            </a:r>
            <a:r>
              <a:rPr lang="zh-TW" altLang="en-US" dirty="0"/>
              <a:t>中的極</a:t>
            </a:r>
            <a:r>
              <a:rPr lang="zh-TW" altLang="zh-TW" dirty="0"/>
              <a:t>大點和</a:t>
            </a:r>
            <a:r>
              <a:rPr lang="en-US" altLang="zh-TW" dirty="0"/>
              <a:t>S</a:t>
            </a:r>
            <a:r>
              <a:rPr lang="en-US" altLang="zh-TW" baseline="-30000" dirty="0"/>
              <a:t>L</a:t>
            </a:r>
            <a:r>
              <a:rPr lang="zh-TW" altLang="zh-TW" dirty="0"/>
              <a:t>中</a:t>
            </a:r>
            <a:r>
              <a:rPr lang="zh-TW" altLang="en-US" dirty="0"/>
              <a:t>未被標示的極大點</a:t>
            </a:r>
            <a:r>
              <a:rPr lang="zh-TW" altLang="zh-TW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51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zh-TW" altLang="en-US" dirty="0"/>
              <a:t>二維極大點演算法範例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00809"/>
            <a:ext cx="7989752" cy="4157990"/>
          </a:xfrm>
        </p:spPr>
        <p:txBody>
          <a:bodyPr/>
          <a:lstStyle/>
          <a:p>
            <a:r>
              <a:rPr lang="zh-TW" altLang="en-US" dirty="0"/>
              <a:t>假定給定平面上</a:t>
            </a:r>
            <a:r>
              <a:rPr lang="en-US" altLang="zh-TW" dirty="0"/>
              <a:t>10</a:t>
            </a:r>
            <a:r>
              <a:rPr lang="zh-TW" altLang="en-US" dirty="0"/>
              <a:t>個點，依其</a:t>
            </a:r>
            <a:r>
              <a:rPr lang="en-US" altLang="zh-TW" dirty="0"/>
              <a:t>X</a:t>
            </a:r>
            <a:r>
              <a:rPr lang="zh-TW" altLang="en-US" dirty="0"/>
              <a:t>軸中位數</a:t>
            </a:r>
            <a:r>
              <a:rPr lang="en-US" altLang="zh-TW" dirty="0"/>
              <a:t>(median)</a:t>
            </a:r>
            <a:r>
              <a:rPr lang="zh-TW" altLang="en-US" dirty="0"/>
              <a:t>畫出直線</a:t>
            </a:r>
            <a:r>
              <a:rPr lang="en-US" altLang="zh-TW" dirty="0"/>
              <a:t>L</a:t>
            </a:r>
            <a:r>
              <a:rPr lang="zh-TW" altLang="en-US" dirty="0"/>
              <a:t>將之分為二個集合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。下圖顯示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中極大點的更新。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42" y="3140968"/>
            <a:ext cx="669925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二維極大點演算法時間複雜度分析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07504" y="1700808"/>
            <a:ext cx="8704263" cy="44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zh-TW" altLang="en-US" sz="2000" kern="0" dirty="0"/>
              <a:t>步驟</a:t>
            </a:r>
            <a:r>
              <a:rPr lang="zh-TW" altLang="zh-TW" sz="2000" kern="0" dirty="0"/>
              <a:t>時間複雜度</a:t>
            </a:r>
            <a:r>
              <a:rPr lang="en-US" altLang="zh-TW" sz="2000" kern="0" dirty="0"/>
              <a:t>:</a:t>
            </a:r>
            <a:br>
              <a:rPr lang="en-US" altLang="zh-TW" sz="2000" kern="0" dirty="0"/>
            </a:br>
            <a:r>
              <a:rPr lang="zh-TW" altLang="en-US" sz="2000" kern="0" dirty="0"/>
              <a:t>步驟</a:t>
            </a:r>
            <a:r>
              <a:rPr lang="en-US" altLang="zh-TW" sz="2000" kern="0" dirty="0"/>
              <a:t>2: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c</a:t>
            </a:r>
            <a:r>
              <a:rPr lang="en-US" altLang="zh-TW" sz="2000" kern="0" baseline="-25000" dirty="0"/>
              <a:t>1</a:t>
            </a:r>
            <a:r>
              <a:rPr lang="en-US" altLang="zh-TW" sz="2000" kern="0" dirty="0"/>
              <a:t>n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(</a:t>
            </a:r>
            <a:r>
              <a:rPr lang="zh-TW" altLang="zh-TW" sz="2000" kern="0" dirty="0"/>
              <a:t>排序</a:t>
            </a:r>
            <a:r>
              <a:rPr lang="en-US" altLang="zh-TW" sz="2000" kern="0" dirty="0"/>
              <a:t>)</a:t>
            </a:r>
            <a:br>
              <a:rPr lang="en-US" altLang="zh-TW" sz="2000" kern="0" dirty="0"/>
            </a:br>
            <a:r>
              <a:rPr lang="zh-TW" altLang="en-US" sz="2000" kern="0" dirty="0"/>
              <a:t>步驟</a:t>
            </a:r>
            <a:r>
              <a:rPr lang="en-US" altLang="zh-TW" sz="2000" kern="0" dirty="0"/>
              <a:t>4: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c</a:t>
            </a:r>
            <a:r>
              <a:rPr lang="en-US" altLang="zh-TW" sz="2000" kern="0" baseline="-25000" dirty="0"/>
              <a:t>2</a:t>
            </a:r>
            <a:r>
              <a:rPr lang="en-US" altLang="zh-TW" sz="2000" kern="0" dirty="0"/>
              <a:t>n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(</a:t>
            </a:r>
            <a:r>
              <a:rPr lang="zh-TW" altLang="en-US" sz="2000" kern="0" dirty="0"/>
              <a:t>依序檢查</a:t>
            </a:r>
            <a:r>
              <a:rPr lang="en-US" altLang="zh-TW" sz="2000" kern="0" dirty="0"/>
              <a:t>)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endParaRPr lang="en-US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zh-TW" altLang="zh-TW" sz="2000" kern="0" dirty="0"/>
              <a:t>總時間複雜度</a:t>
            </a:r>
            <a:r>
              <a:rPr lang="en-US" altLang="zh-TW" sz="2000" kern="0" dirty="0"/>
              <a:t>: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T(n) = 2T(n/2) + c</a:t>
            </a:r>
            <a:r>
              <a:rPr lang="en-US" altLang="zh-TW" sz="2000" kern="0" baseline="-25000" dirty="0"/>
              <a:t>1</a:t>
            </a:r>
            <a:r>
              <a:rPr lang="en-US" altLang="zh-TW" sz="2000" kern="0" dirty="0"/>
              <a:t>n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 + c</a:t>
            </a:r>
            <a:r>
              <a:rPr lang="en-US" altLang="zh-TW" sz="2000" kern="0" baseline="-25000" dirty="0"/>
              <a:t>2</a:t>
            </a:r>
            <a:r>
              <a:rPr lang="en-US" altLang="zh-TW" sz="2000" kern="0" dirty="0"/>
              <a:t>n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2</a:t>
            </a:r>
            <a:r>
              <a:rPr lang="en-US" altLang="zh-TW" sz="2000" u="sng" kern="0" dirty="0"/>
              <a:t>T(n/2)</a:t>
            </a:r>
            <a:r>
              <a:rPr lang="en-US" altLang="zh-TW" sz="2000" kern="0" dirty="0"/>
              <a:t>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2(</a:t>
            </a:r>
            <a:r>
              <a:rPr lang="en-US" altLang="zh-TW" sz="2000" u="sng" kern="0" dirty="0"/>
              <a:t>2T(n/4)+c(n/2) log</a:t>
            </a:r>
            <a:r>
              <a:rPr lang="en-US" altLang="zh-TW" sz="2000" baseline="-25000" dirty="0"/>
              <a:t>2</a:t>
            </a:r>
            <a:r>
              <a:rPr lang="en-US" altLang="zh-TW" sz="2000" u="sng" kern="0" dirty="0"/>
              <a:t> (n/2)</a:t>
            </a:r>
            <a:r>
              <a:rPr lang="en-US" altLang="zh-TW" sz="2000" kern="0" dirty="0"/>
              <a:t>)+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</a:t>
            </a:r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  = 4T(n/4)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(n/2)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</a:t>
            </a:r>
            <a:r>
              <a:rPr lang="en-US" altLang="zh-TW" sz="2000" kern="0" dirty="0" err="1"/>
              <a:t>nT</a:t>
            </a:r>
            <a:r>
              <a:rPr lang="en-US" altLang="zh-TW" sz="2000" kern="0" dirty="0"/>
              <a:t>(1)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(log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 +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(n/2)+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(n/4) +</a:t>
            </a:r>
            <a:r>
              <a:rPr lang="zh-TW" altLang="zh-TW" sz="2000" kern="0" dirty="0"/>
              <a:t>…</a:t>
            </a:r>
            <a:r>
              <a:rPr lang="en-US" altLang="zh-TW" sz="2000" kern="0" dirty="0"/>
              <a:t>+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2)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</a:t>
            </a:r>
            <a:r>
              <a:rPr lang="en-US" altLang="zh-TW" sz="2000" kern="0" dirty="0" err="1"/>
              <a:t>nT</a:t>
            </a:r>
            <a:r>
              <a:rPr lang="en-US" altLang="zh-TW" sz="2000" kern="0" dirty="0"/>
              <a:t>(1)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(log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 (log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n+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2))/2 (</a:t>
            </a:r>
            <a:r>
              <a:rPr lang="zh-TW" altLang="en-US" sz="2000" kern="0" dirty="0"/>
              <a:t>其中</a:t>
            </a:r>
            <a:r>
              <a:rPr lang="en-US" altLang="zh-TW" sz="2000" kern="0" dirty="0"/>
              <a:t>T(1)=1)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O(n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n*log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n)</a:t>
            </a:r>
            <a:endParaRPr lang="zh-TW" altLang="zh-TW" sz="2000" kern="0" dirty="0"/>
          </a:p>
          <a:p>
            <a:pPr>
              <a:defRPr/>
            </a:pPr>
            <a:endParaRPr lang="zh-TW" altLang="en-US" sz="20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59287" y="1916113"/>
            <a:ext cx="47212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accent2"/>
              </a:buClr>
              <a:defRPr/>
            </a:pPr>
            <a:r>
              <a:rPr lang="en-US" altLang="zh-TW" sz="1400" kern="0" dirty="0"/>
              <a:t>Algorithm</a:t>
            </a:r>
            <a:r>
              <a:rPr lang="zh-TW" altLang="en-US" sz="1400" kern="0" dirty="0"/>
              <a:t> 二維極大點演算法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en-US" altLang="zh-TW" sz="1400" kern="0" dirty="0"/>
              <a:t>Input: n</a:t>
            </a:r>
            <a:r>
              <a:rPr lang="zh-TW" altLang="en-US" sz="1400" kern="0" dirty="0"/>
              <a:t>個二維平面點所構成的集合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，</a:t>
            </a:r>
            <a:r>
              <a:rPr lang="en-US" altLang="zh-TW" sz="1400" kern="0" dirty="0"/>
              <a:t>n</a:t>
            </a:r>
            <a:r>
              <a:rPr lang="en-US" altLang="zh-TW" sz="1400" kern="0" dirty="0">
                <a:sym typeface="Symbol" pitchFamily="18" charset="2"/>
              </a:rPr>
              <a:t>1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en-US" altLang="zh-TW" sz="1400" kern="0" dirty="0"/>
              <a:t>Output:</a:t>
            </a:r>
            <a:r>
              <a:rPr lang="zh-TW" altLang="en-US" sz="1400" kern="0" dirty="0"/>
              <a:t> 集合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中所有的極大點</a:t>
            </a:r>
            <a:r>
              <a:rPr lang="en-US" altLang="zh-TW" sz="1400" kern="0" dirty="0"/>
              <a:t>(maxima)</a:t>
            </a:r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  <a:r>
              <a:rPr lang="zh-TW" altLang="en-US" sz="1400" kern="0" dirty="0">
                <a:solidFill>
                  <a:srgbClr val="3333FF"/>
                </a:solidFill>
              </a:rPr>
              <a:t> </a:t>
            </a:r>
            <a:r>
              <a:rPr lang="zh-TW" altLang="en-US" sz="1400" kern="0" dirty="0"/>
              <a:t>若</a:t>
            </a:r>
            <a:r>
              <a:rPr lang="en-US" altLang="zh-TW" sz="1400" kern="0" dirty="0"/>
              <a:t>n=1</a:t>
            </a:r>
            <a:r>
              <a:rPr lang="zh-TW" altLang="en-US" sz="1400" kern="0" dirty="0"/>
              <a:t>，則回傳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中唯一一個點為極大點並結束。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  <a:r>
              <a:rPr lang="en-US" altLang="zh-TW" sz="1400" kern="0" dirty="0"/>
              <a:t> </a:t>
            </a:r>
            <a:r>
              <a:rPr lang="zh-TW" altLang="en-US" sz="1400" kern="0" dirty="0"/>
              <a:t>找出所有點的</a:t>
            </a:r>
            <a:r>
              <a:rPr lang="en-US" altLang="zh-TW" sz="1400" kern="0" dirty="0"/>
              <a:t>X</a:t>
            </a:r>
            <a:r>
              <a:rPr lang="zh-TW" altLang="en-US" sz="1400" kern="0" dirty="0"/>
              <a:t>軸中位數</a:t>
            </a:r>
            <a:r>
              <a:rPr lang="en-US" altLang="zh-TW" sz="1400" kern="0" dirty="0"/>
              <a:t>(median)</a:t>
            </a:r>
            <a:r>
              <a:rPr lang="zh-TW" altLang="en-US" sz="1400" kern="0" dirty="0"/>
              <a:t>畫出</a:t>
            </a:r>
            <a:r>
              <a:rPr lang="zh-TW" altLang="zh-TW" sz="1400" kern="0" dirty="0"/>
              <a:t>垂直於</a:t>
            </a:r>
            <a:r>
              <a:rPr lang="en-US" altLang="zh-TW" sz="1400" kern="0" dirty="0"/>
              <a:t>X</a:t>
            </a:r>
            <a:r>
              <a:rPr lang="zh-TW" altLang="zh-TW" sz="1400" kern="0" dirty="0"/>
              <a:t>軸</a:t>
            </a:r>
            <a:r>
              <a:rPr lang="zh-TW" altLang="en-US" sz="1400" kern="0" dirty="0"/>
              <a:t>的直線</a:t>
            </a:r>
            <a:r>
              <a:rPr lang="en-US" altLang="zh-TW" sz="1400" kern="0" dirty="0"/>
              <a:t>L</a:t>
            </a:r>
            <a:r>
              <a:rPr lang="zh-TW" altLang="en-US" sz="1400" kern="0" dirty="0"/>
              <a:t>，將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中的點分為二個集合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與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。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r>
              <a:rPr lang="en-US" altLang="zh-TW" sz="1400" kern="0" dirty="0"/>
              <a:t> </a:t>
            </a:r>
            <a:r>
              <a:rPr lang="zh-TW" altLang="en-US" sz="1400" kern="0" dirty="0"/>
              <a:t>遞迴地使用二維極大點演算法分別求出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與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中所有的極大點。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TW" altLang="en-US" sz="1400" kern="0" dirty="0">
                <a:solidFill>
                  <a:srgbClr val="3333FF"/>
                </a:solidFill>
              </a:rPr>
              <a:t> </a:t>
            </a:r>
            <a:r>
              <a:rPr lang="zh-TW" altLang="zh-TW" sz="1400" kern="0" dirty="0"/>
              <a:t>在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R</a:t>
            </a:r>
            <a:r>
              <a:rPr lang="zh-TW" altLang="zh-TW" sz="1400" kern="0" dirty="0"/>
              <a:t>的</a:t>
            </a:r>
            <a:r>
              <a:rPr lang="zh-TW" altLang="en-US" sz="1400" kern="0" dirty="0"/>
              <a:t>極大點</a:t>
            </a:r>
            <a:r>
              <a:rPr lang="zh-TW" altLang="zh-TW" sz="1400" kern="0" dirty="0"/>
              <a:t>中找出最大的</a:t>
            </a:r>
            <a:r>
              <a:rPr lang="en-US" altLang="zh-TW" sz="1400" kern="0" dirty="0"/>
              <a:t>Y</a:t>
            </a:r>
            <a:r>
              <a:rPr lang="zh-TW" altLang="en-US" sz="1400" kern="0" dirty="0"/>
              <a:t>軸</a:t>
            </a:r>
            <a:r>
              <a:rPr lang="zh-TW" altLang="zh-TW" sz="1400" kern="0" dirty="0"/>
              <a:t>值</a:t>
            </a:r>
            <a:r>
              <a:rPr lang="en-US" altLang="zh-TW" sz="1400" kern="0" dirty="0"/>
              <a:t>y*</a:t>
            </a:r>
            <a:r>
              <a:rPr lang="zh-TW" altLang="zh-TW" sz="1400" kern="0" dirty="0"/>
              <a:t>。</a:t>
            </a:r>
            <a:r>
              <a:rPr lang="en-US" altLang="zh-TW" sz="1400" kern="0" dirty="0"/>
              <a:t> </a:t>
            </a:r>
            <a:r>
              <a:rPr lang="zh-TW" altLang="zh-TW" sz="1400" kern="0" dirty="0"/>
              <a:t>對</a:t>
            </a:r>
            <a:r>
              <a:rPr lang="zh-TW" altLang="zh-TW" sz="1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</a:t>
            </a:r>
            <a:r>
              <a:rPr lang="zh-TW" altLang="zh-TW" sz="1400" kern="0" dirty="0"/>
              <a:t>在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L</a:t>
            </a:r>
            <a:r>
              <a:rPr lang="zh-TW" altLang="zh-TW" sz="1400" kern="0" dirty="0"/>
              <a:t>中的</a:t>
            </a:r>
            <a:r>
              <a:rPr lang="zh-TW" altLang="en-US" sz="1400" kern="0" dirty="0"/>
              <a:t>極大點</a:t>
            </a:r>
            <a:r>
              <a:rPr lang="zh-TW" altLang="zh-TW" sz="1400" kern="0" dirty="0"/>
              <a:t>，如果該點的</a:t>
            </a:r>
            <a:r>
              <a:rPr lang="en-US" altLang="zh-TW" sz="1400" kern="0" dirty="0"/>
              <a:t>Y</a:t>
            </a:r>
            <a:r>
              <a:rPr lang="zh-TW" altLang="en-US" sz="1400" kern="0" dirty="0"/>
              <a:t>軸</a:t>
            </a:r>
            <a:r>
              <a:rPr lang="zh-TW" altLang="zh-TW" sz="1400" kern="0" dirty="0"/>
              <a:t>值小於</a:t>
            </a:r>
            <a:r>
              <a:rPr lang="en-US" altLang="zh-TW" sz="1400" kern="0" dirty="0"/>
              <a:t>y*</a:t>
            </a:r>
            <a:r>
              <a:rPr lang="zh-TW" altLang="en-US" sz="1400" kern="0" dirty="0"/>
              <a:t>，</a:t>
            </a:r>
            <a:r>
              <a:rPr lang="zh-TW" altLang="zh-TW" sz="1400" kern="0" dirty="0"/>
              <a:t>則</a:t>
            </a:r>
            <a:r>
              <a:rPr lang="zh-TW" altLang="en-US" sz="1400" kern="0" dirty="0"/>
              <a:t>標示</a:t>
            </a:r>
            <a:r>
              <a:rPr lang="zh-TW" altLang="zh-TW" sz="1400" kern="0" dirty="0"/>
              <a:t>該點</a:t>
            </a:r>
            <a:r>
              <a:rPr lang="zh-TW" altLang="en-US" sz="1400" kern="0" dirty="0"/>
              <a:t>為不是極大點</a:t>
            </a:r>
            <a:r>
              <a:rPr lang="zh-TW" altLang="zh-TW" sz="1400" kern="0" dirty="0"/>
              <a:t>。回傳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R</a:t>
            </a:r>
            <a:r>
              <a:rPr lang="zh-TW" altLang="en-US" sz="1400" kern="0" dirty="0"/>
              <a:t>中的極</a:t>
            </a:r>
            <a:r>
              <a:rPr lang="zh-TW" altLang="zh-TW" sz="1400" kern="0" dirty="0"/>
              <a:t>大點和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L</a:t>
            </a:r>
            <a:r>
              <a:rPr lang="zh-TW" altLang="zh-TW" sz="1400" kern="0" dirty="0"/>
              <a:t>中</a:t>
            </a:r>
            <a:r>
              <a:rPr lang="zh-TW" altLang="en-US" sz="1400" kern="0" dirty="0"/>
              <a:t>未被標示的極大點</a:t>
            </a:r>
            <a:r>
              <a:rPr lang="zh-TW" altLang="zh-TW" sz="1400" kern="0" dirty="0"/>
              <a:t>。</a:t>
            </a:r>
            <a:endParaRPr lang="en-US" altLang="zh-TW" sz="1400" kern="0" dirty="0"/>
          </a:p>
          <a:p>
            <a:pPr algn="just">
              <a:defRPr/>
            </a:pPr>
            <a:endParaRPr lang="en-US" altLang="zh-TW" sz="1200" kern="0" dirty="0"/>
          </a:p>
        </p:txBody>
      </p:sp>
    </p:spTree>
    <p:extLst>
      <p:ext uri="{BB962C8B-B14F-4D97-AF65-F5344CB8AC3E}">
        <p14:creationId xmlns:p14="http://schemas.microsoft.com/office/powerpoint/2010/main" val="4593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7BB29-0194-4845-8CAA-3FA86957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F8916-AD40-4AC1-AECA-48B81643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FD5995-C353-4D34-ABB8-234AF039A0F1}"/>
                  </a:ext>
                </a:extLst>
              </p:cNvPr>
              <p:cNvSpPr/>
              <p:nvPr/>
            </p:nvSpPr>
            <p:spPr>
              <a:xfrm>
                <a:off x="1329414" y="378357"/>
                <a:ext cx="6485173" cy="6101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)=2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=...</m:t>
                            </m:r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+...+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−(1+2+...+(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−1))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−1)(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endChr m:val="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(1)+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𝑐𝑛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FD5995-C353-4D34-ABB8-234AF039A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14" y="378357"/>
                <a:ext cx="6485173" cy="6101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29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1286"/>
          </a:xfrm>
        </p:spPr>
        <p:txBody>
          <a:bodyPr/>
          <a:lstStyle/>
          <a:p>
            <a:r>
              <a:rPr lang="zh-TW" altLang="en-US" dirty="0"/>
              <a:t>二維極大點演算法時間複雜度分析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4925" y="1628800"/>
            <a:ext cx="8704263" cy="440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zh-TW" altLang="en-US" sz="2000" kern="0" dirty="0"/>
              <a:t>步驟</a:t>
            </a:r>
            <a:r>
              <a:rPr lang="zh-TW" altLang="zh-TW" sz="2000" kern="0" dirty="0"/>
              <a:t>時間複雜度</a:t>
            </a:r>
            <a:r>
              <a:rPr lang="en-US" altLang="zh-TW" sz="2000" kern="0" dirty="0"/>
              <a:t>:</a:t>
            </a:r>
            <a:br>
              <a:rPr lang="en-US" altLang="zh-TW" sz="2000" kern="0" dirty="0"/>
            </a:br>
            <a:r>
              <a:rPr lang="zh-TW" altLang="en-US" sz="2000" kern="0" dirty="0"/>
              <a:t>步驟</a:t>
            </a:r>
            <a:r>
              <a:rPr lang="en-US" altLang="zh-TW" sz="2000" kern="0" dirty="0"/>
              <a:t>2: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c</a:t>
            </a:r>
            <a:r>
              <a:rPr lang="en-US" altLang="zh-TW" sz="2000" kern="0" baseline="-25000" dirty="0"/>
              <a:t>1</a:t>
            </a:r>
            <a:r>
              <a:rPr lang="en-US" altLang="zh-TW" sz="2000" kern="0" dirty="0"/>
              <a:t>n</a:t>
            </a:r>
            <a:r>
              <a:rPr lang="zh-TW" altLang="en-US" sz="2000" kern="0" dirty="0"/>
              <a:t> </a:t>
            </a:r>
            <a:br>
              <a:rPr lang="en-US" altLang="zh-TW" sz="2000" kern="0" dirty="0"/>
            </a:br>
            <a:r>
              <a:rPr lang="en-US" altLang="zh-TW" sz="2000" kern="0" dirty="0"/>
              <a:t>(</a:t>
            </a:r>
            <a:r>
              <a:rPr lang="zh-TW" altLang="en-US" sz="2000" kern="0" dirty="0"/>
              <a:t>以</a:t>
            </a:r>
            <a:r>
              <a:rPr lang="zh-TW" altLang="en-US" sz="2000" kern="0" dirty="0">
                <a:solidFill>
                  <a:srgbClr val="3333FF"/>
                </a:solidFill>
              </a:rPr>
              <a:t>刪尋演算法</a:t>
            </a:r>
            <a:r>
              <a:rPr lang="zh-TW" altLang="en-US" sz="2000" kern="0" dirty="0"/>
              <a:t>求中位數</a:t>
            </a:r>
            <a:r>
              <a:rPr lang="en-US" altLang="zh-TW" sz="2000" kern="0" dirty="0"/>
              <a:t>)</a:t>
            </a:r>
            <a:br>
              <a:rPr lang="en-US" altLang="zh-TW" sz="2000" kern="0" dirty="0"/>
            </a:br>
            <a:r>
              <a:rPr lang="zh-TW" altLang="en-US" sz="2000" kern="0" dirty="0"/>
              <a:t>步驟</a:t>
            </a:r>
            <a:r>
              <a:rPr lang="en-US" altLang="zh-TW" sz="2000" kern="0" dirty="0"/>
              <a:t>4: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c</a:t>
            </a:r>
            <a:r>
              <a:rPr lang="en-US" altLang="zh-TW" sz="2000" kern="0" baseline="-25000" dirty="0"/>
              <a:t>2</a:t>
            </a:r>
            <a:r>
              <a:rPr lang="en-US" altLang="zh-TW" sz="2000" kern="0" dirty="0"/>
              <a:t>n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(</a:t>
            </a:r>
            <a:r>
              <a:rPr lang="zh-TW" altLang="en-US" sz="2000" kern="0" dirty="0"/>
              <a:t>依序檢查</a:t>
            </a:r>
            <a:r>
              <a:rPr lang="en-US" altLang="zh-TW" sz="2000" kern="0" dirty="0"/>
              <a:t>)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zh-TW" altLang="zh-TW" sz="2000" kern="0" dirty="0"/>
              <a:t>總時間複雜度</a:t>
            </a:r>
            <a:r>
              <a:rPr lang="en-US" altLang="zh-TW" sz="2000" kern="0" dirty="0"/>
              <a:t>: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T(n) = 2T(n/2) + c</a:t>
            </a:r>
            <a:r>
              <a:rPr lang="en-US" altLang="zh-TW" sz="2000" kern="0" baseline="-25000" dirty="0"/>
              <a:t>1</a:t>
            </a:r>
            <a:r>
              <a:rPr lang="en-US" altLang="zh-TW" sz="2000" kern="0" dirty="0"/>
              <a:t>n  + c</a:t>
            </a:r>
            <a:r>
              <a:rPr lang="en-US" altLang="zh-TW" sz="2000" kern="0" baseline="-25000" dirty="0"/>
              <a:t>2</a:t>
            </a:r>
            <a:r>
              <a:rPr lang="en-US" altLang="zh-TW" sz="2000" kern="0" dirty="0"/>
              <a:t>n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2</a:t>
            </a:r>
            <a:r>
              <a:rPr lang="en-US" altLang="zh-TW" sz="2000" u="sng" kern="0" dirty="0"/>
              <a:t>T(n/2)</a:t>
            </a:r>
            <a:r>
              <a:rPr lang="en-US" altLang="zh-TW" sz="2000" kern="0" dirty="0"/>
              <a:t>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2(</a:t>
            </a:r>
            <a:r>
              <a:rPr lang="en-US" altLang="zh-TW" sz="2000" u="sng" kern="0" dirty="0"/>
              <a:t>2T(n/4)+c(n/2)</a:t>
            </a:r>
            <a:r>
              <a:rPr lang="en-US" altLang="zh-TW" sz="2000" kern="0" dirty="0"/>
              <a:t>)+ </a:t>
            </a:r>
            <a:r>
              <a:rPr lang="en-US" altLang="zh-TW" sz="2000" kern="0" dirty="0" err="1"/>
              <a:t>cn</a:t>
            </a:r>
            <a:endParaRPr lang="en-US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  = 4T(n/4)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+ </a:t>
            </a:r>
            <a:r>
              <a:rPr lang="en-US" altLang="zh-TW" sz="2000" kern="0" dirty="0" err="1"/>
              <a:t>cn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</a:t>
            </a:r>
            <a:r>
              <a:rPr lang="en-US" altLang="zh-TW" sz="2000" kern="0" dirty="0" err="1"/>
              <a:t>nT</a:t>
            </a:r>
            <a:r>
              <a:rPr lang="en-US" altLang="zh-TW" sz="2000" kern="0" dirty="0"/>
              <a:t>(1) + </a:t>
            </a:r>
            <a:r>
              <a:rPr lang="en-US" altLang="zh-TW" sz="2000" kern="0" dirty="0" err="1"/>
              <a:t>cn+cn</a:t>
            </a:r>
            <a:r>
              <a:rPr lang="en-US" altLang="zh-TW" sz="2000" kern="0" dirty="0"/>
              <a:t>+…+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(</a:t>
            </a:r>
            <a:r>
              <a:rPr lang="zh-TW" altLang="en-US" sz="2000" kern="0" dirty="0"/>
              <a:t>其中總共</a:t>
            </a:r>
            <a:r>
              <a:rPr lang="en-US" altLang="zh-TW" sz="2000" kern="0" dirty="0"/>
              <a:t>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</a:t>
            </a:r>
            <a:r>
              <a:rPr lang="zh-TW" altLang="en-US" sz="2000" kern="0" dirty="0"/>
              <a:t>個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)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</a:t>
            </a:r>
            <a:r>
              <a:rPr lang="en-US" altLang="zh-TW" sz="2000" kern="0" dirty="0" err="1"/>
              <a:t>nT</a:t>
            </a:r>
            <a:r>
              <a:rPr lang="en-US" altLang="zh-TW" sz="2000" kern="0" dirty="0"/>
              <a:t>(1) + </a:t>
            </a:r>
            <a:r>
              <a:rPr lang="en-US" altLang="zh-TW" sz="2000" kern="0" dirty="0" err="1"/>
              <a:t>cn</a:t>
            </a:r>
            <a:r>
              <a:rPr lang="en-US" altLang="zh-TW" sz="2000" kern="0" dirty="0"/>
              <a:t>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 (</a:t>
            </a:r>
            <a:r>
              <a:rPr lang="zh-TW" altLang="en-US" sz="2000" kern="0" dirty="0"/>
              <a:t>其中</a:t>
            </a:r>
            <a:r>
              <a:rPr lang="en-US" altLang="zh-TW" sz="2000" kern="0" dirty="0"/>
              <a:t>T(1)=1)</a:t>
            </a:r>
            <a:endParaRPr lang="zh-TW" altLang="zh-TW" sz="2000" kern="0" dirty="0"/>
          </a:p>
          <a:p>
            <a:pPr>
              <a:buClr>
                <a:schemeClr val="accent2"/>
              </a:buClr>
              <a:defRPr/>
            </a:pPr>
            <a:r>
              <a:rPr lang="en-US" altLang="zh-TW" sz="2000" kern="0" dirty="0"/>
              <a:t>	= O(n log</a:t>
            </a:r>
            <a:r>
              <a:rPr lang="en-US" altLang="zh-TW" sz="2000" baseline="-25000" dirty="0"/>
              <a:t>2</a:t>
            </a:r>
            <a:r>
              <a:rPr lang="en-US" altLang="zh-TW" sz="2000" kern="0" dirty="0"/>
              <a:t> n)</a:t>
            </a:r>
            <a:endParaRPr lang="zh-TW" altLang="zh-TW" sz="2000" kern="0" dirty="0"/>
          </a:p>
          <a:p>
            <a:pPr>
              <a:defRPr/>
            </a:pPr>
            <a:endParaRPr lang="zh-TW" altLang="en-US" sz="20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7850" y="1772816"/>
            <a:ext cx="47212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accent2"/>
              </a:buClr>
              <a:defRPr/>
            </a:pPr>
            <a:r>
              <a:rPr lang="en-US" altLang="zh-TW" sz="1400" kern="0" dirty="0"/>
              <a:t>Algorithm</a:t>
            </a:r>
            <a:r>
              <a:rPr lang="zh-TW" altLang="en-US" sz="1400" kern="0" dirty="0"/>
              <a:t> 二維極大點演算法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en-US" altLang="zh-TW" sz="1400" kern="0" dirty="0"/>
              <a:t>Input: n</a:t>
            </a:r>
            <a:r>
              <a:rPr lang="zh-TW" altLang="en-US" sz="1400" kern="0" dirty="0"/>
              <a:t>個二維平面點所構成的集合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，</a:t>
            </a:r>
            <a:r>
              <a:rPr lang="en-US" altLang="zh-TW" sz="1400" kern="0" dirty="0"/>
              <a:t>n</a:t>
            </a:r>
            <a:r>
              <a:rPr lang="en-US" altLang="zh-TW" sz="1400" kern="0" dirty="0">
                <a:sym typeface="Symbol" pitchFamily="18" charset="2"/>
              </a:rPr>
              <a:t>1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en-US" altLang="zh-TW" sz="1400" kern="0" dirty="0"/>
              <a:t>Output:</a:t>
            </a:r>
            <a:r>
              <a:rPr lang="zh-TW" altLang="en-US" sz="1400" kern="0" dirty="0"/>
              <a:t> 集合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中所有的極大點</a:t>
            </a:r>
            <a:r>
              <a:rPr lang="en-US" altLang="zh-TW" sz="1400" kern="0" dirty="0"/>
              <a:t>(maxima)</a:t>
            </a:r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  <a:r>
              <a:rPr lang="zh-TW" altLang="en-US" sz="1400" kern="0" dirty="0">
                <a:solidFill>
                  <a:srgbClr val="3333FF"/>
                </a:solidFill>
              </a:rPr>
              <a:t> </a:t>
            </a:r>
            <a:r>
              <a:rPr lang="zh-TW" altLang="en-US" sz="1400" kern="0" dirty="0"/>
              <a:t>若</a:t>
            </a:r>
            <a:r>
              <a:rPr lang="en-US" altLang="zh-TW" sz="1400" kern="0" dirty="0"/>
              <a:t>n=1</a:t>
            </a:r>
            <a:r>
              <a:rPr lang="zh-TW" altLang="en-US" sz="1400" kern="0" dirty="0"/>
              <a:t>，則回傳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中唯一一個點為極大點並結束。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  <a:r>
              <a:rPr lang="en-US" altLang="zh-TW" sz="1400" kern="0" dirty="0"/>
              <a:t> </a:t>
            </a:r>
            <a:r>
              <a:rPr lang="zh-TW" altLang="en-US" sz="1400" kern="0" dirty="0"/>
              <a:t>找出所有點的</a:t>
            </a:r>
            <a:r>
              <a:rPr lang="en-US" altLang="zh-TW" sz="1400" kern="0" dirty="0"/>
              <a:t>X</a:t>
            </a:r>
            <a:r>
              <a:rPr lang="zh-TW" altLang="en-US" sz="1400" kern="0" dirty="0"/>
              <a:t>軸中位數</a:t>
            </a:r>
            <a:r>
              <a:rPr lang="en-US" altLang="zh-TW" sz="1400" kern="0" dirty="0"/>
              <a:t>(median)</a:t>
            </a:r>
            <a:r>
              <a:rPr lang="zh-TW" altLang="en-US" sz="1400" kern="0" dirty="0"/>
              <a:t>畫出</a:t>
            </a:r>
            <a:r>
              <a:rPr lang="zh-TW" altLang="zh-TW" sz="1400" kern="0" dirty="0"/>
              <a:t>垂直於</a:t>
            </a:r>
            <a:r>
              <a:rPr lang="en-US" altLang="zh-TW" sz="1400" kern="0" dirty="0"/>
              <a:t>X</a:t>
            </a:r>
            <a:r>
              <a:rPr lang="zh-TW" altLang="zh-TW" sz="1400" kern="0" dirty="0"/>
              <a:t>軸</a:t>
            </a:r>
            <a:r>
              <a:rPr lang="zh-TW" altLang="en-US" sz="1400" kern="0" dirty="0"/>
              <a:t>的直線</a:t>
            </a:r>
            <a:r>
              <a:rPr lang="en-US" altLang="zh-TW" sz="1400" kern="0" dirty="0"/>
              <a:t>L</a:t>
            </a:r>
            <a:r>
              <a:rPr lang="zh-TW" altLang="en-US" sz="1400" kern="0" dirty="0"/>
              <a:t>，將</a:t>
            </a:r>
            <a:r>
              <a:rPr lang="en-US" altLang="zh-TW" sz="1400" kern="0" dirty="0"/>
              <a:t>S</a:t>
            </a:r>
            <a:r>
              <a:rPr lang="zh-TW" altLang="en-US" sz="1400" kern="0" dirty="0"/>
              <a:t>中的點分為二個集合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與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。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  <a:r>
              <a:rPr lang="en-US" altLang="zh-TW" sz="1400" kern="0" dirty="0"/>
              <a:t> </a:t>
            </a:r>
            <a:r>
              <a:rPr lang="zh-TW" altLang="en-US" sz="1400" kern="0" dirty="0"/>
              <a:t>遞迴地使用二維極大點演算法分別求出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L</a:t>
            </a:r>
            <a:r>
              <a:rPr lang="zh-TW" altLang="en-US" sz="1400" kern="0" dirty="0"/>
              <a:t>與</a:t>
            </a:r>
            <a:r>
              <a:rPr lang="en-US" altLang="zh-TW" sz="1400" kern="0" dirty="0"/>
              <a:t>S</a:t>
            </a:r>
            <a:r>
              <a:rPr lang="en-US" altLang="zh-TW" sz="1400" kern="0" baseline="-25000" dirty="0"/>
              <a:t>R</a:t>
            </a:r>
            <a:r>
              <a:rPr lang="zh-TW" altLang="en-US" sz="1400" kern="0" dirty="0"/>
              <a:t>中所有的極大點。</a:t>
            </a:r>
            <a:endParaRPr lang="en-US" altLang="zh-TW" sz="1400" kern="0" dirty="0"/>
          </a:p>
          <a:p>
            <a:pPr algn="just">
              <a:buClr>
                <a:schemeClr val="accent2"/>
              </a:buClr>
              <a:defRPr/>
            </a:pPr>
            <a:r>
              <a:rPr lang="zh-TW" altLang="en-US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sz="1400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TW" altLang="en-US" sz="1400" kern="0" dirty="0">
                <a:solidFill>
                  <a:srgbClr val="3333FF"/>
                </a:solidFill>
              </a:rPr>
              <a:t> </a:t>
            </a:r>
            <a:r>
              <a:rPr lang="zh-TW" altLang="zh-TW" sz="1400" kern="0" dirty="0"/>
              <a:t>在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R</a:t>
            </a:r>
            <a:r>
              <a:rPr lang="zh-TW" altLang="zh-TW" sz="1400" kern="0" dirty="0"/>
              <a:t>的</a:t>
            </a:r>
            <a:r>
              <a:rPr lang="zh-TW" altLang="en-US" sz="1400" kern="0" dirty="0"/>
              <a:t>極大點</a:t>
            </a:r>
            <a:r>
              <a:rPr lang="zh-TW" altLang="zh-TW" sz="1400" kern="0" dirty="0"/>
              <a:t>中找出最大的</a:t>
            </a:r>
            <a:r>
              <a:rPr lang="en-US" altLang="zh-TW" sz="1400" kern="0" dirty="0"/>
              <a:t>Y</a:t>
            </a:r>
            <a:r>
              <a:rPr lang="zh-TW" altLang="en-US" sz="1400" kern="0" dirty="0"/>
              <a:t>軸</a:t>
            </a:r>
            <a:r>
              <a:rPr lang="zh-TW" altLang="zh-TW" sz="1400" kern="0" dirty="0"/>
              <a:t>值</a:t>
            </a:r>
            <a:r>
              <a:rPr lang="en-US" altLang="zh-TW" sz="1400" kern="0" dirty="0"/>
              <a:t>y*</a:t>
            </a:r>
            <a:r>
              <a:rPr lang="zh-TW" altLang="zh-TW" sz="1400" kern="0" dirty="0"/>
              <a:t>。</a:t>
            </a:r>
            <a:r>
              <a:rPr lang="en-US" altLang="zh-TW" sz="1400" kern="0" dirty="0"/>
              <a:t> </a:t>
            </a:r>
            <a:r>
              <a:rPr lang="zh-TW" altLang="zh-TW" sz="1400" kern="0" dirty="0"/>
              <a:t>對</a:t>
            </a:r>
            <a:r>
              <a:rPr lang="zh-TW" altLang="zh-TW" sz="1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</a:t>
            </a:r>
            <a:r>
              <a:rPr lang="zh-TW" altLang="zh-TW" sz="1400" kern="0" dirty="0"/>
              <a:t>在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L</a:t>
            </a:r>
            <a:r>
              <a:rPr lang="zh-TW" altLang="zh-TW" sz="1400" kern="0" dirty="0"/>
              <a:t>中的</a:t>
            </a:r>
            <a:r>
              <a:rPr lang="zh-TW" altLang="en-US" sz="1400" kern="0" dirty="0"/>
              <a:t>極大點</a:t>
            </a:r>
            <a:r>
              <a:rPr lang="zh-TW" altLang="zh-TW" sz="1400" kern="0" dirty="0"/>
              <a:t>，如果該點的</a:t>
            </a:r>
            <a:r>
              <a:rPr lang="en-US" altLang="zh-TW" sz="1400" kern="0" dirty="0"/>
              <a:t>Y</a:t>
            </a:r>
            <a:r>
              <a:rPr lang="zh-TW" altLang="en-US" sz="1400" kern="0" dirty="0"/>
              <a:t>軸</a:t>
            </a:r>
            <a:r>
              <a:rPr lang="zh-TW" altLang="zh-TW" sz="1400" kern="0" dirty="0"/>
              <a:t>值小於</a:t>
            </a:r>
            <a:r>
              <a:rPr lang="en-US" altLang="zh-TW" sz="1400" kern="0" dirty="0"/>
              <a:t>y*</a:t>
            </a:r>
            <a:r>
              <a:rPr lang="zh-TW" altLang="en-US" sz="1400" kern="0" dirty="0"/>
              <a:t>，</a:t>
            </a:r>
            <a:r>
              <a:rPr lang="zh-TW" altLang="zh-TW" sz="1400" kern="0" dirty="0"/>
              <a:t>則</a:t>
            </a:r>
            <a:r>
              <a:rPr lang="zh-TW" altLang="en-US" sz="1400" kern="0" dirty="0"/>
              <a:t>標示</a:t>
            </a:r>
            <a:r>
              <a:rPr lang="zh-TW" altLang="zh-TW" sz="1400" kern="0" dirty="0"/>
              <a:t>該點</a:t>
            </a:r>
            <a:r>
              <a:rPr lang="zh-TW" altLang="en-US" sz="1400" kern="0" dirty="0"/>
              <a:t>為不是極大點</a:t>
            </a:r>
            <a:r>
              <a:rPr lang="zh-TW" altLang="zh-TW" sz="1400" kern="0" dirty="0"/>
              <a:t>。回傳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R</a:t>
            </a:r>
            <a:r>
              <a:rPr lang="zh-TW" altLang="en-US" sz="1400" kern="0" dirty="0"/>
              <a:t>中的極</a:t>
            </a:r>
            <a:r>
              <a:rPr lang="zh-TW" altLang="zh-TW" sz="1400" kern="0" dirty="0"/>
              <a:t>大點和</a:t>
            </a:r>
            <a:r>
              <a:rPr lang="en-US" altLang="zh-TW" sz="1400" kern="0" dirty="0"/>
              <a:t>S</a:t>
            </a:r>
            <a:r>
              <a:rPr lang="en-US" altLang="zh-TW" sz="1400" kern="0" baseline="-30000" dirty="0"/>
              <a:t>L</a:t>
            </a:r>
            <a:r>
              <a:rPr lang="zh-TW" altLang="zh-TW" sz="1400" kern="0" dirty="0"/>
              <a:t>中</a:t>
            </a:r>
            <a:r>
              <a:rPr lang="zh-TW" altLang="en-US" sz="1400" kern="0" dirty="0"/>
              <a:t>未被標示的極大點</a:t>
            </a:r>
            <a:r>
              <a:rPr lang="zh-TW" altLang="zh-TW" sz="1400" kern="0" dirty="0"/>
              <a:t>。</a:t>
            </a:r>
            <a:endParaRPr lang="en-US" altLang="zh-TW" sz="1400" kern="0" dirty="0"/>
          </a:p>
          <a:p>
            <a:pPr algn="just">
              <a:defRPr/>
            </a:pPr>
            <a:endParaRPr lang="en-US" altLang="zh-TW" sz="1200" kern="0" dirty="0"/>
          </a:p>
        </p:txBody>
      </p:sp>
    </p:spTree>
    <p:extLst>
      <p:ext uri="{BB962C8B-B14F-4D97-AF65-F5344CB8AC3E}">
        <p14:creationId xmlns:p14="http://schemas.microsoft.com/office/powerpoint/2010/main" val="41255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最近二維點對演算法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最近二維點對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(closest pair of 2D points) 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zh-TW" dirty="0"/>
              <a:t>使用分治策略解決</a:t>
            </a:r>
            <a:r>
              <a:rPr lang="zh-TW" altLang="en-US" dirty="0"/>
              <a:t>最近二維點對</a:t>
            </a:r>
            <a:r>
              <a:rPr lang="zh-TW" altLang="zh-TW" dirty="0"/>
              <a:t>問題</a:t>
            </a:r>
            <a:endParaRPr lang="en-US" altLang="zh-TW" dirty="0"/>
          </a:p>
          <a:p>
            <a:r>
              <a:rPr lang="zh-TW" altLang="zh-TW" dirty="0"/>
              <a:t>以下我們先</a:t>
            </a:r>
            <a:r>
              <a:rPr lang="zh-TW" altLang="en-US" dirty="0"/>
              <a:t>定義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最近二維點對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</a:p>
          <a:p>
            <a:r>
              <a:rPr lang="zh-TW" altLang="en-US" dirty="0"/>
              <a:t>然後</a:t>
            </a:r>
            <a:r>
              <a:rPr lang="zh-TW" altLang="zh-TW" dirty="0"/>
              <a:t>我們介紹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最近二維點對</a:t>
            </a:r>
            <a:r>
              <a:rPr lang="zh-TW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548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最近二維點對問題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800" dirty="0"/>
              <a:t>給定</a:t>
            </a:r>
            <a:r>
              <a:rPr lang="en-US" altLang="zh-TW" sz="2800" dirty="0"/>
              <a:t>n</a:t>
            </a:r>
            <a:r>
              <a:rPr lang="zh-TW" altLang="en-US" sz="2800" dirty="0"/>
              <a:t>個二維平面點，找出其中距離最近的二個點的距離</a:t>
            </a:r>
            <a:r>
              <a:rPr lang="zh-TW" altLang="en-US" sz="2800" dirty="0">
                <a:solidFill>
                  <a:schemeClr val="tx1"/>
                </a:solidFill>
              </a:rPr>
              <a:t>。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algn="just"/>
            <a:endParaRPr lang="en-US" altLang="zh-TW" sz="2800" dirty="0">
              <a:solidFill>
                <a:srgbClr val="3333FF"/>
              </a:solidFill>
            </a:endParaRPr>
          </a:p>
          <a:p>
            <a:r>
              <a:rPr lang="zh-TW" altLang="en-US" sz="2800" dirty="0"/>
              <a:t>可以用</a:t>
            </a:r>
            <a:r>
              <a:rPr lang="zh-TW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</a:t>
            </a:r>
            <a:r>
              <a:rPr lang="en-US" altLang="zh-TW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(exhaustive)</a:t>
            </a:r>
            <a:r>
              <a:rPr lang="zh-TW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en-US" sz="2800" b="1" dirty="0"/>
              <a:t>，</a:t>
            </a:r>
            <a:r>
              <a:rPr lang="zh-TW" altLang="en-US" sz="2800" dirty="0"/>
              <a:t>比較所有的成對點，其時間複雜度為</a:t>
            </a:r>
            <a:r>
              <a:rPr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</a:t>
            </a:r>
            <a:r>
              <a:rPr lang="en-US" altLang="zh-TW" sz="2800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462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最近二維點對演算法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00808"/>
            <a:ext cx="7989752" cy="4608511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</a:t>
            </a:r>
            <a:r>
              <a:rPr lang="zh-TW" altLang="en-US" dirty="0"/>
              <a:t> 最近二維點對演算法</a:t>
            </a:r>
            <a:endParaRPr lang="en-US" altLang="zh-TW" dirty="0"/>
          </a:p>
          <a:p>
            <a:r>
              <a:rPr lang="en-US" altLang="zh-TW" dirty="0"/>
              <a:t>Input: n</a:t>
            </a:r>
            <a:r>
              <a:rPr lang="zh-TW" altLang="en-US" dirty="0"/>
              <a:t>個二維平面點所構成的集合</a:t>
            </a:r>
            <a:r>
              <a:rPr lang="en-US" altLang="zh-TW" dirty="0"/>
              <a:t>S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2</a:t>
            </a:r>
            <a:endParaRPr lang="en-US" altLang="zh-TW" dirty="0"/>
          </a:p>
          <a:p>
            <a:r>
              <a:rPr lang="en-US" altLang="zh-TW" dirty="0"/>
              <a:t>Output:</a:t>
            </a:r>
            <a:r>
              <a:rPr lang="zh-TW" altLang="en-US" dirty="0"/>
              <a:t> 集合</a:t>
            </a:r>
            <a:r>
              <a:rPr lang="en-US" altLang="zh-TW" dirty="0"/>
              <a:t>S</a:t>
            </a:r>
            <a:r>
              <a:rPr lang="zh-TW" altLang="en-US" dirty="0"/>
              <a:t>中距離最近的二個點的距離</a:t>
            </a:r>
            <a:r>
              <a:rPr lang="en-US" altLang="zh-TW" dirty="0"/>
              <a:t>d</a:t>
            </a:r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1: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zh-TW" altLang="en-US" dirty="0"/>
              <a:t>根據</a:t>
            </a:r>
            <a:r>
              <a:rPr lang="en-US" altLang="zh-TW" dirty="0"/>
              <a:t>X</a:t>
            </a:r>
            <a:r>
              <a:rPr lang="zh-TW" altLang="en-US" dirty="0"/>
              <a:t>軸值與</a:t>
            </a:r>
            <a:r>
              <a:rPr lang="en-US" altLang="zh-TW" dirty="0"/>
              <a:t>Y</a:t>
            </a:r>
            <a:r>
              <a:rPr lang="zh-TW" altLang="en-US" dirty="0"/>
              <a:t>軸值來事先排序</a:t>
            </a:r>
            <a:r>
              <a:rPr lang="en-US" altLang="zh-TW" dirty="0"/>
              <a:t>S</a:t>
            </a:r>
            <a:r>
              <a:rPr lang="zh-TW" altLang="en-US" dirty="0"/>
              <a:t>中的點。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2: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zh-TW" altLang="en-US" dirty="0"/>
              <a:t>若</a:t>
            </a:r>
            <a:r>
              <a:rPr lang="en-US" altLang="zh-TW" dirty="0"/>
              <a:t>n=2</a:t>
            </a:r>
            <a:r>
              <a:rPr lang="zh-TW" altLang="en-US" dirty="0"/>
              <a:t>，則回傳</a:t>
            </a:r>
            <a:r>
              <a:rPr lang="en-US" altLang="zh-TW" dirty="0"/>
              <a:t>S</a:t>
            </a:r>
            <a:r>
              <a:rPr lang="zh-TW" altLang="en-US" dirty="0"/>
              <a:t>中二點的距離</a:t>
            </a:r>
            <a:r>
              <a:rPr lang="en-US" altLang="zh-TW" dirty="0"/>
              <a:t>d</a:t>
            </a:r>
            <a:r>
              <a:rPr lang="zh-TW" altLang="en-US" dirty="0"/>
              <a:t>並結束。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3: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zh-TW" altLang="en-US" dirty="0"/>
              <a:t>找出所有點的</a:t>
            </a:r>
            <a:r>
              <a:rPr lang="en-US" altLang="zh-TW" dirty="0"/>
              <a:t>X</a:t>
            </a:r>
            <a:r>
              <a:rPr lang="zh-TW" altLang="en-US" dirty="0"/>
              <a:t>軸中位數</a:t>
            </a:r>
            <a:r>
              <a:rPr lang="en-US" altLang="zh-TW" dirty="0"/>
              <a:t>(median)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畫出</a:t>
            </a:r>
            <a:r>
              <a:rPr lang="zh-TW" altLang="zh-TW" dirty="0"/>
              <a:t>垂直於</a:t>
            </a:r>
            <a:r>
              <a:rPr lang="en-US" altLang="zh-TW" dirty="0"/>
              <a:t>X</a:t>
            </a:r>
            <a:r>
              <a:rPr lang="zh-TW" altLang="zh-TW" dirty="0"/>
              <a:t>軸</a:t>
            </a:r>
            <a:r>
              <a:rPr lang="zh-TW" altLang="en-US" dirty="0"/>
              <a:t>的直線</a:t>
            </a:r>
            <a:r>
              <a:rPr lang="en-US" altLang="zh-TW" dirty="0"/>
              <a:t>L</a:t>
            </a:r>
            <a:r>
              <a:rPr lang="zh-TW" altLang="en-US" dirty="0"/>
              <a:t>，將</a:t>
            </a:r>
            <a:r>
              <a:rPr lang="en-US" altLang="zh-TW" dirty="0"/>
              <a:t>S</a:t>
            </a:r>
            <a:r>
              <a:rPr lang="zh-TW" altLang="en-US" dirty="0"/>
              <a:t>中的點分為二個集合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4:</a:t>
            </a:r>
            <a:r>
              <a:rPr lang="en-US" altLang="zh-TW" dirty="0"/>
              <a:t> </a:t>
            </a:r>
            <a:r>
              <a:rPr lang="zh-TW" altLang="en-US" dirty="0"/>
              <a:t>遞迴地使用二維點對演算法分別求出</a:t>
            </a:r>
            <a:r>
              <a:rPr lang="en-US" altLang="zh-TW" dirty="0"/>
              <a:t>S</a:t>
            </a:r>
            <a:r>
              <a:rPr lang="en-US" altLang="zh-TW" baseline="-25000" dirty="0"/>
              <a:t>L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en-US" altLang="zh-TW" baseline="-25000" dirty="0"/>
              <a:t>R</a:t>
            </a:r>
            <a:r>
              <a:rPr lang="zh-TW" altLang="en-US" dirty="0"/>
              <a:t>中最近二維點對的距離</a:t>
            </a:r>
            <a:r>
              <a:rPr lang="en-US" altLang="zh-TW" dirty="0" err="1"/>
              <a:t>d</a:t>
            </a:r>
            <a:r>
              <a:rPr lang="en-US" altLang="zh-TW" baseline="-30000" dirty="0" err="1"/>
              <a:t>L</a:t>
            </a:r>
            <a:r>
              <a:rPr lang="zh-TW" altLang="en-US" dirty="0"/>
              <a:t>與</a:t>
            </a:r>
            <a:r>
              <a:rPr lang="en-US" altLang="zh-TW" dirty="0" err="1"/>
              <a:t>d</a:t>
            </a:r>
            <a:r>
              <a:rPr lang="en-US" altLang="zh-TW" baseline="-30000" dirty="0" err="1"/>
              <a:t>R</a:t>
            </a:r>
            <a:r>
              <a:rPr lang="zh-TW" altLang="zh-TW" dirty="0"/>
              <a:t>，且令</a:t>
            </a:r>
            <a:r>
              <a:rPr lang="en-US" altLang="zh-TW" dirty="0"/>
              <a:t> d = min(</a:t>
            </a:r>
            <a:r>
              <a:rPr lang="en-US" altLang="zh-TW" dirty="0" err="1"/>
              <a:t>d</a:t>
            </a:r>
            <a:r>
              <a:rPr lang="en-US" altLang="zh-TW" baseline="-30000" dirty="0" err="1"/>
              <a:t>L</a:t>
            </a:r>
            <a:r>
              <a:rPr lang="en-US" altLang="zh-TW" dirty="0"/>
              <a:t>, </a:t>
            </a:r>
            <a:r>
              <a:rPr lang="en-US" altLang="zh-TW" dirty="0" err="1"/>
              <a:t>d</a:t>
            </a:r>
            <a:r>
              <a:rPr lang="en-US" altLang="zh-TW" baseline="-30000" dirty="0" err="1"/>
              <a:t>R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  <a:r>
              <a:rPr lang="en-US" altLang="zh-TW" dirty="0"/>
              <a:t> 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05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r>
              <a:rPr lang="zh-TW" altLang="en-US" dirty="0"/>
              <a:t>最近二維點對演算法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5"/>
            <a:ext cx="5863016" cy="4013974"/>
          </a:xfrm>
        </p:spPr>
        <p:txBody>
          <a:bodyPr/>
          <a:lstStyle/>
          <a:p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5: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zh-TW" altLang="zh-TW" dirty="0"/>
              <a:t>將</a:t>
            </a:r>
            <a:r>
              <a:rPr lang="en-US" altLang="zh-TW" dirty="0"/>
              <a:t>X</a:t>
            </a:r>
            <a:r>
              <a:rPr lang="zh-TW" altLang="en-US" dirty="0"/>
              <a:t>軸值</a:t>
            </a:r>
            <a:r>
              <a:rPr lang="zh-TW" altLang="zh-TW" dirty="0"/>
              <a:t>介於</a:t>
            </a:r>
            <a:r>
              <a:rPr lang="en-US" altLang="zh-TW" dirty="0"/>
              <a:t>m-d</a:t>
            </a:r>
            <a:r>
              <a:rPr lang="zh-TW" altLang="zh-TW" dirty="0"/>
              <a:t>與</a:t>
            </a:r>
            <a:r>
              <a:rPr lang="en-US" altLang="zh-TW" dirty="0" err="1"/>
              <a:t>m+d</a:t>
            </a:r>
            <a:r>
              <a:rPr lang="zh-TW" altLang="zh-TW" dirty="0"/>
              <a:t>的所有點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軸值</a:t>
            </a:r>
            <a:r>
              <a:rPr lang="zh-TW" altLang="zh-TW" dirty="0"/>
              <a:t>投射至直線</a:t>
            </a:r>
            <a:r>
              <a:rPr lang="en-US" altLang="zh-TW" dirty="0"/>
              <a:t>L</a:t>
            </a:r>
            <a:r>
              <a:rPr lang="zh-TW" altLang="zh-TW" dirty="0"/>
              <a:t>上。</a:t>
            </a:r>
            <a:r>
              <a:rPr lang="zh-TW" altLang="en-US" dirty="0"/>
              <a:t>針</a:t>
            </a:r>
            <a:r>
              <a:rPr lang="zh-TW" altLang="zh-TW" dirty="0"/>
              <a:t>對於</a:t>
            </a:r>
            <a:r>
              <a:rPr lang="zh-TW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</a:t>
            </a:r>
            <a:r>
              <a:rPr lang="en-US" altLang="zh-TW" dirty="0"/>
              <a:t>X</a:t>
            </a:r>
            <a:r>
              <a:rPr lang="zh-TW" altLang="zh-TW" dirty="0"/>
              <a:t>軸值落在範圍介於</a:t>
            </a:r>
            <a:r>
              <a:rPr lang="en-US" altLang="zh-TW" dirty="0"/>
              <a:t>m-d</a:t>
            </a:r>
            <a:r>
              <a:rPr lang="zh-TW" altLang="zh-TW" dirty="0"/>
              <a:t>與</a:t>
            </a:r>
            <a:r>
              <a:rPr lang="en-US" altLang="zh-TW" dirty="0"/>
              <a:t>m</a:t>
            </a:r>
            <a:r>
              <a:rPr lang="zh-TW" altLang="zh-TW" dirty="0"/>
              <a:t>之間的</a:t>
            </a:r>
            <a:r>
              <a:rPr lang="zh-TW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TW" altLang="zh-TW" dirty="0"/>
              <a:t>，以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p</a:t>
            </a:r>
            <a:r>
              <a:rPr lang="zh-TW" altLang="zh-TW" dirty="0"/>
              <a:t>記錄其</a:t>
            </a:r>
            <a:r>
              <a:rPr lang="en-US" altLang="zh-TW" dirty="0"/>
              <a:t>Y</a:t>
            </a:r>
            <a:r>
              <a:rPr lang="zh-TW" altLang="zh-TW" dirty="0"/>
              <a:t>軸值，並尋找所有</a:t>
            </a:r>
            <a:r>
              <a:rPr lang="en-US" altLang="zh-TW" dirty="0"/>
              <a:t>X</a:t>
            </a:r>
            <a:r>
              <a:rPr lang="zh-TW" altLang="zh-TW" dirty="0"/>
              <a:t>軸值落在範圍介於</a:t>
            </a:r>
            <a:r>
              <a:rPr lang="en-US" altLang="zh-TW" dirty="0"/>
              <a:t>m</a:t>
            </a:r>
            <a:r>
              <a:rPr lang="zh-TW" altLang="zh-TW" dirty="0"/>
              <a:t>與</a:t>
            </a:r>
            <a:r>
              <a:rPr lang="en-US" altLang="zh-TW" dirty="0" err="1"/>
              <a:t>m+d</a:t>
            </a:r>
            <a:r>
              <a:rPr lang="zh-TW" altLang="zh-TW" dirty="0"/>
              <a:t>之間，且</a:t>
            </a:r>
            <a:r>
              <a:rPr lang="en-US" altLang="zh-TW" dirty="0"/>
              <a:t>Y</a:t>
            </a:r>
            <a:r>
              <a:rPr lang="zh-TW" altLang="zh-TW" dirty="0"/>
              <a:t>軸值介於</a:t>
            </a:r>
            <a:r>
              <a:rPr lang="en-US" altLang="zh-TW" dirty="0" err="1"/>
              <a:t>y</a:t>
            </a:r>
            <a:r>
              <a:rPr lang="en-US" altLang="zh-TW" baseline="-30000" dirty="0" err="1"/>
              <a:t>P</a:t>
            </a:r>
            <a:r>
              <a:rPr lang="en-US" altLang="zh-TW" dirty="0" err="1"/>
              <a:t>+d</a:t>
            </a:r>
            <a:r>
              <a:rPr lang="en-US" altLang="zh-TW" dirty="0"/>
              <a:t> </a:t>
            </a:r>
            <a:r>
              <a:rPr lang="zh-TW" altLang="zh-TW" dirty="0"/>
              <a:t>與</a:t>
            </a:r>
            <a:r>
              <a:rPr lang="en-US" altLang="zh-TW" dirty="0"/>
              <a:t> </a:t>
            </a:r>
            <a:r>
              <a:rPr lang="en-US" altLang="zh-TW" dirty="0" err="1"/>
              <a:t>y</a:t>
            </a:r>
            <a:r>
              <a:rPr lang="en-US" altLang="zh-TW" baseline="-30000" dirty="0" err="1"/>
              <a:t>P</a:t>
            </a:r>
            <a:r>
              <a:rPr lang="en-US" altLang="zh-TW" dirty="0"/>
              <a:t>-d</a:t>
            </a:r>
            <a:r>
              <a:rPr lang="zh-TW" altLang="zh-TW" dirty="0"/>
              <a:t>之間的所有點，若存在一點與</a:t>
            </a:r>
            <a:r>
              <a:rPr lang="en-US" altLang="zh-TW" dirty="0"/>
              <a:t>p</a:t>
            </a:r>
            <a:r>
              <a:rPr lang="zh-TW" altLang="zh-TW" dirty="0"/>
              <a:t>之距離為小於</a:t>
            </a:r>
            <a:r>
              <a:rPr lang="en-US" altLang="zh-TW" dirty="0"/>
              <a:t>d</a:t>
            </a:r>
            <a:r>
              <a:rPr lang="zh-TW" altLang="zh-TW" dirty="0"/>
              <a:t>的</a:t>
            </a:r>
            <a:r>
              <a:rPr lang="en-US" altLang="zh-TW" dirty="0"/>
              <a:t>d’</a:t>
            </a:r>
            <a:r>
              <a:rPr lang="zh-TW" altLang="zh-TW" dirty="0"/>
              <a:t>，則令</a:t>
            </a:r>
            <a:r>
              <a:rPr lang="en-US" altLang="zh-TW" dirty="0"/>
              <a:t>d=d’</a:t>
            </a:r>
            <a:r>
              <a:rPr lang="zh-TW" altLang="zh-TW" dirty="0"/>
              <a:t>。</a:t>
            </a:r>
            <a:r>
              <a:rPr lang="zh-TW" altLang="en-US" dirty="0"/>
              <a:t>回傳</a:t>
            </a:r>
            <a:r>
              <a:rPr lang="en-US" altLang="zh-TW" dirty="0"/>
              <a:t>d</a:t>
            </a:r>
            <a:r>
              <a:rPr lang="zh-TW" altLang="en-US" dirty="0"/>
              <a:t>並結束執行。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69" y="1638399"/>
            <a:ext cx="1868487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4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zh-TW" altLang="en-US" dirty="0"/>
              <a:t>最近二維點對演算法執行說明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276624"/>
            <a:ext cx="49196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1844824"/>
            <a:ext cx="17843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1844824"/>
            <a:ext cx="1868488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6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Divide-and-Conquer</a:t>
            </a:r>
            <a:r>
              <a:rPr lang="zh-TW" altLang="en-US" dirty="0">
                <a:solidFill>
                  <a:schemeClr val="tx1"/>
                </a:solidFill>
              </a:rPr>
              <a:t>使用時機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2973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下列兩種情況是適合使用</a:t>
            </a:r>
            <a:r>
              <a:rPr lang="en-US" altLang="zh-TW" dirty="0"/>
              <a:t>Divide-and-Conquer</a:t>
            </a:r>
            <a:r>
              <a:rPr lang="zh-TW" altLang="en-US" dirty="0"/>
              <a:t>設計策略 </a:t>
            </a:r>
            <a:r>
              <a:rPr lang="en-US" altLang="zh-TW" dirty="0"/>
              <a:t>(</a:t>
            </a:r>
            <a:r>
              <a:rPr lang="zh-TW" altLang="en-US" dirty="0"/>
              <a:t>也是遞迴演算法的適用時機</a:t>
            </a:r>
            <a:r>
              <a:rPr lang="en-US" altLang="zh-TW" dirty="0"/>
              <a:t>):</a:t>
            </a:r>
          </a:p>
          <a:p>
            <a:pPr lvl="1">
              <a:lnSpc>
                <a:spcPct val="120000"/>
              </a:lnSpc>
            </a:pP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問題本身具有遞迴關係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母問題可被切割成較小的 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相同</a:t>
            </a:r>
            <a:r>
              <a:rPr lang="zh-TW" altLang="en-US" dirty="0">
                <a:sym typeface="Wingdings 3" panose="05040102010807070707" pitchFamily="18" charset="2"/>
              </a:rPr>
              <a:t>” 問題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如</a:t>
            </a:r>
            <a:r>
              <a:rPr lang="en-US" altLang="zh-TW" dirty="0">
                <a:sym typeface="Wingdings 3" panose="05040102010807070707" pitchFamily="18" charset="2"/>
              </a:rPr>
              <a:t>: </a:t>
            </a:r>
            <a:r>
              <a:rPr lang="zh-TW" altLang="en-US" dirty="0">
                <a:sym typeface="Wingdings 3" panose="05040102010807070707" pitchFamily="18" charset="2"/>
              </a:rPr>
              <a:t>階乘問題、費氏數問題、河內塔問題、快速排序問題、二元搜尋問題</a:t>
            </a:r>
            <a:r>
              <a:rPr lang="en-US" altLang="zh-TW" dirty="0">
                <a:sym typeface="Wingdings 3" panose="05040102010807070707" pitchFamily="18" charset="2"/>
              </a:rPr>
              <a:t>…</a:t>
            </a:r>
            <a:r>
              <a:rPr lang="zh-TW" altLang="en-US" dirty="0">
                <a:sym typeface="Wingdings 3" panose="05040102010807070707" pitchFamily="18" charset="2"/>
              </a:rPr>
              <a:t>等</a:t>
            </a:r>
          </a:p>
          <a:p>
            <a:pPr lvl="1">
              <a:lnSpc>
                <a:spcPct val="120000"/>
              </a:lnSpc>
            </a:pPr>
            <a:r>
              <a:rPr lang="zh-TW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資料結構屬於遞迴定義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大量的</a:t>
            </a:r>
            <a:r>
              <a:rPr lang="en-US" altLang="zh-TW" dirty="0">
                <a:sym typeface="Wingdings 3" panose="05040102010807070707" pitchFamily="18" charset="2"/>
              </a:rPr>
              <a:t>Data Set</a:t>
            </a:r>
            <a:r>
              <a:rPr lang="zh-TW" altLang="en-US" dirty="0">
                <a:sym typeface="Wingdings 3" panose="05040102010807070707" pitchFamily="18" charset="2"/>
              </a:rPr>
              <a:t>，在切割後仍為一組具 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相同性質</a:t>
            </a:r>
            <a:r>
              <a:rPr lang="zh-TW" altLang="en-US" dirty="0">
                <a:sym typeface="Wingdings 3" panose="05040102010807070707" pitchFamily="18" charset="2"/>
              </a:rPr>
              <a:t>” 的</a:t>
            </a:r>
            <a:r>
              <a:rPr lang="en-US" altLang="zh-TW" dirty="0">
                <a:sym typeface="Wingdings 3" panose="05040102010807070707" pitchFamily="18" charset="2"/>
              </a:rPr>
              <a:t>Data Set</a:t>
            </a:r>
          </a:p>
          <a:p>
            <a:pPr lvl="2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如</a:t>
            </a:r>
            <a:r>
              <a:rPr lang="en-US" altLang="zh-TW" dirty="0">
                <a:sym typeface="Wingdings 3" panose="05040102010807070707" pitchFamily="18" charset="2"/>
              </a:rPr>
              <a:t>: </a:t>
            </a:r>
            <a:r>
              <a:rPr lang="zh-TW" altLang="en-US" dirty="0">
                <a:sym typeface="Wingdings 3" panose="05040102010807070707" pitchFamily="18" charset="2"/>
              </a:rPr>
              <a:t>二元樹 </a:t>
            </a:r>
            <a:r>
              <a:rPr lang="en-US" altLang="zh-TW" dirty="0">
                <a:sym typeface="Wingdings 3" panose="05040102010807070707" pitchFamily="18" charset="2"/>
              </a:rPr>
              <a:t>(Binary Tree)</a:t>
            </a:r>
            <a:r>
              <a:rPr lang="zh-TW" altLang="en-US" dirty="0">
                <a:sym typeface="Wingdings 3" panose="05040102010807070707" pitchFamily="18" charset="2"/>
              </a:rPr>
              <a:t>、鏈結串列 </a:t>
            </a:r>
            <a:r>
              <a:rPr lang="en-US" altLang="zh-TW" dirty="0">
                <a:sym typeface="Wingdings 3" panose="05040102010807070707" pitchFamily="18" charset="2"/>
              </a:rPr>
              <a:t>(Link List)…</a:t>
            </a:r>
            <a:r>
              <a:rPr lang="zh-TW" altLang="en-US" dirty="0">
                <a:sym typeface="Wingdings 3" panose="05040102010807070707" pitchFamily="18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85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最近二維點對演算法時間複雜度分析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79388" y="259933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just" eaLnBrk="1" hangingPunct="1">
              <a:buClr>
                <a:schemeClr val="accent2"/>
              </a:buClr>
              <a:defRPr/>
            </a:pPr>
            <a:r>
              <a:rPr lang="zh-TW" altLang="en-US" sz="2400" dirty="0"/>
              <a:t>步驟時間複雜度</a:t>
            </a:r>
            <a:r>
              <a:rPr lang="en-US" altLang="zh-TW" sz="2400" dirty="0"/>
              <a:t>:</a:t>
            </a:r>
          </a:p>
          <a:p>
            <a:pPr marL="0" indent="0" algn="just" eaLnBrk="1" hangingPunct="1">
              <a:buNone/>
              <a:defRPr/>
            </a:pPr>
            <a:r>
              <a:rPr lang="zh-TW" altLang="en-US" sz="2400" dirty="0"/>
              <a:t>步驟</a:t>
            </a:r>
            <a:r>
              <a:rPr lang="en-US" altLang="zh-TW" sz="2400" dirty="0"/>
              <a:t> 1: 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n log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n (</a:t>
            </a:r>
            <a:r>
              <a:rPr lang="zh-TW" altLang="en-US" sz="2400" dirty="0"/>
              <a:t>事先排序</a:t>
            </a:r>
            <a:r>
              <a:rPr lang="en-US" altLang="zh-TW" sz="2400" dirty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TW" altLang="en-US" sz="2400" dirty="0"/>
              <a:t>步驟</a:t>
            </a:r>
            <a:r>
              <a:rPr lang="en-US" altLang="zh-TW" sz="2400" dirty="0"/>
              <a:t> 2~5: </a:t>
            </a:r>
          </a:p>
          <a:p>
            <a:pPr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endParaRPr lang="en-US" altLang="zh-TW" sz="2400" dirty="0"/>
          </a:p>
          <a:p>
            <a:pPr algn="just" eaLnBrk="1" hangingPunct="1">
              <a:buNone/>
              <a:defRPr/>
            </a:pPr>
            <a:r>
              <a:rPr lang="en-US" altLang="zh-TW" sz="2400" dirty="0"/>
              <a:t>T’(n) = 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n log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n</a:t>
            </a:r>
            <a:endParaRPr lang="en-US" altLang="zh-TW" sz="2400" dirty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buClr>
                <a:schemeClr val="accent2"/>
              </a:buClr>
              <a:defRPr/>
            </a:pPr>
            <a:r>
              <a:rPr lang="zh-TW" altLang="en-US" sz="2400" dirty="0"/>
              <a:t>總時間複雜度</a:t>
            </a:r>
            <a:r>
              <a:rPr lang="en-US" altLang="zh-TW" sz="2400" dirty="0"/>
              <a:t>:</a:t>
            </a:r>
          </a:p>
          <a:p>
            <a:pPr algn="just" eaLnBrk="1" hangingPunct="1">
              <a:buNone/>
              <a:defRPr/>
            </a:pPr>
            <a:r>
              <a:rPr lang="en-US" altLang="zh-TW" sz="2400" dirty="0"/>
              <a:t>T(n) = 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n log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n + 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n log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n = O(n log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n)</a:t>
            </a:r>
          </a:p>
          <a:p>
            <a:pPr eaLnBrk="1" hangingPunct="1">
              <a:defRPr/>
            </a:pPr>
            <a:endParaRPr lang="en-US" altLang="zh-TW" sz="24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26791"/>
              </p:ext>
            </p:extLst>
          </p:nvPr>
        </p:nvGraphicFramePr>
        <p:xfrm>
          <a:off x="-180975" y="3932833"/>
          <a:ext cx="4860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3" imgW="3830615" imgH="823199" progId="Word.Document.8">
                  <p:embed/>
                </p:oleObj>
              </mc:Choice>
              <mc:Fallback>
                <p:oleObj name="Document" r:id="rId3" imgW="3830615" imgH="823199" progId="Word.Document.8">
                  <p:embed/>
                  <p:pic>
                    <p:nvPicPr>
                      <p:cNvPr id="65541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3932833"/>
                        <a:ext cx="4860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860032" y="1484784"/>
            <a:ext cx="4249737" cy="417646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just"/>
            <a:r>
              <a:rPr lang="en-US" altLang="zh-TW" sz="1400" dirty="0"/>
              <a:t>Algorithm</a:t>
            </a:r>
            <a:r>
              <a:rPr lang="zh-TW" altLang="en-US" sz="1400" dirty="0"/>
              <a:t> 最近二維點對演算法</a:t>
            </a:r>
            <a:endParaRPr lang="en-US" altLang="zh-TW" sz="1400" dirty="0"/>
          </a:p>
          <a:p>
            <a:pPr algn="just"/>
            <a:r>
              <a:rPr lang="en-US" altLang="zh-TW" sz="1400" dirty="0"/>
              <a:t>Input: n</a:t>
            </a:r>
            <a:r>
              <a:rPr lang="zh-TW" altLang="en-US" sz="1400" dirty="0"/>
              <a:t>個二維平面點所構成的集合</a:t>
            </a:r>
            <a:r>
              <a:rPr lang="en-US" altLang="zh-TW" sz="1400" dirty="0"/>
              <a:t>S</a:t>
            </a:r>
            <a:r>
              <a:rPr lang="zh-TW" altLang="en-US" sz="1400" dirty="0"/>
              <a:t>，</a:t>
            </a:r>
            <a:r>
              <a:rPr lang="en-US" altLang="zh-TW" sz="1400" dirty="0"/>
              <a:t>n</a:t>
            </a:r>
            <a:r>
              <a:rPr lang="en-US" altLang="zh-TW" sz="1400" dirty="0">
                <a:sym typeface="Symbol" panose="05050102010706020507" pitchFamily="18" charset="2"/>
              </a:rPr>
              <a:t>2</a:t>
            </a:r>
            <a:endParaRPr lang="en-US" altLang="zh-TW" sz="1400" dirty="0"/>
          </a:p>
          <a:p>
            <a:pPr algn="just"/>
            <a:r>
              <a:rPr lang="en-US" altLang="zh-TW" sz="1400" dirty="0"/>
              <a:t>Output:</a:t>
            </a:r>
            <a:r>
              <a:rPr lang="zh-TW" altLang="en-US" sz="1400" dirty="0"/>
              <a:t> 集合</a:t>
            </a:r>
            <a:r>
              <a:rPr lang="en-US" altLang="zh-TW" sz="1400" dirty="0"/>
              <a:t>S</a:t>
            </a:r>
            <a:r>
              <a:rPr lang="zh-TW" altLang="en-US" sz="1400" dirty="0"/>
              <a:t>中距離最近的二個點的距離</a:t>
            </a:r>
            <a:r>
              <a:rPr lang="en-US" altLang="zh-TW" sz="1400" dirty="0"/>
              <a:t>d</a:t>
            </a:r>
          </a:p>
          <a:p>
            <a:pPr algn="just"/>
            <a:r>
              <a:rPr lang="zh-TW" altLang="en-US" sz="1400" dirty="0">
                <a:solidFill>
                  <a:srgbClr val="3333FF"/>
                </a:solidFill>
              </a:rPr>
              <a:t>步驟</a:t>
            </a:r>
            <a:r>
              <a:rPr lang="en-US" altLang="zh-TW" sz="1400" dirty="0">
                <a:solidFill>
                  <a:srgbClr val="3333FF"/>
                </a:solidFill>
              </a:rPr>
              <a:t>1:</a:t>
            </a:r>
            <a:r>
              <a:rPr lang="zh-TW" altLang="en-US" sz="1400" dirty="0">
                <a:solidFill>
                  <a:srgbClr val="3333FF"/>
                </a:solidFill>
              </a:rPr>
              <a:t> </a:t>
            </a:r>
            <a:r>
              <a:rPr lang="zh-TW" altLang="en-US" sz="1400" dirty="0"/>
              <a:t>根據</a:t>
            </a:r>
            <a:r>
              <a:rPr lang="en-US" altLang="zh-TW" sz="1400" dirty="0"/>
              <a:t>X</a:t>
            </a:r>
            <a:r>
              <a:rPr lang="zh-TW" altLang="en-US" sz="1400" dirty="0"/>
              <a:t>軸值與</a:t>
            </a:r>
            <a:r>
              <a:rPr lang="en-US" altLang="zh-TW" sz="1400" dirty="0"/>
              <a:t>Y</a:t>
            </a:r>
            <a:r>
              <a:rPr lang="zh-TW" altLang="en-US" sz="1400" dirty="0"/>
              <a:t>軸值來事先排序</a:t>
            </a:r>
            <a:r>
              <a:rPr lang="en-US" altLang="zh-TW" sz="1400" dirty="0"/>
              <a:t>S</a:t>
            </a:r>
            <a:r>
              <a:rPr lang="zh-TW" altLang="en-US" sz="1400" dirty="0"/>
              <a:t>中的點。</a:t>
            </a:r>
            <a:endParaRPr lang="en-US" altLang="zh-TW" sz="1400" dirty="0"/>
          </a:p>
          <a:p>
            <a:pPr algn="just"/>
            <a:r>
              <a:rPr lang="zh-TW" altLang="en-US" sz="1400" dirty="0">
                <a:solidFill>
                  <a:srgbClr val="3333FF"/>
                </a:solidFill>
              </a:rPr>
              <a:t>步驟</a:t>
            </a:r>
            <a:r>
              <a:rPr lang="en-US" altLang="zh-TW" sz="1400" dirty="0">
                <a:solidFill>
                  <a:srgbClr val="3333FF"/>
                </a:solidFill>
              </a:rPr>
              <a:t>2:</a:t>
            </a:r>
            <a:r>
              <a:rPr lang="zh-TW" altLang="en-US" sz="1400" dirty="0">
                <a:solidFill>
                  <a:srgbClr val="3333FF"/>
                </a:solidFill>
              </a:rPr>
              <a:t> </a:t>
            </a:r>
            <a:r>
              <a:rPr lang="zh-TW" altLang="en-US" sz="1400" dirty="0"/>
              <a:t>若</a:t>
            </a:r>
            <a:r>
              <a:rPr lang="en-US" altLang="zh-TW" sz="1400" dirty="0"/>
              <a:t>n=2</a:t>
            </a:r>
            <a:r>
              <a:rPr lang="zh-TW" altLang="en-US" sz="1400" dirty="0"/>
              <a:t>，則回傳</a:t>
            </a:r>
            <a:r>
              <a:rPr lang="en-US" altLang="zh-TW" sz="1400" dirty="0"/>
              <a:t>S</a:t>
            </a:r>
            <a:r>
              <a:rPr lang="zh-TW" altLang="en-US" sz="1400" dirty="0"/>
              <a:t>中二點的距離</a:t>
            </a:r>
            <a:r>
              <a:rPr lang="en-US" altLang="zh-TW" sz="1400" dirty="0"/>
              <a:t>d</a:t>
            </a:r>
            <a:r>
              <a:rPr lang="zh-TW" altLang="en-US" sz="1400" dirty="0"/>
              <a:t>並結束。</a:t>
            </a:r>
            <a:endParaRPr lang="en-US" altLang="zh-TW" sz="1400" dirty="0"/>
          </a:p>
          <a:p>
            <a:pPr algn="just"/>
            <a:r>
              <a:rPr lang="zh-TW" altLang="en-US" sz="1400" dirty="0">
                <a:solidFill>
                  <a:srgbClr val="3333FF"/>
                </a:solidFill>
              </a:rPr>
              <a:t>步驟</a:t>
            </a:r>
            <a:r>
              <a:rPr lang="en-US" altLang="zh-TW" sz="1400" dirty="0">
                <a:solidFill>
                  <a:srgbClr val="3333FF"/>
                </a:solidFill>
              </a:rPr>
              <a:t>3:</a:t>
            </a:r>
            <a:r>
              <a:rPr lang="zh-TW" altLang="en-US" sz="1400" dirty="0">
                <a:solidFill>
                  <a:srgbClr val="3333FF"/>
                </a:solidFill>
              </a:rPr>
              <a:t> </a:t>
            </a:r>
            <a:r>
              <a:rPr lang="zh-TW" altLang="en-US" sz="1400" dirty="0"/>
              <a:t>找出所有點的</a:t>
            </a:r>
            <a:r>
              <a:rPr lang="en-US" altLang="zh-TW" sz="1400" dirty="0"/>
              <a:t>X</a:t>
            </a:r>
            <a:r>
              <a:rPr lang="zh-TW" altLang="en-US" sz="1400" dirty="0"/>
              <a:t>軸中位數</a:t>
            </a:r>
            <a:r>
              <a:rPr lang="en-US" altLang="zh-TW" sz="1400" dirty="0"/>
              <a:t>(median)m</a:t>
            </a:r>
            <a:r>
              <a:rPr lang="zh-TW" altLang="en-US" sz="1400" dirty="0"/>
              <a:t>畫出</a:t>
            </a:r>
            <a:r>
              <a:rPr lang="zh-TW" altLang="zh-TW" sz="1400" dirty="0"/>
              <a:t>垂直於</a:t>
            </a:r>
            <a:r>
              <a:rPr lang="en-US" altLang="zh-TW" sz="1400" dirty="0"/>
              <a:t>X</a:t>
            </a:r>
            <a:r>
              <a:rPr lang="zh-TW" altLang="zh-TW" sz="1400" dirty="0"/>
              <a:t>軸</a:t>
            </a:r>
            <a:r>
              <a:rPr lang="zh-TW" altLang="en-US" sz="1400" dirty="0"/>
              <a:t>的直線</a:t>
            </a:r>
            <a:r>
              <a:rPr lang="en-US" altLang="zh-TW" sz="1400" dirty="0"/>
              <a:t>L</a:t>
            </a:r>
            <a:r>
              <a:rPr lang="zh-TW" altLang="en-US" sz="1400" dirty="0"/>
              <a:t>，將</a:t>
            </a:r>
            <a:r>
              <a:rPr lang="en-US" altLang="zh-TW" sz="1400" dirty="0"/>
              <a:t>S</a:t>
            </a:r>
            <a:r>
              <a:rPr lang="zh-TW" altLang="en-US" sz="1400" dirty="0"/>
              <a:t>中的點分為二個集合</a:t>
            </a:r>
            <a:r>
              <a:rPr lang="en-US" altLang="zh-TW" sz="1400" dirty="0"/>
              <a:t>S</a:t>
            </a:r>
            <a:r>
              <a:rPr lang="en-US" altLang="zh-TW" sz="1400" baseline="-25000" dirty="0"/>
              <a:t>L</a:t>
            </a:r>
            <a:r>
              <a:rPr lang="zh-TW" altLang="en-US" sz="1400" dirty="0"/>
              <a:t>與</a:t>
            </a:r>
            <a:r>
              <a:rPr lang="en-US" altLang="zh-TW" sz="1400" dirty="0"/>
              <a:t>S</a:t>
            </a:r>
            <a:r>
              <a:rPr lang="en-US" altLang="zh-TW" sz="1400" baseline="-25000" dirty="0"/>
              <a:t>R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algn="just"/>
            <a:r>
              <a:rPr lang="zh-TW" altLang="en-US" sz="1400" dirty="0">
                <a:solidFill>
                  <a:srgbClr val="3333FF"/>
                </a:solidFill>
              </a:rPr>
              <a:t>步驟</a:t>
            </a:r>
            <a:r>
              <a:rPr lang="en-US" altLang="zh-TW" sz="1400" dirty="0">
                <a:solidFill>
                  <a:srgbClr val="3333FF"/>
                </a:solidFill>
              </a:rPr>
              <a:t>4:</a:t>
            </a:r>
            <a:r>
              <a:rPr lang="en-US" altLang="zh-TW" sz="1400" dirty="0"/>
              <a:t> </a:t>
            </a:r>
            <a:r>
              <a:rPr lang="zh-TW" altLang="en-US" sz="1400" dirty="0"/>
              <a:t>遞迴地使用二維點對演算法分別求出</a:t>
            </a:r>
            <a:r>
              <a:rPr lang="en-US" altLang="zh-TW" sz="1400" dirty="0"/>
              <a:t>S</a:t>
            </a:r>
            <a:r>
              <a:rPr lang="en-US" altLang="zh-TW" sz="1400" baseline="-25000" dirty="0"/>
              <a:t>L</a:t>
            </a:r>
            <a:r>
              <a:rPr lang="zh-TW" altLang="en-US" sz="1400" dirty="0"/>
              <a:t>與</a:t>
            </a:r>
            <a:r>
              <a:rPr lang="en-US" altLang="zh-TW" sz="1400" dirty="0"/>
              <a:t>S</a:t>
            </a:r>
            <a:r>
              <a:rPr lang="en-US" altLang="zh-TW" sz="1400" baseline="-25000" dirty="0"/>
              <a:t>R</a:t>
            </a:r>
            <a:r>
              <a:rPr lang="zh-TW" altLang="en-US" sz="1400" dirty="0"/>
              <a:t>中最近二維點對的距離</a:t>
            </a:r>
            <a:r>
              <a:rPr lang="en-US" altLang="zh-TW" sz="1400" dirty="0" err="1"/>
              <a:t>d</a:t>
            </a:r>
            <a:r>
              <a:rPr lang="en-US" altLang="zh-TW" sz="1400" baseline="-30000" dirty="0" err="1"/>
              <a:t>L</a:t>
            </a:r>
            <a:r>
              <a:rPr lang="zh-TW" altLang="en-US" sz="1400" dirty="0"/>
              <a:t>與</a:t>
            </a:r>
            <a:r>
              <a:rPr lang="en-US" altLang="zh-TW" sz="1400" dirty="0" err="1"/>
              <a:t>d</a:t>
            </a:r>
            <a:r>
              <a:rPr lang="en-US" altLang="zh-TW" sz="1400" baseline="-30000" dirty="0" err="1"/>
              <a:t>R</a:t>
            </a:r>
            <a:r>
              <a:rPr lang="zh-TW" altLang="zh-TW" sz="1400" dirty="0"/>
              <a:t>，且令</a:t>
            </a:r>
            <a:r>
              <a:rPr lang="en-US" altLang="zh-TW" sz="1400" dirty="0"/>
              <a:t> d = min(</a:t>
            </a:r>
            <a:r>
              <a:rPr lang="en-US" altLang="zh-TW" sz="1400" dirty="0" err="1"/>
              <a:t>d</a:t>
            </a:r>
            <a:r>
              <a:rPr lang="en-US" altLang="zh-TW" sz="1400" baseline="-30000" dirty="0" err="1"/>
              <a:t>L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d</a:t>
            </a:r>
            <a:r>
              <a:rPr lang="en-US" altLang="zh-TW" sz="1400" baseline="-30000" dirty="0" err="1"/>
              <a:t>R</a:t>
            </a:r>
            <a:r>
              <a:rPr lang="en-US" altLang="zh-TW" sz="1400" dirty="0"/>
              <a:t>)</a:t>
            </a:r>
            <a:r>
              <a:rPr lang="zh-TW" altLang="zh-TW" sz="1400" dirty="0"/>
              <a:t>。</a:t>
            </a:r>
            <a:r>
              <a:rPr lang="en-US" altLang="zh-TW" sz="1400" dirty="0"/>
              <a:t> </a:t>
            </a:r>
          </a:p>
          <a:p>
            <a:pPr algn="just"/>
            <a:r>
              <a:rPr lang="zh-TW" altLang="en-US" sz="1400" dirty="0">
                <a:solidFill>
                  <a:srgbClr val="3333FF"/>
                </a:solidFill>
              </a:rPr>
              <a:t>步驟</a:t>
            </a:r>
            <a:r>
              <a:rPr lang="en-US" altLang="zh-TW" sz="1400" dirty="0">
                <a:solidFill>
                  <a:srgbClr val="3333FF"/>
                </a:solidFill>
              </a:rPr>
              <a:t>5:</a:t>
            </a:r>
            <a:r>
              <a:rPr lang="zh-TW" altLang="en-US" sz="1400" dirty="0">
                <a:solidFill>
                  <a:srgbClr val="3333FF"/>
                </a:solidFill>
              </a:rPr>
              <a:t> </a:t>
            </a:r>
            <a:r>
              <a:rPr lang="zh-TW" altLang="zh-TW" sz="1400" dirty="0"/>
              <a:t>將</a:t>
            </a:r>
            <a:r>
              <a:rPr lang="en-US" altLang="zh-TW" sz="1400" dirty="0"/>
              <a:t>X</a:t>
            </a:r>
            <a:r>
              <a:rPr lang="zh-TW" altLang="en-US" sz="1400" dirty="0"/>
              <a:t>軸值</a:t>
            </a:r>
            <a:r>
              <a:rPr lang="zh-TW" altLang="zh-TW" sz="1400" dirty="0"/>
              <a:t>介於</a:t>
            </a:r>
            <a:r>
              <a:rPr lang="en-US" altLang="zh-TW" sz="1400" dirty="0"/>
              <a:t>m-d</a:t>
            </a:r>
            <a:r>
              <a:rPr lang="zh-TW" altLang="zh-TW" sz="1400" dirty="0"/>
              <a:t>與</a:t>
            </a:r>
            <a:r>
              <a:rPr lang="en-US" altLang="zh-TW" sz="1400" dirty="0" err="1"/>
              <a:t>m+d</a:t>
            </a:r>
            <a:r>
              <a:rPr lang="zh-TW" altLang="zh-TW" sz="1400" dirty="0"/>
              <a:t>的所有點</a:t>
            </a:r>
            <a:r>
              <a:rPr lang="zh-TW" altLang="en-US" sz="1400" dirty="0"/>
              <a:t>的</a:t>
            </a:r>
            <a:r>
              <a:rPr lang="en-US" altLang="zh-TW" sz="1400" dirty="0"/>
              <a:t>Y</a:t>
            </a:r>
            <a:r>
              <a:rPr lang="zh-TW" altLang="en-US" sz="1400" dirty="0"/>
              <a:t>軸值</a:t>
            </a:r>
            <a:r>
              <a:rPr lang="zh-TW" altLang="zh-TW" sz="1400" dirty="0"/>
              <a:t>投射至直線</a:t>
            </a:r>
            <a:r>
              <a:rPr lang="en-US" altLang="zh-TW" sz="1400" dirty="0"/>
              <a:t>L</a:t>
            </a:r>
            <a:r>
              <a:rPr lang="zh-TW" altLang="zh-TW" sz="1400" dirty="0"/>
              <a:t>上。</a:t>
            </a:r>
            <a:r>
              <a:rPr lang="zh-TW" altLang="en-US" sz="1400" dirty="0"/>
              <a:t>針</a:t>
            </a:r>
            <a:r>
              <a:rPr lang="zh-TW" altLang="zh-TW" sz="1400" dirty="0"/>
              <a:t>對於每個</a:t>
            </a:r>
            <a:r>
              <a:rPr lang="en-US" altLang="zh-TW" sz="1400" dirty="0"/>
              <a:t>X</a:t>
            </a:r>
            <a:r>
              <a:rPr lang="zh-TW" altLang="zh-TW" sz="1400" dirty="0"/>
              <a:t>軸值落在範圍介於</a:t>
            </a:r>
            <a:r>
              <a:rPr lang="en-US" altLang="zh-TW" sz="1400" dirty="0"/>
              <a:t>m-d</a:t>
            </a:r>
            <a:r>
              <a:rPr lang="zh-TW" altLang="zh-TW" sz="1400" dirty="0"/>
              <a:t>與</a:t>
            </a:r>
            <a:r>
              <a:rPr lang="en-US" altLang="zh-TW" sz="1400" dirty="0"/>
              <a:t>m</a:t>
            </a:r>
            <a:r>
              <a:rPr lang="zh-TW" altLang="zh-TW" sz="1400" dirty="0"/>
              <a:t>之間的點</a:t>
            </a:r>
            <a:r>
              <a:rPr lang="en-US" altLang="zh-TW" sz="1400" dirty="0"/>
              <a:t>p</a:t>
            </a:r>
            <a:r>
              <a:rPr lang="zh-TW" altLang="zh-TW" sz="1400" dirty="0"/>
              <a:t>，以</a:t>
            </a:r>
            <a:r>
              <a:rPr lang="en-US" altLang="zh-TW" sz="1400" dirty="0" err="1"/>
              <a:t>y</a:t>
            </a:r>
            <a:r>
              <a:rPr lang="en-US" altLang="zh-TW" sz="1400" baseline="-25000" dirty="0" err="1"/>
              <a:t>p</a:t>
            </a:r>
            <a:r>
              <a:rPr lang="zh-TW" altLang="zh-TW" sz="1400" dirty="0"/>
              <a:t>記錄其</a:t>
            </a:r>
            <a:r>
              <a:rPr lang="en-US" altLang="zh-TW" sz="1400" dirty="0"/>
              <a:t>Y</a:t>
            </a:r>
            <a:r>
              <a:rPr lang="zh-TW" altLang="zh-TW" sz="1400" dirty="0"/>
              <a:t>軸值，並尋找所有</a:t>
            </a:r>
            <a:r>
              <a:rPr lang="en-US" altLang="zh-TW" sz="1400" dirty="0"/>
              <a:t>X</a:t>
            </a:r>
            <a:r>
              <a:rPr lang="zh-TW" altLang="zh-TW" sz="1400" dirty="0"/>
              <a:t>軸值落在範圍介於</a:t>
            </a:r>
            <a:r>
              <a:rPr lang="en-US" altLang="zh-TW" sz="1400" dirty="0"/>
              <a:t>m</a:t>
            </a:r>
            <a:r>
              <a:rPr lang="zh-TW" altLang="zh-TW" sz="1400" dirty="0"/>
              <a:t>與</a:t>
            </a:r>
            <a:r>
              <a:rPr lang="en-US" altLang="zh-TW" sz="1400" dirty="0" err="1"/>
              <a:t>m+d</a:t>
            </a:r>
            <a:r>
              <a:rPr lang="zh-TW" altLang="zh-TW" sz="1400" dirty="0"/>
              <a:t>之間，且</a:t>
            </a:r>
            <a:r>
              <a:rPr lang="en-US" altLang="zh-TW" sz="1400" dirty="0"/>
              <a:t>Y</a:t>
            </a:r>
            <a:r>
              <a:rPr lang="zh-TW" altLang="zh-TW" sz="1400" dirty="0"/>
              <a:t>軸值介於</a:t>
            </a:r>
            <a:r>
              <a:rPr lang="en-US" altLang="zh-TW" sz="1400" dirty="0" err="1"/>
              <a:t>y</a:t>
            </a:r>
            <a:r>
              <a:rPr lang="en-US" altLang="zh-TW" sz="1400" baseline="-30000" dirty="0" err="1"/>
              <a:t>P</a:t>
            </a:r>
            <a:r>
              <a:rPr lang="en-US" altLang="zh-TW" sz="1400" dirty="0" err="1"/>
              <a:t>+d</a:t>
            </a:r>
            <a:r>
              <a:rPr lang="en-US" altLang="zh-TW" sz="1400" dirty="0"/>
              <a:t> </a:t>
            </a:r>
            <a:r>
              <a:rPr lang="zh-TW" altLang="zh-TW" sz="1400" dirty="0"/>
              <a:t>與</a:t>
            </a:r>
            <a:r>
              <a:rPr lang="en-US" altLang="zh-TW" sz="1400" dirty="0"/>
              <a:t> </a:t>
            </a:r>
            <a:r>
              <a:rPr lang="en-US" altLang="zh-TW" sz="1400" dirty="0" err="1"/>
              <a:t>y</a:t>
            </a:r>
            <a:r>
              <a:rPr lang="en-US" altLang="zh-TW" sz="1400" baseline="-30000" dirty="0" err="1"/>
              <a:t>P</a:t>
            </a:r>
            <a:r>
              <a:rPr lang="en-US" altLang="zh-TW" sz="1400" dirty="0"/>
              <a:t>-d</a:t>
            </a:r>
            <a:r>
              <a:rPr lang="zh-TW" altLang="zh-TW" sz="1400" dirty="0"/>
              <a:t>之間的所有點，若存在一點與</a:t>
            </a:r>
            <a:r>
              <a:rPr lang="en-US" altLang="zh-TW" sz="1400" dirty="0"/>
              <a:t>p</a:t>
            </a:r>
            <a:r>
              <a:rPr lang="zh-TW" altLang="zh-TW" sz="1400" dirty="0"/>
              <a:t>之距離為小於</a:t>
            </a:r>
            <a:r>
              <a:rPr lang="en-US" altLang="zh-TW" sz="1400" dirty="0"/>
              <a:t>d</a:t>
            </a:r>
            <a:r>
              <a:rPr lang="zh-TW" altLang="zh-TW" sz="1400" dirty="0"/>
              <a:t>的</a:t>
            </a:r>
            <a:r>
              <a:rPr lang="en-US" altLang="zh-TW" sz="1400" dirty="0"/>
              <a:t>d’</a:t>
            </a:r>
            <a:r>
              <a:rPr lang="zh-TW" altLang="zh-TW" sz="1400" dirty="0"/>
              <a:t>，則令</a:t>
            </a:r>
            <a:r>
              <a:rPr lang="en-US" altLang="zh-TW" sz="1400" dirty="0"/>
              <a:t>d=d’</a:t>
            </a:r>
            <a:r>
              <a:rPr lang="zh-TW" altLang="zh-TW" sz="1400" dirty="0"/>
              <a:t>。</a:t>
            </a:r>
            <a:r>
              <a:rPr lang="zh-TW" altLang="en-US" sz="1400" dirty="0"/>
              <a:t>回傳</a:t>
            </a:r>
            <a:r>
              <a:rPr lang="en-US" altLang="zh-TW" sz="1400" dirty="0"/>
              <a:t>d</a:t>
            </a:r>
            <a:r>
              <a:rPr lang="zh-TW" altLang="en-US" sz="1400" dirty="0"/>
              <a:t>並結束執行。</a:t>
            </a:r>
            <a:endParaRPr lang="en-US" altLang="zh-TW" sz="1400" dirty="0"/>
          </a:p>
          <a:p>
            <a:pPr algn="just"/>
            <a:endParaRPr lang="zh-TW" altLang="zh-TW" sz="1200" dirty="0"/>
          </a:p>
          <a:p>
            <a:pPr algn="just"/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6199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刪尋演算法基本概念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80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刪尋解題策略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刪尋</a:t>
            </a:r>
            <a:r>
              <a:rPr lang="en-US" altLang="zh-TW" dirty="0"/>
              <a:t>(prune-and-search)</a:t>
            </a:r>
            <a:r>
              <a:rPr lang="zh-TW" altLang="en-US" dirty="0"/>
              <a:t>解題策略使用多次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(iteration)</a:t>
            </a:r>
            <a:r>
              <a:rPr lang="zh-TW" altLang="en-US" dirty="0"/>
              <a:t>解決問題。</a:t>
            </a: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在每次迭代都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(prune)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輸入資料的一部份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假設為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部份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0&lt;f&lt;1)</a:t>
            </a:r>
            <a:r>
              <a:rPr lang="zh-TW" altLang="en-US" dirty="0"/>
              <a:t>，而後採用相同的演算法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遞迴地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(recursively)</a:t>
            </a:r>
            <a:r>
              <a:rPr lang="zh-TW" altLang="en-US" dirty="0"/>
              <a:t>從剩餘資料中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(search)</a:t>
            </a:r>
            <a:r>
              <a:rPr lang="zh-TW" altLang="en-US" dirty="0"/>
              <a:t>出解答。</a:t>
            </a: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而經過幾次迭代後，輸入資料的規模將會小到足以讓問題使用常數時間複雜度直接解決。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572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使用刪尋解題策略的演算法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二元搜尋演算法</a:t>
            </a:r>
            <a:endParaRPr lang="en-US" altLang="zh-TW" dirty="0"/>
          </a:p>
          <a:p>
            <a:r>
              <a:rPr lang="zh-TW" altLang="en-US" dirty="0"/>
              <a:t>選取與中位數演算法</a:t>
            </a:r>
            <a:endParaRPr lang="en-US" altLang="zh-TW" dirty="0"/>
          </a:p>
          <a:p>
            <a:r>
              <a:rPr lang="zh-TW" altLang="en-US" dirty="0"/>
              <a:t>限制的一圓心演算法</a:t>
            </a:r>
            <a:endParaRPr lang="en-US" altLang="zh-TW" dirty="0"/>
          </a:p>
          <a:p>
            <a:r>
              <a:rPr lang="zh-TW" altLang="en-US" dirty="0"/>
              <a:t>簡化的二變數線性規劃演算法</a:t>
            </a:r>
          </a:p>
        </p:txBody>
      </p:sp>
    </p:spTree>
    <p:extLst>
      <p:ext uri="{BB962C8B-B14F-4D97-AF65-F5344CB8AC3E}">
        <p14:creationId xmlns:p14="http://schemas.microsoft.com/office/powerpoint/2010/main" val="9742772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一般刪尋演算法時間複雜度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defRPr/>
            </a:pPr>
            <a:r>
              <a:rPr lang="zh-TW" altLang="en-US" dirty="0"/>
              <a:t>假設輸入規模為</a:t>
            </a:r>
            <a:r>
              <a:rPr lang="en-US" altLang="zh-TW" dirty="0"/>
              <a:t>n</a:t>
            </a:r>
            <a:r>
              <a:rPr lang="zh-TW" altLang="en-US" dirty="0"/>
              <a:t>，而刪尋演算法每次迭代都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(prune)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輸入資料的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部份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(0&lt;f&lt;1)</a:t>
            </a:r>
            <a:r>
              <a:rPr lang="zh-TW" altLang="en-US" dirty="0"/>
              <a:t>，若在每次迭代執行所需的時間複雜度為</a:t>
            </a:r>
            <a:r>
              <a:rPr lang="en-US" altLang="zh-TW" dirty="0" err="1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r>
              <a:rPr lang="en-US" altLang="zh-TW" baseline="30000" dirty="0" err="1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dirty="0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=O(</a:t>
            </a:r>
            <a:r>
              <a:rPr lang="en-US" altLang="zh-TW" dirty="0" err="1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TW" baseline="30000" dirty="0" err="1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dirty="0">
                <a:solidFill>
                  <a:srgbClr val="4747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&gt;0</a:t>
            </a:r>
            <a:r>
              <a:rPr lang="zh-TW" altLang="en-US" dirty="0"/>
              <a:t>，則在最差狀況下刪尋演算法的時間複雜度</a:t>
            </a:r>
            <a:r>
              <a:rPr lang="en-US" altLang="zh-TW" dirty="0"/>
              <a:t>T(n)</a:t>
            </a:r>
            <a:r>
              <a:rPr lang="zh-TW" altLang="en-US" dirty="0"/>
              <a:t>為</a:t>
            </a:r>
            <a:r>
              <a:rPr lang="en-US" altLang="zh-TW" dirty="0"/>
              <a:t>:</a:t>
            </a:r>
          </a:p>
          <a:p>
            <a:pPr marL="0" indent="0" algn="just">
              <a:lnSpc>
                <a:spcPct val="125000"/>
              </a:lnSpc>
              <a:buNone/>
              <a:defRPr/>
            </a:pPr>
            <a:r>
              <a:rPr lang="en-US" altLang="zh-TW" dirty="0">
                <a:ea typeface="全真中明體" pitchFamily="49" charset="-120"/>
              </a:rPr>
              <a:t>   T(n) = T((1</a:t>
            </a:r>
            <a:r>
              <a:rPr lang="en-US" altLang="zh-TW" dirty="0">
                <a:latin typeface="Symbol" pitchFamily="18" charset="2"/>
                <a:ea typeface="全真中明體" pitchFamily="49" charset="-120"/>
              </a:rPr>
              <a:t>-</a:t>
            </a:r>
            <a:r>
              <a:rPr lang="en-US" altLang="zh-TW" dirty="0">
                <a:ea typeface="全真中明體" pitchFamily="49" charset="-120"/>
              </a:rPr>
              <a:t>f )</a:t>
            </a:r>
            <a:r>
              <a:rPr lang="en-US" altLang="zh-TW" baseline="30000" dirty="0">
                <a:ea typeface="全真中明體" pitchFamily="49" charset="-120"/>
              </a:rPr>
              <a:t> </a:t>
            </a:r>
            <a:r>
              <a:rPr lang="en-US" altLang="zh-TW" dirty="0">
                <a:ea typeface="全真中明體" pitchFamily="49" charset="-120"/>
              </a:rPr>
              <a:t>n)</a:t>
            </a:r>
            <a:r>
              <a:rPr lang="en-US" altLang="zh-TW" baseline="30000" dirty="0">
                <a:ea typeface="全真中明體" pitchFamily="49" charset="-120"/>
              </a:rPr>
              <a:t> </a:t>
            </a:r>
            <a:r>
              <a:rPr lang="en-US" altLang="zh-TW" dirty="0">
                <a:ea typeface="全真中明體" pitchFamily="49" charset="-120"/>
              </a:rPr>
              <a:t>+</a:t>
            </a:r>
            <a:r>
              <a:rPr lang="en-US" altLang="zh-TW" baseline="30000" dirty="0">
                <a:ea typeface="全真中明體" pitchFamily="49" charset="-120"/>
              </a:rPr>
              <a:t> </a:t>
            </a:r>
            <a:r>
              <a:rPr lang="en-US" altLang="zh-TW" dirty="0" err="1">
                <a:ea typeface="全真中明體" pitchFamily="49" charset="-120"/>
              </a:rPr>
              <a:t>cn</a:t>
            </a:r>
            <a:r>
              <a:rPr lang="en-US" altLang="zh-TW" baseline="30000" dirty="0" err="1">
                <a:ea typeface="全真中明體" pitchFamily="49" charset="-120"/>
              </a:rPr>
              <a:t>k</a:t>
            </a:r>
            <a:r>
              <a:rPr lang="en-US" altLang="zh-TW" dirty="0"/>
              <a:t>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542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r>
              <a:rPr lang="zh-TW" altLang="en-US" kern="0" dirty="0"/>
              <a:t>一般刪尋演算法時間複雜度</a:t>
            </a:r>
            <a:r>
              <a:rPr lang="en-US" altLang="zh-TW" kern="0" dirty="0"/>
              <a:t>(</a:t>
            </a:r>
            <a:r>
              <a:rPr lang="zh-TW" altLang="en-US" kern="0" dirty="0"/>
              <a:t>續</a:t>
            </a:r>
            <a:r>
              <a:rPr lang="en-US" altLang="zh-TW" kern="0" dirty="0"/>
              <a:t>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3E35D8-2FD5-4AD7-91E4-97AAE3ECFC65}"/>
              </a:ext>
            </a:extLst>
          </p:cNvPr>
          <p:cNvSpPr/>
          <p:nvPr/>
        </p:nvSpPr>
        <p:spPr>
          <a:xfrm>
            <a:off x="719064" y="1772816"/>
            <a:ext cx="8424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800" dirty="0">
                <a:ea typeface="全真中明體" pitchFamily="49" charset="-120"/>
              </a:rPr>
              <a:t>We have </a:t>
            </a:r>
            <a:endParaRPr lang="en-US" altLang="zh-TW" sz="2400" i="1" dirty="0">
              <a:ea typeface="全真中明體" pitchFamily="49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400" i="1" dirty="0">
                <a:ea typeface="全真中明體" pitchFamily="49" charset="-120"/>
              </a:rPr>
              <a:t>   T</a:t>
            </a:r>
            <a:r>
              <a:rPr lang="en-US" altLang="zh-TW" sz="2400" dirty="0">
                <a:ea typeface="全真中明體" pitchFamily="49" charset="-120"/>
              </a:rPr>
              <a:t>(</a:t>
            </a:r>
            <a:r>
              <a:rPr lang="en-US" altLang="zh-TW" sz="2400" i="1" dirty="0">
                <a:ea typeface="全真中明體" pitchFamily="49" charset="-120"/>
              </a:rPr>
              <a:t>n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i="1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  <a:sym typeface="Symbol" panose="05050102010706020507" pitchFamily="18" charset="2"/>
              </a:rPr>
              <a:t></a:t>
            </a:r>
            <a:r>
              <a:rPr lang="en-US" altLang="zh-TW" sz="2400" i="1" dirty="0">
                <a:ea typeface="全真中明體" pitchFamily="49" charset="-120"/>
              </a:rPr>
              <a:t> T</a:t>
            </a:r>
            <a:r>
              <a:rPr lang="en-US" altLang="zh-TW" sz="2400" dirty="0">
                <a:ea typeface="全真中明體" pitchFamily="49" charset="-120"/>
              </a:rPr>
              <a:t>((1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n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i="1" dirty="0" err="1">
                <a:ea typeface="全真中明體" pitchFamily="49" charset="-120"/>
              </a:rPr>
              <a:t>cn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dirty="0">
                <a:ea typeface="全真中明體" pitchFamily="49" charset="-120"/>
              </a:rPr>
              <a:t>	for sufficiently large</a:t>
            </a:r>
            <a:r>
              <a:rPr lang="en-US" altLang="zh-TW" sz="2400" i="1" dirty="0">
                <a:ea typeface="全真中明體" pitchFamily="49" charset="-120"/>
              </a:rPr>
              <a:t> n</a:t>
            </a:r>
            <a:r>
              <a:rPr lang="en-US" altLang="zh-TW" sz="2400" dirty="0">
                <a:ea typeface="全真中明體" pitchFamily="49" charset="-120"/>
              </a:rPr>
              <a:t>.</a:t>
            </a:r>
            <a:endParaRPr lang="en-US" altLang="zh-TW" sz="2400" i="1" dirty="0">
              <a:ea typeface="全真中明體" pitchFamily="49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  <a:sym typeface="Symbol" panose="05050102010706020507" pitchFamily="18" charset="2"/>
              </a:rPr>
              <a:t>    </a:t>
            </a:r>
            <a:r>
              <a:rPr lang="en-US" altLang="zh-TW" sz="2400" i="1" dirty="0">
                <a:ea typeface="全真中明體" pitchFamily="49" charset="-120"/>
              </a:rPr>
              <a:t> T</a:t>
            </a:r>
            <a:r>
              <a:rPr lang="en-US" altLang="zh-TW" sz="2400" dirty="0">
                <a:ea typeface="全真中明體" pitchFamily="49" charset="-120"/>
              </a:rPr>
              <a:t>((1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2</a:t>
            </a:r>
            <a:r>
              <a:rPr lang="en-US" altLang="zh-TW" sz="2400" i="1" dirty="0">
                <a:ea typeface="全真中明體" pitchFamily="49" charset="-120"/>
              </a:rPr>
              <a:t>n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i="1" dirty="0" err="1">
                <a:ea typeface="全真中明體" pitchFamily="49" charset="-120"/>
              </a:rPr>
              <a:t>cn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c</a:t>
            </a:r>
            <a:r>
              <a:rPr lang="en-US" altLang="zh-TW" sz="2400" dirty="0">
                <a:ea typeface="全真中明體" pitchFamily="49" charset="-120"/>
              </a:rPr>
              <a:t>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i="1" dirty="0" err="1">
                <a:ea typeface="全真中明體" pitchFamily="49" charset="-120"/>
              </a:rPr>
              <a:t>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i="1" dirty="0">
                <a:ea typeface="全真中明體" pitchFamily="49" charset="-12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全真中明體" pitchFamily="49" charset="-120"/>
              </a:rPr>
              <a:t>    </a:t>
            </a:r>
            <a:r>
              <a:rPr lang="en-US" altLang="zh-TW" sz="2400" dirty="0">
                <a:latin typeface="Times New Roman" panose="02020603050405020304" pitchFamily="18" charset="0"/>
                <a:ea typeface="全真中明體" pitchFamily="49" charset="-120"/>
                <a:sym typeface="MT Extra" panose="05050102010205020202" pitchFamily="18" charset="2"/>
              </a:rPr>
              <a:t></a:t>
            </a:r>
            <a:endParaRPr lang="en-US" altLang="zh-TW" sz="2400" i="1" dirty="0">
              <a:ea typeface="全真中明體" pitchFamily="49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  <a:sym typeface="Symbol" panose="05050102010706020507" pitchFamily="18" charset="2"/>
              </a:rPr>
              <a:t>    </a:t>
            </a:r>
            <a:r>
              <a:rPr lang="en-US" altLang="zh-TW" sz="2400" i="1" dirty="0">
                <a:ea typeface="全真中明體" pitchFamily="49" charset="-120"/>
              </a:rPr>
              <a:t> c</a:t>
            </a:r>
            <a:r>
              <a:rPr lang="en-US" altLang="zh-TW" sz="2400" dirty="0">
                <a:latin typeface="Times New Roman" panose="02020603050405020304" pitchFamily="18" charset="0"/>
                <a:ea typeface="全真中明體" pitchFamily="49" charset="-120"/>
              </a:rPr>
              <a:t>’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i="1" baseline="30000" dirty="0">
                <a:ea typeface="全真中明體" pitchFamily="49" charset="-120"/>
              </a:rPr>
              <a:t> </a:t>
            </a:r>
            <a:r>
              <a:rPr lang="en-US" altLang="zh-TW" sz="2400" i="1" dirty="0" err="1">
                <a:ea typeface="全真中明體" pitchFamily="49" charset="-120"/>
              </a:rPr>
              <a:t>cn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i="1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i="1" baseline="30000" dirty="0"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c</a:t>
            </a:r>
            <a:r>
              <a:rPr lang="en-US" altLang="zh-TW" sz="2400" dirty="0">
                <a:ea typeface="全真中明體" pitchFamily="49" charset="-120"/>
              </a:rPr>
              <a:t>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i="1" dirty="0" err="1">
                <a:ea typeface="全真中明體" pitchFamily="49" charset="-120"/>
              </a:rPr>
              <a:t>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dirty="0">
                <a:ea typeface="全真中明體" pitchFamily="49" charset="-120"/>
              </a:rPr>
              <a:t> + </a:t>
            </a:r>
            <a:r>
              <a:rPr lang="en-US" altLang="zh-TW" sz="2400" i="1" dirty="0">
                <a:ea typeface="全真中明體" pitchFamily="49" charset="-120"/>
              </a:rPr>
              <a:t>c</a:t>
            </a:r>
            <a:r>
              <a:rPr lang="en-US" altLang="zh-TW" sz="2400" dirty="0">
                <a:ea typeface="全真中明體" pitchFamily="49" charset="-120"/>
              </a:rPr>
              <a:t>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2</a:t>
            </a:r>
            <a:r>
              <a:rPr lang="en-US" altLang="zh-TW" sz="2400" i="1" baseline="30000" dirty="0">
                <a:ea typeface="全真中明體" pitchFamily="49" charset="-120"/>
              </a:rPr>
              <a:t>k</a:t>
            </a:r>
            <a:r>
              <a:rPr lang="en-US" altLang="zh-TW" sz="2400" i="1" dirty="0">
                <a:ea typeface="全真中明體" pitchFamily="49" charset="-120"/>
              </a:rPr>
              <a:t>n</a:t>
            </a:r>
            <a:r>
              <a:rPr lang="en-US" altLang="zh-TW" sz="2400" i="1" baseline="30000" dirty="0">
                <a:ea typeface="全真中明體" pitchFamily="49" charset="-120"/>
              </a:rPr>
              <a:t>k</a:t>
            </a:r>
            <a:r>
              <a:rPr lang="en-US" altLang="zh-TW" sz="2400" dirty="0">
                <a:ea typeface="全真中明體" pitchFamily="49" charset="-120"/>
              </a:rPr>
              <a:t> +</a:t>
            </a:r>
            <a:r>
              <a:rPr lang="en-US" altLang="zh-TW" sz="2400" i="1" dirty="0">
                <a:ea typeface="全真中明體" pitchFamily="49" charset="-120"/>
              </a:rPr>
              <a:t> ...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i="1" dirty="0">
                <a:ea typeface="全真中明體" pitchFamily="49" charset="-120"/>
              </a:rPr>
              <a:t> c</a:t>
            </a:r>
            <a:r>
              <a:rPr lang="en-US" altLang="zh-TW" sz="2400" dirty="0">
                <a:ea typeface="全真中明體" pitchFamily="49" charset="-120"/>
              </a:rPr>
              <a:t>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i="1" baseline="30000" dirty="0" err="1">
                <a:ea typeface="全真中明體" pitchFamily="49" charset="-120"/>
              </a:rPr>
              <a:t>pk</a:t>
            </a:r>
            <a:r>
              <a:rPr lang="en-US" altLang="zh-TW" sz="2400" i="1" dirty="0" err="1">
                <a:ea typeface="全真中明體" pitchFamily="49" charset="-120"/>
              </a:rPr>
              <a:t>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i="1" baseline="30000" dirty="0">
                <a:ea typeface="全真中明體" pitchFamily="49" charset="-120"/>
              </a:rPr>
              <a:t> </a:t>
            </a:r>
            <a:endParaRPr lang="en-US" altLang="zh-TW" sz="2400" i="1" dirty="0">
              <a:ea typeface="全真中明體" pitchFamily="49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400" dirty="0">
                <a:ea typeface="全真中明體" pitchFamily="49" charset="-120"/>
              </a:rPr>
              <a:t>   =</a:t>
            </a:r>
            <a:r>
              <a:rPr lang="en-US" altLang="zh-TW" sz="2400" i="1" dirty="0">
                <a:ea typeface="全真中明體" pitchFamily="49" charset="-120"/>
              </a:rPr>
              <a:t> c</a:t>
            </a:r>
            <a:r>
              <a:rPr lang="en-US" altLang="zh-TW" sz="2400" dirty="0">
                <a:latin typeface="Times New Roman" panose="02020603050405020304" pitchFamily="18" charset="0"/>
                <a:ea typeface="全真中明體" pitchFamily="49" charset="-120"/>
              </a:rPr>
              <a:t>’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i="1" baseline="30000" dirty="0">
                <a:ea typeface="全真中明體" pitchFamily="49" charset="-120"/>
              </a:rPr>
              <a:t> </a:t>
            </a:r>
            <a:r>
              <a:rPr lang="en-US" altLang="zh-TW" sz="2400" i="1" dirty="0" err="1">
                <a:ea typeface="全真中明體" pitchFamily="49" charset="-120"/>
              </a:rPr>
              <a:t>cn</a:t>
            </a:r>
            <a:r>
              <a:rPr lang="en-US" altLang="zh-TW" sz="2400" i="1" baseline="30000" dirty="0" err="1">
                <a:ea typeface="全真中明體" pitchFamily="49" charset="-120"/>
              </a:rPr>
              <a:t>k</a:t>
            </a:r>
            <a:r>
              <a:rPr lang="en-US" altLang="zh-TW" sz="2400" dirty="0">
                <a:ea typeface="全真中明體" pitchFamily="49" charset="-120"/>
              </a:rPr>
              <a:t>(1</a:t>
            </a:r>
            <a:r>
              <a:rPr lang="en-US" altLang="zh-TW" sz="2400" i="1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i="1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i="1" baseline="30000" dirty="0">
                <a:ea typeface="全真中明體" pitchFamily="49" charset="-120"/>
              </a:rPr>
              <a:t>k</a:t>
            </a:r>
            <a:r>
              <a:rPr lang="en-US" altLang="zh-TW" sz="2400" i="1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 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2</a:t>
            </a:r>
            <a:r>
              <a:rPr lang="en-US" altLang="zh-TW" sz="2400" i="1" baseline="30000" dirty="0">
                <a:ea typeface="全真中明體" pitchFamily="49" charset="-120"/>
              </a:rPr>
              <a:t>k</a:t>
            </a:r>
            <a:r>
              <a:rPr lang="en-US" altLang="zh-TW" sz="2400" i="1" dirty="0">
                <a:ea typeface="全真中明體" pitchFamily="49" charset="-120"/>
              </a:rPr>
              <a:t> </a:t>
            </a:r>
            <a:r>
              <a:rPr lang="en-US" altLang="zh-TW" sz="2400" dirty="0">
                <a:ea typeface="全真中明體" pitchFamily="49" charset="-120"/>
              </a:rPr>
              <a:t>+</a:t>
            </a:r>
            <a:r>
              <a:rPr lang="en-US" altLang="zh-TW" sz="2400" i="1" dirty="0">
                <a:ea typeface="全真中明體" pitchFamily="49" charset="-120"/>
              </a:rPr>
              <a:t> ... </a:t>
            </a:r>
            <a:r>
              <a:rPr lang="en-US" altLang="zh-TW" sz="2400" dirty="0">
                <a:ea typeface="全真中明體" pitchFamily="49" charset="-120"/>
              </a:rPr>
              <a:t>+ (1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4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400" i="1" dirty="0">
                <a:ea typeface="全真中明體" pitchFamily="49" charset="-120"/>
              </a:rPr>
              <a:t>f </a:t>
            </a:r>
            <a:r>
              <a:rPr lang="en-US" altLang="zh-TW" sz="2400" dirty="0">
                <a:ea typeface="全真中明體" pitchFamily="49" charset="-120"/>
              </a:rPr>
              <a:t>)</a:t>
            </a:r>
            <a:r>
              <a:rPr lang="en-US" altLang="zh-TW" sz="2400" baseline="30000" dirty="0">
                <a:ea typeface="全真中明體" pitchFamily="49" charset="-120"/>
              </a:rPr>
              <a:t> </a:t>
            </a:r>
            <a:r>
              <a:rPr lang="en-US" altLang="zh-TW" sz="2400" i="1" baseline="30000" dirty="0">
                <a:ea typeface="全真中明體" pitchFamily="49" charset="-120"/>
              </a:rPr>
              <a:t>pk</a:t>
            </a:r>
            <a:r>
              <a:rPr lang="en-US" altLang="zh-TW" sz="2400" dirty="0">
                <a:ea typeface="全真中明體" pitchFamily="49" charset="-120"/>
              </a:rPr>
              <a:t>).</a:t>
            </a:r>
            <a:endParaRPr lang="en-US" altLang="zh-TW" sz="2400" i="1" dirty="0">
              <a:ea typeface="全真中明體" pitchFamily="49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800" dirty="0">
                <a:ea typeface="全真中明體" pitchFamily="49" charset="-120"/>
              </a:rPr>
              <a:t>   Since 1</a:t>
            </a:r>
            <a:r>
              <a:rPr lang="en-US" altLang="zh-TW" sz="2800" baseline="30000" dirty="0">
                <a:ea typeface="全真中明體" pitchFamily="49" charset="-120"/>
              </a:rPr>
              <a:t> </a:t>
            </a:r>
            <a:r>
              <a:rPr lang="en-US" altLang="zh-TW" sz="2800" dirty="0">
                <a:latin typeface="Symbol" panose="05050102010706020507" pitchFamily="18" charset="2"/>
                <a:ea typeface="全真中明體" pitchFamily="49" charset="-120"/>
              </a:rPr>
              <a:t>-</a:t>
            </a:r>
            <a:r>
              <a:rPr lang="en-US" altLang="zh-TW" sz="2800" baseline="300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800" i="1" dirty="0">
                <a:ea typeface="全真中明體" pitchFamily="49" charset="-120"/>
              </a:rPr>
              <a:t>f </a:t>
            </a:r>
            <a:r>
              <a:rPr lang="en-US" altLang="zh-TW" sz="2800" dirty="0">
                <a:ea typeface="全真中明體" pitchFamily="49" charset="-120"/>
              </a:rPr>
              <a:t>&lt; 1</a:t>
            </a:r>
            <a:r>
              <a:rPr lang="en-US" altLang="zh-TW" sz="2800" i="1" dirty="0">
                <a:ea typeface="全真中明體" pitchFamily="49" charset="-120"/>
              </a:rPr>
              <a:t>,</a:t>
            </a:r>
            <a:r>
              <a:rPr lang="en-US" altLang="zh-TW" sz="2800" dirty="0">
                <a:ea typeface="全真中明體" pitchFamily="49" charset="-120"/>
              </a:rPr>
              <a:t> as </a:t>
            </a:r>
            <a:r>
              <a:rPr lang="en-US" altLang="zh-TW" sz="2800" i="1" dirty="0">
                <a:ea typeface="全真中明體" pitchFamily="49" charset="-120"/>
              </a:rPr>
              <a:t>n </a:t>
            </a:r>
            <a:r>
              <a:rPr lang="en-US" altLang="zh-TW" sz="2800" dirty="0">
                <a:latin typeface="Symbol" panose="05050102010706020507" pitchFamily="18" charset="2"/>
                <a:ea typeface="全真中明體" pitchFamily="49" charset="-120"/>
                <a:sym typeface="Symbol" panose="05050102010706020507" pitchFamily="18" charset="2"/>
              </a:rPr>
              <a:t></a:t>
            </a:r>
            <a:r>
              <a:rPr lang="en-US" altLang="zh-TW" sz="2800" dirty="0">
                <a:latin typeface="Symbol" panose="05050102010706020507" pitchFamily="18" charset="2"/>
                <a:ea typeface="全真中明體" pitchFamily="49" charset="-120"/>
              </a:rPr>
              <a:t> </a:t>
            </a:r>
            <a:r>
              <a:rPr lang="en-US" altLang="zh-TW" sz="2800" dirty="0">
                <a:latin typeface="Symbol" panose="05050102010706020507" pitchFamily="18" charset="2"/>
                <a:ea typeface="全真中明體" pitchFamily="49" charset="-120"/>
                <a:sym typeface="Symbol" panose="05050102010706020507" pitchFamily="18" charset="2"/>
              </a:rPr>
              <a:t></a:t>
            </a:r>
            <a:r>
              <a:rPr lang="en-US" altLang="zh-TW" sz="2800" i="1" dirty="0">
                <a:ea typeface="全真中明體" pitchFamily="49" charset="-120"/>
              </a:rPr>
              <a:t>, </a:t>
            </a:r>
          </a:p>
          <a:p>
            <a:pPr algn="just">
              <a:lnSpc>
                <a:spcPct val="90000"/>
              </a:lnSpc>
            </a:pPr>
            <a:endParaRPr lang="en-US" altLang="zh-TW" sz="2800" i="1" dirty="0">
              <a:ea typeface="全真中明體" pitchFamily="49" charset="-120"/>
            </a:endParaRPr>
          </a:p>
          <a:p>
            <a:pPr marL="742950" lvl="1" indent="-285750">
              <a:lnSpc>
                <a:spcPct val="90000"/>
              </a:lnSpc>
              <a:buFont typeface="Symbol" panose="05050102010706020507" pitchFamily="18" charset="2"/>
              <a:buChar char="\"/>
            </a:pPr>
            <a:r>
              <a:rPr lang="en-US" altLang="zh-TW" sz="2400" dirty="0">
                <a:ea typeface="全真中明體" pitchFamily="49" charset="-120"/>
              </a:rPr>
              <a:t>T(n) = O(</a:t>
            </a:r>
            <a:r>
              <a:rPr lang="en-US" altLang="zh-TW" sz="2400" dirty="0" err="1">
                <a:ea typeface="全真中明體" pitchFamily="49" charset="-120"/>
              </a:rPr>
              <a:t>n</a:t>
            </a:r>
            <a:r>
              <a:rPr lang="en-US" altLang="zh-TW" sz="2400" baseline="30000" dirty="0" err="1">
                <a:ea typeface="全真中明體" pitchFamily="49" charset="-120"/>
              </a:rPr>
              <a:t>k</a:t>
            </a:r>
            <a:r>
              <a:rPr lang="en-US" altLang="zh-TW" sz="2400" dirty="0">
                <a:ea typeface="全真中明體" pitchFamily="49" charset="-120"/>
              </a:rPr>
              <a:t>)</a:t>
            </a:r>
          </a:p>
          <a:p>
            <a:pPr marL="742950" lvl="1" indent="-285750">
              <a:lnSpc>
                <a:spcPct val="90000"/>
              </a:lnSpc>
              <a:buFont typeface="Symbol" panose="05050102010706020507" pitchFamily="18" charset="2"/>
              <a:buChar char="\"/>
            </a:pPr>
            <a:endParaRPr lang="en-US" altLang="zh-TW" u="sng" dirty="0">
              <a:ea typeface="全真中明體" pitchFamily="49" charset="-12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全真中明體" pitchFamily="49" charset="-120"/>
              </a:rPr>
              <a:t>Thus, the time-complexity of the whole prune-and-search process is of the same order as the time-complexity in each iteration.</a:t>
            </a:r>
            <a:r>
              <a:rPr lang="en-US" altLang="zh-TW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zh-TW" altLang="en-US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4119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二元搜尋演算法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給定一個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已依由小到大順序排列</a:t>
            </a:r>
            <a:r>
              <a:rPr lang="zh-TW" altLang="en-US" dirty="0"/>
              <a:t>的數值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陣列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TW" altLang="en-US" dirty="0"/>
              <a:t>，</a:t>
            </a:r>
            <a:r>
              <a:rPr lang="zh-TW" altLang="zh-TW" dirty="0"/>
              <a:t>假設我們要</a:t>
            </a:r>
            <a:r>
              <a:rPr lang="zh-TW" altLang="en-US" dirty="0"/>
              <a:t>在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索引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索引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dirty="0"/>
              <a:t>之間找出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目標數值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TW" altLang="en-US" dirty="0"/>
              <a:t>的索引，則我們可以</a:t>
            </a:r>
            <a:r>
              <a:rPr lang="zh-TW" altLang="zh-TW" dirty="0"/>
              <a:t>使用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二元搜尋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(binary search)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en-US" dirty="0"/>
              <a:t>採用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刪尋策略</a:t>
            </a:r>
            <a:r>
              <a:rPr lang="zh-TW" altLang="en-US" dirty="0"/>
              <a:t>來有效率地進行這項工作。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306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二元搜尋演算法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7376"/>
            <a:ext cx="8526462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89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二元搜尋演算法範例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772816"/>
            <a:ext cx="8712646" cy="4670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TW" altLang="en-US" dirty="0"/>
              <a:t>已排序好的陣列</a:t>
            </a:r>
            <a:r>
              <a:rPr lang="en-US" altLang="zh-TW" dirty="0"/>
              <a:t>A: (</a:t>
            </a:r>
            <a:r>
              <a:rPr lang="zh-TW" altLang="en-US" dirty="0"/>
              <a:t>搜尋</a:t>
            </a:r>
            <a:r>
              <a:rPr lang="en-US" altLang="zh-TW" dirty="0"/>
              <a:t> 43)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/>
              <a:t>索引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-1</a:t>
            </a:r>
            <a:r>
              <a:rPr lang="zh-TW" altLang="en-US" dirty="0"/>
              <a:t>     </a:t>
            </a:r>
            <a:r>
              <a:rPr lang="en-US" altLang="zh-TW" dirty="0"/>
              <a:t>	0  </a:t>
            </a:r>
            <a:r>
              <a:rPr lang="zh-TW" altLang="en-US" dirty="0"/>
              <a:t>   </a:t>
            </a:r>
            <a:r>
              <a:rPr lang="en-US" altLang="zh-TW" dirty="0"/>
              <a:t>	1	</a:t>
            </a:r>
            <a:r>
              <a:rPr lang="zh-TW" altLang="en-US" dirty="0"/>
              <a:t>  </a:t>
            </a:r>
            <a:r>
              <a:rPr lang="en-US" altLang="zh-TW" dirty="0"/>
              <a:t>	2	</a:t>
            </a:r>
            <a:r>
              <a:rPr lang="zh-TW" altLang="en-US" dirty="0"/>
              <a:t> </a:t>
            </a:r>
            <a:r>
              <a:rPr lang="en-US" altLang="zh-TW" dirty="0"/>
              <a:t>	3		4       	5     	 6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TW" altLang="en-US" dirty="0"/>
              <a:t>數值</a:t>
            </a:r>
            <a:r>
              <a:rPr lang="en-US" altLang="zh-TW" dirty="0"/>
              <a:t>:	      2  </a:t>
            </a:r>
            <a:r>
              <a:rPr lang="zh-TW" altLang="en-US" dirty="0"/>
              <a:t>   </a:t>
            </a:r>
            <a:r>
              <a:rPr lang="en-US" altLang="zh-TW" dirty="0"/>
              <a:t>	8	</a:t>
            </a:r>
            <a:r>
              <a:rPr lang="zh-TW" altLang="en-US" dirty="0"/>
              <a:t> </a:t>
            </a:r>
            <a:r>
              <a:rPr lang="en-US" altLang="zh-TW" dirty="0"/>
              <a:t>	11		27    	38    </a:t>
            </a:r>
            <a:r>
              <a:rPr lang="zh-TW" altLang="en-US" dirty="0"/>
              <a:t> </a:t>
            </a:r>
            <a:r>
              <a:rPr lang="en-US" altLang="zh-TW" dirty="0"/>
              <a:t>	43    	 52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/>
              <a:t>(</a:t>
            </a:r>
            <a:r>
              <a:rPr lang="zh-TW" altLang="en-US" dirty="0"/>
              <a:t>搜尋</a:t>
            </a:r>
            <a:r>
              <a:rPr lang="en-US" altLang="zh-TW" dirty="0"/>
              <a:t>43)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TW" altLang="en-US" dirty="0"/>
              <a:t>迭代</a:t>
            </a:r>
            <a:r>
              <a:rPr lang="en-US" altLang="zh-TW" dirty="0"/>
              <a:t>1	       l	  </a:t>
            </a:r>
            <a:r>
              <a:rPr lang="zh-TW" altLang="en-US" dirty="0"/>
              <a:t>       </a:t>
            </a:r>
            <a:r>
              <a:rPr lang="en-US" altLang="zh-TW" dirty="0"/>
              <a:t>				m</a:t>
            </a:r>
            <a:r>
              <a:rPr lang="en-US" altLang="zh-TW" dirty="0">
                <a:sym typeface="Symbol" pitchFamily="18" charset="2"/>
              </a:rPr>
              <a:t>                      		  r</a:t>
            </a:r>
            <a:endParaRPr lang="en-US" altLang="zh-TW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/>
              <a:t>迭代</a:t>
            </a:r>
            <a:r>
              <a:rPr lang="en-US" altLang="zh-TW" dirty="0"/>
              <a:t>2										  l</a:t>
            </a:r>
            <a:r>
              <a:rPr lang="zh-TW" altLang="en-US" dirty="0"/>
              <a:t>     </a:t>
            </a:r>
            <a:r>
              <a:rPr lang="en-US" altLang="zh-TW" dirty="0"/>
              <a:t>	m</a:t>
            </a:r>
            <a:r>
              <a:rPr lang="en-US" altLang="zh-TW" dirty="0">
                <a:sym typeface="Symbol" pitchFamily="18" charset="2"/>
              </a:rPr>
              <a:t>         r</a:t>
            </a:r>
            <a:r>
              <a:rPr lang="zh-TW" altLang="en-US" dirty="0">
                <a:sym typeface="Symbol" pitchFamily="18" charset="2"/>
              </a:rPr>
              <a:t>   </a:t>
            </a:r>
            <a:endParaRPr lang="en-US" altLang="zh-TW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>
                <a:sym typeface="Symbol" pitchFamily="18" charset="2"/>
              </a:rPr>
              <a:t>(</a:t>
            </a:r>
            <a:r>
              <a:rPr lang="zh-TW" altLang="en-US" dirty="0">
                <a:sym typeface="Symbol" pitchFamily="18" charset="2"/>
              </a:rPr>
              <a:t>傳回索引</a:t>
            </a:r>
            <a:r>
              <a:rPr lang="en-US" altLang="zh-TW" dirty="0">
                <a:sym typeface="Symbol" pitchFamily="18" charset="2"/>
              </a:rPr>
              <a:t>5)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/>
              <a:t>(</a:t>
            </a:r>
            <a:r>
              <a:rPr lang="zh-TW" altLang="en-US" dirty="0"/>
              <a:t>搜尋</a:t>
            </a:r>
            <a:r>
              <a:rPr lang="en-US" altLang="zh-TW" dirty="0"/>
              <a:t>1)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TW" altLang="en-US" dirty="0"/>
              <a:t>迭代</a:t>
            </a:r>
            <a:r>
              <a:rPr lang="en-US" altLang="zh-TW" dirty="0"/>
              <a:t>1	        l						 m</a:t>
            </a:r>
            <a:r>
              <a:rPr lang="en-US" altLang="zh-TW" dirty="0">
                <a:sym typeface="Symbol" pitchFamily="18" charset="2"/>
              </a:rPr>
              <a:t>                      		  r</a:t>
            </a:r>
            <a:endParaRPr lang="en-US" altLang="zh-TW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/>
              <a:t>迭代</a:t>
            </a:r>
            <a:r>
              <a:rPr lang="en-US" altLang="zh-TW" dirty="0"/>
              <a:t>2	        l</a:t>
            </a:r>
            <a:r>
              <a:rPr lang="zh-TW" altLang="en-US" dirty="0"/>
              <a:t>  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en-US" altLang="zh-TW" dirty="0">
                <a:sym typeface="Symbol" pitchFamily="18" charset="2"/>
              </a:rPr>
              <a:t>  	 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/>
              <a:t>迭代</a:t>
            </a:r>
            <a:r>
              <a:rPr lang="en-US" altLang="zh-TW" dirty="0"/>
              <a:t>3	      </a:t>
            </a:r>
            <a:r>
              <a:rPr lang="en-US" altLang="zh-TW" dirty="0" err="1"/>
              <a:t>l,r,m</a:t>
            </a:r>
            <a:r>
              <a:rPr lang="en-US" altLang="zh-TW" dirty="0"/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/>
              <a:t>迭代</a:t>
            </a:r>
            <a:r>
              <a:rPr lang="en-US" altLang="zh-TW" dirty="0"/>
              <a:t>4	  r     l  (</a:t>
            </a:r>
            <a:r>
              <a:rPr lang="zh-TW" altLang="en-US" dirty="0"/>
              <a:t>因</a:t>
            </a:r>
            <a:r>
              <a:rPr lang="en-US" altLang="zh-TW" dirty="0"/>
              <a:t>r&lt;l</a:t>
            </a:r>
            <a:r>
              <a:rPr lang="zh-TW" altLang="en-US" dirty="0"/>
              <a:t>，故傳回索引</a:t>
            </a:r>
            <a:r>
              <a:rPr lang="en-US" altLang="zh-TW" dirty="0"/>
              <a:t>-1</a:t>
            </a:r>
            <a:r>
              <a:rPr lang="zh-TW" altLang="en-US" dirty="0"/>
              <a:t>代表</a:t>
            </a:r>
            <a:r>
              <a:rPr lang="en-US" altLang="zh-TW" dirty="0"/>
              <a:t>t</a:t>
            </a:r>
            <a:r>
              <a:rPr lang="zh-TW" altLang="en-US" dirty="0"/>
              <a:t>不在陣列中</a:t>
            </a:r>
            <a:r>
              <a:rPr lang="en-US" altLang="zh-TW" dirty="0"/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dirty="0"/>
          </a:p>
          <a:p>
            <a:pPr>
              <a:lnSpc>
                <a:spcPct val="90000"/>
              </a:lnSpc>
              <a:defRPr/>
            </a:pPr>
            <a:endParaRPr lang="en-US" altLang="zh-TW" sz="2000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lnSpc>
                <a:spcPct val="90000"/>
              </a:lnSpc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7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二元搜尋演算法</a:t>
            </a:r>
            <a:br>
              <a:rPr lang="en-US" altLang="zh-TW" dirty="0"/>
            </a:br>
            <a:r>
              <a:rPr lang="zh-TW" altLang="en-US" dirty="0"/>
              <a:t>是刪尋還是分治演算法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二元搜尋演算法可視為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(prune-and-search)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</a:t>
            </a:r>
            <a:r>
              <a:rPr lang="zh-TW" altLang="en-US" dirty="0"/>
              <a:t>。在每一個迭代的比較之後，會有一半的資料被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(prune away 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dirty="0"/>
              <a:t>二元搜尋演算法亦可視為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分治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(divide-and-conquer)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演算法的一個特例</a:t>
            </a:r>
            <a:r>
              <a:rPr lang="zh-TW" altLang="en-US" dirty="0"/>
              <a:t>。在每一次分割之後，一個分割可能存在解答，另一個分割一定不存在解答。並且不需要做合併的動作。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97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遞迴演算法則的設計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44825"/>
            <a:ext cx="7989752" cy="2880319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SzTx/>
              <a:buFontTx/>
              <a:buAutoNum type="arabicPeriod"/>
            </a:pPr>
            <a:r>
              <a:rPr lang="zh-TW" altLang="en-US" dirty="0"/>
              <a:t>找出問題的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終止條件</a:t>
            </a:r>
            <a:r>
              <a:rPr lang="en-US" altLang="zh-TW" dirty="0"/>
              <a:t>.</a:t>
            </a:r>
          </a:p>
          <a:p>
            <a:pPr marL="533400" indent="-533400">
              <a:lnSpc>
                <a:spcPct val="120000"/>
              </a:lnSpc>
              <a:buSzTx/>
              <a:buFontTx/>
              <a:buAutoNum type="arabicPeriod"/>
            </a:pPr>
            <a:r>
              <a:rPr lang="zh-TW" altLang="en-US" dirty="0"/>
              <a:t>找出問題本身的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遞迴關係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遞迴呼叫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TW" dirty="0"/>
              <a:t>.</a:t>
            </a:r>
          </a:p>
          <a:p>
            <a:pPr marL="533400" indent="-533400">
              <a:lnSpc>
                <a:spcPct val="120000"/>
              </a:lnSpc>
              <a:buSzTx/>
            </a:pPr>
            <a:r>
              <a:rPr lang="zh-TW" altLang="en-US" dirty="0"/>
              <a:t>技巧</a:t>
            </a:r>
            <a:r>
              <a:rPr lang="en-US" altLang="zh-TW" dirty="0"/>
              <a:t>:</a:t>
            </a:r>
          </a:p>
          <a:p>
            <a:pPr marL="996950" lvl="1" indent="-457200">
              <a:lnSpc>
                <a:spcPct val="120000"/>
              </a:lnSpc>
              <a:buSzTx/>
            </a:pPr>
            <a:r>
              <a:rPr lang="zh-TW" altLang="en-US" dirty="0"/>
              <a:t>思考遞迴呼叫需要哪些參數</a:t>
            </a:r>
            <a:r>
              <a:rPr lang="en-US" altLang="zh-TW" dirty="0"/>
              <a:t>?</a:t>
            </a:r>
          </a:p>
          <a:p>
            <a:pPr marL="996950" lvl="1" indent="-457200">
              <a:lnSpc>
                <a:spcPct val="120000"/>
              </a:lnSpc>
              <a:buSzTx/>
            </a:pPr>
            <a:r>
              <a:rPr lang="zh-TW" altLang="en-US" dirty="0"/>
              <a:t>遞迴呼叫的傳回值為何</a:t>
            </a:r>
            <a:r>
              <a:rPr lang="en-US" altLang="zh-TW" dirty="0"/>
              <a:t>?</a:t>
            </a:r>
          </a:p>
          <a:p>
            <a:pPr marL="996950" lvl="1" indent="-457200">
              <a:lnSpc>
                <a:spcPct val="120000"/>
              </a:lnSpc>
              <a:buSzTx/>
            </a:pPr>
            <a:r>
              <a:rPr lang="zh-TW" altLang="en-US" dirty="0"/>
              <a:t>遞迴呼叫的終止條件為何</a:t>
            </a:r>
            <a:r>
              <a:rPr lang="en-US" altLang="zh-TW" dirty="0"/>
              <a:t>? </a:t>
            </a:r>
            <a:r>
              <a:rPr lang="zh-TW" altLang="en-US" dirty="0"/>
              <a:t>終止傳回何值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59632" y="4725144"/>
            <a:ext cx="6121400" cy="19145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Berlin Sans FB" panose="020E0602020502020306" pitchFamily="34" charset="0"/>
              </a:rPr>
              <a:t>Procedure </a:t>
            </a:r>
            <a:r>
              <a:rPr lang="en-US" altLang="zh-TW" sz="2000" b="0" dirty="0" err="1">
                <a:latin typeface="Berlin Sans FB" panose="020E0602020502020306" pitchFamily="34" charset="0"/>
              </a:rPr>
              <a:t>Recursion_subroutine</a:t>
            </a:r>
            <a:r>
              <a:rPr lang="en-US" altLang="zh-TW" sz="2000" b="0" dirty="0">
                <a:latin typeface="Berlin Sans FB" panose="020E0602020502020306" pitchFamily="34" charset="0"/>
              </a:rPr>
              <a:t>(Parameter);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Berlin Sans FB" panose="020E0602020502020306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Berlin Sans FB" panose="020E0602020502020306" pitchFamily="34" charset="0"/>
              </a:rPr>
              <a:t>  if (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終止條件</a:t>
            </a:r>
            <a:r>
              <a:rPr lang="en-US" altLang="zh-TW" sz="2000" b="0" dirty="0">
                <a:latin typeface="Berlin Sans FB" panose="020E0602020502020306" pitchFamily="34" charset="0"/>
              </a:rPr>
              <a:t>) then Return( );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Berlin Sans FB" panose="020E0602020502020306" pitchFamily="34" charset="0"/>
              </a:rPr>
              <a:t>  else </a:t>
            </a:r>
            <a:r>
              <a:rPr lang="en-US" altLang="zh-TW" sz="2000" b="0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Recursion_subroutine</a:t>
            </a:r>
            <a:r>
              <a:rPr lang="en-US" altLang="zh-TW" sz="2000" b="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(</a:t>
            </a:r>
            <a:r>
              <a:rPr lang="en-US" altLang="zh-TW" sz="2000" b="0" dirty="0" err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New_parameter</a:t>
            </a:r>
            <a:r>
              <a:rPr lang="en-US" altLang="zh-TW" sz="2000" b="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)</a:t>
            </a:r>
            <a:r>
              <a:rPr lang="en-US" altLang="zh-TW" sz="2000" b="0" dirty="0">
                <a:latin typeface="Berlin Sans FB" panose="020E0602020502020306" pitchFamily="34" charset="0"/>
              </a:rPr>
              <a:t> ;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54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二元搜尋演算法時間複雜度分析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47545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假設搜尋範圍內有</a:t>
            </a:r>
            <a:r>
              <a:rPr lang="en-US" altLang="zh-TW" dirty="0"/>
              <a:t>n</a:t>
            </a:r>
            <a:r>
              <a:rPr lang="zh-TW" altLang="en-US" dirty="0"/>
              <a:t>個元素，則時間複雜度</a:t>
            </a:r>
            <a:r>
              <a:rPr lang="en-US" altLang="zh-TW" dirty="0"/>
              <a:t>T(n)</a:t>
            </a:r>
            <a:r>
              <a:rPr lang="zh-TW" altLang="en-US" dirty="0"/>
              <a:t>為</a:t>
            </a:r>
            <a:r>
              <a:rPr lang="en-US" altLang="zh-TW" dirty="0"/>
              <a:t>: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	T(n) = T(n/2)+1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			 = T(n/4)+1+1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				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			 =T(n/2</a:t>
            </a:r>
            <a:r>
              <a:rPr lang="en-US" altLang="zh-TW" baseline="30000" dirty="0"/>
              <a:t>k</a:t>
            </a:r>
            <a:r>
              <a:rPr lang="en-US" altLang="zh-TW" dirty="0"/>
              <a:t>)+k*1</a:t>
            </a:r>
          </a:p>
          <a:p>
            <a:pPr>
              <a:lnSpc>
                <a:spcPct val="90000"/>
              </a:lnSpc>
              <a:buNone/>
            </a:pPr>
            <a:br>
              <a:rPr lang="en-US" altLang="zh-TW" dirty="0"/>
            </a:br>
            <a:r>
              <a:rPr lang="zh-TW" altLang="en-US" dirty="0"/>
              <a:t>令</a:t>
            </a:r>
            <a:r>
              <a:rPr lang="en-US" altLang="zh-TW" dirty="0"/>
              <a:t>n/2</a:t>
            </a:r>
            <a:r>
              <a:rPr lang="en-US" altLang="zh-TW" baseline="30000" dirty="0"/>
              <a:t>k</a:t>
            </a:r>
            <a:r>
              <a:rPr lang="en-US" altLang="zh-TW" dirty="0"/>
              <a:t>=1 </a:t>
            </a:r>
            <a:r>
              <a:rPr lang="zh-TW" altLang="en-US" dirty="0"/>
              <a:t>，則</a:t>
            </a:r>
            <a:r>
              <a:rPr lang="en-US" altLang="zh-TW" dirty="0"/>
              <a:t>n = 2</a:t>
            </a:r>
            <a:r>
              <a:rPr lang="en-US" altLang="zh-TW" baseline="30000" dirty="0"/>
              <a:t>k</a:t>
            </a:r>
            <a:r>
              <a:rPr lang="en-US" altLang="zh-TW" dirty="0"/>
              <a:t> </a:t>
            </a:r>
            <a:r>
              <a:rPr lang="zh-TW" altLang="en-US" dirty="0"/>
              <a:t>且</a:t>
            </a:r>
            <a:r>
              <a:rPr lang="en-US" altLang="zh-TW" dirty="0"/>
              <a:t>k=log</a:t>
            </a:r>
            <a:r>
              <a:rPr lang="en-US" altLang="zh-TW" baseline="-25000" dirty="0"/>
              <a:t>2</a:t>
            </a:r>
            <a:r>
              <a:rPr lang="en-US" altLang="zh-TW" dirty="0"/>
              <a:t> n, </a:t>
            </a:r>
            <a:r>
              <a:rPr lang="zh-TW" altLang="en-US" dirty="0"/>
              <a:t>我們可得</a:t>
            </a:r>
            <a:endParaRPr lang="en-US" altLang="zh-TW" dirty="0"/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		T(n)</a:t>
            </a:r>
            <a:r>
              <a:rPr lang="zh-TW" altLang="en-US" dirty="0"/>
              <a:t>   </a:t>
            </a:r>
            <a:r>
              <a:rPr lang="en-US" altLang="zh-TW" dirty="0"/>
              <a:t>= T(1)+k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			= 1+k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/>
              <a:t>			= O(log</a:t>
            </a:r>
            <a:r>
              <a:rPr lang="en-US" altLang="zh-TW" baseline="-25000" dirty="0"/>
              <a:t>2</a:t>
            </a:r>
            <a:r>
              <a:rPr lang="en-US" altLang="zh-TW" dirty="0"/>
              <a:t> n)</a:t>
            </a:r>
            <a:endParaRPr lang="zh-TW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17796"/>
              </p:ext>
            </p:extLst>
          </p:nvPr>
        </p:nvGraphicFramePr>
        <p:xfrm>
          <a:off x="251520" y="2132856"/>
          <a:ext cx="59102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Document" r:id="rId3" imgW="5635601" imgH="842788" progId="Word.Document.8">
                  <p:embed/>
                </p:oleObj>
              </mc:Choice>
              <mc:Fallback>
                <p:oleObj name="Document" r:id="rId3" imgW="5635601" imgH="842788" progId="Word.Document.8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59102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839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選取與中位數演算法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153325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zh-TW" altLang="en-US" sz="2800" dirty="0"/>
              <a:t>給定一個擁有</a:t>
            </a:r>
            <a:r>
              <a:rPr lang="en-US" altLang="zh-TW" sz="2800" dirty="0"/>
              <a:t>n</a:t>
            </a:r>
            <a:r>
              <a:rPr lang="zh-TW" altLang="en-US" sz="2800" dirty="0"/>
              <a:t>個元素的集合</a:t>
            </a:r>
            <a:r>
              <a:rPr lang="en-US" altLang="zh-TW" sz="2800" dirty="0"/>
              <a:t>S</a:t>
            </a:r>
            <a:r>
              <a:rPr lang="zh-TW" altLang="en-US" sz="2800" dirty="0"/>
              <a:t>，</a:t>
            </a:r>
            <a:r>
              <a:rPr lang="zh-TW" altLang="en-US" sz="2800" dirty="0">
                <a:solidFill>
                  <a:srgbClr val="3333FF"/>
                </a:solidFill>
              </a:rPr>
              <a:t>選取問題</a:t>
            </a:r>
            <a:br>
              <a:rPr lang="en-US" altLang="zh-TW" sz="2800" dirty="0">
                <a:solidFill>
                  <a:srgbClr val="3333FF"/>
                </a:solidFill>
              </a:rPr>
            </a:br>
            <a:r>
              <a:rPr lang="en-US" altLang="zh-TW" sz="2800" dirty="0">
                <a:solidFill>
                  <a:srgbClr val="3333FF"/>
                </a:solidFill>
              </a:rPr>
              <a:t>(selection problem)</a:t>
            </a:r>
            <a:r>
              <a:rPr lang="zh-TW" altLang="en-US" sz="2800" dirty="0"/>
              <a:t>欲尋找</a:t>
            </a:r>
            <a:r>
              <a:rPr lang="en-US" altLang="zh-TW" sz="2800" dirty="0"/>
              <a:t>S</a:t>
            </a:r>
            <a:r>
              <a:rPr lang="zh-TW" altLang="en-US" sz="2800" dirty="0"/>
              <a:t>中第</a:t>
            </a:r>
            <a:r>
              <a:rPr lang="en-US" altLang="zh-TW" sz="2800" dirty="0"/>
              <a:t>k</a:t>
            </a:r>
            <a:r>
              <a:rPr lang="zh-TW" altLang="en-US" sz="2800" dirty="0"/>
              <a:t>小的元素。</a:t>
            </a:r>
            <a:endParaRPr lang="en-US" altLang="zh-TW" sz="2800" dirty="0"/>
          </a:p>
          <a:p>
            <a:pPr algn="just">
              <a:defRPr/>
            </a:pPr>
            <a:r>
              <a:rPr lang="zh-TW" altLang="en-US" sz="2800" dirty="0"/>
              <a:t>給定一個擁有</a:t>
            </a:r>
            <a:r>
              <a:rPr lang="en-US" altLang="zh-TW" sz="2800" dirty="0"/>
              <a:t>n</a:t>
            </a:r>
            <a:r>
              <a:rPr lang="zh-TW" altLang="en-US" sz="2800" dirty="0"/>
              <a:t>個元素的集合</a:t>
            </a:r>
            <a:r>
              <a:rPr lang="en-US" altLang="zh-TW" sz="2800" dirty="0"/>
              <a:t>S</a:t>
            </a:r>
            <a:r>
              <a:rPr lang="zh-TW" altLang="en-US" sz="2800" dirty="0"/>
              <a:t>，</a:t>
            </a:r>
            <a:r>
              <a:rPr lang="zh-TW" altLang="en-US" sz="2800" dirty="0">
                <a:solidFill>
                  <a:srgbClr val="3333FF"/>
                </a:solidFill>
              </a:rPr>
              <a:t>中位數</a:t>
            </a:r>
            <a:r>
              <a:rPr lang="en-US" altLang="zh-TW" sz="2800" dirty="0">
                <a:solidFill>
                  <a:srgbClr val="3333FF"/>
                </a:solidFill>
              </a:rPr>
              <a:t>(median)</a:t>
            </a:r>
            <a:r>
              <a:rPr lang="zh-TW" altLang="en-US" sz="2800" dirty="0">
                <a:solidFill>
                  <a:srgbClr val="3333FF"/>
                </a:solidFill>
              </a:rPr>
              <a:t> 問題</a:t>
            </a:r>
            <a:r>
              <a:rPr lang="zh-TW" altLang="en-US" sz="2800" dirty="0"/>
              <a:t>欲尋找</a:t>
            </a:r>
            <a:r>
              <a:rPr lang="en-US" altLang="zh-TW" sz="2800" dirty="0"/>
              <a:t>S</a:t>
            </a:r>
            <a:r>
              <a:rPr lang="zh-TW" altLang="en-US" sz="2800" dirty="0"/>
              <a:t>中第    小的元素。</a:t>
            </a:r>
            <a:endParaRPr lang="en-US" altLang="zh-TW" sz="2800" dirty="0"/>
          </a:p>
          <a:p>
            <a:pPr algn="just">
              <a:defRPr/>
            </a:pPr>
            <a:r>
              <a:rPr lang="zh-TW" altLang="en-US" sz="2800" dirty="0"/>
              <a:t>最直接的演算法</a:t>
            </a:r>
            <a:r>
              <a:rPr lang="en-US" altLang="zh-TW" sz="2800" dirty="0"/>
              <a:t>: </a:t>
            </a:r>
          </a:p>
          <a:p>
            <a:pPr lvl="1" algn="just">
              <a:defRPr/>
            </a:pPr>
            <a:r>
              <a:rPr lang="zh-TW" altLang="en-US" sz="2400" dirty="0"/>
              <a:t>步驟</a:t>
            </a:r>
            <a:r>
              <a:rPr lang="en-US" altLang="zh-TW" sz="2400" dirty="0"/>
              <a:t>1: </a:t>
            </a:r>
            <a:r>
              <a:rPr lang="zh-TW" altLang="en-US" sz="2400" dirty="0"/>
              <a:t>將</a:t>
            </a:r>
            <a:r>
              <a:rPr lang="en-US" altLang="zh-TW" sz="2400" dirty="0"/>
              <a:t>n</a:t>
            </a:r>
            <a:r>
              <a:rPr lang="zh-TW" altLang="en-US" sz="2400" dirty="0"/>
              <a:t>個元素依由小而大排序</a:t>
            </a:r>
            <a:endParaRPr lang="en-US" altLang="zh-TW" sz="2400" dirty="0"/>
          </a:p>
          <a:p>
            <a:pPr lvl="1" algn="just">
              <a:defRPr/>
            </a:pPr>
            <a:r>
              <a:rPr lang="zh-TW" altLang="en-US" sz="2400" dirty="0"/>
              <a:t>步驟</a:t>
            </a:r>
            <a:r>
              <a:rPr lang="en-US" altLang="zh-TW" sz="2400" dirty="0"/>
              <a:t>2: </a:t>
            </a:r>
            <a:r>
              <a:rPr lang="zh-TW" altLang="en-US" sz="2400" dirty="0"/>
              <a:t>從排序好的元素中找出第</a:t>
            </a:r>
            <a:r>
              <a:rPr lang="en-US" altLang="zh-TW" sz="2400" dirty="0"/>
              <a:t>k</a:t>
            </a:r>
            <a:r>
              <a:rPr lang="zh-TW" altLang="en-US" sz="2400" dirty="0"/>
              <a:t>個或第    個元素</a:t>
            </a:r>
            <a:endParaRPr lang="en-US" altLang="zh-TW" sz="240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TW" altLang="en-US" sz="2800" dirty="0"/>
              <a:t>   時間複雜度</a:t>
            </a:r>
            <a:r>
              <a:rPr lang="en-US" altLang="zh-TW" sz="2800" dirty="0"/>
              <a:t>: O(n log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n)</a:t>
            </a:r>
          </a:p>
          <a:p>
            <a:endParaRPr lang="zh-TW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8932"/>
              </p:ext>
            </p:extLst>
          </p:nvPr>
        </p:nvGraphicFramePr>
        <p:xfrm>
          <a:off x="6589489" y="5008215"/>
          <a:ext cx="3587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3" imgW="279279" imgH="431613" progId="Equation.3">
                  <p:embed/>
                </p:oleObj>
              </mc:Choice>
              <mc:Fallback>
                <p:oleObj name="Equation" r:id="rId3" imgW="279279" imgH="431613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489" y="5008215"/>
                        <a:ext cx="3587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485916"/>
              </p:ext>
            </p:extLst>
          </p:nvPr>
        </p:nvGraphicFramePr>
        <p:xfrm>
          <a:off x="3707904" y="3501008"/>
          <a:ext cx="3587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3" imgW="279279" imgH="431613" progId="Equation.3">
                  <p:embed/>
                </p:oleObj>
              </mc:Choice>
              <mc:Fallback>
                <p:oleObj name="Equation" r:id="rId3" imgW="279279" imgH="431613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01008"/>
                        <a:ext cx="3587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69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以刪尋策略解決選取問題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88841"/>
            <a:ext cx="7989752" cy="4032448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/>
              <a:t>令</a:t>
            </a:r>
            <a:r>
              <a:rPr lang="en-US" altLang="zh-TW" sz="2000" dirty="0"/>
              <a:t>S={a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, a</a:t>
            </a:r>
            <a:r>
              <a:rPr lang="en-US" altLang="zh-TW" sz="2000" baseline="-30000" dirty="0"/>
              <a:t>2</a:t>
            </a:r>
            <a:r>
              <a:rPr lang="en-US" altLang="zh-TW" sz="2000" dirty="0"/>
              <a:t>, …, a</a:t>
            </a:r>
            <a:r>
              <a:rPr lang="en-US" altLang="zh-TW" sz="2000" baseline="-30000" dirty="0"/>
              <a:t>n</a:t>
            </a:r>
            <a:r>
              <a:rPr lang="en-US" altLang="zh-TW" sz="2000" dirty="0"/>
              <a:t>}</a:t>
            </a:r>
          </a:p>
          <a:p>
            <a:pPr algn="just"/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找出</a:t>
            </a:r>
            <a:r>
              <a:rPr lang="en-US" altLang="zh-TW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anose="05050102010706020507" pitchFamily="18" charset="2"/>
              </a:rPr>
              <a:t></a:t>
            </a:r>
            <a:r>
              <a:rPr lang="en-US" altLang="zh-TW" sz="2000" dirty="0"/>
              <a:t> S, </a:t>
            </a:r>
            <a:r>
              <a:rPr lang="zh-TW" altLang="en-US" sz="2000" dirty="0"/>
              <a:t>用</a:t>
            </a:r>
            <a:r>
              <a:rPr lang="en-US" altLang="zh-TW" sz="2000" dirty="0"/>
              <a:t> p </a:t>
            </a:r>
            <a:r>
              <a:rPr lang="zh-TW" altLang="en-US" sz="2000" dirty="0"/>
              <a:t>將 </a:t>
            </a:r>
            <a:r>
              <a:rPr lang="en-US" altLang="zh-TW" sz="2000" dirty="0"/>
              <a:t>S </a:t>
            </a:r>
            <a:r>
              <a:rPr lang="zh-TW" altLang="en-US" sz="2000" dirty="0"/>
              <a:t>分割成</a:t>
            </a:r>
            <a:r>
              <a:rPr lang="en-US" altLang="zh-TW" sz="2000" dirty="0"/>
              <a:t> 3 </a:t>
            </a:r>
            <a:r>
              <a:rPr lang="zh-TW" altLang="en-US" sz="2000" dirty="0"/>
              <a:t>個子集合</a:t>
            </a:r>
            <a:r>
              <a:rPr lang="en-US" altLang="zh-TW" sz="2000" dirty="0"/>
              <a:t> S</a:t>
            </a:r>
            <a:r>
              <a:rPr lang="en-US" altLang="zh-TW" sz="2000" baseline="-30000" dirty="0"/>
              <a:t>1 </a:t>
            </a:r>
            <a:r>
              <a:rPr lang="en-US" altLang="zh-TW" sz="2000" dirty="0"/>
              <a:t>, S</a:t>
            </a:r>
            <a:r>
              <a:rPr lang="en-US" altLang="zh-TW" sz="2000" baseline="-30000" dirty="0"/>
              <a:t>2 </a:t>
            </a:r>
            <a:r>
              <a:rPr lang="en-US" altLang="zh-TW" sz="2000" dirty="0"/>
              <a:t>, S</a:t>
            </a:r>
            <a:r>
              <a:rPr lang="en-US" altLang="zh-TW" sz="2000" baseline="-30000" dirty="0"/>
              <a:t>3</a:t>
            </a:r>
            <a:r>
              <a:rPr lang="en-US" altLang="zh-TW" sz="2000" dirty="0"/>
              <a:t>: 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30000" dirty="0"/>
              <a:t>1</a:t>
            </a:r>
            <a:r>
              <a:rPr lang="en-US" altLang="zh-TW" dirty="0"/>
              <a:t>={ </a:t>
            </a:r>
            <a:r>
              <a:rPr lang="en-US" altLang="zh-TW" dirty="0" err="1"/>
              <a:t>a</a:t>
            </a:r>
            <a:r>
              <a:rPr lang="en-US" altLang="zh-TW" baseline="-30000" dirty="0" err="1"/>
              <a:t>i</a:t>
            </a:r>
            <a:r>
              <a:rPr lang="en-US" altLang="zh-TW" baseline="-30000" dirty="0"/>
              <a:t> </a:t>
            </a:r>
            <a:r>
              <a:rPr lang="en-US" altLang="zh-TW" dirty="0"/>
              <a:t>| </a:t>
            </a:r>
            <a:r>
              <a:rPr lang="en-US" altLang="zh-TW" dirty="0" err="1"/>
              <a:t>a</a:t>
            </a:r>
            <a:r>
              <a:rPr lang="en-US" altLang="zh-TW" baseline="-30000" dirty="0" err="1"/>
              <a:t>i</a:t>
            </a:r>
            <a:r>
              <a:rPr lang="en-US" altLang="zh-TW" baseline="-30000" dirty="0"/>
              <a:t> </a:t>
            </a:r>
            <a:r>
              <a:rPr lang="en-US" altLang="zh-TW" dirty="0"/>
              <a:t>&lt; p , 1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n}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30000" dirty="0"/>
              <a:t>2</a:t>
            </a:r>
            <a:r>
              <a:rPr lang="en-US" altLang="zh-TW" dirty="0"/>
              <a:t>={ </a:t>
            </a:r>
            <a:r>
              <a:rPr lang="en-US" altLang="zh-TW" dirty="0" err="1"/>
              <a:t>a</a:t>
            </a:r>
            <a:r>
              <a:rPr lang="en-US" altLang="zh-TW" baseline="-30000" dirty="0" err="1"/>
              <a:t>i</a:t>
            </a:r>
            <a:r>
              <a:rPr lang="en-US" altLang="zh-TW" baseline="-30000" dirty="0"/>
              <a:t> </a:t>
            </a:r>
            <a:r>
              <a:rPr lang="en-US" altLang="zh-TW" dirty="0"/>
              <a:t>| </a:t>
            </a:r>
            <a:r>
              <a:rPr lang="en-US" altLang="zh-TW" dirty="0" err="1"/>
              <a:t>a</a:t>
            </a:r>
            <a:r>
              <a:rPr lang="en-US" altLang="zh-TW" baseline="-30000" dirty="0" err="1"/>
              <a:t>i</a:t>
            </a:r>
            <a:r>
              <a:rPr lang="en-US" altLang="zh-TW" baseline="-30000" dirty="0"/>
              <a:t> </a:t>
            </a:r>
            <a:r>
              <a:rPr lang="en-US" altLang="zh-TW" dirty="0"/>
              <a:t>= p , 1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n}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30000" dirty="0"/>
              <a:t>3</a:t>
            </a:r>
            <a:r>
              <a:rPr lang="en-US" altLang="zh-TW" dirty="0"/>
              <a:t>={ </a:t>
            </a:r>
            <a:r>
              <a:rPr lang="en-US" altLang="zh-TW" dirty="0" err="1"/>
              <a:t>a</a:t>
            </a:r>
            <a:r>
              <a:rPr lang="en-US" altLang="zh-TW" baseline="-30000" dirty="0" err="1"/>
              <a:t>i</a:t>
            </a:r>
            <a:r>
              <a:rPr lang="en-US" altLang="zh-TW" baseline="-30000" dirty="0"/>
              <a:t> </a:t>
            </a:r>
            <a:r>
              <a:rPr lang="en-US" altLang="zh-TW" dirty="0"/>
              <a:t>| </a:t>
            </a:r>
            <a:r>
              <a:rPr lang="en-US" altLang="zh-TW" dirty="0" err="1"/>
              <a:t>a</a:t>
            </a:r>
            <a:r>
              <a:rPr lang="en-US" altLang="zh-TW" baseline="-30000" dirty="0" err="1"/>
              <a:t>i</a:t>
            </a:r>
            <a:r>
              <a:rPr lang="en-US" altLang="zh-TW" baseline="-30000" dirty="0"/>
              <a:t> </a:t>
            </a:r>
            <a:r>
              <a:rPr lang="en-US" altLang="zh-TW" dirty="0"/>
              <a:t>&gt; p , 1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</a:t>
            </a:r>
            <a:r>
              <a:rPr lang="en-US" altLang="zh-TW" dirty="0"/>
              <a:t> n}</a:t>
            </a:r>
          </a:p>
          <a:p>
            <a:r>
              <a:rPr lang="zh-TW" altLang="en-US" sz="2000" dirty="0"/>
              <a:t>若</a:t>
            </a:r>
            <a:r>
              <a:rPr lang="en-US" altLang="zh-TW" sz="2000" dirty="0"/>
              <a:t> |S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| &gt; k </a:t>
            </a:r>
            <a:r>
              <a:rPr lang="zh-TW" altLang="en-US" sz="2000" dirty="0"/>
              <a:t>，代表第</a:t>
            </a:r>
            <a:r>
              <a:rPr lang="en-US" altLang="zh-TW" sz="2000" dirty="0"/>
              <a:t>k</a:t>
            </a:r>
            <a:r>
              <a:rPr lang="zh-TW" altLang="en-US" sz="2000" dirty="0"/>
              <a:t>小的元素在</a:t>
            </a:r>
            <a:r>
              <a:rPr lang="en-US" altLang="zh-TW" sz="2000" dirty="0"/>
              <a:t>S</a:t>
            </a:r>
            <a:r>
              <a:rPr lang="en-US" altLang="zh-TW" sz="2000" baseline="-30000" dirty="0"/>
              <a:t>1</a:t>
            </a:r>
            <a:r>
              <a:rPr lang="zh-TW" altLang="en-US" sz="2000" dirty="0"/>
              <a:t>中，我們可刪除</a:t>
            </a:r>
            <a:r>
              <a:rPr lang="en-US" altLang="zh-TW" sz="2000" dirty="0"/>
              <a:t>S</a:t>
            </a:r>
            <a:r>
              <a:rPr lang="en-US" altLang="zh-TW" sz="2000" baseline="-30000" dirty="0"/>
              <a:t>2</a:t>
            </a:r>
            <a:r>
              <a:rPr lang="zh-TW" altLang="en-US" sz="2000" dirty="0"/>
              <a:t>和</a:t>
            </a:r>
            <a:r>
              <a:rPr lang="en-US" altLang="zh-TW" sz="2000" dirty="0"/>
              <a:t>S</a:t>
            </a:r>
            <a:r>
              <a:rPr lang="en-US" altLang="zh-TW" sz="2000" baseline="-30000" dirty="0"/>
              <a:t>3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dirty="0"/>
              <a:t>否則，若</a:t>
            </a:r>
            <a:r>
              <a:rPr lang="en-US" altLang="zh-TW" sz="2000" dirty="0"/>
              <a:t> |S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| + |S</a:t>
            </a:r>
            <a:r>
              <a:rPr lang="en-US" altLang="zh-TW" sz="2000" baseline="-30000" dirty="0"/>
              <a:t>2</a:t>
            </a:r>
            <a:r>
              <a:rPr lang="en-US" altLang="zh-TW" sz="2000" dirty="0"/>
              <a:t>| &gt; k</a:t>
            </a:r>
            <a:r>
              <a:rPr lang="zh-TW" altLang="en-US" sz="2000" dirty="0"/>
              <a:t>，則</a:t>
            </a:r>
            <a:r>
              <a:rPr lang="en-US" altLang="zh-TW" sz="2000" dirty="0"/>
              <a:t> p </a:t>
            </a:r>
            <a:r>
              <a:rPr lang="zh-TW" altLang="en-US" sz="2000" dirty="0"/>
              <a:t>就是 </a:t>
            </a:r>
            <a:r>
              <a:rPr lang="en-US" altLang="zh-TW" sz="2000" dirty="0"/>
              <a:t>S</a:t>
            </a:r>
            <a:r>
              <a:rPr lang="zh-TW" altLang="en-US" sz="2000" dirty="0"/>
              <a:t> 中第 </a:t>
            </a:r>
            <a:r>
              <a:rPr lang="en-US" altLang="zh-TW" sz="2000" dirty="0"/>
              <a:t>k</a:t>
            </a:r>
            <a:r>
              <a:rPr lang="zh-TW" altLang="en-US" sz="2000" dirty="0"/>
              <a:t> 小的元素。</a:t>
            </a:r>
            <a:endParaRPr lang="en-US" altLang="zh-TW" sz="2000" dirty="0"/>
          </a:p>
          <a:p>
            <a:r>
              <a:rPr lang="zh-TW" altLang="en-US" sz="2000" dirty="0"/>
              <a:t>否則，代表第 </a:t>
            </a:r>
            <a:r>
              <a:rPr lang="en-US" altLang="zh-TW" sz="2000" dirty="0"/>
              <a:t>k</a:t>
            </a:r>
            <a:r>
              <a:rPr lang="zh-TW" altLang="en-US" sz="2000" dirty="0"/>
              <a:t> 小的元素是</a:t>
            </a:r>
            <a:r>
              <a:rPr lang="en-US" altLang="zh-TW" sz="2000" dirty="0"/>
              <a:t>S</a:t>
            </a:r>
            <a:r>
              <a:rPr lang="en-US" altLang="zh-TW" sz="2000" baseline="-30000" dirty="0"/>
              <a:t>3</a:t>
            </a:r>
            <a:r>
              <a:rPr lang="zh-TW" altLang="en-US" sz="2000" dirty="0"/>
              <a:t>中第</a:t>
            </a:r>
            <a:r>
              <a:rPr lang="en-US" altLang="zh-TW" sz="2000" dirty="0"/>
              <a:t>(k - |S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| - |S</a:t>
            </a:r>
            <a:r>
              <a:rPr lang="en-US" altLang="zh-TW" sz="2000" baseline="-30000" dirty="0"/>
              <a:t>2</a:t>
            </a:r>
            <a:r>
              <a:rPr lang="en-US" altLang="zh-TW" sz="2000" dirty="0"/>
              <a:t>|)</a:t>
            </a:r>
            <a:r>
              <a:rPr lang="zh-TW" altLang="en-US" sz="2000" dirty="0"/>
              <a:t>小的元素，我們可刪除</a:t>
            </a:r>
            <a:r>
              <a:rPr lang="en-US" altLang="zh-TW" sz="2000" dirty="0"/>
              <a:t>S</a:t>
            </a:r>
            <a:r>
              <a:rPr lang="en-US" altLang="zh-TW" sz="2000" baseline="-30000" dirty="0"/>
              <a:t>1</a:t>
            </a:r>
            <a:r>
              <a:rPr lang="zh-TW" altLang="en-US" sz="2000" dirty="0"/>
              <a:t>和</a:t>
            </a:r>
            <a:r>
              <a:rPr lang="en-US" altLang="zh-TW" sz="2000" dirty="0"/>
              <a:t>S</a:t>
            </a:r>
            <a:r>
              <a:rPr lang="en-US" altLang="zh-TW" sz="2000" baseline="-30000" dirty="0"/>
              <a:t>2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1331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r>
              <a:rPr lang="zh-TW" altLang="en-US" dirty="0"/>
              <a:t>以刪尋策略解決選取問題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2817"/>
            <a:ext cx="7989752" cy="18722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Q:</a:t>
            </a:r>
            <a:r>
              <a:rPr lang="zh-TW" altLang="en-US" dirty="0"/>
              <a:t> 如何選擇 </a:t>
            </a:r>
            <a:r>
              <a:rPr lang="en-US" altLang="zh-TW" dirty="0"/>
              <a:t>p?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3333FF"/>
                </a:solidFill>
              </a:rPr>
              <a:t>中位數的中位數</a:t>
            </a:r>
            <a:endParaRPr lang="en-US" altLang="zh-TW" dirty="0">
              <a:solidFill>
                <a:srgbClr val="3333FF"/>
              </a:solidFill>
            </a:endParaRPr>
          </a:p>
          <a:p>
            <a:r>
              <a:rPr lang="en-US" altLang="zh-TW" dirty="0"/>
              <a:t>How: </a:t>
            </a:r>
            <a:r>
              <a:rPr lang="zh-TW" altLang="en-US" dirty="0"/>
              <a:t>將</a:t>
            </a:r>
            <a:r>
              <a:rPr lang="en-US" altLang="zh-TW" dirty="0"/>
              <a:t>n</a:t>
            </a:r>
            <a:r>
              <a:rPr lang="zh-TW" altLang="en-US" dirty="0"/>
              <a:t>個元素分割成</a:t>
            </a:r>
            <a:r>
              <a:rPr lang="zh-TW" altLang="en-US" dirty="0">
                <a:sym typeface="Symbol" panose="05050102010706020507" pitchFamily="18" charset="2"/>
              </a:rPr>
              <a:t></a:t>
            </a:r>
            <a:r>
              <a:rPr lang="en-US" altLang="zh-TW" dirty="0">
                <a:sym typeface="Symbol" panose="05050102010706020507" pitchFamily="18" charset="2"/>
              </a:rPr>
              <a:t>n/5</a:t>
            </a:r>
            <a:r>
              <a:rPr lang="zh-TW" altLang="en-US" dirty="0">
                <a:sym typeface="Symbol" panose="05050102010706020507" pitchFamily="18" charset="2"/>
              </a:rPr>
              <a:t></a:t>
            </a:r>
            <a:r>
              <a:rPr lang="zh-TW" altLang="en-US" dirty="0"/>
              <a:t>個</a:t>
            </a:r>
            <a:r>
              <a:rPr lang="zh-TW" altLang="en-US" dirty="0">
                <a:solidFill>
                  <a:srgbClr val="3333FF"/>
                </a:solidFill>
              </a:rPr>
              <a:t>大小為</a:t>
            </a:r>
            <a:r>
              <a:rPr lang="en-US" altLang="zh-TW" dirty="0">
                <a:solidFill>
                  <a:srgbClr val="3333FF"/>
                </a:solidFill>
              </a:rPr>
              <a:t>5</a:t>
            </a:r>
            <a:r>
              <a:rPr lang="zh-TW" altLang="en-US" dirty="0"/>
              <a:t>的子集合，找出每個子集合的中位數，然後再找出這些中位數的中位數。</a:t>
            </a:r>
            <a:endParaRPr lang="en-US" altLang="zh-TW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為什麼選擇子集合的大小為</a:t>
            </a:r>
            <a:r>
              <a:rPr lang="en-US" altLang="zh-TW" dirty="0">
                <a:solidFill>
                  <a:srgbClr val="3333FF"/>
                </a:solidFill>
              </a:rPr>
              <a:t>5</a:t>
            </a:r>
            <a:r>
              <a:rPr lang="en-US" altLang="zh-TW" dirty="0"/>
              <a:t>?3</a:t>
            </a:r>
            <a:r>
              <a:rPr lang="zh-TW" altLang="en-US" dirty="0"/>
              <a:t>可以嗎</a:t>
            </a:r>
            <a:r>
              <a:rPr lang="en-US" altLang="zh-TW" dirty="0"/>
              <a:t>?4</a:t>
            </a:r>
            <a:r>
              <a:rPr lang="zh-TW" altLang="en-US" dirty="0"/>
              <a:t>可以嗎</a:t>
            </a:r>
            <a:r>
              <a:rPr lang="en-US" altLang="zh-TW" dirty="0"/>
              <a:t>?6</a:t>
            </a:r>
            <a:r>
              <a:rPr lang="zh-TW" altLang="en-US" dirty="0"/>
              <a:t>可以嗎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6654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1226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798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0370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4942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9514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408613" y="41417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6654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1226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35798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40370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44942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49514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5408613" y="46116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6654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31226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35798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40370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4942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49514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5408613" y="5064125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26654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6" name="Oval 35"/>
          <p:cNvSpPr>
            <a:spLocks noChangeArrowheads="1"/>
          </p:cNvSpPr>
          <p:nvPr/>
        </p:nvSpPr>
        <p:spPr bwMode="auto">
          <a:xfrm>
            <a:off x="31226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7" name="Oval 36"/>
          <p:cNvSpPr>
            <a:spLocks noChangeArrowheads="1"/>
          </p:cNvSpPr>
          <p:nvPr/>
        </p:nvSpPr>
        <p:spPr bwMode="auto">
          <a:xfrm>
            <a:off x="35798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40370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44942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49514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1" name="Oval 40"/>
          <p:cNvSpPr>
            <a:spLocks noChangeArrowheads="1"/>
          </p:cNvSpPr>
          <p:nvPr/>
        </p:nvSpPr>
        <p:spPr bwMode="auto">
          <a:xfrm>
            <a:off x="5408613" y="5514975"/>
            <a:ext cx="115887" cy="1158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26654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3" name="Oval 43"/>
          <p:cNvSpPr>
            <a:spLocks noChangeArrowheads="1"/>
          </p:cNvSpPr>
          <p:nvPr/>
        </p:nvSpPr>
        <p:spPr bwMode="auto">
          <a:xfrm>
            <a:off x="31226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4" name="Oval 44"/>
          <p:cNvSpPr>
            <a:spLocks noChangeArrowheads="1"/>
          </p:cNvSpPr>
          <p:nvPr/>
        </p:nvSpPr>
        <p:spPr bwMode="auto">
          <a:xfrm>
            <a:off x="35798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5" name="Oval 45"/>
          <p:cNvSpPr>
            <a:spLocks noChangeArrowheads="1"/>
          </p:cNvSpPr>
          <p:nvPr/>
        </p:nvSpPr>
        <p:spPr bwMode="auto">
          <a:xfrm>
            <a:off x="40370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6" name="Oval 46"/>
          <p:cNvSpPr>
            <a:spLocks noChangeArrowheads="1"/>
          </p:cNvSpPr>
          <p:nvPr/>
        </p:nvSpPr>
        <p:spPr bwMode="auto">
          <a:xfrm>
            <a:off x="44942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7" name="Oval 47"/>
          <p:cNvSpPr>
            <a:spLocks noChangeArrowheads="1"/>
          </p:cNvSpPr>
          <p:nvPr/>
        </p:nvSpPr>
        <p:spPr bwMode="auto">
          <a:xfrm>
            <a:off x="49514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5408613" y="5970588"/>
            <a:ext cx="115887" cy="1158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2411413" y="4043363"/>
            <a:ext cx="1970087" cy="1371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40" name="Rectangle 51"/>
          <p:cNvSpPr>
            <a:spLocks noChangeArrowheads="1"/>
          </p:cNvSpPr>
          <p:nvPr/>
        </p:nvSpPr>
        <p:spPr bwMode="auto">
          <a:xfrm>
            <a:off x="3808413" y="4838700"/>
            <a:ext cx="1987550" cy="1371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auto">
          <a:xfrm flipV="1">
            <a:off x="3403600" y="3709988"/>
            <a:ext cx="1588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Line 54"/>
          <p:cNvSpPr>
            <a:spLocks noChangeShapeType="1"/>
          </p:cNvSpPr>
          <p:nvPr/>
        </p:nvSpPr>
        <p:spPr bwMode="auto">
          <a:xfrm>
            <a:off x="2274888" y="4089400"/>
            <a:ext cx="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auto">
          <a:xfrm flipV="1">
            <a:off x="4749800" y="6210300"/>
            <a:ext cx="1588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3989388" y="5011738"/>
            <a:ext cx="215900" cy="2159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auto">
          <a:xfrm>
            <a:off x="3922713" y="4624388"/>
            <a:ext cx="115887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3779838" y="4292600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4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3430588" y="3573463"/>
            <a:ext cx="502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S</a:t>
            </a:r>
            <a:r>
              <a:rPr lang="zh-TW" altLang="en-US" sz="1600">
                <a:latin typeface="Times New Roman" panose="02020603050405020304" pitchFamily="18" charset="0"/>
              </a:rPr>
              <a:t>中至少有</a:t>
            </a:r>
            <a:r>
              <a:rPr lang="en-US" altLang="zh-TW" sz="1600">
                <a:latin typeface="Times New Roman" panose="02020603050405020304" pitchFamily="18" charset="0"/>
              </a:rPr>
              <a:t>1/4</a:t>
            </a:r>
            <a:r>
              <a:rPr lang="zh-TW" altLang="en-US" sz="1600">
                <a:latin typeface="Times New Roman" panose="02020603050405020304" pitchFamily="18" charset="0"/>
              </a:rPr>
              <a:t>的元素小於或等於</a:t>
            </a:r>
            <a:r>
              <a:rPr lang="en-US" altLang="zh-TW" sz="1600">
                <a:latin typeface="Times New Roman" panose="02020603050405020304" pitchFamily="18" charset="0"/>
              </a:rPr>
              <a:t>p</a:t>
            </a:r>
            <a:r>
              <a:rPr lang="zh-TW" altLang="en-US" sz="1600">
                <a:latin typeface="Times New Roman" panose="02020603050405020304" pitchFamily="18" charset="0"/>
              </a:rPr>
              <a:t> </a:t>
            </a:r>
            <a:r>
              <a:rPr lang="en-US" altLang="zh-TW" sz="1600">
                <a:latin typeface="Times New Roman" panose="02020603050405020304" pitchFamily="18" charset="0"/>
              </a:rPr>
              <a:t>(S</a:t>
            </a:r>
            <a:r>
              <a:rPr lang="en-US" altLang="zh-TW" sz="1600" baseline="-25000">
                <a:latin typeface="Times New Roman" panose="02020603050405020304" pitchFamily="18" charset="0"/>
              </a:rPr>
              <a:t>1</a:t>
            </a:r>
            <a:r>
              <a:rPr lang="zh-TW" altLang="en-US" sz="1600">
                <a:latin typeface="Times New Roman" panose="02020603050405020304" pitchFamily="18" charset="0"/>
              </a:rPr>
              <a:t>至少有</a:t>
            </a:r>
            <a:r>
              <a:rPr lang="en-US" altLang="zh-TW" sz="1600">
                <a:latin typeface="Times New Roman" panose="02020603050405020304" pitchFamily="18" charset="0"/>
              </a:rPr>
              <a:t>1/4</a:t>
            </a:r>
            <a:r>
              <a:rPr lang="zh-TW" altLang="en-US" sz="1600">
                <a:latin typeface="Times New Roman" panose="02020603050405020304" pitchFamily="18" charset="0"/>
              </a:rPr>
              <a:t>的元素</a:t>
            </a:r>
            <a:r>
              <a:rPr lang="en-US" altLang="zh-TW" sz="16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1476375" y="3709988"/>
            <a:ext cx="80010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600">
                <a:latin typeface="Times New Roman" panose="02020603050405020304" pitchFamily="18" charset="0"/>
              </a:rPr>
              <a:t>針對每一個大小為</a:t>
            </a:r>
            <a:r>
              <a:rPr kumimoji="0" lang="en-US" altLang="zh-TW" sz="1600">
                <a:latin typeface="Times New Roman" panose="02020603050405020304" pitchFamily="18" charset="0"/>
              </a:rPr>
              <a:t>5</a:t>
            </a:r>
            <a:r>
              <a:rPr kumimoji="0" lang="zh-TW" altLang="en-US" sz="1600">
                <a:latin typeface="Times New Roman" panose="02020603050405020304" pitchFamily="18" charset="0"/>
              </a:rPr>
              <a:t>的子集合，直接將其元素由小到大排列並找出其</a:t>
            </a:r>
            <a:r>
              <a:rPr kumimoji="0" lang="zh-TW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中位數</a:t>
            </a:r>
            <a:r>
              <a:rPr kumimoji="0" lang="zh-TW" altLang="en-US" sz="1600">
                <a:latin typeface="Times New Roman" panose="02020603050405020304" pitchFamily="18" charset="0"/>
              </a:rPr>
              <a:t>。</a:t>
            </a:r>
            <a:endParaRPr kumimoji="0" lang="en-US" altLang="zh-TW" sz="1600">
              <a:latin typeface="Times New Roman" panose="02020603050405020304" pitchFamily="18" charset="0"/>
            </a:endParaRP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4716463" y="6237288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S</a:t>
            </a:r>
            <a:r>
              <a:rPr lang="zh-TW" altLang="en-US" sz="1600">
                <a:latin typeface="Times New Roman" panose="02020603050405020304" pitchFamily="18" charset="0"/>
              </a:rPr>
              <a:t>中至少有</a:t>
            </a:r>
            <a:r>
              <a:rPr lang="en-US" altLang="zh-TW" sz="1600">
                <a:latin typeface="Times New Roman" panose="02020603050405020304" pitchFamily="18" charset="0"/>
              </a:rPr>
              <a:t>1/4</a:t>
            </a:r>
            <a:r>
              <a:rPr lang="zh-TW" altLang="en-US" sz="1600">
                <a:latin typeface="Times New Roman" panose="02020603050405020304" pitchFamily="18" charset="0"/>
              </a:rPr>
              <a:t>的元素大於或等於</a:t>
            </a:r>
            <a:r>
              <a:rPr lang="en-US" altLang="zh-TW" sz="1600">
                <a:latin typeface="Times New Roman" panose="02020603050405020304" pitchFamily="18" charset="0"/>
              </a:rPr>
              <a:t>p</a:t>
            </a:r>
            <a:br>
              <a:rPr lang="en-US" altLang="zh-TW" sz="1600">
                <a:latin typeface="Times New Roman" panose="02020603050405020304" pitchFamily="18" charset="0"/>
              </a:rPr>
            </a:br>
            <a:r>
              <a:rPr lang="en-US" altLang="zh-TW" sz="1600">
                <a:latin typeface="Times New Roman" panose="02020603050405020304" pitchFamily="18" charset="0"/>
              </a:rPr>
              <a:t>(S</a:t>
            </a:r>
            <a:r>
              <a:rPr lang="en-US" altLang="zh-TW" sz="1600" baseline="-25000">
                <a:latin typeface="Times New Roman" panose="02020603050405020304" pitchFamily="18" charset="0"/>
              </a:rPr>
              <a:t>3</a:t>
            </a:r>
            <a:r>
              <a:rPr lang="zh-TW" altLang="en-US" sz="1600">
                <a:latin typeface="Times New Roman" panose="02020603050405020304" pitchFamily="18" charset="0"/>
              </a:rPr>
              <a:t>至少有</a:t>
            </a:r>
            <a:r>
              <a:rPr lang="en-US" altLang="zh-TW" sz="1600">
                <a:latin typeface="Times New Roman" panose="02020603050405020304" pitchFamily="18" charset="0"/>
              </a:rPr>
              <a:t>1/4</a:t>
            </a:r>
            <a:r>
              <a:rPr lang="zh-TW" altLang="en-US" sz="1600">
                <a:latin typeface="Times New Roman" panose="02020603050405020304" pitchFamily="18" charset="0"/>
              </a:rPr>
              <a:t>的元素</a:t>
            </a:r>
            <a:r>
              <a:rPr lang="en-US" altLang="zh-TW" sz="16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0" name="矩形 49"/>
          <p:cNvSpPr/>
          <p:nvPr/>
        </p:nvSpPr>
        <p:spPr>
          <a:xfrm>
            <a:off x="2579688" y="3933825"/>
            <a:ext cx="287337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028950" y="3933825"/>
            <a:ext cx="288925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470275" y="3933825"/>
            <a:ext cx="288925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952875" y="3933825"/>
            <a:ext cx="288925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4408488" y="3933825"/>
            <a:ext cx="287337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4819650" y="3933825"/>
            <a:ext cx="287338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22888" y="3933825"/>
            <a:ext cx="287337" cy="2317750"/>
          </a:xfrm>
          <a:prstGeom prst="rect">
            <a:avLst/>
          </a:prstGeom>
          <a:noFill/>
          <a:ln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5957888" y="5154613"/>
            <a:ext cx="15843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>
            <a:spLocks noChangeArrowheads="1"/>
          </p:cNvSpPr>
          <p:nvPr/>
        </p:nvSpPr>
        <p:spPr bwMode="auto">
          <a:xfrm>
            <a:off x="5940425" y="5292725"/>
            <a:ext cx="262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" panose="020B0604020202020204" pitchFamily="34" charset="0"/>
              </a:rPr>
              <a:t>再找出</a:t>
            </a:r>
            <a:r>
              <a:rPr lang="zh-TW" altLang="en-US" sz="1800">
                <a:solidFill>
                  <a:srgbClr val="3333FF"/>
                </a:solidFill>
                <a:latin typeface="Arial" panose="020B0604020202020204" pitchFamily="34" charset="0"/>
              </a:rPr>
              <a:t>中位數的中位數</a:t>
            </a:r>
            <a:r>
              <a:rPr lang="en-US" altLang="zh-TW" sz="1800">
                <a:latin typeface="Arial" panose="020B0604020202020204" pitchFamily="34" charset="0"/>
              </a:rPr>
              <a:t>p</a:t>
            </a:r>
            <a:endParaRPr lang="zh-TW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刪尋選取演算法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0"/>
            <a:ext cx="7989752" cy="47525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Algorithm </a:t>
            </a:r>
            <a:r>
              <a:rPr lang="zh-TW" altLang="en-US" dirty="0"/>
              <a:t>刪尋選取演算法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Input: </a:t>
            </a:r>
            <a:r>
              <a:rPr lang="zh-TW" altLang="en-US" dirty="0"/>
              <a:t>一個有</a:t>
            </a:r>
            <a:r>
              <a:rPr lang="en-US" altLang="zh-TW" dirty="0"/>
              <a:t>n</a:t>
            </a:r>
            <a:r>
              <a:rPr lang="zh-TW" altLang="en-US" dirty="0"/>
              <a:t>個元素的集合</a:t>
            </a:r>
            <a:r>
              <a:rPr lang="en-US" altLang="zh-TW" dirty="0"/>
              <a:t>S</a:t>
            </a:r>
            <a:r>
              <a:rPr lang="zh-TW" altLang="en-US" dirty="0"/>
              <a:t>，以及整數</a:t>
            </a:r>
            <a:r>
              <a:rPr lang="en-US" altLang="zh-TW" dirty="0"/>
              <a:t>k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Output: </a:t>
            </a:r>
            <a:r>
              <a:rPr lang="zh-TW" altLang="en-US" dirty="0"/>
              <a:t>集合</a:t>
            </a:r>
            <a:r>
              <a:rPr lang="en-US" altLang="zh-TW" dirty="0"/>
              <a:t>S</a:t>
            </a:r>
            <a:r>
              <a:rPr lang="zh-TW" altLang="en-US" dirty="0"/>
              <a:t>內第</a:t>
            </a:r>
            <a:r>
              <a:rPr lang="en-US" altLang="zh-TW" dirty="0"/>
              <a:t>k</a:t>
            </a:r>
            <a:r>
              <a:rPr lang="zh-TW" altLang="en-US" dirty="0"/>
              <a:t>小的元素。</a:t>
            </a:r>
            <a:endParaRPr lang="en-US" altLang="zh-TW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1:</a:t>
            </a:r>
            <a:r>
              <a:rPr lang="en-US" altLang="zh-TW" dirty="0"/>
              <a:t> </a:t>
            </a:r>
            <a:r>
              <a:rPr lang="zh-TW" altLang="en-US" dirty="0"/>
              <a:t>將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分割為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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n/5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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個大小為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的子集合</a:t>
            </a:r>
            <a:r>
              <a:rPr lang="zh-TW" altLang="en-US" dirty="0"/>
              <a:t>。若</a:t>
            </a:r>
            <a:r>
              <a:rPr lang="en-US" altLang="zh-TW" dirty="0"/>
              <a:t>n</a:t>
            </a:r>
            <a:r>
              <a:rPr lang="zh-TW" altLang="en-US" dirty="0"/>
              <a:t>不能被</a:t>
            </a:r>
            <a:r>
              <a:rPr lang="en-US" altLang="zh-TW" dirty="0"/>
              <a:t>5</a:t>
            </a:r>
            <a:r>
              <a:rPr lang="zh-TW" altLang="en-US" dirty="0"/>
              <a:t>整除的話則在最後一個子集合內增加值為</a:t>
            </a:r>
            <a:r>
              <a:rPr lang="en-US" altLang="zh-TW" dirty="0">
                <a:ea typeface="細明體" panose="02020509000000000000" pitchFamily="49" charset="-120"/>
                <a:sym typeface="Symbol" panose="05050102010706020507" pitchFamily="18" charset="2"/>
              </a:rPr>
              <a:t></a:t>
            </a:r>
            <a:r>
              <a:rPr lang="zh-TW" altLang="en-US" dirty="0">
                <a:ea typeface="細明體" panose="02020509000000000000" pitchFamily="49" charset="-120"/>
                <a:sym typeface="Symbol" panose="05050102010706020507" pitchFamily="18" charset="2"/>
              </a:rPr>
              <a:t>的元素，使其補滿</a:t>
            </a:r>
            <a:r>
              <a:rPr lang="en-US" altLang="zh-TW" dirty="0">
                <a:ea typeface="細明體" panose="02020509000000000000" pitchFamily="49" charset="-120"/>
                <a:sym typeface="Symbol" panose="05050102010706020507" pitchFamily="18" charset="2"/>
              </a:rPr>
              <a:t>5</a:t>
            </a:r>
            <a:r>
              <a:rPr lang="zh-TW" altLang="en-US" dirty="0">
                <a:ea typeface="細明體" panose="02020509000000000000" pitchFamily="49" charset="-120"/>
                <a:sym typeface="Symbol" panose="05050102010706020507" pitchFamily="18" charset="2"/>
              </a:rPr>
              <a:t>個元素。</a:t>
            </a:r>
            <a:endParaRPr lang="en-US" altLang="zh-TW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2:</a:t>
            </a:r>
            <a:r>
              <a:rPr lang="zh-TW" altLang="en-US" dirty="0">
                <a:solidFill>
                  <a:schemeClr val="hlink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直接排序</a:t>
            </a:r>
            <a:r>
              <a:rPr lang="zh-TW" altLang="en-US" dirty="0"/>
              <a:t>每個子集合內的元素。</a:t>
            </a:r>
            <a:endParaRPr lang="en-US" altLang="zh-TW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3:</a:t>
            </a:r>
            <a:r>
              <a:rPr lang="en-US" altLang="zh-TW" dirty="0"/>
              <a:t> </a:t>
            </a:r>
            <a:r>
              <a:rPr lang="zh-TW" altLang="en-US" dirty="0"/>
              <a:t>從每個子集合內找出中位數，再遞迴地從找出的中位數中找出中位數</a:t>
            </a:r>
            <a:r>
              <a:rPr lang="en-US" altLang="zh-TW" dirty="0"/>
              <a:t>(</a:t>
            </a:r>
            <a:r>
              <a:rPr lang="zh-TW" altLang="en-US" dirty="0"/>
              <a:t>也就是找出所有子集合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中位數的中位數</a:t>
            </a:r>
            <a:r>
              <a:rPr lang="en-US" altLang="zh-TW" dirty="0"/>
              <a:t>)</a:t>
            </a:r>
            <a:r>
              <a:rPr lang="zh-TW" altLang="en-US" dirty="0"/>
              <a:t>，令其為</a:t>
            </a:r>
            <a:r>
              <a:rPr lang="en-US" altLang="zh-TW" dirty="0"/>
              <a:t>p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6136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r>
              <a:rPr lang="zh-TW" altLang="en-US" dirty="0"/>
              <a:t>刪尋選取演算法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4: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分成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altLang="zh-TW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altLang="zh-TW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三個子集合</a:t>
            </a:r>
            <a:r>
              <a:rPr lang="zh-TW" altLang="en-US" dirty="0"/>
              <a:t>，每個子集合分別包含小於、等於、大於</a:t>
            </a:r>
            <a:r>
              <a:rPr lang="en-US" altLang="zh-TW" dirty="0"/>
              <a:t>p</a:t>
            </a:r>
            <a:r>
              <a:rPr lang="zh-TW" altLang="en-US" dirty="0"/>
              <a:t>的元素。</a:t>
            </a: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5:</a:t>
            </a:r>
            <a:r>
              <a:rPr lang="en-US" altLang="zh-TW" dirty="0"/>
              <a:t> </a:t>
            </a:r>
            <a:r>
              <a:rPr lang="zh-TW" altLang="en-US" dirty="0"/>
              <a:t>若</a:t>
            </a:r>
            <a:r>
              <a:rPr lang="en-US" altLang="zh-TW" dirty="0"/>
              <a:t> |S</a:t>
            </a:r>
            <a:r>
              <a:rPr lang="en-US" altLang="zh-TW" baseline="-25000" dirty="0"/>
              <a:t>1</a:t>
            </a:r>
            <a:r>
              <a:rPr lang="en-US" altLang="zh-TW" dirty="0"/>
              <a:t>|</a:t>
            </a:r>
            <a:r>
              <a:rPr lang="en-US" altLang="zh-TW" dirty="0">
                <a:sym typeface="Symbol" panose="05050102010706020507" pitchFamily="18" charset="2"/>
              </a:rPr>
              <a:t></a:t>
            </a:r>
            <a:r>
              <a:rPr lang="en-US" altLang="zh-TW" dirty="0"/>
              <a:t> k, </a:t>
            </a:r>
            <a:r>
              <a:rPr lang="zh-TW" altLang="en-US" dirty="0"/>
              <a:t>則捨棄</a:t>
            </a:r>
            <a:r>
              <a:rPr lang="en-US" altLang="zh-TW" dirty="0"/>
              <a:t> S</a:t>
            </a:r>
            <a:r>
              <a:rPr lang="en-US" altLang="zh-TW" baseline="-30000" dirty="0"/>
              <a:t>2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/>
              <a:t> S</a:t>
            </a:r>
            <a:r>
              <a:rPr lang="en-US" altLang="zh-TW" baseline="-30000" dirty="0"/>
              <a:t>3</a:t>
            </a:r>
            <a:r>
              <a:rPr lang="en-US" altLang="zh-TW" dirty="0"/>
              <a:t> </a:t>
            </a:r>
            <a:r>
              <a:rPr lang="zh-TW" altLang="en-US" dirty="0"/>
              <a:t>並且在下一次迭代中從</a:t>
            </a:r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zh-TW" altLang="en-US" dirty="0"/>
              <a:t> 內找出第</a:t>
            </a:r>
            <a:r>
              <a:rPr lang="en-US" altLang="zh-TW" dirty="0"/>
              <a:t>k</a:t>
            </a:r>
            <a:r>
              <a:rPr lang="zh-TW" altLang="en-US" dirty="0"/>
              <a:t>小的元素為輸出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令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S=S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；跳回步驟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dirty="0"/>
              <a:t>)</a:t>
            </a:r>
            <a:r>
              <a:rPr lang="zh-TW" altLang="en-US" dirty="0"/>
              <a:t>；否則，若</a:t>
            </a:r>
            <a:r>
              <a:rPr lang="en-US" altLang="zh-TW" dirty="0"/>
              <a:t>|S</a:t>
            </a:r>
            <a:r>
              <a:rPr lang="en-US" altLang="zh-TW" baseline="-30000" dirty="0"/>
              <a:t>1</a:t>
            </a:r>
            <a:r>
              <a:rPr lang="en-US" altLang="zh-TW" dirty="0"/>
              <a:t>| + |S</a:t>
            </a:r>
            <a:r>
              <a:rPr lang="en-US" altLang="zh-TW" baseline="-30000" dirty="0"/>
              <a:t>2</a:t>
            </a:r>
            <a:r>
              <a:rPr lang="en-US" altLang="zh-TW" dirty="0"/>
              <a:t>|</a:t>
            </a:r>
            <a:r>
              <a:rPr lang="en-US" altLang="zh-TW" dirty="0">
                <a:sym typeface="Symbol" panose="05050102010706020507" pitchFamily="18" charset="2"/>
              </a:rPr>
              <a:t></a:t>
            </a:r>
            <a:r>
              <a:rPr lang="en-US" altLang="zh-TW" dirty="0"/>
              <a:t> k </a:t>
            </a:r>
            <a:r>
              <a:rPr lang="zh-TW" altLang="en-US" dirty="0"/>
              <a:t>則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內第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小的元素</a:t>
            </a:r>
            <a:r>
              <a:rPr lang="en-US" altLang="zh-TW" dirty="0"/>
              <a:t>; </a:t>
            </a:r>
            <a:r>
              <a:rPr lang="zh-TW" altLang="en-US" dirty="0"/>
              <a:t>否則，令</a:t>
            </a:r>
            <a:r>
              <a:rPr lang="en-US" altLang="zh-TW" dirty="0"/>
              <a:t> k</a:t>
            </a:r>
            <a:r>
              <a:rPr lang="en-US" altLang="zh-TW" dirty="0">
                <a:sym typeface="Symbol" panose="05050102010706020507" pitchFamily="18" charset="2"/>
              </a:rPr>
              <a:t></a:t>
            </a:r>
            <a:r>
              <a:rPr lang="en-US" altLang="zh-TW" dirty="0"/>
              <a:t> = k - |S</a:t>
            </a:r>
            <a:r>
              <a:rPr lang="en-US" altLang="zh-TW" baseline="-30000" dirty="0"/>
              <a:t>1</a:t>
            </a:r>
            <a:r>
              <a:rPr lang="en-US" altLang="zh-TW" dirty="0"/>
              <a:t>| - |S</a:t>
            </a:r>
            <a:r>
              <a:rPr lang="en-US" altLang="zh-TW" baseline="-30000" dirty="0"/>
              <a:t>2</a:t>
            </a:r>
            <a:r>
              <a:rPr lang="en-US" altLang="zh-TW" dirty="0"/>
              <a:t>|</a:t>
            </a:r>
            <a:r>
              <a:rPr lang="zh-TW" altLang="en-US" dirty="0"/>
              <a:t>，在下一次的迭代中從</a:t>
            </a:r>
            <a:r>
              <a:rPr lang="en-US" altLang="zh-TW" dirty="0"/>
              <a:t>S</a:t>
            </a:r>
            <a:r>
              <a:rPr lang="en-US" altLang="zh-TW" baseline="-30000" dirty="0"/>
              <a:t>3</a:t>
            </a:r>
            <a:r>
              <a:rPr lang="zh-TW" altLang="en-US" baseline="-30000" dirty="0"/>
              <a:t> </a:t>
            </a:r>
            <a:r>
              <a:rPr lang="zh-TW" altLang="en-US" dirty="0"/>
              <a:t>找出第</a:t>
            </a:r>
            <a:r>
              <a:rPr lang="en-US" altLang="zh-TW" dirty="0"/>
              <a:t> k’</a:t>
            </a:r>
            <a:r>
              <a:rPr lang="zh-TW" altLang="en-US" dirty="0"/>
              <a:t> 小的元素為輸出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令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S=S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k=k’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；跳回步驟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dirty="0"/>
              <a:t>) 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8256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061F7D-8C16-44CA-BD6A-2656A8A0F33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60" y="1308589"/>
            <a:ext cx="5880880" cy="42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刪尋選取演算法時間複雜度分析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16832"/>
            <a:ext cx="7989752" cy="43924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一次的迭代至少可以刪除</a:t>
            </a:r>
            <a:r>
              <a:rPr lang="en-US" altLang="zh-TW" sz="2800" dirty="0"/>
              <a:t>n/4</a:t>
            </a:r>
            <a:r>
              <a:rPr lang="zh-TW" altLang="en-US" sz="2800" dirty="0"/>
              <a:t>個元素，剩餘的</a:t>
            </a:r>
            <a:r>
              <a:rPr lang="en-US" altLang="zh-TW" sz="2800" dirty="0"/>
              <a:t>3n/4</a:t>
            </a:r>
            <a:r>
              <a:rPr lang="zh-TW" altLang="en-US" sz="2800" dirty="0"/>
              <a:t>個元素，可以在步驟</a:t>
            </a:r>
            <a:r>
              <a:rPr lang="en-US" altLang="zh-TW" sz="2800" dirty="0"/>
              <a:t>5</a:t>
            </a:r>
            <a:r>
              <a:rPr lang="zh-TW" altLang="en-US" sz="2800" dirty="0"/>
              <a:t>遞迴地處理。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步驟</a:t>
            </a:r>
            <a:r>
              <a:rPr lang="en-US" altLang="zh-TW" sz="2800" dirty="0"/>
              <a:t>3</a:t>
            </a:r>
            <a:r>
              <a:rPr lang="zh-TW" altLang="en-US" sz="2800" dirty="0"/>
              <a:t>以遞迴的方式找出</a:t>
            </a:r>
            <a:r>
              <a:rPr lang="en-US" altLang="zh-TW" sz="2800" dirty="0">
                <a:sym typeface="Symbol" panose="05050102010706020507" pitchFamily="18" charset="2"/>
              </a:rPr>
              <a:t></a:t>
            </a:r>
            <a:r>
              <a:rPr lang="en-US" altLang="zh-TW" sz="2800" dirty="0"/>
              <a:t>n/5</a:t>
            </a:r>
            <a:r>
              <a:rPr lang="en-US" altLang="zh-TW" sz="2800" dirty="0">
                <a:sym typeface="Symbol" panose="05050102010706020507" pitchFamily="18" charset="2"/>
              </a:rPr>
              <a:t></a:t>
            </a:r>
            <a:r>
              <a:rPr lang="zh-TW" altLang="en-US" sz="2800" dirty="0"/>
              <a:t>個中位數的中位數。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步驟時間複雜度</a:t>
            </a:r>
            <a:r>
              <a:rPr lang="en-US" altLang="zh-TW" sz="2800" dirty="0"/>
              <a:t>: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步驟</a:t>
            </a:r>
            <a:r>
              <a:rPr lang="en-US" altLang="zh-TW" sz="2400" dirty="0"/>
              <a:t>1: O(n)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步驟</a:t>
            </a:r>
            <a:r>
              <a:rPr lang="en-US" altLang="zh-TW" sz="2400" dirty="0"/>
              <a:t>2: O(n)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步驟</a:t>
            </a:r>
            <a:r>
              <a:rPr lang="en-US" altLang="zh-TW" sz="2400" dirty="0"/>
              <a:t>3: T(n/5)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步驟</a:t>
            </a:r>
            <a:r>
              <a:rPr lang="en-US" altLang="zh-TW" sz="2400" dirty="0"/>
              <a:t>4: O(n)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步驟</a:t>
            </a:r>
            <a:r>
              <a:rPr lang="en-US" altLang="zh-TW" sz="2400" dirty="0"/>
              <a:t>5: T(3n/4)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總時間複雜度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T(3n/4)+T(n/5)+</a:t>
            </a:r>
            <a:r>
              <a:rPr lang="en-US" altLang="zh-TW" dirty="0" err="1"/>
              <a:t>cn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1580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刪尋選取演算法時間複雜度分析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916832"/>
            <a:ext cx="8730647" cy="4114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TW" altLang="en-US" sz="1900" dirty="0">
                <a:cs typeface="Times New Roman" panose="02020603050405020304" pitchFamily="18" charset="0"/>
              </a:rPr>
              <a:t>令</a:t>
            </a:r>
            <a:r>
              <a:rPr lang="en-US" altLang="zh-TW" sz="1900" dirty="0">
                <a:cs typeface="Times New Roman" panose="02020603050405020304" pitchFamily="18" charset="0"/>
              </a:rPr>
              <a:t> T(n) =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0</a:t>
            </a:r>
            <a:r>
              <a:rPr lang="en-US" altLang="zh-TW" sz="1900" dirty="0">
                <a:cs typeface="Times New Roman" panose="02020603050405020304" pitchFamily="18" charset="0"/>
              </a:rPr>
              <a:t> +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1</a:t>
            </a:r>
            <a:r>
              <a:rPr lang="en-US" altLang="zh-TW" sz="1900" dirty="0">
                <a:cs typeface="Times New Roman" panose="02020603050405020304" pitchFamily="18" charset="0"/>
              </a:rPr>
              <a:t>n +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n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 + …  ,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1 </a:t>
            </a:r>
            <a:r>
              <a:rPr lang="en-US" altLang="zh-TW" sz="1900" dirty="0">
                <a:sym typeface="Symbol" panose="05050102010706020507" pitchFamily="18" charset="2"/>
              </a:rPr>
              <a:t></a:t>
            </a:r>
            <a:r>
              <a:rPr lang="en-US" altLang="zh-TW" sz="1900" dirty="0">
                <a:cs typeface="Times New Roman" panose="02020603050405020304" pitchFamily="18" charset="0"/>
              </a:rPr>
              <a:t> 0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cs typeface="Times New Roman" panose="02020603050405020304" pitchFamily="18" charset="0"/>
              </a:rPr>
              <a:t>T(3n/4) =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0</a:t>
            </a:r>
            <a:r>
              <a:rPr lang="en-US" altLang="zh-TW" sz="1900" dirty="0">
                <a:cs typeface="Times New Roman" panose="02020603050405020304" pitchFamily="18" charset="0"/>
              </a:rPr>
              <a:t> + (3/4)a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1</a:t>
            </a:r>
            <a:r>
              <a:rPr lang="en-US" altLang="zh-TW" sz="1900" dirty="0">
                <a:cs typeface="Times New Roman" panose="02020603050405020304" pitchFamily="18" charset="0"/>
              </a:rPr>
              <a:t>n + (9/16)a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n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 + …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cs typeface="Times New Roman" panose="02020603050405020304" pitchFamily="18" charset="0"/>
              </a:rPr>
              <a:t>T(n/5) =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0</a:t>
            </a:r>
            <a:r>
              <a:rPr lang="en-US" altLang="zh-TW" sz="1900" dirty="0">
                <a:cs typeface="Times New Roman" panose="02020603050405020304" pitchFamily="18" charset="0"/>
              </a:rPr>
              <a:t> + (1/5)a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1</a:t>
            </a:r>
            <a:r>
              <a:rPr lang="en-US" altLang="zh-TW" sz="1900" dirty="0">
                <a:cs typeface="Times New Roman" panose="02020603050405020304" pitchFamily="18" charset="0"/>
              </a:rPr>
              <a:t>n + (1/25)a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n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 + …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cs typeface="Times New Roman" panose="02020603050405020304" pitchFamily="18" charset="0"/>
              </a:rPr>
              <a:t>T(3n/4 + n/5) = T(19n/20) =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0</a:t>
            </a:r>
            <a:r>
              <a:rPr lang="en-US" altLang="zh-TW" sz="1900" dirty="0">
                <a:cs typeface="Times New Roman" panose="02020603050405020304" pitchFamily="18" charset="0"/>
              </a:rPr>
              <a:t> + (19/20)a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1</a:t>
            </a:r>
            <a:r>
              <a:rPr lang="en-US" altLang="zh-TW" sz="1900" dirty="0">
                <a:cs typeface="Times New Roman" panose="02020603050405020304" pitchFamily="18" charset="0"/>
              </a:rPr>
              <a:t>n + (361/400)a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n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 + …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cs typeface="Times New Roman" panose="02020603050405020304" pitchFamily="18" charset="0"/>
              </a:rPr>
              <a:t>T(3n/4) + T(n/5) </a:t>
            </a:r>
            <a:r>
              <a:rPr lang="en-US" altLang="zh-TW" sz="1900" dirty="0">
                <a:sym typeface="Symbol" panose="05050102010706020507" pitchFamily="18" charset="2"/>
              </a:rPr>
              <a:t></a:t>
            </a:r>
            <a:r>
              <a:rPr lang="en-US" altLang="zh-TW" sz="1900" dirty="0">
                <a:cs typeface="Times New Roman" panose="02020603050405020304" pitchFamily="18" charset="0"/>
              </a:rPr>
              <a:t> a</a:t>
            </a:r>
            <a:r>
              <a:rPr lang="en-US" altLang="zh-TW" sz="1900" baseline="-30000" dirty="0">
                <a:cs typeface="Times New Roman" panose="02020603050405020304" pitchFamily="18" charset="0"/>
              </a:rPr>
              <a:t>0</a:t>
            </a:r>
            <a:r>
              <a:rPr lang="en-US" altLang="zh-TW" sz="1900" dirty="0">
                <a:cs typeface="Times New Roman" panose="02020603050405020304" pitchFamily="18" charset="0"/>
              </a:rPr>
              <a:t> + T(19n/20)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sym typeface="Symbol" panose="05050102010706020507" pitchFamily="18" charset="2"/>
              </a:rPr>
              <a:t></a:t>
            </a:r>
            <a:r>
              <a:rPr lang="en-US" altLang="zh-TW" sz="1900" dirty="0">
                <a:cs typeface="Times New Roman" panose="02020603050405020304" pitchFamily="18" charset="0"/>
              </a:rPr>
              <a:t> T(n) </a:t>
            </a:r>
            <a:r>
              <a:rPr lang="en-US" altLang="zh-TW" sz="1900" dirty="0">
                <a:sym typeface="Symbol" panose="05050102010706020507" pitchFamily="18" charset="2"/>
              </a:rPr>
              <a:t></a:t>
            </a:r>
            <a:r>
              <a:rPr lang="en-US" altLang="zh-TW" sz="1900" dirty="0">
                <a:cs typeface="Times New Roman" panose="02020603050405020304" pitchFamily="18" charset="0"/>
              </a:rPr>
              <a:t> </a:t>
            </a:r>
            <a:r>
              <a:rPr lang="en-US" altLang="zh-TW" sz="1900" dirty="0" err="1">
                <a:cs typeface="Times New Roman" panose="02020603050405020304" pitchFamily="18" charset="0"/>
              </a:rPr>
              <a:t>c’n</a:t>
            </a:r>
            <a:r>
              <a:rPr lang="en-US" altLang="zh-TW" sz="1900" dirty="0">
                <a:cs typeface="Times New Roman" panose="02020603050405020304" pitchFamily="18" charset="0"/>
              </a:rPr>
              <a:t> + T(19n/20)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sym typeface="Symbol" panose="05050102010706020507" pitchFamily="18" charset="2"/>
              </a:rPr>
              <a:t>   </a:t>
            </a:r>
            <a:r>
              <a:rPr lang="en-US" altLang="zh-TW" sz="1900" dirty="0">
                <a:cs typeface="Times New Roman" panose="02020603050405020304" pitchFamily="18" charset="0"/>
              </a:rPr>
              <a:t> </a:t>
            </a:r>
            <a:r>
              <a:rPr lang="en-US" altLang="zh-TW" sz="1900" dirty="0" err="1">
                <a:cs typeface="Times New Roman" panose="02020603050405020304" pitchFamily="18" charset="0"/>
              </a:rPr>
              <a:t>c’n</a:t>
            </a:r>
            <a:r>
              <a:rPr lang="en-US" altLang="zh-TW" sz="1900" dirty="0">
                <a:cs typeface="Times New Roman" panose="02020603050405020304" pitchFamily="18" charset="0"/>
              </a:rPr>
              <a:t> + (19/20)</a:t>
            </a:r>
            <a:r>
              <a:rPr lang="en-US" altLang="zh-TW" sz="1900" dirty="0" err="1">
                <a:cs typeface="Times New Roman" panose="02020603050405020304" pitchFamily="18" charset="0"/>
              </a:rPr>
              <a:t>c’n</a:t>
            </a:r>
            <a:r>
              <a:rPr lang="en-US" altLang="zh-TW" sz="1900" dirty="0">
                <a:cs typeface="Times New Roman" panose="02020603050405020304" pitchFamily="18" charset="0"/>
              </a:rPr>
              <a:t> +T((19/20)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n)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cs typeface="Times New Roman" panose="02020603050405020304" pitchFamily="18" charset="0"/>
              </a:rPr>
              <a:t>          …</a:t>
            </a:r>
            <a:endParaRPr lang="en-US" altLang="zh-TW" sz="19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sym typeface="Symbol" panose="05050102010706020507" pitchFamily="18" charset="2"/>
              </a:rPr>
              <a:t>   </a:t>
            </a:r>
            <a:r>
              <a:rPr lang="en-US" altLang="zh-TW" sz="1900" dirty="0">
                <a:cs typeface="Times New Roman" panose="02020603050405020304" pitchFamily="18" charset="0"/>
              </a:rPr>
              <a:t> </a:t>
            </a:r>
            <a:r>
              <a:rPr lang="en-US" altLang="zh-TW" sz="1900" dirty="0" err="1">
                <a:cs typeface="Times New Roman" panose="02020603050405020304" pitchFamily="18" charset="0"/>
              </a:rPr>
              <a:t>c’n</a:t>
            </a:r>
            <a:r>
              <a:rPr lang="en-US" altLang="zh-TW" sz="1900" dirty="0">
                <a:cs typeface="Times New Roman" panose="02020603050405020304" pitchFamily="18" charset="0"/>
              </a:rPr>
              <a:t> + (19/20)</a:t>
            </a:r>
            <a:r>
              <a:rPr lang="en-US" altLang="zh-TW" sz="1900" dirty="0" err="1">
                <a:cs typeface="Times New Roman" panose="02020603050405020304" pitchFamily="18" charset="0"/>
              </a:rPr>
              <a:t>c’n</a:t>
            </a:r>
            <a:r>
              <a:rPr lang="en-US" altLang="zh-TW" sz="1900" dirty="0">
                <a:cs typeface="Times New Roman" panose="02020603050405020304" pitchFamily="18" charset="0"/>
              </a:rPr>
              <a:t> + (19/20)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2</a:t>
            </a:r>
            <a:r>
              <a:rPr lang="en-US" altLang="zh-TW" sz="1900" dirty="0">
                <a:cs typeface="Times New Roman" panose="02020603050405020304" pitchFamily="18" charset="0"/>
              </a:rPr>
              <a:t>c’n + … +(19/20)</a:t>
            </a:r>
            <a:r>
              <a:rPr lang="en-US" altLang="zh-TW" sz="1900" baseline="30000" dirty="0" err="1">
                <a:cs typeface="Times New Roman" panose="02020603050405020304" pitchFamily="18" charset="0"/>
              </a:rPr>
              <a:t>p</a:t>
            </a:r>
            <a:r>
              <a:rPr lang="en-US" altLang="zh-TW" sz="1900" dirty="0" err="1">
                <a:cs typeface="Times New Roman" panose="02020603050405020304" pitchFamily="18" charset="0"/>
              </a:rPr>
              <a:t>c’n</a:t>
            </a:r>
            <a:r>
              <a:rPr lang="en-US" altLang="zh-TW" sz="1900" dirty="0">
                <a:cs typeface="Times New Roman" panose="02020603050405020304" pitchFamily="18" charset="0"/>
              </a:rPr>
              <a:t> + T((19/20)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p+1</a:t>
            </a:r>
            <a:r>
              <a:rPr lang="en-US" altLang="zh-TW" sz="1900" dirty="0">
                <a:cs typeface="Times New Roman" panose="02020603050405020304" pitchFamily="18" charset="0"/>
              </a:rPr>
              <a:t>n)+(19/20)</a:t>
            </a:r>
            <a:r>
              <a:rPr lang="en-US" altLang="zh-TW" sz="1900" baseline="30000" dirty="0">
                <a:cs typeface="Times New Roman" panose="02020603050405020304" pitchFamily="18" charset="0"/>
              </a:rPr>
              <a:t>p+1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900" dirty="0">
                <a:cs typeface="Times New Roman" panose="02020603050405020304" pitchFamily="18" charset="0"/>
              </a:rPr>
              <a:t>    n</a:t>
            </a:r>
            <a:r>
              <a:rPr lang="en-US" altLang="zh-TW" sz="1900" dirty="0">
                <a:sym typeface="Symbol" panose="05050102010706020507" pitchFamily="18" charset="2"/>
              </a:rPr>
              <a:t></a:t>
            </a:r>
            <a:r>
              <a:rPr lang="en-US" altLang="zh-TW" sz="1900" dirty="0">
                <a:cs typeface="Times New Roman" panose="02020603050405020304" pitchFamily="18" charset="0"/>
              </a:rPr>
              <a:t> 1 </a:t>
            </a:r>
            <a:r>
              <a:rPr lang="en-US" altLang="zh-TW" sz="1900" dirty="0">
                <a:sym typeface="Symbol" panose="05050102010706020507" pitchFamily="18" charset="2"/>
              </a:rPr>
              <a:t></a:t>
            </a:r>
            <a:r>
              <a:rPr lang="en-US" altLang="zh-TW" sz="1900" dirty="0">
                <a:cs typeface="Times New Roman" panose="02020603050405020304" pitchFamily="18" charset="0"/>
              </a:rPr>
              <a:t> (19/20)</a:t>
            </a:r>
            <a:r>
              <a:rPr lang="en-US" altLang="zh-TW" sz="1900" baseline="30000" dirty="0" err="1">
                <a:cs typeface="Times New Roman" panose="02020603050405020304" pitchFamily="18" charset="0"/>
              </a:rPr>
              <a:t>p</a:t>
            </a:r>
            <a:r>
              <a:rPr lang="en-US" altLang="zh-TW" sz="1900" dirty="0" err="1">
                <a:cs typeface="Times New Roman" panose="02020603050405020304" pitchFamily="18" charset="0"/>
              </a:rPr>
              <a:t>n</a:t>
            </a:r>
            <a:endParaRPr lang="en-US" altLang="zh-TW" sz="19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ym typeface="Symbol" panose="05050102010706020507" pitchFamily="18" charset="2"/>
              </a:rPr>
              <a:t></a:t>
            </a:r>
            <a:r>
              <a:rPr lang="en-US" altLang="zh-TW" sz="1800" dirty="0">
                <a:cs typeface="Times New Roman" panose="02020603050405020304" pitchFamily="18" charset="0"/>
              </a:rPr>
              <a:t> T(n) =          </a:t>
            </a:r>
            <a:r>
              <a:rPr lang="en-US" altLang="zh-TW" sz="1800" dirty="0"/>
              <a:t>                       </a:t>
            </a:r>
            <a:r>
              <a:rPr lang="en-US" altLang="zh-TW" sz="1800" dirty="0">
                <a:sym typeface="Symbol" panose="05050102010706020507" pitchFamily="18" charset="2"/>
              </a:rPr>
              <a:t> </a:t>
            </a:r>
            <a:r>
              <a:rPr lang="en-US" altLang="zh-TW" sz="1800" dirty="0">
                <a:cs typeface="Times New Roman" panose="02020603050405020304" pitchFamily="18" charset="0"/>
              </a:rPr>
              <a:t>20 </a:t>
            </a:r>
            <a:r>
              <a:rPr lang="en-US" altLang="zh-TW" sz="1800" dirty="0" err="1">
                <a:cs typeface="Times New Roman" panose="02020603050405020304" pitchFamily="18" charset="0"/>
              </a:rPr>
              <a:t>cn</a:t>
            </a:r>
            <a:r>
              <a:rPr lang="en-US" altLang="zh-TW" sz="1800" dirty="0">
                <a:cs typeface="Times New Roman" panose="02020603050405020304" pitchFamily="18" charset="0"/>
              </a:rPr>
              <a:t> + c ’’  = O(n)</a:t>
            </a:r>
            <a:endParaRPr lang="en-US" altLang="zh-TW" sz="1800" dirty="0"/>
          </a:p>
          <a:p>
            <a:pPr>
              <a:lnSpc>
                <a:spcPct val="90000"/>
              </a:lnSpc>
            </a:pPr>
            <a:endParaRPr lang="en-US" altLang="zh-TW" sz="18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42270"/>
              </p:ext>
            </p:extLst>
          </p:nvPr>
        </p:nvGraphicFramePr>
        <p:xfrm>
          <a:off x="1115616" y="4923116"/>
          <a:ext cx="15693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方程式" r:id="rId3" imgW="1193800" imgH="762000" progId="Equation.3">
                  <p:embed/>
                </p:oleObj>
              </mc:Choice>
              <mc:Fallback>
                <p:oleObj name="方程式" r:id="rId3" imgW="1193800" imgH="762000" progId="Equation.3">
                  <p:embed/>
                  <p:pic>
                    <p:nvPicPr>
                      <p:cNvPr id="163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23116"/>
                        <a:ext cx="156931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6518502" y="4945782"/>
            <a:ext cx="22001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 dirty="0">
                <a:latin typeface="Arial" panose="020B0604020202020204" pitchFamily="34" charset="0"/>
                <a:hlinkClick r:id="" action="ppaction://noaction"/>
              </a:rPr>
              <a:t>等比級數公式</a:t>
            </a:r>
            <a:endParaRPr lang="zh-TW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限制的一圓心演算法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4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04497"/>
          </a:xfrm>
        </p:spPr>
        <p:txBody>
          <a:bodyPr/>
          <a:lstStyle/>
          <a:p>
            <a:r>
              <a:rPr lang="en-US" altLang="zh-TW" cap="none" dirty="0"/>
              <a:t>Binary Search </a:t>
            </a:r>
            <a:r>
              <a:rPr lang="en-US" altLang="zh-TW" dirty="0"/>
              <a:t>(</a:t>
            </a:r>
            <a:r>
              <a:rPr lang="zh-TW" altLang="en-US" dirty="0"/>
              <a:t>二分搜尋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256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TW" altLang="en-US"/>
              <a:t>實施前提</a:t>
            </a:r>
            <a:r>
              <a:rPr lang="en-US" altLang="zh-TW"/>
              <a:t>: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檔案中記錄須事先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</a:t>
            </a:r>
            <a:r>
              <a:rPr lang="zh-TW" altLang="en-US"/>
              <a:t>排序過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須由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(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Direct) access</a:t>
            </a:r>
            <a:r>
              <a:rPr lang="zh-TW" altLang="en-US"/>
              <a:t>之機制支援 </a:t>
            </a:r>
            <a:r>
              <a:rPr lang="en-US" altLang="zh-TW"/>
              <a:t>(e.g., Array)</a:t>
            </a:r>
          </a:p>
          <a:p>
            <a:pPr>
              <a:lnSpc>
                <a:spcPct val="80000"/>
              </a:lnSpc>
            </a:pPr>
            <a:r>
              <a:rPr lang="zh-TW" altLang="en-US"/>
              <a:t>觀念</a:t>
            </a:r>
            <a:r>
              <a:rPr lang="en-US" altLang="zh-TW"/>
              <a:t>:</a:t>
            </a:r>
          </a:p>
          <a:p>
            <a:pPr lvl="1">
              <a:lnSpc>
                <a:spcPct val="80000"/>
              </a:lnSpc>
            </a:pPr>
            <a:r>
              <a:rPr lang="zh-TW" altLang="en-US"/>
              <a:t>每次皆與</a:t>
            </a:r>
            <a:r>
              <a:rPr lang="en-US" altLang="zh-TW"/>
              <a:t>Search</a:t>
            </a:r>
            <a:r>
              <a:rPr lang="zh-TW" altLang="en-US"/>
              <a:t>範圍的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中間記錄</a:t>
            </a:r>
            <a:r>
              <a:rPr lang="zh-TW" altLang="en-US"/>
              <a:t>進行比較</a:t>
            </a:r>
            <a:r>
              <a:rPr lang="en-US" altLang="zh-TW"/>
              <a:t>!!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while ( </a:t>
            </a:r>
            <a:r>
              <a:rPr lang="en-US" altLang="zh-TW" sz="1600" i="1"/>
              <a:t>l </a:t>
            </a:r>
            <a:r>
              <a:rPr lang="en-US" altLang="zh-TW" sz="1600">
                <a:sym typeface="Symbol" panose="05050102010706020507" pitchFamily="18" charset="2"/>
              </a:rPr>
              <a:t> </a:t>
            </a:r>
            <a:r>
              <a:rPr lang="en-US" altLang="zh-TW" sz="1600" i="1">
                <a:sym typeface="Symbol" panose="05050102010706020507" pitchFamily="18" charset="2"/>
              </a:rPr>
              <a:t>u</a:t>
            </a:r>
            <a:r>
              <a:rPr lang="en-US" altLang="zh-TW" sz="1600">
                <a:sym typeface="Symbol" panose="05050102010706020507" pitchFamily="18" charset="2"/>
              </a:rPr>
              <a:t> </a:t>
            </a:r>
            <a:r>
              <a:rPr lang="en-US" altLang="zh-TW" sz="1600"/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1600"/>
              <a:t>比較 </a:t>
            </a:r>
            <a:r>
              <a:rPr lang="en-US" altLang="zh-TW" sz="1600"/>
              <a:t>(k, S[m])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“=”: found, i = m, return i;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“&lt;”: </a:t>
            </a:r>
            <a:r>
              <a:rPr lang="en-US" altLang="zh-TW" sz="1600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TW" sz="1600"/>
              <a:t> = m-1;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       case “&gt;”: </a:t>
            </a:r>
            <a:r>
              <a:rPr lang="en-US" altLang="zh-TW" sz="16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TW" sz="1600"/>
              <a:t> = m+1;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/>
              <a:t>recurn 0;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6786772"/>
              </p:ext>
            </p:extLst>
          </p:nvPr>
        </p:nvGraphicFramePr>
        <p:xfrm>
          <a:off x="2776538" y="3644900"/>
          <a:ext cx="3168650" cy="310896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31300243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8199458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10022257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3689955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979715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3760576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55337107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6495724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783497785"/>
                    </a:ext>
                  </a:extLst>
                </a:gridCol>
              </a:tblGrid>
              <a:tr h="310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13372"/>
                  </a:ext>
                </a:extLst>
              </a:tr>
            </a:tbl>
          </a:graphicData>
        </a:graphic>
      </p:graphicFrame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217988" y="3651250"/>
            <a:ext cx="266700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2778125" y="4076700"/>
            <a:ext cx="31686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2690813" y="4100513"/>
            <a:ext cx="328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8000"/>
                </a:solidFill>
              </a:rPr>
              <a:t>小                                                     大</a:t>
            </a:r>
          </a:p>
        </p:txBody>
      </p:sp>
      <p:graphicFrame>
        <p:nvGraphicFramePr>
          <p:cNvPr id="9" name="Object 2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09629764"/>
              </p:ext>
            </p:extLst>
          </p:nvPr>
        </p:nvGraphicFramePr>
        <p:xfrm>
          <a:off x="6594475" y="3435350"/>
          <a:ext cx="1577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方程式" r:id="rId3" imgW="1041120" imgH="431640" progId="Equation.3">
                  <p:embed/>
                </p:oleObj>
              </mc:Choice>
              <mc:Fallback>
                <p:oleObj name="方程式" r:id="rId3" imgW="1041120" imgH="431640" progId="Equation.3">
                  <p:embed/>
                  <p:pic>
                    <p:nvPicPr>
                      <p:cNvPr id="784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3435350"/>
                        <a:ext cx="15779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75575"/>
              </p:ext>
            </p:extLst>
          </p:nvPr>
        </p:nvGraphicFramePr>
        <p:xfrm>
          <a:off x="2124075" y="4724400"/>
          <a:ext cx="1016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方程式" r:id="rId5" imgW="736560" imgH="431640" progId="Equation.3">
                  <p:embed/>
                </p:oleObj>
              </mc:Choice>
              <mc:Fallback>
                <p:oleObj name="方程式" r:id="rId5" imgW="736560" imgH="431640" progId="Equation.3">
                  <p:embed/>
                  <p:pic>
                    <p:nvPicPr>
                      <p:cNvPr id="784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24400"/>
                        <a:ext cx="1016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2824163" y="3148013"/>
            <a:ext cx="241300" cy="503237"/>
            <a:chOff x="1594" y="2024"/>
            <a:chExt cx="152" cy="317"/>
          </a:xfrm>
        </p:grpSpPr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1655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1594" y="2024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l</a:t>
              </a:r>
            </a:p>
          </p:txBody>
        </p:sp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5657850" y="3148013"/>
            <a:ext cx="296863" cy="503237"/>
            <a:chOff x="3379" y="2024"/>
            <a:chExt cx="187" cy="317"/>
          </a:xfrm>
        </p:grpSpPr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3440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3379" y="20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/>
                <a:t>u</a:t>
              </a:r>
            </a:p>
          </p:txBody>
        </p:sp>
      </p:grp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4002088" y="3148013"/>
            <a:ext cx="750887" cy="503237"/>
            <a:chOff x="2336" y="2024"/>
            <a:chExt cx="473" cy="317"/>
          </a:xfrm>
        </p:grpSpPr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2573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336" y="2024"/>
              <a:ext cx="4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middle</a:t>
              </a:r>
            </a:p>
          </p:txBody>
        </p:sp>
      </p:grpSp>
      <p:sp>
        <p:nvSpPr>
          <p:cNvPr id="20" name="Oval 40"/>
          <p:cNvSpPr>
            <a:spLocks noChangeArrowheads="1"/>
          </p:cNvSpPr>
          <p:nvPr/>
        </p:nvSpPr>
        <p:spPr bwMode="auto">
          <a:xfrm>
            <a:off x="2778125" y="3651250"/>
            <a:ext cx="1417638" cy="288925"/>
          </a:xfrm>
          <a:prstGeom prst="ellipse">
            <a:avLst/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41"/>
          <p:cNvSpPr>
            <a:spLocks noChangeArrowheads="1"/>
          </p:cNvSpPr>
          <p:nvPr/>
        </p:nvSpPr>
        <p:spPr bwMode="auto">
          <a:xfrm>
            <a:off x="4527550" y="3651250"/>
            <a:ext cx="1417638" cy="288925"/>
          </a:xfrm>
          <a:prstGeom prst="ellipse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2" name="Group 42"/>
          <p:cNvGrpSpPr>
            <a:grpSpLocks/>
          </p:cNvGrpSpPr>
          <p:nvPr/>
        </p:nvGrpSpPr>
        <p:grpSpPr bwMode="auto">
          <a:xfrm>
            <a:off x="3848100" y="3148013"/>
            <a:ext cx="296863" cy="503237"/>
            <a:chOff x="2239" y="2024"/>
            <a:chExt cx="187" cy="317"/>
          </a:xfrm>
        </p:grpSpPr>
        <p:sp>
          <p:nvSpPr>
            <p:cNvPr id="23" name="Line 43"/>
            <p:cNvSpPr>
              <a:spLocks noChangeShapeType="1"/>
            </p:cNvSpPr>
            <p:nvPr/>
          </p:nvSpPr>
          <p:spPr bwMode="auto">
            <a:xfrm>
              <a:off x="2300" y="2205"/>
              <a:ext cx="0" cy="1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2239" y="20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0066FF"/>
                  </a:solidFill>
                </a:rPr>
                <a:t>u</a:t>
              </a: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4649788" y="3148013"/>
            <a:ext cx="241300" cy="503237"/>
            <a:chOff x="2744" y="2024"/>
            <a:chExt cx="152" cy="317"/>
          </a:xfrm>
        </p:grpSpPr>
        <p:sp>
          <p:nvSpPr>
            <p:cNvPr id="26" name="Line 46"/>
            <p:cNvSpPr>
              <a:spLocks noChangeShapeType="1"/>
            </p:cNvSpPr>
            <p:nvPr/>
          </p:nvSpPr>
          <p:spPr bwMode="auto">
            <a:xfrm>
              <a:off x="2805" y="2205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47"/>
            <p:cNvSpPr txBox="1">
              <a:spLocks noChangeArrowheads="1"/>
            </p:cNvSpPr>
            <p:nvPr/>
          </p:nvSpPr>
          <p:spPr bwMode="auto">
            <a:xfrm>
              <a:off x="2744" y="2024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FF0000"/>
                  </a:solidFill>
                </a:rPr>
                <a:t>l</a:t>
              </a:r>
            </a:p>
          </p:txBody>
        </p:sp>
      </p:grpSp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3352800" y="3651250"/>
            <a:ext cx="266700" cy="266700"/>
          </a:xfrm>
          <a:prstGeom prst="ellipse">
            <a:avLst/>
          </a:prstGeom>
          <a:solidFill>
            <a:srgbClr val="CCCC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49"/>
          <p:cNvSpPr>
            <a:spLocks noChangeArrowheads="1"/>
          </p:cNvSpPr>
          <p:nvPr/>
        </p:nvSpPr>
        <p:spPr bwMode="auto">
          <a:xfrm>
            <a:off x="5081588" y="3651250"/>
            <a:ext cx="266700" cy="266700"/>
          </a:xfrm>
          <a:prstGeom prst="ellipse">
            <a:avLst/>
          </a:prstGeom>
          <a:solidFill>
            <a:srgbClr val="CCCC0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3298825" y="3148013"/>
            <a:ext cx="342900" cy="503237"/>
            <a:chOff x="1893" y="2024"/>
            <a:chExt cx="216" cy="317"/>
          </a:xfrm>
        </p:grpSpPr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2009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893" y="20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m</a:t>
              </a:r>
            </a:p>
          </p:txBody>
        </p:sp>
      </p:grp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5081588" y="3148013"/>
            <a:ext cx="342900" cy="503237"/>
            <a:chOff x="3016" y="2024"/>
            <a:chExt cx="216" cy="317"/>
          </a:xfrm>
        </p:grpSpPr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3109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Text Box 55"/>
            <p:cNvSpPr txBox="1">
              <a:spLocks noChangeArrowheads="1"/>
            </p:cNvSpPr>
            <p:nvPr/>
          </p:nvSpPr>
          <p:spPr bwMode="auto">
            <a:xfrm>
              <a:off x="3016" y="20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/>
                <a:t>m</a:t>
              </a:r>
            </a:p>
          </p:txBody>
        </p:sp>
      </p:grp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2481263" y="3598863"/>
            <a:ext cx="290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latin typeface="Berlin Sans FB" panose="020E0602020502020306" pitchFamily="34" charset="0"/>
              </a:rPr>
              <a:t>S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3924300" y="54911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>
                <a:solidFill>
                  <a:srgbClr val="FF0000"/>
                </a:solidFill>
              </a:rPr>
              <a:t>找到了</a:t>
            </a:r>
          </a:p>
        </p:txBody>
      </p:sp>
      <p:sp>
        <p:nvSpPr>
          <p:cNvPr id="38" name="Text Box 58"/>
          <p:cNvSpPr txBox="1">
            <a:spLocks noChangeArrowheads="1"/>
          </p:cNvSpPr>
          <p:nvPr/>
        </p:nvSpPr>
        <p:spPr bwMode="auto">
          <a:xfrm>
            <a:off x="3944938" y="5756275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/>
              <a:t>要找的資料在</a:t>
            </a:r>
            <a:r>
              <a:rPr lang="zh-TW" altLang="en-US" sz="1600">
                <a:solidFill>
                  <a:srgbClr val="FF0000"/>
                </a:solidFill>
              </a:rPr>
              <a:t>左半部</a:t>
            </a:r>
          </a:p>
        </p:txBody>
      </p:sp>
      <p:sp>
        <p:nvSpPr>
          <p:cNvPr id="39" name="Text Box 59"/>
          <p:cNvSpPr txBox="1">
            <a:spLocks noChangeArrowheads="1"/>
          </p:cNvSpPr>
          <p:nvPr/>
        </p:nvSpPr>
        <p:spPr bwMode="auto">
          <a:xfrm>
            <a:off x="3944938" y="6021388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//</a:t>
            </a:r>
            <a:r>
              <a:rPr lang="zh-TW" altLang="en-US" sz="1600"/>
              <a:t>要找的資料在</a:t>
            </a:r>
            <a:r>
              <a:rPr lang="zh-TW" altLang="en-US" sz="1600">
                <a:solidFill>
                  <a:srgbClr val="FF0000"/>
                </a:solidFill>
              </a:rPr>
              <a:t>右半部</a:t>
            </a:r>
          </a:p>
        </p:txBody>
      </p:sp>
    </p:spTree>
    <p:extLst>
      <p:ext uri="{BB962C8B-B14F-4D97-AF65-F5344CB8AC3E}">
        <p14:creationId xmlns:p14="http://schemas.microsoft.com/office/powerpoint/2010/main" val="13195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/>
      <p:bldP spid="36" grpId="0" uiExpand="1"/>
      <p:bldP spid="37" grpId="0"/>
      <p:bldP spid="38" grpId="0"/>
      <p:bldP spid="3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一圓心問題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cs typeface="Times New Roman" pitchFamily="18" charset="0"/>
              </a:rPr>
              <a:t>一圓心問題</a:t>
            </a:r>
            <a:r>
              <a:rPr lang="en-US" altLang="zh-TW" dirty="0">
                <a:cs typeface="Times New Roman" pitchFamily="18" charset="0"/>
              </a:rPr>
              <a:t>(1-center problem):</a:t>
            </a:r>
          </a:p>
          <a:p>
            <a:pPr marL="0" indent="0">
              <a:buNone/>
              <a:defRPr/>
            </a:pPr>
            <a:r>
              <a:rPr lang="zh-TW" altLang="en-US" dirty="0"/>
              <a:t>給定</a:t>
            </a:r>
            <a:r>
              <a:rPr lang="en-US" altLang="zh-TW" dirty="0"/>
              <a:t>n</a:t>
            </a:r>
            <a:r>
              <a:rPr lang="zh-TW" altLang="en-US" dirty="0"/>
              <a:t>個平面點，找出一個最小可覆蓋此</a:t>
            </a:r>
            <a:r>
              <a:rPr lang="en-US" altLang="zh-TW" dirty="0"/>
              <a:t>n</a:t>
            </a:r>
            <a:r>
              <a:rPr lang="zh-TW" altLang="en-US" dirty="0"/>
              <a:t>個點的圓。</a:t>
            </a:r>
          </a:p>
          <a:p>
            <a:endParaRPr lang="zh-TW" altLang="en-US" dirty="0"/>
          </a:p>
        </p:txBody>
      </p:sp>
      <p:pic>
        <p:nvPicPr>
          <p:cNvPr id="6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3643313"/>
            <a:ext cx="28606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一圓心問題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基本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暴力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(brute force)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法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cs typeface="Times New Roman" panose="02020603050405020304" pitchFamily="18" charset="0"/>
              </a:rPr>
              <a:t>列出每一個可能的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候選圓</a:t>
            </a:r>
            <a:r>
              <a:rPr lang="zh-TW" altLang="en-US" dirty="0">
                <a:cs typeface="Times New Roman" panose="02020603050405020304" pitchFamily="18" charset="0"/>
              </a:rPr>
              <a:t>並檢查其是否能夠覆蓋所有的點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任取三點做圓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時間複雜度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O(n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任取二點為直徑做圓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時間時間複雜度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O(n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cs typeface="Times New Roman" panose="02020603050405020304" pitchFamily="18" charset="0"/>
              </a:rPr>
              <a:t>針對一個候選圓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檢查是否能夠覆蓋所有的點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O(n)</a:t>
            </a:r>
          </a:p>
          <a:p>
            <a:r>
              <a:rPr lang="zh-TW" altLang="en-US" dirty="0">
                <a:cs typeface="Times New Roman" panose="02020603050405020304" pitchFamily="18" charset="0"/>
              </a:rPr>
              <a:t>總時間複雜度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O(n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4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07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858C7-C36F-45EA-BFC7-40BE6842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r>
              <a:rPr lang="zh-TW" altLang="en-US" dirty="0"/>
              <a:t>首先先確定如何決定一個圓。</a:t>
            </a:r>
            <a:endParaRPr lang="en-US" altLang="zh-TW" dirty="0"/>
          </a:p>
          <a:p>
            <a:r>
              <a:rPr lang="zh-TW" altLang="en-US" dirty="0"/>
              <a:t>一個圓跟點的情形有三種</a:t>
            </a:r>
            <a:endParaRPr lang="en-US" altLang="zh-TW" dirty="0"/>
          </a:p>
          <a:p>
            <a:pPr lvl="1"/>
            <a:r>
              <a:rPr lang="zh-TW" altLang="en-US" dirty="0"/>
              <a:t>第一種是有點落在圓外，這種圓不合乎題目的要求，因此不考慮。</a:t>
            </a:r>
            <a:endParaRPr lang="en-US" altLang="zh-TW" dirty="0"/>
          </a:p>
          <a:p>
            <a:pPr lvl="1"/>
            <a:r>
              <a:rPr lang="zh-TW" altLang="en-US" dirty="0"/>
              <a:t>第二種是所有的點都在圓的內部，圓周上沒有點，這種圓可以再縮小，也不是我們要的答案。</a:t>
            </a:r>
            <a:endParaRPr lang="en-US" altLang="zh-TW" dirty="0"/>
          </a:p>
          <a:p>
            <a:pPr lvl="1"/>
            <a:r>
              <a:rPr lang="zh-TW" altLang="en-US" dirty="0"/>
              <a:t>最後一種是所有點都在圓的內部，且有點在圓周上，這又可分成三種情況</a:t>
            </a:r>
            <a:r>
              <a:rPr lang="en-US" altLang="zh-TW" dirty="0"/>
              <a:t>:</a:t>
            </a:r>
          </a:p>
          <a:p>
            <a:pPr marL="972900" lvl="2" indent="-342900">
              <a:buFont typeface="+mj-lt"/>
              <a:buAutoNum type="arabicPeriod"/>
            </a:pPr>
            <a:r>
              <a:rPr lang="zh-TW" altLang="en-US" b="1" dirty="0"/>
              <a:t>恰有一點在圓周上</a:t>
            </a:r>
            <a:r>
              <a:rPr lang="zh-TW" altLang="en-US" dirty="0"/>
              <a:t>：這種圓很明顯的可以再縮小，不考慮。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170BE-F287-473F-9019-A6C8EA01D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353848"/>
            <a:ext cx="2304256" cy="22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87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D44622-9D44-4993-A689-008BF405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8720"/>
            <a:ext cx="7989752" cy="5256583"/>
          </a:xfrm>
        </p:spPr>
        <p:txBody>
          <a:bodyPr/>
          <a:lstStyle/>
          <a:p>
            <a:pPr marL="972900" lvl="2" indent="-342900">
              <a:buFont typeface="+mj-lt"/>
              <a:buAutoNum type="arabicPeriod" startAt="2"/>
            </a:pPr>
            <a:r>
              <a:rPr lang="zh-TW" altLang="en-US" b="1" dirty="0"/>
              <a:t>恰有兩點在圓周上：</a:t>
            </a:r>
            <a:r>
              <a:rPr lang="zh-TW" altLang="en-US" dirty="0"/>
              <a:t>左圖在圓周上的點不為圓的直徑，可以找到一個更小的圓，此種圓不考慮。右圖在圓周上的兩個點恰好可決定一直徑，此圓無法再縮小，是我們必須考慮的圓。</a:t>
            </a:r>
            <a:endParaRPr lang="en-US" altLang="zh-TW" dirty="0"/>
          </a:p>
          <a:p>
            <a:pPr marL="972900" lvl="2" indent="-342900">
              <a:buFont typeface="+mj-lt"/>
              <a:buAutoNum type="arabicPeriod" startAt="2"/>
            </a:pPr>
            <a:endParaRPr lang="en-US" altLang="zh-TW" dirty="0"/>
          </a:p>
          <a:p>
            <a:pPr marL="972900" lvl="2" indent="-342900">
              <a:buFont typeface="+mj-lt"/>
              <a:buAutoNum type="arabicPeriod" startAt="2"/>
            </a:pPr>
            <a:endParaRPr lang="en-US" altLang="zh-TW" dirty="0"/>
          </a:p>
          <a:p>
            <a:pPr marL="972900" lvl="2" indent="-342900">
              <a:buFont typeface="+mj-lt"/>
              <a:buAutoNum type="arabicPeriod" startAt="2"/>
            </a:pPr>
            <a:endParaRPr lang="en-US" altLang="zh-TW" dirty="0"/>
          </a:p>
          <a:p>
            <a:pPr marL="972900" lvl="2" indent="-342900">
              <a:buFont typeface="+mj-lt"/>
              <a:buAutoNum type="arabicPeriod" startAt="2"/>
            </a:pPr>
            <a:endParaRPr lang="en-US" altLang="zh-TW" dirty="0"/>
          </a:p>
          <a:p>
            <a:pPr marL="972900" lvl="2" indent="-342900">
              <a:buFont typeface="+mj-lt"/>
              <a:buAutoNum type="arabicPeriod" startAt="2"/>
            </a:pPr>
            <a:endParaRPr lang="en-US" altLang="zh-TW" dirty="0"/>
          </a:p>
          <a:p>
            <a:pPr marL="972900" lvl="2" indent="-342900">
              <a:buFont typeface="+mj-lt"/>
              <a:buAutoNum type="arabicPeriod" startAt="2"/>
            </a:pPr>
            <a:r>
              <a:rPr lang="zh-TW" altLang="en-US" b="1" dirty="0"/>
              <a:t>有三點以上落在圓周上：</a:t>
            </a:r>
            <a:r>
              <a:rPr lang="zh-TW" altLang="en-US" dirty="0"/>
              <a:t>三點可決定一圓，也是必須考慮的例子。超過三點只須任取三點，即可找出此圓。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811CCC-8699-48FA-9B19-AE47DCD2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1914525" cy="152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BCFB1E-A509-42AB-925B-A89EF30E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76872"/>
            <a:ext cx="1619250" cy="14668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CBDA554-2A73-46C9-AFA3-EF00B3D87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797152"/>
            <a:ext cx="1952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06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限制的一圓心問題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zh-TW" altLang="en-US" dirty="0">
                <a:cs typeface="Times New Roman" pitchFamily="18" charset="0"/>
              </a:rPr>
              <a:t>限制的一圓心問題</a:t>
            </a:r>
            <a:r>
              <a:rPr lang="en-US" altLang="zh-TW" dirty="0">
                <a:cs typeface="Times New Roman" pitchFamily="18" charset="0"/>
              </a:rPr>
              <a:t>(constrained 1-center problem):</a:t>
            </a:r>
          </a:p>
          <a:p>
            <a:pPr marL="0" indent="0" algn="just">
              <a:buNone/>
              <a:defRPr/>
            </a:pPr>
            <a:r>
              <a:rPr lang="zh-TW" altLang="en-US" dirty="0"/>
              <a:t>給定</a:t>
            </a:r>
            <a:r>
              <a:rPr lang="en-US" altLang="zh-TW" dirty="0"/>
              <a:t>n</a:t>
            </a:r>
            <a:r>
              <a:rPr lang="zh-TW" altLang="en-US" dirty="0"/>
              <a:t>個平面點，找出一個最小可覆蓋此</a:t>
            </a:r>
            <a:r>
              <a:rPr lang="en-US" altLang="zh-TW" dirty="0"/>
              <a:t>n</a:t>
            </a:r>
            <a:r>
              <a:rPr lang="zh-TW" altLang="en-US" dirty="0"/>
              <a:t>個點的圓，但是限制圓心</a:t>
            </a:r>
            <a:r>
              <a:rPr lang="en-US" altLang="zh-TW" dirty="0"/>
              <a:t>r</a:t>
            </a:r>
            <a:r>
              <a:rPr lang="zh-TW" altLang="en-US" dirty="0"/>
              <a:t>必須座落在</a:t>
            </a:r>
            <a:r>
              <a:rPr lang="en-US" altLang="zh-TW" dirty="0">
                <a:cs typeface="Times New Roman" pitchFamily="18" charset="0"/>
              </a:rPr>
              <a:t>y=c(</a:t>
            </a:r>
            <a:r>
              <a:rPr lang="zh-TW" altLang="en-US" dirty="0">
                <a:cs typeface="Times New Roman" pitchFamily="18" charset="0"/>
              </a:rPr>
              <a:t>例如</a:t>
            </a:r>
            <a:r>
              <a:rPr lang="en-US" altLang="zh-TW" dirty="0">
                <a:cs typeface="Times New Roman" pitchFamily="18" charset="0"/>
              </a:rPr>
              <a:t>y=0)</a:t>
            </a:r>
            <a:r>
              <a:rPr lang="zh-TW" altLang="en-US" dirty="0">
                <a:cs typeface="Times New Roman" pitchFamily="18" charset="0"/>
              </a:rPr>
              <a:t>的直線上。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435133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2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限制的一圓心演算法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412777"/>
            <a:ext cx="7989752" cy="444602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Algorithm </a:t>
            </a:r>
            <a:r>
              <a:rPr lang="zh-TW" altLang="en-US" dirty="0">
                <a:cs typeface="Times New Roman" panose="02020603050405020304" pitchFamily="18" charset="0"/>
              </a:rPr>
              <a:t>限制的一圓心演算法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Input: n</a:t>
            </a:r>
            <a:r>
              <a:rPr lang="zh-TW" altLang="en-US" dirty="0">
                <a:cs typeface="Times New Roman" panose="02020603050405020304" pitchFamily="18" charset="0"/>
              </a:rPr>
              <a:t>個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平面點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p</a:t>
            </a:r>
            <a:r>
              <a:rPr lang="en-US" altLang="zh-TW" baseline="-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…, 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TW" altLang="en-US" dirty="0">
                <a:cs typeface="Times New Roman" panose="02020603050405020304" pitchFamily="18" charset="0"/>
              </a:rPr>
              <a:t>與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直線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 = c</a:t>
            </a:r>
            <a:endParaRPr lang="en-US" altLang="zh-TW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9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Output: </a:t>
            </a:r>
            <a:r>
              <a:rPr lang="zh-TW" altLang="en-US" dirty="0"/>
              <a:t>圓心在</a:t>
            </a:r>
            <a:r>
              <a:rPr lang="en-US" altLang="zh-TW" dirty="0">
                <a:cs typeface="Times New Roman" panose="02020603050405020304" pitchFamily="18" charset="0"/>
              </a:rPr>
              <a:t>y=c</a:t>
            </a:r>
            <a:r>
              <a:rPr lang="zh-TW" altLang="en-US" dirty="0">
                <a:cs typeface="Times New Roman" panose="02020603050405020304" pitchFamily="18" charset="0"/>
              </a:rPr>
              <a:t>上</a:t>
            </a:r>
            <a:r>
              <a:rPr lang="zh-TW" altLang="en-US" dirty="0"/>
              <a:t>可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覆蓋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p</a:t>
            </a:r>
            <a:r>
              <a:rPr lang="en-US" altLang="zh-TW" baseline="-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…, 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TW" altLang="en-US" dirty="0"/>
              <a:t>的最小圓</a:t>
            </a:r>
            <a:endParaRPr lang="en-US" altLang="zh-TW" dirty="0"/>
          </a:p>
          <a:p>
            <a:pPr algn="just"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1: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cs typeface="Times New Roman" panose="02020603050405020304" pitchFamily="18" charset="0"/>
              </a:rPr>
              <a:t>n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cs typeface="Times New Roman" panose="02020603050405020304" pitchFamily="18" charset="0"/>
              </a:rPr>
              <a:t>2</a:t>
            </a:r>
            <a:r>
              <a:rPr lang="zh-TW" altLang="en-US" dirty="0">
                <a:cs typeface="Times New Roman" panose="02020603050405020304" pitchFamily="18" charset="0"/>
              </a:rPr>
              <a:t>，則直接找出圓。</a:t>
            </a:r>
            <a:endParaRPr lang="en-US" altLang="zh-TW" dirty="0"/>
          </a:p>
          <a:p>
            <a:pPr algn="just"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2: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為偶數</a:t>
            </a:r>
            <a:r>
              <a:rPr lang="zh-TW" altLang="en-US" dirty="0">
                <a:cs typeface="Times New Roman" panose="02020603050405020304" pitchFamily="18" charset="0"/>
              </a:rPr>
              <a:t>，則形成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n/2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個</a:t>
            </a:r>
            <a:r>
              <a:rPr lang="zh-TW" altLang="en-US" dirty="0">
                <a:cs typeface="Times New Roman" panose="02020603050405020304" pitchFamily="18" charset="0"/>
              </a:rPr>
              <a:t>點對</a:t>
            </a:r>
            <a:r>
              <a:rPr lang="en-US" altLang="zh-TW" dirty="0">
                <a:cs typeface="Times New Roman" panose="02020603050405020304" pitchFamily="18" charset="0"/>
              </a:rPr>
              <a:t>(p</a:t>
            </a:r>
            <a:r>
              <a:rPr lang="en-US" altLang="zh-TW" baseline="-30000" dirty="0">
                <a:cs typeface="Times New Roman" panose="02020603050405020304" pitchFamily="18" charset="0"/>
              </a:rPr>
              <a:t>1</a:t>
            </a:r>
            <a:r>
              <a:rPr lang="en-US" altLang="zh-TW" dirty="0">
                <a:cs typeface="Times New Roman" panose="02020603050405020304" pitchFamily="18" charset="0"/>
              </a:rPr>
              <a:t>,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2</a:t>
            </a:r>
            <a:r>
              <a:rPr lang="en-US" altLang="zh-TW" dirty="0">
                <a:cs typeface="Times New Roman" panose="02020603050405020304" pitchFamily="18" charset="0"/>
              </a:rPr>
              <a:t>),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…,(p</a:t>
            </a:r>
            <a:r>
              <a:rPr lang="en-US" altLang="zh-TW" baseline="-30000" dirty="0">
                <a:cs typeface="Times New Roman" panose="02020603050405020304" pitchFamily="18" charset="0"/>
              </a:rPr>
              <a:t>n-1</a:t>
            </a:r>
            <a:r>
              <a:rPr lang="en-US" altLang="zh-TW" dirty="0"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cs typeface="Times New Roman" panose="02020603050405020304" pitchFamily="18" charset="0"/>
              </a:rPr>
              <a:t>p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n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；反之，若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為奇數</a:t>
            </a:r>
            <a:r>
              <a:rPr lang="zh-TW" altLang="en-US" dirty="0">
                <a:cs typeface="Times New Roman" panose="02020603050405020304" pitchFamily="18" charset="0"/>
              </a:rPr>
              <a:t>，則形成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n/2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個</a:t>
            </a:r>
            <a:r>
              <a:rPr lang="zh-TW" altLang="en-US" dirty="0">
                <a:cs typeface="Times New Roman" panose="02020603050405020304" pitchFamily="18" charset="0"/>
              </a:rPr>
              <a:t>點對</a:t>
            </a:r>
            <a:r>
              <a:rPr lang="en-US" altLang="zh-TW" dirty="0">
                <a:cs typeface="Times New Roman" panose="02020603050405020304" pitchFamily="18" charset="0"/>
              </a:rPr>
              <a:t>(p</a:t>
            </a:r>
            <a:r>
              <a:rPr lang="en-US" altLang="zh-TW" baseline="-30000" dirty="0">
                <a:cs typeface="Times New Roman" panose="02020603050405020304" pitchFamily="18" charset="0"/>
              </a:rPr>
              <a:t>1</a:t>
            </a:r>
            <a:r>
              <a:rPr lang="en-US" altLang="zh-TW" dirty="0">
                <a:cs typeface="Times New Roman" panose="02020603050405020304" pitchFamily="18" charset="0"/>
              </a:rPr>
              <a:t>,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2</a:t>
            </a:r>
            <a:r>
              <a:rPr lang="en-US" altLang="zh-TW" dirty="0">
                <a:cs typeface="Times New Roman" panose="02020603050405020304" pitchFamily="18" charset="0"/>
              </a:rPr>
              <a:t>),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…,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(p</a:t>
            </a:r>
            <a:r>
              <a:rPr lang="en-US" altLang="zh-TW" baseline="-30000" dirty="0">
                <a:cs typeface="Times New Roman" panose="02020603050405020304" pitchFamily="18" charset="0"/>
              </a:rPr>
              <a:t>n-2</a:t>
            </a:r>
            <a:r>
              <a:rPr lang="en-US" altLang="zh-TW" dirty="0">
                <a:cs typeface="Times New Roman" panose="02020603050405020304" pitchFamily="18" charset="0"/>
              </a:rPr>
              <a:t>, p</a:t>
            </a:r>
            <a:r>
              <a:rPr lang="en-US" altLang="zh-TW" baseline="-30000" dirty="0">
                <a:cs typeface="Times New Roman" panose="02020603050405020304" pitchFamily="18" charset="0"/>
              </a:rPr>
              <a:t>n-1</a:t>
            </a:r>
            <a:r>
              <a:rPr lang="en-US" altLang="zh-TW" dirty="0">
                <a:cs typeface="Times New Roman" panose="02020603050405020304" pitchFamily="18" charset="0"/>
              </a:rPr>
              <a:t>), (</a:t>
            </a:r>
            <a:r>
              <a:rPr lang="en-US" altLang="zh-TW" dirty="0" err="1">
                <a:cs typeface="Times New Roman" panose="02020603050405020304" pitchFamily="18" charset="0"/>
              </a:rPr>
              <a:t>p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n</a:t>
            </a:r>
            <a:r>
              <a:rPr lang="en-US" altLang="zh-TW" dirty="0">
                <a:cs typeface="Times New Roman" panose="02020603050405020304" pitchFamily="18" charset="0"/>
              </a:rPr>
              <a:t>, p</a:t>
            </a:r>
            <a:r>
              <a:rPr lang="en-US" altLang="zh-TW" baseline="-30000" dirty="0">
                <a:cs typeface="Times New Roman" panose="02020603050405020304" pitchFamily="18" charset="0"/>
              </a:rPr>
              <a:t>1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/>
          </a:p>
          <a:p>
            <a:pPr algn="just"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3: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對於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每一點對</a:t>
            </a:r>
            <a:r>
              <a:rPr lang="en-US" altLang="zh-TW" dirty="0">
                <a:cs typeface="Times New Roman" panose="02020603050405020304" pitchFamily="18" charset="0"/>
              </a:rPr>
              <a:t>(p</a:t>
            </a:r>
            <a:r>
              <a:rPr lang="en-US" altLang="zh-TW" baseline="-30000" dirty="0">
                <a:cs typeface="Times New Roman" panose="02020603050405020304" pitchFamily="18" charset="0"/>
              </a:rPr>
              <a:t>i</a:t>
            </a:r>
            <a:r>
              <a:rPr lang="en-US" altLang="zh-TW" dirty="0">
                <a:cs typeface="Times New Roman" panose="02020603050405020304" pitchFamily="18" charset="0"/>
              </a:rPr>
              <a:t>, p</a:t>
            </a:r>
            <a:r>
              <a:rPr lang="en-US" altLang="zh-TW" baseline="-30000" dirty="0">
                <a:cs typeface="Times New Roman" panose="02020603050405020304" pitchFamily="18" charset="0"/>
              </a:rPr>
              <a:t>i+1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，做出其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中垂線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</a:t>
            </a:r>
            <a:r>
              <a:rPr lang="en-US" altLang="zh-TW" baseline="-25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ij</a:t>
            </a:r>
            <a:r>
              <a:rPr lang="zh-TW" altLang="en-US" dirty="0">
                <a:cs typeface="Times New Roman" panose="02020603050405020304" pitchFamily="18" charset="0"/>
              </a:rPr>
              <a:t>，交於直線</a:t>
            </a:r>
            <a:r>
              <a:rPr lang="en-US" altLang="zh-TW" dirty="0">
                <a:cs typeface="Times New Roman" panose="02020603050405020304" pitchFamily="18" charset="0"/>
              </a:rPr>
              <a:t>y=c</a:t>
            </a:r>
            <a:r>
              <a:rPr lang="zh-TW" altLang="en-US" dirty="0">
                <a:cs typeface="Times New Roman" panose="02020603050405020304" pitchFamily="18" charset="0"/>
              </a:rPr>
              <a:t>，以找出一個在直線</a:t>
            </a:r>
            <a:r>
              <a:rPr lang="en-US" altLang="zh-TW" dirty="0">
                <a:cs typeface="Times New Roman" panose="02020603050405020304" pitchFamily="18" charset="0"/>
              </a:rPr>
              <a:t>y=c</a:t>
            </a:r>
            <a:r>
              <a:rPr lang="zh-TW" altLang="en-US" dirty="0">
                <a:cs typeface="Times New Roman" panose="02020603050405020304" pitchFamily="18" charset="0"/>
              </a:rPr>
              <a:t>上的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等距點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-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i,i+1</a:t>
            </a:r>
            <a:r>
              <a:rPr lang="zh-TW" altLang="en-US" dirty="0">
                <a:cs typeface="Times New Roman" panose="02020603050405020304" pitchFamily="18" charset="0"/>
              </a:rPr>
              <a:t>，使得</a:t>
            </a:r>
            <a:r>
              <a:rPr lang="en-US" altLang="zh-TW" dirty="0">
                <a:cs typeface="Times New Roman" panose="02020603050405020304" pitchFamily="18" charset="0"/>
              </a:rPr>
              <a:t>d(p</a:t>
            </a:r>
            <a:r>
              <a:rPr lang="en-US" altLang="zh-TW" baseline="-30000" dirty="0">
                <a:cs typeface="Times New Roman" panose="02020603050405020304" pitchFamily="18" charset="0"/>
              </a:rPr>
              <a:t>i</a:t>
            </a:r>
            <a:r>
              <a:rPr lang="en-US" altLang="zh-TW" dirty="0">
                <a:cs typeface="Times New Roman" panose="02020603050405020304" pitchFamily="18" charset="0"/>
              </a:rPr>
              <a:t>, q</a:t>
            </a:r>
            <a:r>
              <a:rPr lang="en-US" altLang="zh-TW" baseline="-30000" dirty="0">
                <a:cs typeface="Times New Roman" panose="02020603050405020304" pitchFamily="18" charset="0"/>
              </a:rPr>
              <a:t>i,i+1</a:t>
            </a:r>
            <a:r>
              <a:rPr lang="en-US" altLang="zh-TW" dirty="0">
                <a:cs typeface="Times New Roman" panose="02020603050405020304" pitchFamily="18" charset="0"/>
              </a:rPr>
              <a:t>)= d(p</a:t>
            </a:r>
            <a:r>
              <a:rPr lang="en-US" altLang="zh-TW" baseline="-30000" dirty="0">
                <a:cs typeface="Times New Roman" panose="02020603050405020304" pitchFamily="18" charset="0"/>
              </a:rPr>
              <a:t>i+1</a:t>
            </a:r>
            <a:r>
              <a:rPr lang="en-US" altLang="zh-TW" dirty="0">
                <a:cs typeface="Times New Roman" panose="02020603050405020304" pitchFamily="18" charset="0"/>
              </a:rPr>
              <a:t>, q</a:t>
            </a:r>
            <a:r>
              <a:rPr lang="en-US" altLang="zh-TW" baseline="-30000" dirty="0">
                <a:cs typeface="Times New Roman" panose="02020603050405020304" pitchFamily="18" charset="0"/>
              </a:rPr>
              <a:t>i,i+1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，其中</a:t>
            </a:r>
            <a:r>
              <a:rPr lang="en-US" altLang="zh-TW" dirty="0">
                <a:cs typeface="Times New Roman" panose="02020603050405020304" pitchFamily="18" charset="0"/>
              </a:rPr>
              <a:t>d(p, q)</a:t>
            </a:r>
            <a:r>
              <a:rPr lang="zh-TW" altLang="en-US" dirty="0">
                <a:cs typeface="Times New Roman" panose="02020603050405020304" pitchFamily="18" charset="0"/>
              </a:rPr>
              <a:t>代表點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zh-TW" altLang="en-US" dirty="0">
                <a:cs typeface="Times New Roman" panose="02020603050405020304" pitchFamily="18" charset="0"/>
              </a:rPr>
              <a:t>與點</a:t>
            </a:r>
            <a:r>
              <a:rPr lang="en-US" altLang="zh-TW" dirty="0">
                <a:cs typeface="Times New Roman" panose="02020603050405020304" pitchFamily="18" charset="0"/>
              </a:rPr>
              <a:t>q</a:t>
            </a:r>
            <a:r>
              <a:rPr lang="zh-TW" altLang="en-US" dirty="0">
                <a:cs typeface="Times New Roman" panose="02020603050405020304" pitchFamily="18" charset="0"/>
              </a:rPr>
              <a:t>的距離。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3CA617D-7F0E-4D52-BA93-0F0AA410A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2582" y="6455618"/>
            <a:ext cx="295560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A169FD7-BA2B-4517-93C5-452E546C4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7356" y="5568206"/>
            <a:ext cx="1139825" cy="1173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A23214D4-A79F-4EB4-8C18-6925A9E3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793" y="6171456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CABC110-41E9-4A9F-AEE4-BC6BAF4C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593" y="5822206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36C2A83-A5E3-4F94-BABC-135952E0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6309320"/>
            <a:ext cx="7000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c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03D82BE-2064-4DA4-A367-E58FF1A5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837" y="5534372"/>
            <a:ext cx="230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TW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kumimoji="0"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485020D-EF84-44E4-8C76-74E6FE26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81" y="5653931"/>
            <a:ext cx="230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TW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B236EEB-0D08-4EE4-90EB-24126749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093" y="6055568"/>
            <a:ext cx="5000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TW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0"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7AEF99D-541C-46AF-9D33-242CD82A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018" y="6453584"/>
            <a:ext cx="742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TW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i,i+1</a:t>
            </a:r>
            <a:endParaRPr kumimoji="0"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91AB837-AD12-4D9B-B0C0-4BBDFE56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481" y="6428631"/>
            <a:ext cx="71437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4: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找出所有等距點的</a:t>
            </a:r>
            <a:r>
              <a:rPr lang="en-US" altLang="zh-TW" dirty="0">
                <a:cs typeface="Times New Roman" panose="02020603050405020304" pitchFamily="18" charset="0"/>
              </a:rPr>
              <a:t>X</a:t>
            </a:r>
            <a:r>
              <a:rPr lang="zh-TW" altLang="en-US" dirty="0">
                <a:cs typeface="Times New Roman" panose="02020603050405020304" pitchFamily="18" charset="0"/>
              </a:rPr>
              <a:t>座標值的中位數</a:t>
            </a:r>
            <a:r>
              <a:rPr lang="en-US" altLang="zh-TW" dirty="0" err="1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，令對應的等距點為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-25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=(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c)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5: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以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25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來評估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最佳解圓心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q*</a:t>
            </a:r>
            <a:r>
              <a:rPr lang="zh-TW" altLang="en-US" dirty="0"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cs typeface="Times New Roman" panose="02020603050405020304" pitchFamily="18" charset="0"/>
              </a:rPr>
              <a:t>y=c</a:t>
            </a:r>
            <a:r>
              <a:rPr lang="zh-TW" altLang="en-US" dirty="0">
                <a:cs typeface="Times New Roman" panose="02020603050405020304" pitchFamily="18" charset="0"/>
              </a:rPr>
              <a:t>的位置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計算每個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i</a:t>
            </a:r>
            <a:r>
              <a:rPr lang="zh-TW" altLang="en-US" dirty="0">
                <a:cs typeface="Times New Roman" panose="02020603050405020304" pitchFamily="18" charset="0"/>
              </a:rPr>
              <a:t>與點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的距離，並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令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為距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最遠的點</a:t>
            </a:r>
            <a:r>
              <a:rPr lang="zh-TW" altLang="en-US" dirty="0">
                <a:cs typeface="Times New Roman" panose="02020603050405020304" pitchFamily="18" charset="0"/>
              </a:rPr>
              <a:t>。令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j</a:t>
            </a:r>
            <a:r>
              <a:rPr lang="zh-TW" altLang="en-US" dirty="0">
                <a:cs typeface="Times New Roman" panose="02020603050405020304" pitchFamily="18" charset="0"/>
              </a:rPr>
              <a:t>表示</a:t>
            </a:r>
            <a:r>
              <a:rPr lang="en-US" altLang="zh-TW" dirty="0" err="1">
                <a:cs typeface="Times New Roman" panose="02020603050405020304" pitchFamily="18" charset="0"/>
              </a:rPr>
              <a:t>p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j</a:t>
            </a:r>
            <a:r>
              <a:rPr lang="zh-TW" altLang="en-US" baseline="-30000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在直線 </a:t>
            </a:r>
            <a:r>
              <a:rPr lang="en-US" altLang="zh-TW" dirty="0">
                <a:cs typeface="Times New Roman" panose="02020603050405020304" pitchFamily="18" charset="0"/>
              </a:rPr>
              <a:t>y=c</a:t>
            </a:r>
            <a:r>
              <a:rPr lang="zh-TW" altLang="en-US" dirty="0">
                <a:cs typeface="Times New Roman" panose="02020603050405020304" pitchFamily="18" charset="0"/>
              </a:rPr>
              <a:t>上的投影點，若 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j</a:t>
            </a:r>
            <a:r>
              <a:rPr lang="zh-TW" altLang="en-US" baseline="-30000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落在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左側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右側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，則最佳解圓心</a:t>
            </a:r>
            <a:r>
              <a:rPr lang="en-US" altLang="zh-TW" dirty="0">
                <a:cs typeface="Times New Roman" panose="02020603050405020304" pitchFamily="18" charset="0"/>
              </a:rPr>
              <a:t>q</a:t>
            </a:r>
            <a:r>
              <a:rPr lang="en-US" altLang="zh-TW" baseline="30000" dirty="0">
                <a:cs typeface="Times New Roman" panose="02020603050405020304" pitchFamily="18" charset="0"/>
              </a:rPr>
              <a:t>*</a:t>
            </a:r>
            <a:r>
              <a:rPr lang="zh-TW" altLang="en-US" baseline="30000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亦必定會落在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的左側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右側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步驟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6: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*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落在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的左側</a:t>
            </a:r>
            <a:r>
              <a:rPr lang="zh-TW" altLang="en-US" dirty="0">
                <a:cs typeface="Times New Roman" panose="02020603050405020304" pitchFamily="18" charset="0"/>
              </a:rPr>
              <a:t>，則針對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軸值大於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的等距點</a:t>
            </a:r>
            <a:r>
              <a:rPr lang="en-US" altLang="zh-TW" dirty="0">
                <a:cs typeface="Times New Roman" panose="02020603050405020304" pitchFamily="18" charset="0"/>
              </a:rPr>
              <a:t>q</a:t>
            </a:r>
            <a:r>
              <a:rPr lang="en-US" altLang="zh-TW" baseline="-30000" dirty="0">
                <a:cs typeface="Times New Roman" panose="02020603050405020304" pitchFamily="18" charset="0"/>
              </a:rPr>
              <a:t>i,i+1</a:t>
            </a:r>
            <a:r>
              <a:rPr lang="zh-TW" altLang="en-US" dirty="0">
                <a:cs typeface="Times New Roman" panose="02020603050405020304" pitchFamily="18" charset="0"/>
              </a:rPr>
              <a:t>，刪除其對應點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i</a:t>
            </a:r>
            <a:r>
              <a:rPr lang="zh-TW" altLang="en-US" dirty="0"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i+1</a:t>
            </a:r>
            <a:r>
              <a:rPr lang="zh-TW" altLang="en-US" dirty="0">
                <a:cs typeface="Times New Roman" panose="02020603050405020304" pitchFamily="18" charset="0"/>
              </a:rPr>
              <a:t>中靠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較近的點</a:t>
            </a:r>
            <a:r>
              <a:rPr lang="en-US" altLang="zh-TW" dirty="0">
                <a:cs typeface="Times New Roman" panose="02020603050405020304" pitchFamily="18" charset="0"/>
              </a:rPr>
              <a:t>;</a:t>
            </a:r>
            <a:r>
              <a:rPr lang="zh-TW" altLang="en-US" dirty="0">
                <a:cs typeface="Times New Roman" panose="02020603050405020304" pitchFamily="18" charset="0"/>
              </a:rPr>
              <a:t>反之，若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*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落在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的右側</a:t>
            </a:r>
            <a:r>
              <a:rPr lang="zh-TW" altLang="en-US" dirty="0">
                <a:cs typeface="Times New Roman" panose="02020603050405020304" pitchFamily="18" charset="0"/>
              </a:rPr>
              <a:t>，則針對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軸值小於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的等距點</a:t>
            </a:r>
            <a:r>
              <a:rPr lang="en-US" altLang="zh-TW" dirty="0">
                <a:cs typeface="Times New Roman" panose="02020603050405020304" pitchFamily="18" charset="0"/>
              </a:rPr>
              <a:t>q</a:t>
            </a:r>
            <a:r>
              <a:rPr lang="en-US" altLang="zh-TW" baseline="-30000" dirty="0">
                <a:cs typeface="Times New Roman" panose="02020603050405020304" pitchFamily="18" charset="0"/>
              </a:rPr>
              <a:t>i,i+1</a:t>
            </a:r>
            <a:r>
              <a:rPr lang="zh-TW" altLang="en-US" dirty="0">
                <a:cs typeface="Times New Roman" panose="02020603050405020304" pitchFamily="18" charset="0"/>
              </a:rPr>
              <a:t>，刪除其對應點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i</a:t>
            </a:r>
            <a:r>
              <a:rPr lang="zh-TW" altLang="en-US" dirty="0"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30000" dirty="0">
                <a:cs typeface="Times New Roman" panose="02020603050405020304" pitchFamily="18" charset="0"/>
              </a:rPr>
              <a:t>i+1</a:t>
            </a:r>
            <a:r>
              <a:rPr lang="zh-TW" altLang="en-US" dirty="0">
                <a:cs typeface="Times New Roman" panose="02020603050405020304" pitchFamily="18" charset="0"/>
              </a:rPr>
              <a:t>中靠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較近的點。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TW" altLang="en-US" dirty="0">
                <a:solidFill>
                  <a:srgbClr val="3333FF"/>
                </a:solidFill>
              </a:rPr>
              <a:t>步驟</a:t>
            </a:r>
            <a:r>
              <a:rPr lang="en-US" altLang="zh-TW" dirty="0">
                <a:solidFill>
                  <a:srgbClr val="3333FF"/>
                </a:solidFill>
              </a:rPr>
              <a:t>7:</a:t>
            </a:r>
            <a:r>
              <a:rPr lang="en-US" altLang="zh-TW" dirty="0"/>
              <a:t> </a:t>
            </a:r>
            <a:r>
              <a:rPr lang="zh-TW" altLang="en-US" dirty="0"/>
              <a:t>跳到步驟</a:t>
            </a:r>
            <a:r>
              <a:rPr lang="en-US" altLang="zh-TW" dirty="0"/>
              <a:t>1</a:t>
            </a:r>
            <a:r>
              <a:rPr lang="zh-TW" altLang="en-US" dirty="0"/>
              <a:t>繼續執行。</a:t>
            </a:r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1D69067B-4825-44CD-9DF9-7F88D8DE894D}"/>
              </a:ext>
            </a:extLst>
          </p:cNvPr>
          <p:cNvSpPr/>
          <p:nvPr/>
        </p:nvSpPr>
        <p:spPr>
          <a:xfrm>
            <a:off x="4630812" y="5972001"/>
            <a:ext cx="238125" cy="215900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74D2F5C-09F2-49FB-998E-760A3E872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912" y="6337126"/>
            <a:ext cx="423068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1ACD051-AF88-4EF9-B3B8-FE9F28C9D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4687" y="5449714"/>
            <a:ext cx="1139825" cy="1173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29F21FEC-D7BF-47AD-A6F0-6FBCA982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124" y="6052964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EBD9F2F3-44DC-43B1-AEC2-AB6D4A3E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924" y="5703714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BF738EA-670D-4625-B72F-3C332781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312" y="6179964"/>
            <a:ext cx="7000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y = c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8548BAE-3479-4373-9D4C-E48766EB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87" y="5197301"/>
            <a:ext cx="230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TW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kumimoji="0"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606A830-7FE4-4200-9E4F-44779EEE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812" y="5535439"/>
            <a:ext cx="230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TW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15715AD-065C-4F77-A3D9-79570E20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424" y="5937076"/>
            <a:ext cx="5000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TW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0"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F3BF436-EC55-43FF-92B7-5934E2F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87" y="6381576"/>
            <a:ext cx="742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TW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i,i+1</a:t>
            </a:r>
            <a:endParaRPr kumimoji="0" lang="en-US" altLang="zh-TW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64E22A1-4B6C-4EF6-830E-0702D8A6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224" y="602756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q*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DBAAC-7D84-4EC7-B1A2-2E064977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749" y="5373514"/>
            <a:ext cx="5000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TW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zh-TW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12A5F7D5-9FBE-45EB-B0ED-E2429562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437" y="5517976"/>
            <a:ext cx="71437" cy="7143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B02479AC-9883-42F5-A4AB-EA2A29EF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74" y="6310139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A2D64A67-15BF-4CD4-8809-26A4F7F9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812" y="6310139"/>
            <a:ext cx="71437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A743695C-53F7-4958-B5D3-0046DF67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99" y="6310139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E2026E-5DA1-4927-B3D0-00F03CD4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862" y="6413326"/>
            <a:ext cx="1157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c)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8">
            <a:extLst>
              <a:ext uri="{FF2B5EF4-FFF2-40B4-BE49-F238E27FC236}">
                <a16:creationId xmlns:a16="http://schemas.microsoft.com/office/drawing/2014/main" id="{6243E644-C88C-4F20-A02B-4E6C25D3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024" y="6310139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C4EDFF-0717-471C-847C-020D1071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212" y="6413326"/>
            <a:ext cx="34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限制的一圓心演算法時間複雜度分析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>
                <a:cs typeface="Times New Roman" panose="02020603050405020304" pitchFamily="18" charset="0"/>
              </a:rPr>
              <a:t>限制的一圓心演算法使用刪尋策略解決問題，在每個迭代均刪除一部份輸入資料。由於每個迭代均有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n/4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TW" altLang="en-US" dirty="0">
                <a:cs typeface="Times New Roman" panose="02020603050405020304" pitchFamily="18" charset="0"/>
              </a:rPr>
              <a:t>個等距點在</a:t>
            </a:r>
            <a:r>
              <a:rPr lang="en-US" altLang="zh-TW" dirty="0" err="1">
                <a:cs typeface="Times New Roman" panose="02020603050405020304" pitchFamily="18" charset="0"/>
              </a:rPr>
              <a:t>q</a:t>
            </a:r>
            <a:r>
              <a:rPr lang="en-US" altLang="zh-TW" baseline="-25000" dirty="0" err="1"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的左方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或右方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，故演算法每次迭代均可刪除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n/4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TW" altLang="en-US" dirty="0">
                <a:cs typeface="Times New Roman" panose="02020603050405020304" pitchFamily="18" charset="0"/>
              </a:rPr>
              <a:t>個點。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TW" altLang="en-US" dirty="0">
                <a:cs typeface="Times New Roman" panose="02020603050405020304" pitchFamily="18" charset="0"/>
              </a:rPr>
              <a:t>由於步驟</a:t>
            </a:r>
            <a:r>
              <a:rPr lang="en-US" altLang="zh-TW" dirty="0">
                <a:cs typeface="Times New Roman" panose="02020603050405020304" pitchFamily="18" charset="0"/>
              </a:rPr>
              <a:t>2-6</a:t>
            </a:r>
            <a:r>
              <a:rPr lang="zh-TW" altLang="en-US" dirty="0">
                <a:cs typeface="Times New Roman" panose="02020603050405020304" pitchFamily="18" charset="0"/>
              </a:rPr>
              <a:t>的時間複雜度均為</a:t>
            </a:r>
            <a:r>
              <a:rPr lang="en-US" altLang="zh-TW" dirty="0">
                <a:cs typeface="Times New Roman" panose="02020603050405020304" pitchFamily="18" charset="0"/>
              </a:rPr>
              <a:t>O(n)</a:t>
            </a:r>
            <a:r>
              <a:rPr lang="zh-TW" altLang="en-US" dirty="0">
                <a:cs typeface="Times New Roman" panose="02020603050405020304" pitchFamily="18" charset="0"/>
              </a:rPr>
              <a:t>，根據前述「一般刪尋演算法時間複雜度」的說明，限制的一圓心演算法的時間複雜度為</a:t>
            </a:r>
            <a:br>
              <a:rPr lang="en-US" altLang="zh-TW" dirty="0">
                <a:cs typeface="Times New Roman" panose="02020603050405020304" pitchFamily="18" charset="0"/>
              </a:rPr>
            </a:br>
            <a:br>
              <a:rPr lang="en-US" altLang="zh-TW" dirty="0">
                <a:cs typeface="Times New Roman" panose="02020603050405020304" pitchFamily="18" charset="0"/>
              </a:rPr>
            </a:br>
            <a:r>
              <a:rPr lang="en-US" altLang="zh-TW" dirty="0">
                <a:cs typeface="Times New Roman" panose="02020603050405020304" pitchFamily="18" charset="0"/>
              </a:rPr>
              <a:t>T(n)=T(3n/4)+</a:t>
            </a:r>
            <a:r>
              <a:rPr lang="en-US" altLang="zh-TW" dirty="0" err="1">
                <a:cs typeface="Times New Roman" panose="02020603050405020304" pitchFamily="18" charset="0"/>
              </a:rPr>
              <a:t>cn</a:t>
            </a:r>
            <a:r>
              <a:rPr lang="en-US" altLang="zh-TW" dirty="0">
                <a:cs typeface="Times New Roman" panose="02020603050405020304" pitchFamily="18" charset="0"/>
              </a:rPr>
              <a:t>=O(n)</a:t>
            </a:r>
            <a:endParaRPr lang="en-US" altLang="zh-TW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0326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簡化的二變數線性規劃演算法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5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線性規劃或線性最佳化問題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8389" y="1745938"/>
            <a:ext cx="7989752" cy="3630795"/>
          </a:xfrm>
        </p:spPr>
        <p:txBody>
          <a:bodyPr/>
          <a:lstStyle/>
          <a:p>
            <a:r>
              <a:rPr lang="zh-TW" altLang="en-US" b="1" u="sng" dirty="0">
                <a:solidFill>
                  <a:srgbClr val="3333FF"/>
                </a:solidFill>
                <a:latin typeface="Arial" panose="020B0604020202020204" pitchFamily="34" charset="0"/>
              </a:rPr>
              <a:t>線性規劃</a:t>
            </a:r>
            <a:r>
              <a:rPr lang="en-US" altLang="zh-TW" b="1" u="sng" dirty="0">
                <a:solidFill>
                  <a:srgbClr val="3333FF"/>
                </a:solidFill>
                <a:latin typeface="Arial" panose="020B0604020202020204" pitchFamily="34" charset="0"/>
              </a:rPr>
              <a:t>(linear programming)</a:t>
            </a:r>
            <a:r>
              <a:rPr lang="zh-TW" altLang="en-US" dirty="0">
                <a:solidFill>
                  <a:srgbClr val="3333FF"/>
                </a:solidFill>
                <a:latin typeface="Arial" panose="020B0604020202020204" pitchFamily="34" charset="0"/>
              </a:rPr>
              <a:t>或</a:t>
            </a:r>
            <a:br>
              <a:rPr lang="en-US" altLang="zh-TW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zh-TW" altLang="en-US" b="1" u="sng" dirty="0">
                <a:solidFill>
                  <a:srgbClr val="3333FF"/>
                </a:solidFill>
                <a:latin typeface="Arial" panose="020B0604020202020204" pitchFamily="34" charset="0"/>
              </a:rPr>
              <a:t>線性最佳化</a:t>
            </a:r>
            <a:r>
              <a:rPr lang="en-US" altLang="zh-TW" b="1" u="sng" dirty="0">
                <a:solidFill>
                  <a:srgbClr val="3333FF"/>
                </a:solidFill>
                <a:latin typeface="Arial" panose="020B0604020202020204" pitchFamily="34" charset="0"/>
              </a:rPr>
              <a:t>(linear optimization)</a:t>
            </a:r>
            <a:r>
              <a:rPr lang="zh-TW" altLang="en-US" dirty="0">
                <a:solidFill>
                  <a:srgbClr val="3333FF"/>
                </a:solidFill>
                <a:latin typeface="Arial" panose="020B0604020202020204" pitchFamily="34" charset="0"/>
              </a:rPr>
              <a:t>問題</a:t>
            </a:r>
            <a:r>
              <a:rPr lang="en-US" altLang="zh-TW" dirty="0">
                <a:solidFill>
                  <a:srgbClr val="3333FF"/>
                </a:solidFill>
                <a:latin typeface="Arial" panose="020B0604020202020204" pitchFamily="34" charset="0"/>
              </a:rPr>
              <a:t>:</a:t>
            </a:r>
            <a:endParaRPr lang="zh-TW" altLang="en-US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79089"/>
              </p:ext>
            </p:extLst>
          </p:nvPr>
        </p:nvGraphicFramePr>
        <p:xfrm>
          <a:off x="3940175" y="3203575"/>
          <a:ext cx="4518025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方程式" r:id="rId3" imgW="1828800" imgH="1143000" progId="Equation.3">
                  <p:embed/>
                </p:oleObj>
              </mc:Choice>
              <mc:Fallback>
                <p:oleObj name="方程式" r:id="rId3" imgW="1828800" imgH="1143000" progId="Equation.3">
                  <p:embed/>
                  <p:pic>
                    <p:nvPicPr>
                      <p:cNvPr id="952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203575"/>
                        <a:ext cx="4518025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1175" y="3141166"/>
            <a:ext cx="362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限制條件</a:t>
            </a:r>
            <a:r>
              <a:rPr lang="en-US" altLang="zh-TW" sz="280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2800" b="1" u="sng">
                <a:solidFill>
                  <a:srgbClr val="3333FF"/>
                </a:solidFill>
                <a:latin typeface="Times New Roman" panose="02020603050405020304" pitchFamily="18" charset="0"/>
              </a:rPr>
              <a:t>限制式</a:t>
            </a:r>
            <a:r>
              <a:rPr lang="en-US" altLang="zh-TW" sz="280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為</a:t>
            </a:r>
            <a:r>
              <a:rPr lang="en-US" altLang="zh-TW" sz="2800">
                <a:solidFill>
                  <a:srgbClr val="3333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89023"/>
              </p:ext>
            </p:extLst>
          </p:nvPr>
        </p:nvGraphicFramePr>
        <p:xfrm>
          <a:off x="4933950" y="2564904"/>
          <a:ext cx="3886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5" imgW="1333500" imgH="228600" progId="Equation.3">
                  <p:embed/>
                </p:oleObj>
              </mc:Choice>
              <mc:Fallback>
                <p:oleObj name="Equation" r:id="rId5" imgW="1333500" imgH="228600" progId="Equation.3">
                  <p:embed/>
                  <p:pic>
                    <p:nvPicPr>
                      <p:cNvPr id="952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2564904"/>
                        <a:ext cx="3886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8313" y="2636341"/>
            <a:ext cx="5284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欲最大化或最小化</a:t>
            </a:r>
            <a:r>
              <a:rPr lang="zh-TW" altLang="en-US" sz="2800" b="1" u="sng" dirty="0">
                <a:solidFill>
                  <a:srgbClr val="3333FF"/>
                </a:solidFill>
                <a:latin typeface="Times New Roman" panose="02020603050405020304" pitchFamily="18" charset="0"/>
              </a:rPr>
              <a:t>目標函數</a:t>
            </a:r>
            <a:r>
              <a:rPr lang="en-US" altLang="zh-TW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07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0"/>
            <a:ext cx="7989752" cy="48965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利用</a:t>
            </a:r>
            <a:r>
              <a:rPr lang="en-US" altLang="zh-TW" dirty="0"/>
              <a:t>Time function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T(n) = T(n/2) + O(1)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u="sng" dirty="0">
                <a:solidFill>
                  <a:srgbClr val="FF0000"/>
                </a:solidFill>
                <a:sym typeface="Wingdings 3" panose="05040102010807070707" pitchFamily="18" charset="2"/>
              </a:rPr>
              <a:t>T(n/2)</a:t>
            </a:r>
            <a:r>
              <a:rPr lang="en-US" altLang="zh-TW" u="sng" dirty="0">
                <a:sym typeface="Wingdings 3" panose="05040102010807070707" pitchFamily="18" charset="2"/>
              </a:rPr>
              <a:t> + 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dirty="0">
                <a:solidFill>
                  <a:srgbClr val="FF0000"/>
                </a:solidFill>
                <a:sym typeface="Wingdings 3" panose="05040102010807070707" pitchFamily="18" charset="2"/>
              </a:rPr>
              <a:t>(T(n/4 + c))</a:t>
            </a:r>
            <a:r>
              <a:rPr lang="en-US" altLang="zh-TW" dirty="0">
                <a:sym typeface="Wingdings 3" panose="05040102010807070707" pitchFamily="18" charset="2"/>
              </a:rPr>
              <a:t> + c = </a:t>
            </a:r>
            <a:r>
              <a:rPr lang="en-US" altLang="zh-TW" u="sng" dirty="0">
                <a:solidFill>
                  <a:srgbClr val="0066FF"/>
                </a:solidFill>
                <a:sym typeface="Wingdings 3" panose="05040102010807070707" pitchFamily="18" charset="2"/>
              </a:rPr>
              <a:t>T(n/4)</a:t>
            </a:r>
            <a:r>
              <a:rPr lang="en-US" altLang="zh-TW" u="sng" dirty="0">
                <a:sym typeface="Wingdings 3" panose="05040102010807070707" pitchFamily="18" charset="2"/>
              </a:rPr>
              <a:t> + 2c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dirty="0">
                <a:solidFill>
                  <a:srgbClr val="0066FF"/>
                </a:solidFill>
                <a:sym typeface="Wingdings 3" panose="05040102010807070707" pitchFamily="18" charset="2"/>
              </a:rPr>
              <a:t>(T(n/8) + c)</a:t>
            </a:r>
            <a:r>
              <a:rPr lang="en-US" altLang="zh-TW" dirty="0">
                <a:sym typeface="Wingdings 3" panose="05040102010807070707" pitchFamily="18" charset="2"/>
              </a:rPr>
              <a:t> + 2c = </a:t>
            </a:r>
            <a:r>
              <a:rPr lang="en-US" altLang="zh-TW" u="sng" dirty="0">
                <a:solidFill>
                  <a:srgbClr val="008000"/>
                </a:solidFill>
                <a:sym typeface="Wingdings 3" panose="05040102010807070707" pitchFamily="18" charset="2"/>
              </a:rPr>
              <a:t>T(n/8)</a:t>
            </a:r>
            <a:r>
              <a:rPr lang="en-US" altLang="zh-TW" u="sng" dirty="0">
                <a:sym typeface="Wingdings 3" panose="05040102010807070707" pitchFamily="18" charset="2"/>
              </a:rPr>
              <a:t> +3c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…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</a:t>
            </a:r>
            <a:r>
              <a:rPr lang="en-US" altLang="zh-TW" u="sng" dirty="0">
                <a:sym typeface="Wingdings 3" panose="05040102010807070707" pitchFamily="18" charset="2"/>
              </a:rPr>
              <a:t>T(n/n) + log</a:t>
            </a:r>
            <a:r>
              <a:rPr lang="en-US" altLang="zh-TW" u="sng" baseline="-25000" dirty="0">
                <a:sym typeface="Wingdings 3" panose="05040102010807070707" pitchFamily="18" charset="2"/>
              </a:rPr>
              <a:t>2</a:t>
            </a:r>
            <a:r>
              <a:rPr lang="en-US" altLang="zh-TW" u="sng" dirty="0">
                <a:sym typeface="Wingdings 3" panose="05040102010807070707" pitchFamily="18" charset="2"/>
              </a:rPr>
              <a:t>n</a:t>
            </a:r>
            <a:r>
              <a:rPr lang="en-US" altLang="zh-TW" u="sng" dirty="0">
                <a:sym typeface="Symbol" panose="05050102010706020507" pitchFamily="18" charset="2"/>
              </a:rPr>
              <a:t></a:t>
            </a:r>
            <a:r>
              <a:rPr lang="en-US" altLang="zh-TW" u="sng" dirty="0">
                <a:sym typeface="Wingdings 3" panose="05040102010807070707" pitchFamily="18" charset="2"/>
              </a:rPr>
              <a:t>c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T(1) + c log</a:t>
            </a:r>
            <a:r>
              <a:rPr lang="en-US" altLang="zh-TW" baseline="-25000" dirty="0">
                <a:sym typeface="Wingdings 3" panose="05040102010807070707" pitchFamily="18" charset="2"/>
              </a:rPr>
              <a:t>2</a:t>
            </a:r>
            <a:r>
              <a:rPr lang="en-US" altLang="zh-TW" dirty="0">
                <a:sym typeface="Wingdings 3" panose="05040102010807070707" pitchFamily="18" charset="2"/>
              </a:rPr>
              <a:t>n    </a:t>
            </a:r>
            <a:r>
              <a:rPr lang="en-US" altLang="zh-TW" sz="1800" dirty="0">
                <a:sym typeface="Wingdings 3" panose="05040102010807070707" pitchFamily="18" charset="2"/>
              </a:rPr>
              <a:t>(T(1) = 1, c </a:t>
            </a:r>
            <a:r>
              <a:rPr lang="zh-TW" altLang="en-US" sz="1800" dirty="0">
                <a:sym typeface="Wingdings 3" panose="05040102010807070707" pitchFamily="18" charset="2"/>
              </a:rPr>
              <a:t>為大於 </a:t>
            </a:r>
            <a:r>
              <a:rPr lang="en-US" altLang="zh-TW" sz="1800" dirty="0">
                <a:sym typeface="Wingdings 3" panose="05040102010807070707" pitchFamily="18" charset="2"/>
              </a:rPr>
              <a:t>0 </a:t>
            </a:r>
            <a:r>
              <a:rPr lang="zh-TW" altLang="en-US" sz="1800" dirty="0">
                <a:sym typeface="Wingdings 3" panose="05040102010807070707" pitchFamily="18" charset="2"/>
              </a:rPr>
              <a:t>的常數</a:t>
            </a:r>
            <a:r>
              <a:rPr lang="en-US" altLang="zh-TW" sz="1800" dirty="0">
                <a:sym typeface="Wingdings 3" panose="05040102010807070707" pitchFamily="18" charset="2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1 + c log</a:t>
            </a:r>
            <a:r>
              <a:rPr lang="en-US" altLang="zh-TW" baseline="-25000" dirty="0">
                <a:sym typeface="Wingdings 3" panose="05040102010807070707" pitchFamily="18" charset="2"/>
              </a:rPr>
              <a:t>2</a:t>
            </a:r>
            <a:r>
              <a:rPr lang="en-US" altLang="zh-TW" dirty="0">
                <a:sym typeface="Wingdings 3" panose="05040102010807070707" pitchFamily="18" charset="2"/>
              </a:rPr>
              <a:t>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 T(n) = O(log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1572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二變數線性規劃範例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6792"/>
            <a:ext cx="8785225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449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線性規劃或線性最佳化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556793"/>
            <a:ext cx="7989752" cy="4302006"/>
          </a:xfrm>
        </p:spPr>
        <p:txBody>
          <a:bodyPr>
            <a:normAutofit lnSpcReduction="10000"/>
          </a:bodyPr>
          <a:lstStyle/>
          <a:p>
            <a:r>
              <a:rPr lang="zh-TW" altLang="en-US" b="1" dirty="0"/>
              <a:t>線性規劃 </a:t>
            </a:r>
            <a:r>
              <a:rPr lang="en-US" altLang="zh-TW" b="1" dirty="0"/>
              <a:t>(linear programming, LP)</a:t>
            </a:r>
            <a:r>
              <a:rPr lang="zh-TW" altLang="en-US" b="1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u="sng" dirty="0">
                <a:solidFill>
                  <a:srgbClr val="3333FF"/>
                </a:solidFill>
              </a:rPr>
              <a:t>目標函數</a:t>
            </a:r>
            <a:r>
              <a:rPr lang="en-US" altLang="zh-TW" u="sng" dirty="0">
                <a:solidFill>
                  <a:srgbClr val="3333FF"/>
                </a:solidFill>
              </a:rPr>
              <a:t>(objective function)</a:t>
            </a:r>
            <a:r>
              <a:rPr lang="zh-TW" altLang="en-US" dirty="0"/>
              <a:t>和</a:t>
            </a:r>
            <a:r>
              <a:rPr lang="zh-TW" altLang="en-US" u="sng" dirty="0">
                <a:solidFill>
                  <a:srgbClr val="3333FF"/>
                </a:solidFill>
              </a:rPr>
              <a:t>限制條件</a:t>
            </a:r>
            <a:r>
              <a:rPr lang="en-US" altLang="zh-TW" u="sng" dirty="0">
                <a:solidFill>
                  <a:srgbClr val="3333FF"/>
                </a:solidFill>
              </a:rPr>
              <a:t>(constraints)</a:t>
            </a:r>
            <a:r>
              <a:rPr lang="zh-TW" altLang="en-US" dirty="0"/>
              <a:t>都是線性</a:t>
            </a:r>
            <a:r>
              <a:rPr lang="en-US" altLang="zh-TW" dirty="0"/>
              <a:t>(</a:t>
            </a:r>
            <a:r>
              <a:rPr lang="zh-TW" altLang="en-US" dirty="0"/>
              <a:t>變數都是一次方</a:t>
            </a:r>
            <a:r>
              <a:rPr lang="en-US" altLang="zh-TW" dirty="0"/>
              <a:t>)</a:t>
            </a:r>
            <a:r>
              <a:rPr lang="zh-TW" altLang="en-US" dirty="0"/>
              <a:t>的最佳化</a:t>
            </a:r>
            <a:r>
              <a:rPr lang="en-US" altLang="zh-TW" dirty="0"/>
              <a:t>(optimization)</a:t>
            </a:r>
            <a:r>
              <a:rPr lang="zh-TW" altLang="en-US" dirty="0"/>
              <a:t>問題。是</a:t>
            </a:r>
            <a:r>
              <a:rPr lang="zh-TW" altLang="en-US" dirty="0">
                <a:solidFill>
                  <a:srgbClr val="3333FF"/>
                </a:solidFill>
              </a:rPr>
              <a:t>多項式時間複雜度</a:t>
            </a:r>
            <a:r>
              <a:rPr lang="en-US" altLang="zh-TW" dirty="0">
                <a:solidFill>
                  <a:srgbClr val="3333FF"/>
                </a:solidFill>
              </a:rPr>
              <a:t>(polynomial time complexity)</a:t>
            </a:r>
            <a:r>
              <a:rPr lang="zh-TW" altLang="en-US" dirty="0">
                <a:solidFill>
                  <a:srgbClr val="3333FF"/>
                </a:solidFill>
              </a:rPr>
              <a:t>問題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要求</a:t>
            </a:r>
            <a:r>
              <a:rPr lang="zh-TW" altLang="en-US" dirty="0">
                <a:solidFill>
                  <a:srgbClr val="3333FF"/>
                </a:solidFill>
              </a:rPr>
              <a:t>所有變數都限定為整數</a:t>
            </a:r>
            <a:r>
              <a:rPr lang="zh-TW" altLang="en-US" dirty="0"/>
              <a:t>的線性規劃問題叫做</a:t>
            </a:r>
            <a:r>
              <a:rPr lang="zh-TW" altLang="en-US" b="1" dirty="0"/>
              <a:t>整數線性規劃 </a:t>
            </a:r>
            <a:r>
              <a:rPr lang="en-US" altLang="zh-TW" b="1" dirty="0"/>
              <a:t>(integer linear programming, ILP)</a:t>
            </a:r>
            <a:r>
              <a:rPr lang="zh-TW" altLang="en-US" dirty="0"/>
              <a:t>或</a:t>
            </a:r>
            <a:r>
              <a:rPr lang="zh-TW" altLang="en-US" b="1" dirty="0"/>
              <a:t>整數規劃</a:t>
            </a:r>
            <a:r>
              <a:rPr lang="en-US" altLang="zh-TW" b="1" dirty="0"/>
              <a:t>(integer programming, IP)</a:t>
            </a:r>
            <a:r>
              <a:rPr lang="zh-TW" altLang="en-US" dirty="0"/>
              <a:t>問題。是</a:t>
            </a:r>
            <a:r>
              <a:rPr lang="en-US" altLang="zh-TW" dirty="0">
                <a:solidFill>
                  <a:srgbClr val="3333FF"/>
                </a:solidFill>
              </a:rPr>
              <a:t>NP</a:t>
            </a:r>
            <a:r>
              <a:rPr lang="zh-TW" altLang="en-US" dirty="0">
                <a:solidFill>
                  <a:srgbClr val="3333FF"/>
                </a:solidFill>
              </a:rPr>
              <a:t>困難</a:t>
            </a:r>
            <a:r>
              <a:rPr lang="en-US" altLang="zh-TW" dirty="0">
                <a:solidFill>
                  <a:srgbClr val="3333FF"/>
                </a:solidFill>
              </a:rPr>
              <a:t>(NP-hard)</a:t>
            </a:r>
            <a:r>
              <a:rPr lang="zh-TW" altLang="en-US" dirty="0">
                <a:solidFill>
                  <a:srgbClr val="3333FF"/>
                </a:solidFill>
              </a:rPr>
              <a:t>問題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0/1 </a:t>
            </a:r>
            <a:r>
              <a:rPr lang="zh-TW" altLang="en-US" b="1" dirty="0"/>
              <a:t>整數規劃</a:t>
            </a:r>
            <a:r>
              <a:rPr lang="en-US" altLang="zh-TW" b="1" dirty="0"/>
              <a:t>(0/1 integer linear programming, 0/1 ILP)</a:t>
            </a:r>
            <a:r>
              <a:rPr lang="zh-TW" altLang="en-US" dirty="0"/>
              <a:t>是整數線性規劃的特殊情況，要求</a:t>
            </a:r>
            <a:r>
              <a:rPr lang="zh-TW" altLang="en-US" dirty="0">
                <a:solidFill>
                  <a:srgbClr val="3333FF"/>
                </a:solidFill>
              </a:rPr>
              <a:t>所有的變數都要是</a:t>
            </a:r>
            <a:r>
              <a:rPr lang="en-US" altLang="zh-TW" dirty="0">
                <a:solidFill>
                  <a:srgbClr val="3333FF"/>
                </a:solidFill>
              </a:rPr>
              <a:t>0</a:t>
            </a:r>
            <a:r>
              <a:rPr lang="zh-TW" altLang="en-US" dirty="0">
                <a:solidFill>
                  <a:srgbClr val="3333FF"/>
                </a:solidFill>
              </a:rPr>
              <a:t>或</a:t>
            </a:r>
            <a:r>
              <a:rPr lang="en-US" altLang="zh-TW" dirty="0">
                <a:solidFill>
                  <a:srgbClr val="3333FF"/>
                </a:solidFill>
              </a:rPr>
              <a:t>1</a:t>
            </a:r>
            <a:r>
              <a:rPr lang="zh-TW" altLang="en-US" dirty="0"/>
              <a:t>。是</a:t>
            </a:r>
            <a:r>
              <a:rPr lang="en-US" altLang="zh-TW" dirty="0">
                <a:solidFill>
                  <a:srgbClr val="3333FF"/>
                </a:solidFill>
              </a:rPr>
              <a:t>NP</a:t>
            </a:r>
            <a:r>
              <a:rPr lang="zh-TW" altLang="en-US" dirty="0">
                <a:solidFill>
                  <a:srgbClr val="3333FF"/>
                </a:solidFill>
              </a:rPr>
              <a:t>困難</a:t>
            </a:r>
            <a:r>
              <a:rPr lang="en-US" altLang="zh-TW" dirty="0">
                <a:solidFill>
                  <a:srgbClr val="3333FF"/>
                </a:solidFill>
              </a:rPr>
              <a:t>(NP-hard)</a:t>
            </a:r>
            <a:r>
              <a:rPr lang="zh-TW" altLang="en-US" dirty="0">
                <a:solidFill>
                  <a:srgbClr val="3333FF"/>
                </a:solidFill>
              </a:rPr>
              <a:t>問題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02244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著名的線性規劃演算法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408799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>
                <a:solidFill>
                  <a:srgbClr val="3333FF"/>
                </a:solidFill>
              </a:rPr>
              <a:t>1947</a:t>
            </a:r>
            <a:r>
              <a:rPr lang="en-US" altLang="zh-TW" dirty="0"/>
              <a:t>: </a:t>
            </a:r>
            <a:r>
              <a:rPr lang="zh-TW" altLang="en-US" dirty="0"/>
              <a:t>單形演算法</a:t>
            </a:r>
            <a:r>
              <a:rPr lang="en-US" altLang="zh-TW" dirty="0"/>
              <a:t>(simplex alg.): George </a:t>
            </a:r>
            <a:r>
              <a:rPr lang="en-US" altLang="zh-TW" dirty="0" err="1"/>
              <a:t>Dantzig</a:t>
            </a:r>
            <a:r>
              <a:rPr lang="en-US" altLang="zh-TW" dirty="0"/>
              <a:t>, O(2</a:t>
            </a:r>
            <a:r>
              <a:rPr lang="en-US" altLang="zh-TW" baseline="30000" dirty="0"/>
              <a:t>n</a:t>
            </a:r>
            <a:r>
              <a:rPr lang="en-US" altLang="zh-TW" dirty="0"/>
              <a:t>), n</a:t>
            </a:r>
            <a:r>
              <a:rPr lang="zh-TW" altLang="en-US" dirty="0"/>
              <a:t>為限制式的個數 </a:t>
            </a:r>
            <a:endParaRPr lang="en-US" altLang="zh-TW" dirty="0"/>
          </a:p>
          <a:p>
            <a:pPr algn="just"/>
            <a:r>
              <a:rPr lang="en-US" altLang="zh-TW" dirty="0">
                <a:solidFill>
                  <a:srgbClr val="3333FF"/>
                </a:solidFill>
              </a:rPr>
              <a:t>1975</a:t>
            </a:r>
            <a:r>
              <a:rPr lang="en-US" altLang="zh-TW" dirty="0"/>
              <a:t>: </a:t>
            </a:r>
            <a:r>
              <a:rPr lang="zh-TW" altLang="en-US" dirty="0"/>
              <a:t>諾貝爾經濟獎</a:t>
            </a:r>
            <a:r>
              <a:rPr lang="en-US" altLang="zh-TW" dirty="0"/>
              <a:t>: L. V. Kantorovich </a:t>
            </a:r>
            <a:r>
              <a:rPr lang="zh-TW" altLang="en-US" dirty="0"/>
              <a:t>和 </a:t>
            </a:r>
            <a:r>
              <a:rPr lang="en-US" altLang="zh-TW" dirty="0"/>
              <a:t>T. C. Koopmans (</a:t>
            </a:r>
            <a:r>
              <a:rPr lang="zh-TW" altLang="en-US" dirty="0"/>
              <a:t>基於線性規劃的「資源最佳分配理論」</a:t>
            </a:r>
            <a:r>
              <a:rPr lang="en-US" altLang="zh-TW" dirty="0"/>
              <a:t>)</a:t>
            </a:r>
          </a:p>
          <a:p>
            <a:pPr algn="just"/>
            <a:r>
              <a:rPr lang="en-US" altLang="zh-TW" dirty="0">
                <a:solidFill>
                  <a:srgbClr val="3333FF"/>
                </a:solidFill>
              </a:rPr>
              <a:t>1979</a:t>
            </a:r>
            <a:r>
              <a:rPr lang="en-US" altLang="zh-TW" dirty="0"/>
              <a:t>: </a:t>
            </a:r>
            <a:r>
              <a:rPr lang="zh-TW" altLang="en-US" dirty="0"/>
              <a:t>橢球演算法</a:t>
            </a:r>
            <a:r>
              <a:rPr lang="en-US" altLang="zh-TW" dirty="0"/>
              <a:t>(ellipsoid alg.): Leonid </a:t>
            </a:r>
            <a:r>
              <a:rPr lang="en-US" altLang="zh-TW" dirty="0" err="1"/>
              <a:t>Khachiyan</a:t>
            </a:r>
            <a:r>
              <a:rPr lang="en-US" altLang="zh-TW" dirty="0"/>
              <a:t>, </a:t>
            </a:r>
            <a:r>
              <a:rPr lang="zh-TW" altLang="en-US" dirty="0"/>
              <a:t>第一個最差狀況時間複雜度為多項式的線性規劃演算法</a:t>
            </a:r>
            <a:r>
              <a:rPr lang="en-US" altLang="zh-TW" dirty="0"/>
              <a:t>, O(n</a:t>
            </a:r>
            <a:r>
              <a:rPr lang="en-US" altLang="zh-TW" baseline="30000" dirty="0"/>
              <a:t>6</a:t>
            </a:r>
            <a:r>
              <a:rPr lang="en-US" altLang="zh-TW" dirty="0"/>
              <a:t>L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 log L  log </a:t>
            </a:r>
            <a:r>
              <a:rPr lang="en-US" altLang="zh-TW" dirty="0" err="1">
                <a:sym typeface="Symbol" panose="05050102010706020507" pitchFamily="18" charset="2"/>
              </a:rPr>
              <a:t>log</a:t>
            </a:r>
            <a:r>
              <a:rPr lang="en-US" altLang="zh-TW" dirty="0">
                <a:sym typeface="Symbol" panose="05050102010706020507" pitchFamily="18" charset="2"/>
              </a:rPr>
              <a:t> L</a:t>
            </a:r>
            <a:r>
              <a:rPr lang="en-US" altLang="zh-TW" dirty="0"/>
              <a:t>), L</a:t>
            </a:r>
            <a:r>
              <a:rPr lang="zh-TW" altLang="en-US" dirty="0"/>
              <a:t>為輸入的位元數。但是這個演算法實際使用時效能並不好。</a:t>
            </a:r>
            <a:endParaRPr lang="en-US" altLang="zh-TW" dirty="0"/>
          </a:p>
          <a:p>
            <a:pPr algn="just"/>
            <a:r>
              <a:rPr lang="en-US" altLang="zh-TW" dirty="0">
                <a:solidFill>
                  <a:srgbClr val="3333FF"/>
                </a:solidFill>
              </a:rPr>
              <a:t>1984</a:t>
            </a:r>
            <a:r>
              <a:rPr lang="en-US" altLang="zh-TW" dirty="0"/>
              <a:t>: </a:t>
            </a:r>
            <a:r>
              <a:rPr lang="zh-TW" altLang="en-US" dirty="0"/>
              <a:t>投射演算法</a:t>
            </a:r>
            <a:r>
              <a:rPr lang="en-US" altLang="zh-TW" dirty="0"/>
              <a:t>(projective alg.): N. </a:t>
            </a:r>
            <a:r>
              <a:rPr lang="en-US" altLang="zh-TW" dirty="0" err="1"/>
              <a:t>Karmarkar</a:t>
            </a:r>
            <a:r>
              <a:rPr lang="en-US" altLang="zh-TW" dirty="0"/>
              <a:t>, O(n</a:t>
            </a:r>
            <a:r>
              <a:rPr lang="en-US" altLang="zh-TW" baseline="30000" dirty="0"/>
              <a:t>3.5</a:t>
            </a:r>
            <a:r>
              <a:rPr lang="en-US" altLang="zh-TW" dirty="0"/>
              <a:t>L</a:t>
            </a:r>
            <a:r>
              <a:rPr lang="en-US" altLang="zh-TW" baseline="30000" dirty="0"/>
              <a:t>2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 log L  log </a:t>
            </a:r>
            <a:r>
              <a:rPr lang="en-US" altLang="zh-TW" dirty="0" err="1">
                <a:sym typeface="Symbol" panose="05050102010706020507" pitchFamily="18" charset="2"/>
              </a:rPr>
              <a:t>log</a:t>
            </a:r>
            <a:r>
              <a:rPr lang="en-US" altLang="zh-TW" dirty="0">
                <a:sym typeface="Symbol" panose="05050102010706020507" pitchFamily="18" charset="2"/>
              </a:rPr>
              <a:t> L</a:t>
            </a:r>
            <a:r>
              <a:rPr lang="en-US" altLang="zh-TW" dirty="0"/>
              <a:t>)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5377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簡化的二變數線性規劃問題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簡化的二變數線性規劃</a:t>
            </a:r>
            <a:r>
              <a:rPr lang="en-US" altLang="zh-TW" dirty="0">
                <a:cs typeface="Times New Roman" pitchFamily="18" charset="0"/>
              </a:rPr>
              <a:t>(simplified two-variable linear programming)</a:t>
            </a:r>
            <a:r>
              <a:rPr lang="zh-TW" altLang="en-US" dirty="0">
                <a:cs typeface="Times New Roman" pitchFamily="18" charset="0"/>
              </a:rPr>
              <a:t>問題</a:t>
            </a:r>
            <a:r>
              <a:rPr lang="en-US" altLang="zh-TW" dirty="0">
                <a:cs typeface="Times New Roman" pitchFamily="18" charset="0"/>
              </a:rPr>
              <a:t>:</a:t>
            </a:r>
            <a:endParaRPr lang="en-US" altLang="zh-TW" dirty="0">
              <a:latin typeface="Times New Roman" pitchFamily="18" charset="0"/>
            </a:endParaRPr>
          </a:p>
          <a:p>
            <a:pPr>
              <a:defRPr/>
            </a:pPr>
            <a:endParaRPr lang="en-US" altLang="zh-TW" dirty="0">
              <a:latin typeface="Times New Roman" pitchFamily="18" charset="0"/>
            </a:endParaRPr>
          </a:p>
          <a:p>
            <a:pPr>
              <a:defRPr/>
            </a:pPr>
            <a:r>
              <a:rPr lang="zh-TW" altLang="en-US" dirty="0">
                <a:latin typeface="Times New Roman" pitchFamily="18" charset="0"/>
              </a:rPr>
              <a:t>給定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個限制條件</a:t>
            </a:r>
            <a:r>
              <a:rPr lang="zh-TW" altLang="en-US" dirty="0">
                <a:latin typeface="Times New Roman" pitchFamily="18" charset="0"/>
              </a:rPr>
              <a:t>，其中第</a:t>
            </a:r>
            <a:r>
              <a:rPr lang="en-US" altLang="zh-TW" dirty="0" err="1">
                <a:latin typeface="Times New Roman" pitchFamily="18" charset="0"/>
              </a:rPr>
              <a:t>i</a:t>
            </a:r>
            <a:r>
              <a:rPr lang="zh-TW" altLang="en-US" dirty="0">
                <a:latin typeface="Times New Roman" pitchFamily="18" charset="0"/>
              </a:rPr>
              <a:t>個限制條件為</a:t>
            </a:r>
            <a:r>
              <a:rPr lang="en-US" altLang="zh-TW" dirty="0">
                <a:latin typeface="Times New Roman" pitchFamily="18" charset="0"/>
              </a:rPr>
              <a:t>:</a:t>
            </a:r>
            <a:br>
              <a:rPr lang="en-US" altLang="zh-TW" dirty="0">
                <a:latin typeface="Times New Roman" pitchFamily="18" charset="0"/>
              </a:rPr>
            </a:br>
            <a:r>
              <a:rPr lang="zh-TW" altLang="en-US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</a:t>
            </a:r>
            <a:r>
              <a:rPr lang="zh-TW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baseline="-30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zh-TW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baseline="-250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1, 2, …, 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   (</a:t>
            </a:r>
            <a:r>
              <a:rPr lang="en-US" altLang="zh-TW" dirty="0" err="1">
                <a:solidFill>
                  <a:srgbClr val="3333FF"/>
                </a:solidFill>
              </a:rPr>
              <a:t>k</a:t>
            </a:r>
            <a:r>
              <a:rPr lang="en-US" altLang="zh-TW" baseline="-25000" dirty="0" err="1">
                <a:solidFill>
                  <a:srgbClr val="3333FF"/>
                </a:solidFill>
              </a:rPr>
              <a:t>i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3333FF"/>
                </a:solidFill>
              </a:rPr>
              <a:t>斜率</a:t>
            </a:r>
            <a:r>
              <a:rPr lang="zh-TW" altLang="en-US" dirty="0"/>
              <a:t>，</a:t>
            </a:r>
            <a:r>
              <a:rPr lang="en-US" altLang="zh-TW" dirty="0" err="1">
                <a:solidFill>
                  <a:srgbClr val="3333FF"/>
                </a:solidFill>
              </a:rPr>
              <a:t>t</a:t>
            </a:r>
            <a:r>
              <a:rPr lang="en-US" altLang="zh-TW" baseline="-25000" dirty="0" err="1">
                <a:solidFill>
                  <a:srgbClr val="3333FF"/>
                </a:solidFill>
              </a:rPr>
              <a:t>i</a:t>
            </a:r>
            <a:r>
              <a:rPr lang="zh-TW" altLang="en-US" dirty="0"/>
              <a:t>為</a:t>
            </a:r>
            <a:r>
              <a:rPr lang="en-US" altLang="zh-TW" dirty="0">
                <a:solidFill>
                  <a:srgbClr val="3333FF"/>
                </a:solidFill>
              </a:rPr>
              <a:t>y</a:t>
            </a:r>
            <a:r>
              <a:rPr lang="zh-TW" altLang="en-US" dirty="0">
                <a:solidFill>
                  <a:srgbClr val="3333FF"/>
                </a:solidFill>
              </a:rPr>
              <a:t>截距</a:t>
            </a:r>
            <a:r>
              <a:rPr lang="en-US" altLang="zh-TW" dirty="0"/>
              <a:t>)</a:t>
            </a:r>
          </a:p>
          <a:p>
            <a:pPr>
              <a:defRPr/>
            </a:pPr>
            <a:r>
              <a:rPr lang="zh-TW" altLang="en-US" dirty="0">
                <a:latin typeface="Times New Roman" pitchFamily="18" charset="0"/>
              </a:rPr>
              <a:t>欲最小化</a:t>
            </a:r>
            <a:r>
              <a:rPr lang="zh-TW" altLang="en-US" dirty="0">
                <a:solidFill>
                  <a:srgbClr val="3333FF"/>
                </a:solidFill>
                <a:latin typeface="Times New Roman" pitchFamily="18" charset="0"/>
              </a:rPr>
              <a:t>目標函數</a:t>
            </a:r>
            <a:r>
              <a:rPr lang="en-US" altLang="zh-TW" dirty="0">
                <a:solidFill>
                  <a:srgbClr val="3333FF"/>
                </a:solidFill>
              </a:rPr>
              <a:t>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8724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簡化的二變數線性規劃問題範例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3198720" cy="422533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給定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=6)</a:t>
            </a:r>
            <a:r>
              <a:rPr lang="zh-TW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個限制條件，欲最小化目標函數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defRPr/>
            </a:pPr>
            <a:endParaRPr lang="en-US" altLang="zh-TW" kern="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可行解區域之邊界</a:t>
            </a:r>
            <a:r>
              <a:rPr lang="en-US" altLang="zh-TW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(boundary)</a:t>
            </a:r>
            <a:r>
              <a:rPr lang="zh-TW" altLang="en-US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函數</a:t>
            </a:r>
            <a:r>
              <a:rPr lang="en-US" altLang="zh-TW" i="1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>
              <a:defRPr/>
            </a:pPr>
            <a:endParaRPr lang="en-US" altLang="zh-TW" kern="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最佳解</a:t>
            </a:r>
            <a:r>
              <a:rPr lang="en-US" altLang="zh-TW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i="1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=             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32208"/>
              </p:ext>
            </p:extLst>
          </p:nvPr>
        </p:nvGraphicFramePr>
        <p:xfrm>
          <a:off x="2170644" y="5661248"/>
          <a:ext cx="12525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3" imgW="406048" imgH="317225" progId="Equation.3">
                  <p:embed/>
                </p:oleObj>
              </mc:Choice>
              <mc:Fallback>
                <p:oleObj name="Equation" r:id="rId3" imgW="406048" imgH="317225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44" y="5661248"/>
                        <a:ext cx="12525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464296"/>
              </p:ext>
            </p:extLst>
          </p:nvPr>
        </p:nvGraphicFramePr>
        <p:xfrm>
          <a:off x="1768475" y="4341813"/>
          <a:ext cx="18208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方程式" r:id="rId5" imgW="939600" imgH="330120" progId="Equation.3">
                  <p:embed/>
                </p:oleObj>
              </mc:Choice>
              <mc:Fallback>
                <p:oleObj name="方程式" r:id="rId5" imgW="939600" imgH="330120" progId="Equation.3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341813"/>
                        <a:ext cx="18208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0803"/>
            <a:ext cx="5192712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88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09278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簡化的二變數線性規劃演算法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0257"/>
            <a:ext cx="8932863" cy="535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9713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簡化的二變數線性規劃演算法說明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2</a:t>
            </a:r>
            <a:r>
              <a:rPr lang="zh-TW" altLang="en-US" dirty="0"/>
              <a:t>總共產生</a:t>
            </a:r>
            <a:r>
              <a:rPr lang="zh-TW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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n/2</a:t>
            </a:r>
            <a:r>
              <a:rPr lang="zh-TW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對限制式</a:t>
            </a:r>
            <a:endParaRPr lang="en-US" altLang="zh-TW" dirty="0">
              <a:solidFill>
                <a:srgbClr val="3333FF"/>
              </a:solidFill>
              <a:sym typeface="Symbol" panose="05050102010706020507" pitchFamily="18" charset="2"/>
            </a:endParaRPr>
          </a:p>
          <a:p>
            <a:endParaRPr lang="en-US" altLang="zh-TW" dirty="0"/>
          </a:p>
          <a:p>
            <a:r>
              <a:rPr lang="zh-TW" altLang="en-US" dirty="0"/>
              <a:t>步驟</a:t>
            </a:r>
            <a:r>
              <a:rPr lang="en-US" altLang="zh-TW" dirty="0"/>
              <a:t>4</a:t>
            </a:r>
            <a:r>
              <a:rPr lang="zh-TW" altLang="en-US" dirty="0"/>
              <a:t>產生邊界函數值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m</a:t>
            </a:r>
            <a:r>
              <a:rPr lang="en-US" altLang="zh-TW" dirty="0"/>
              <a:t>=B(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m</a:t>
            </a:r>
            <a:r>
              <a:rPr lang="en-US" altLang="zh-TW" dirty="0"/>
              <a:t>)</a:t>
            </a:r>
            <a:r>
              <a:rPr lang="zh-TW" altLang="en-US" dirty="0"/>
              <a:t>的限制式可能為一個、兩個或兩個以上。但是不管有幾個限制式，在步驟</a:t>
            </a:r>
            <a:r>
              <a:rPr lang="en-US" altLang="zh-TW" dirty="0"/>
              <a:t>5</a:t>
            </a:r>
            <a:r>
              <a:rPr lang="zh-TW" altLang="en-US" dirty="0"/>
              <a:t>中，我們只要找出限制式中</a:t>
            </a:r>
            <a:r>
              <a:rPr lang="zh-TW" altLang="en-US" dirty="0">
                <a:solidFill>
                  <a:srgbClr val="3333FF"/>
                </a:solidFill>
              </a:rPr>
              <a:t>最大的斜率</a:t>
            </a:r>
            <a:r>
              <a:rPr lang="en-US" altLang="zh-TW" dirty="0" err="1">
                <a:solidFill>
                  <a:srgbClr val="3333FF"/>
                </a:solidFill>
              </a:rPr>
              <a:t>s</a:t>
            </a:r>
            <a:r>
              <a:rPr lang="en-US" altLang="zh-TW" baseline="-25000" dirty="0" err="1">
                <a:solidFill>
                  <a:srgbClr val="3333FF"/>
                </a:solidFill>
              </a:rPr>
              <a:t>max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3333FF"/>
                </a:solidFill>
              </a:rPr>
              <a:t>最小的斜率</a:t>
            </a:r>
            <a:r>
              <a:rPr lang="en-US" altLang="zh-TW" dirty="0" err="1">
                <a:solidFill>
                  <a:srgbClr val="3333FF"/>
                </a:solidFill>
              </a:rPr>
              <a:t>s</a:t>
            </a:r>
            <a:r>
              <a:rPr lang="en-US" altLang="zh-TW" baseline="-25000" dirty="0" err="1">
                <a:solidFill>
                  <a:srgbClr val="3333FF"/>
                </a:solidFill>
              </a:rPr>
              <a:t>min</a:t>
            </a:r>
            <a:r>
              <a:rPr lang="zh-TW" altLang="en-US" dirty="0"/>
              <a:t>就可以判斷</a:t>
            </a:r>
            <a:r>
              <a:rPr lang="en-US" altLang="zh-TW" dirty="0" err="1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m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x*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的關係</a:t>
            </a:r>
            <a:endParaRPr lang="en-US" altLang="zh-TW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/>
              <a:t>步驟</a:t>
            </a:r>
            <a:r>
              <a:rPr lang="en-US" altLang="zh-TW" dirty="0"/>
              <a:t>6</a:t>
            </a:r>
            <a:r>
              <a:rPr lang="zh-TW" altLang="en-US" dirty="0"/>
              <a:t>刪除</a:t>
            </a:r>
            <a:r>
              <a:rPr lang="zh-TW" altLang="en-US" dirty="0">
                <a:sym typeface="Symbol" panose="05050102010706020507" pitchFamily="18" charset="2"/>
              </a:rPr>
              <a:t></a:t>
            </a:r>
            <a:r>
              <a:rPr lang="en-US" altLang="zh-TW" dirty="0">
                <a:sym typeface="Symbol" panose="05050102010706020507" pitchFamily="18" charset="2"/>
              </a:rPr>
              <a:t>n/4</a:t>
            </a:r>
            <a:r>
              <a:rPr lang="zh-TW" altLang="en-US" dirty="0">
                <a:sym typeface="Symbol" panose="05050102010706020507" pitchFamily="18" charset="2"/>
              </a:rPr>
              <a:t>對限制式中的一個限制式，</a:t>
            </a:r>
            <a:r>
              <a:rPr lang="zh-TW" altLang="en-US" dirty="0">
                <a:solidFill>
                  <a:srgbClr val="3333FF"/>
                </a:solidFill>
                <a:sym typeface="Symbol" panose="05050102010706020507" pitchFamily="18" charset="2"/>
              </a:rPr>
              <a:t>總計刪除</a:t>
            </a:r>
            <a:r>
              <a:rPr lang="en-US" altLang="zh-TW" dirty="0">
                <a:solidFill>
                  <a:srgbClr val="3333FF"/>
                </a:solidFill>
                <a:sym typeface="Symbol" panose="05050102010706020507" pitchFamily="18" charset="2"/>
              </a:rPr>
              <a:t>n/4</a:t>
            </a:r>
            <a:r>
              <a:rPr lang="zh-TW" altLang="en-US" dirty="0">
                <a:solidFill>
                  <a:srgbClr val="3333FF"/>
                </a:solidFill>
                <a:sym typeface="Symbol" panose="05050102010706020507" pitchFamily="18" charset="2"/>
              </a:rPr>
              <a:t>個限制式</a:t>
            </a:r>
            <a:endParaRPr lang="en-US" altLang="zh-TW" dirty="0">
              <a:solidFill>
                <a:srgbClr val="3333FF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040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cs typeface="Times New Roman" pitchFamily="18" charset="0"/>
              </a:rPr>
              <a:t>x</a:t>
            </a:r>
            <a:r>
              <a:rPr lang="en-US" altLang="zh-TW" cap="none" baseline="-25000" dirty="0" err="1">
                <a:cs typeface="Times New Roman" pitchFamily="18" charset="0"/>
              </a:rPr>
              <a:t>m</a:t>
            </a:r>
            <a:r>
              <a:rPr lang="zh-TW" altLang="en-US" dirty="0">
                <a:cs typeface="Times New Roman" pitchFamily="18" charset="0"/>
              </a:rPr>
              <a:t>與</a:t>
            </a:r>
            <a:r>
              <a:rPr lang="en-US" altLang="zh-TW" dirty="0">
                <a:cs typeface="Times New Roman" pitchFamily="18" charset="0"/>
              </a:rPr>
              <a:t>x*</a:t>
            </a:r>
            <a:r>
              <a:rPr lang="zh-TW" altLang="en-US" dirty="0">
                <a:cs typeface="Times New Roman" pitchFamily="18" charset="0"/>
              </a:rPr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2910688" cy="36307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>
                <a:cs typeface="Times New Roman" panose="02020603050405020304" pitchFamily="18" charset="0"/>
              </a:rPr>
              <a:t>假設</a:t>
            </a:r>
            <a:r>
              <a:rPr lang="en-US" altLang="zh-TW" dirty="0" err="1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m</a:t>
            </a:r>
            <a:r>
              <a:rPr lang="zh-TW" altLang="en-US" dirty="0">
                <a:cs typeface="Times New Roman" panose="02020603050405020304" pitchFamily="18" charset="0"/>
              </a:rPr>
              <a:t>是成對方程式交點</a:t>
            </a:r>
            <a:r>
              <a:rPr lang="en-US" altLang="zh-TW" dirty="0">
                <a:cs typeface="Times New Roman" panose="02020603050405020304" pitchFamily="18" charset="0"/>
              </a:rPr>
              <a:t>x</a:t>
            </a:r>
            <a:r>
              <a:rPr lang="zh-TW" altLang="en-US" dirty="0">
                <a:cs typeface="Times New Roman" panose="02020603050405020304" pitchFamily="18" charset="0"/>
              </a:rPr>
              <a:t>座標中位數，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*</a:t>
            </a:r>
            <a:r>
              <a:rPr lang="zh-TW" altLang="en-US" dirty="0">
                <a:cs typeface="Times New Roman" panose="02020603050405020304" pitchFamily="18" charset="0"/>
              </a:rPr>
              <a:t>是最佳解</a:t>
            </a:r>
            <a:r>
              <a:rPr lang="en-US" altLang="zh-TW" dirty="0">
                <a:cs typeface="Times New Roman" panose="02020603050405020304" pitchFamily="18" charset="0"/>
              </a:rPr>
              <a:t>x</a:t>
            </a:r>
            <a:r>
              <a:rPr lang="zh-TW" altLang="en-US" dirty="0">
                <a:cs typeface="Times New Roman" panose="02020603050405020304" pitchFamily="18" charset="0"/>
              </a:rPr>
              <a:t>座標</a:t>
            </a:r>
            <a:endParaRPr lang="en-US" altLang="zh-TW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/>
              <a:t>Q:</a:t>
            </a:r>
            <a:r>
              <a:rPr lang="en-US" altLang="zh-TW" dirty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&lt;</a:t>
            </a:r>
            <a:r>
              <a:rPr lang="en-US" altLang="zh-TW" dirty="0" err="1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?</a:t>
            </a:r>
            <a:b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或</a:t>
            </a:r>
            <a:br>
              <a:rPr lang="en-US" altLang="zh-TW" dirty="0"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x*=</a:t>
            </a:r>
            <a:r>
              <a:rPr lang="en-US" altLang="zh-TW" dirty="0" err="1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?</a:t>
            </a:r>
            <a:b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或</a:t>
            </a:r>
            <a:b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TW" dirty="0" err="1">
                <a:solidFill>
                  <a:srgbClr val="3333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m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?</a:t>
            </a:r>
            <a:endParaRPr lang="zh-TW" altLang="en-US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578167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94CD348-A017-4AE4-B979-80593C253E1B}"/>
              </a:ext>
            </a:extLst>
          </p:cNvPr>
          <p:cNvSpPr txBox="1"/>
          <p:nvPr/>
        </p:nvSpPr>
        <p:spPr>
          <a:xfrm>
            <a:off x="4716016" y="980728"/>
            <a:ext cx="3854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min</a:t>
            </a:r>
            <a:r>
              <a:rPr lang="zh-TW" altLang="en-US" dirty="0"/>
              <a:t>和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max</a:t>
            </a:r>
            <a:r>
              <a:rPr lang="zh-TW" altLang="en-US" dirty="0"/>
              <a:t>具有不同的正負號則</a:t>
            </a:r>
            <a:r>
              <a:rPr lang="en-US" altLang="zh-TW" dirty="0"/>
              <a:t>	return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*</a:t>
            </a:r>
            <a:r>
              <a:rPr lang="en-US" altLang="zh-TW" dirty="0"/>
              <a:t>=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m</a:t>
            </a:r>
            <a:r>
              <a:rPr lang="en-US" altLang="zh-TW" dirty="0"/>
              <a:t>,</a:t>
            </a:r>
            <a:r>
              <a:rPr lang="zh-TW" altLang="en-US" dirty="0"/>
              <a:t>  </a:t>
            </a:r>
            <a:r>
              <a:rPr lang="en-US" altLang="zh-TW" dirty="0"/>
              <a:t>y</a:t>
            </a:r>
            <a:r>
              <a:rPr lang="zh-TW" altLang="en-US" dirty="0"/>
              <a:t>*</a:t>
            </a:r>
            <a:r>
              <a:rPr lang="en-US" altLang="zh-TW" dirty="0"/>
              <a:t>=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m</a:t>
            </a:r>
            <a:endParaRPr lang="en-US" altLang="zh-TW" baseline="-25000" dirty="0"/>
          </a:p>
          <a:p>
            <a:r>
              <a:rPr lang="zh-TW" altLang="en-US" dirty="0"/>
              <a:t>否則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如果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min</a:t>
            </a:r>
            <a:r>
              <a:rPr lang="en-US" altLang="zh-TW" dirty="0"/>
              <a:t>&gt;0 </a:t>
            </a:r>
            <a:r>
              <a:rPr lang="zh-TW" altLang="en-US" dirty="0"/>
              <a:t>則 </a:t>
            </a:r>
            <a:r>
              <a:rPr lang="en-US" altLang="zh-TW" dirty="0"/>
              <a:t>x* &lt;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m</a:t>
            </a:r>
            <a:endParaRPr lang="en-US" altLang="zh-TW" baseline="-25000" dirty="0"/>
          </a:p>
          <a:p>
            <a:r>
              <a:rPr lang="en-US" altLang="zh-TW" dirty="0"/>
              <a:t>	</a:t>
            </a:r>
            <a:r>
              <a:rPr lang="zh-TW" altLang="en-US" dirty="0"/>
              <a:t>如果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min</a:t>
            </a:r>
            <a:r>
              <a:rPr lang="en-US" altLang="zh-TW" dirty="0"/>
              <a:t>&lt;0 </a:t>
            </a:r>
            <a:r>
              <a:rPr lang="zh-TW" altLang="en-US" dirty="0"/>
              <a:t>則 </a:t>
            </a:r>
            <a:r>
              <a:rPr lang="en-US" altLang="zh-TW" dirty="0"/>
              <a:t>x* &gt;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m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1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限制式刪除範例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24128" y="1268760"/>
            <a:ext cx="3096344" cy="511256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如左圖，因為</a:t>
            </a:r>
            <a:r>
              <a:rPr lang="en-US" altLang="zh-TW" dirty="0">
                <a:cs typeface="Times New Roman" panose="02020603050405020304" pitchFamily="18" charset="0"/>
              </a:rPr>
              <a:t>x</a:t>
            </a:r>
            <a:r>
              <a:rPr lang="zh-TW" altLang="en-US" dirty="0">
                <a:cs typeface="Times New Roman" panose="02020603050405020304" pitchFamily="18" charset="0"/>
              </a:rPr>
              <a:t>*</a:t>
            </a:r>
            <a:r>
              <a:rPr lang="en-US" altLang="zh-TW" dirty="0">
                <a:cs typeface="Times New Roman" panose="02020603050405020304" pitchFamily="18" charset="0"/>
              </a:rPr>
              <a:t>&gt;</a:t>
            </a:r>
            <a:r>
              <a:rPr lang="en-US" altLang="zh-TW" dirty="0" err="1"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en-US" altLang="zh-TW" dirty="0"/>
              <a:t>=x</a:t>
            </a:r>
            <a:r>
              <a:rPr lang="en-US" altLang="zh-TW" baseline="-25000" dirty="0"/>
              <a:t>12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，而且限制式</a:t>
            </a:r>
            <a:r>
              <a:rPr lang="en-US" altLang="zh-TW" dirty="0">
                <a:cs typeface="Times New Roman" panose="02020603050405020304" pitchFamily="18" charset="0"/>
              </a:rPr>
              <a:t>k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zh-TW" altLang="en-US" dirty="0"/>
              <a:t>和</a:t>
            </a:r>
            <a:r>
              <a:rPr lang="en-US" altLang="zh-TW" dirty="0">
                <a:cs typeface="Times New Roman" panose="02020603050405020304" pitchFamily="18" charset="0"/>
              </a:rPr>
              <a:t>k</a:t>
            </a:r>
            <a:r>
              <a:rPr lang="en-US" altLang="zh-TW" baseline="-30000" dirty="0">
                <a:cs typeface="Times New Roman" panose="02020603050405020304" pitchFamily="18" charset="0"/>
              </a:rPr>
              <a:t>6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6</a:t>
            </a:r>
            <a:r>
              <a:rPr lang="zh-TW" altLang="en-US" dirty="0"/>
              <a:t>交點的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r>
              <a:rPr lang="en-US" altLang="zh-TW" dirty="0"/>
              <a:t>x</a:t>
            </a:r>
            <a:r>
              <a:rPr lang="en-US" altLang="zh-TW" baseline="-25000" dirty="0"/>
              <a:t>56</a:t>
            </a:r>
            <a:r>
              <a:rPr lang="zh-TW" altLang="en-US" dirty="0"/>
              <a:t>是小於</a:t>
            </a:r>
            <a:r>
              <a:rPr lang="en-US" altLang="zh-TW" dirty="0" err="1">
                <a:cs typeface="Times New Roman" panose="02020603050405020304" pitchFamily="18" charset="0"/>
              </a:rPr>
              <a:t>x</a:t>
            </a:r>
            <a:r>
              <a:rPr lang="en-US" altLang="zh-TW" baseline="-30000" dirty="0" err="1">
                <a:cs typeface="Times New Roman" panose="02020603050405020304" pitchFamily="18" charset="0"/>
              </a:rPr>
              <a:t>m</a:t>
            </a:r>
            <a:r>
              <a:rPr lang="en-US" altLang="zh-TW" baseline="-30000" dirty="0"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，因此我們可以刪除限制式</a:t>
            </a:r>
            <a:r>
              <a:rPr lang="en-US" altLang="zh-TW" dirty="0">
                <a:cs typeface="Times New Roman" panose="02020603050405020304" pitchFamily="18" charset="0"/>
              </a:rPr>
              <a:t>k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這是因為當</a:t>
            </a:r>
            <a:r>
              <a:rPr lang="en-US" altLang="zh-TW" dirty="0">
                <a:cs typeface="Times New Roman" panose="02020603050405020304" pitchFamily="18" charset="0"/>
              </a:rPr>
              <a:t>x&gt;x</a:t>
            </a:r>
            <a:r>
              <a:rPr lang="en-US" altLang="zh-TW" baseline="-25000" dirty="0">
                <a:cs typeface="Times New Roman" panose="02020603050405020304" pitchFamily="18" charset="0"/>
              </a:rPr>
              <a:t>56</a:t>
            </a:r>
            <a:r>
              <a:rPr lang="zh-TW" altLang="en-US" dirty="0">
                <a:cs typeface="Times New Roman" panose="02020603050405020304" pitchFamily="18" charset="0"/>
              </a:rPr>
              <a:t>時，</a:t>
            </a:r>
            <a:r>
              <a:rPr lang="en-US" altLang="zh-TW" dirty="0">
                <a:cs typeface="Times New Roman" panose="02020603050405020304" pitchFamily="18" charset="0"/>
              </a:rPr>
              <a:t>k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>
                <a:cs typeface="Times New Roman" panose="02020603050405020304" pitchFamily="18" charset="0"/>
              </a:rPr>
              <a:t> &lt; k</a:t>
            </a:r>
            <a:r>
              <a:rPr lang="en-US" altLang="zh-TW" baseline="-30000" dirty="0">
                <a:cs typeface="Times New Roman" panose="02020603050405020304" pitchFamily="18" charset="0"/>
              </a:rPr>
              <a:t>6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6</a:t>
            </a:r>
            <a:r>
              <a:rPr lang="zh-TW" altLang="en-US" dirty="0"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這代表當</a:t>
            </a:r>
            <a:r>
              <a:rPr lang="en-US" altLang="zh-TW" dirty="0"/>
              <a:t>x=x*&gt;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m</a:t>
            </a:r>
            <a:r>
              <a:rPr lang="zh-TW" altLang="en-US" dirty="0"/>
              <a:t>時，</a:t>
            </a:r>
            <a:r>
              <a:rPr lang="en-US" altLang="zh-TW" dirty="0">
                <a:cs typeface="Times New Roman" panose="02020603050405020304" pitchFamily="18" charset="0"/>
              </a:rPr>
              <a:t>k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zh-TW" altLang="en-US" dirty="0"/>
              <a:t>不可能是</a:t>
            </a:r>
            <a:r>
              <a:rPr lang="en-US" altLang="zh-TW" dirty="0"/>
              <a:t>boundary function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因此可以刪除條件式</a:t>
            </a:r>
            <a:br>
              <a:rPr lang="en-US" altLang="zh-TW" dirty="0"/>
            </a:br>
            <a:r>
              <a:rPr lang="en-US" altLang="zh-TW" dirty="0">
                <a:cs typeface="Times New Roman" panose="02020603050405020304" pitchFamily="18" charset="0"/>
              </a:rPr>
              <a:t>k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>
                <a:cs typeface="Times New Roman" panose="02020603050405020304" pitchFamily="18" charset="0"/>
              </a:rPr>
              <a:t>x + t</a:t>
            </a:r>
            <a:r>
              <a:rPr lang="en-US" altLang="zh-TW" baseline="-30000" dirty="0">
                <a:cs typeface="Times New Roman" panose="02020603050405020304" pitchFamily="18" charset="0"/>
              </a:rPr>
              <a:t>5</a:t>
            </a:r>
            <a:r>
              <a:rPr lang="en-US" altLang="zh-TW" dirty="0"/>
              <a:t>(</a:t>
            </a:r>
            <a:r>
              <a:rPr lang="zh-TW" altLang="en-US" dirty="0"/>
              <a:t>一對限制</a:t>
            </a:r>
            <a:r>
              <a:rPr lang="zh-TW" altLang="en-US" dirty="0">
                <a:cs typeface="Times New Roman" panose="02020603050405020304" pitchFamily="18" charset="0"/>
              </a:rPr>
              <a:t>式</a:t>
            </a:r>
            <a:r>
              <a:rPr lang="zh-TW" altLang="en-US" dirty="0"/>
              <a:t>中的一個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8555"/>
            <a:ext cx="552926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7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cs typeface="Times New Roman" panose="02020603050405020304" pitchFamily="18" charset="0"/>
              </a:rPr>
              <a:t>簡化的二變數線性規劃演算法時間複雜度分析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TW" altLang="en-US" dirty="0">
                <a:cs typeface="Times New Roman" panose="02020603050405020304" pitchFamily="18" charset="0"/>
              </a:rPr>
              <a:t>因為在每個迭代中，總是有限制式配對中的一個限制式會被刪除，因為總共有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n/2</a:t>
            </a:r>
            <a:r>
              <a:rPr lang="zh-TW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對限制式</a:t>
            </a:r>
            <a:r>
              <a:rPr lang="zh-TW" altLang="en-US" dirty="0">
                <a:cs typeface="Times New Roman" panose="02020603050405020304" pitchFamily="18" charset="0"/>
              </a:rPr>
              <a:t>，因此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有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n/4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個</a:t>
            </a:r>
            <a:r>
              <a:rPr lang="zh-TW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限制式在每一次的迭代中被刪除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TW" altLang="en-US" dirty="0">
                <a:cs typeface="Times New Roman" panose="02020603050405020304" pitchFamily="18" charset="0"/>
              </a:rPr>
              <a:t>時間複雜度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90000"/>
              </a:lnSpc>
            </a:pPr>
            <a:endParaRPr lang="en-US" altLang="zh-TW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       T(n) = T(3n/4)+</a:t>
            </a:r>
            <a:r>
              <a:rPr lang="en-US" altLang="zh-TW" dirty="0" err="1">
                <a:cs typeface="Times New Roman" panose="02020603050405020304" pitchFamily="18" charset="0"/>
              </a:rPr>
              <a:t>cn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= O(n)</a:t>
            </a:r>
            <a:endParaRPr lang="zh-TW" altLang="en-US" sz="2800" dirty="0"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180176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0</TotalTime>
  <Words>8160</Words>
  <Application>Microsoft Office PowerPoint</Application>
  <PresentationFormat>如螢幕大小 (4:3)</PresentationFormat>
  <Paragraphs>674</Paragraphs>
  <Slides>99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99</vt:i4>
      </vt:variant>
    </vt:vector>
  </HeadingPairs>
  <TitlesOfParts>
    <vt:vector size="122" baseType="lpstr">
      <vt:lpstr>全真中明體</vt:lpstr>
      <vt:lpstr>細明體</vt:lpstr>
      <vt:lpstr>微軟正黑體</vt:lpstr>
      <vt:lpstr>新細明體</vt:lpstr>
      <vt:lpstr>標楷體</vt:lpstr>
      <vt:lpstr>Arial</vt:lpstr>
      <vt:lpstr>Arial Narrow</vt:lpstr>
      <vt:lpstr>Berlin Sans FB</vt:lpstr>
      <vt:lpstr>Berlin Sans FB Demi</vt:lpstr>
      <vt:lpstr>Calibri</vt:lpstr>
      <vt:lpstr>Cambria Math</vt:lpstr>
      <vt:lpstr>Gill Sans MT</vt:lpstr>
      <vt:lpstr>MT Extra</vt:lpstr>
      <vt:lpstr>Symbol</vt:lpstr>
      <vt:lpstr>Tahoma</vt:lpstr>
      <vt:lpstr>Times New Roman</vt:lpstr>
      <vt:lpstr>Wingdings</vt:lpstr>
      <vt:lpstr>Wingdings 2</vt:lpstr>
      <vt:lpstr>Wingdings 3</vt:lpstr>
      <vt:lpstr>紅利</vt:lpstr>
      <vt:lpstr>方程式</vt:lpstr>
      <vt:lpstr>Document</vt:lpstr>
      <vt:lpstr>Equation</vt:lpstr>
      <vt:lpstr>切割與征服 Divide-and-Conquer</vt:lpstr>
      <vt:lpstr>Outlines</vt:lpstr>
      <vt:lpstr>Divide-and-Conquer策略的描述與技巧</vt:lpstr>
      <vt:lpstr>PowerPoint 簡報</vt:lpstr>
      <vt:lpstr>PowerPoint 簡報</vt:lpstr>
      <vt:lpstr>Divide-and-Conquer使用時機</vt:lpstr>
      <vt:lpstr>遞迴演算法則的設計</vt:lpstr>
      <vt:lpstr>Binary Search (二分搜尋)</vt:lpstr>
      <vt:lpstr>分析</vt:lpstr>
      <vt:lpstr>PowerPoint 簡報</vt:lpstr>
      <vt:lpstr>Merge Sort (合併排序)</vt:lpstr>
      <vt:lpstr>Recursive Merge Sort (遞迴合併排序)</vt:lpstr>
      <vt:lpstr>PowerPoint 簡報</vt:lpstr>
      <vt:lpstr>Time-Complexity</vt:lpstr>
      <vt:lpstr>PowerPoint 簡報</vt:lpstr>
      <vt:lpstr>Divide-and-Conquer 技巧 </vt:lpstr>
      <vt:lpstr>Quick Sort (快速排序)</vt:lpstr>
      <vt:lpstr>PowerPoint 簡報</vt:lpstr>
      <vt:lpstr>Time-Complexity</vt:lpstr>
      <vt:lpstr>PowerPoint 簡報</vt:lpstr>
      <vt:lpstr>PowerPoint 簡報</vt:lpstr>
      <vt:lpstr>PowerPoint 簡報</vt:lpstr>
      <vt:lpstr>PowerPoint 簡報</vt:lpstr>
      <vt:lpstr>H_n=∑_(j=1)^n▒1/j , n=2^k帶入有兩種狀況</vt:lpstr>
      <vt:lpstr>Strassen's Matrix Multiplication Algorithm </vt:lpstr>
      <vt:lpstr>PowerPoint 簡報</vt:lpstr>
      <vt:lpstr>PowerPoint 簡報</vt:lpstr>
      <vt:lpstr>PowerPoint 簡報</vt:lpstr>
      <vt:lpstr>PowerPoint 簡報</vt:lpstr>
      <vt:lpstr>何時不能使用 Divide-and-Conquer</vt:lpstr>
      <vt:lpstr>PowerPoint 簡報</vt:lpstr>
      <vt:lpstr>缺陷棋盤填滿演算法</vt:lpstr>
      <vt:lpstr>棋盤的定義</vt:lpstr>
      <vt:lpstr>缺陷棋盤的定義</vt:lpstr>
      <vt:lpstr>三格骨牌的定義</vt:lpstr>
      <vt:lpstr>缺陷棋盤填滿問題</vt:lpstr>
      <vt:lpstr>缺陷棋盤填滿演算法</vt:lpstr>
      <vt:lpstr>缺陷棋盤填滿演算法實例</vt:lpstr>
      <vt:lpstr>缺陷棋盤填滿演算法實例(續)</vt:lpstr>
      <vt:lpstr>缺陷棋盤填滿演算法實例(續)</vt:lpstr>
      <vt:lpstr>二維求秩演算法</vt:lpstr>
      <vt:lpstr>支配及秩的定義</vt:lpstr>
      <vt:lpstr>二維求秩問題</vt:lpstr>
      <vt:lpstr>二維求秩演算法</vt:lpstr>
      <vt:lpstr>二維求秩演算法範例</vt:lpstr>
      <vt:lpstr>二維求秩演算法時間複雜度分析</vt:lpstr>
      <vt:lpstr>二維極大點演算法</vt:lpstr>
      <vt:lpstr>支配及極大點的定義</vt:lpstr>
      <vt:lpstr>二維極大點問題</vt:lpstr>
      <vt:lpstr>二維極大點演算法</vt:lpstr>
      <vt:lpstr>二維極大點演算法範例</vt:lpstr>
      <vt:lpstr>二維極大點演算法時間複雜度分析</vt:lpstr>
      <vt:lpstr>PowerPoint 簡報</vt:lpstr>
      <vt:lpstr>二維極大點演算法時間複雜度分析(續)</vt:lpstr>
      <vt:lpstr>最近二維點對演算法</vt:lpstr>
      <vt:lpstr>最近二維點對問題</vt:lpstr>
      <vt:lpstr>最近二維點對演算法</vt:lpstr>
      <vt:lpstr>最近二維點對演算法(續)</vt:lpstr>
      <vt:lpstr>最近二維點對演算法執行說明</vt:lpstr>
      <vt:lpstr>最近二維點對演算法時間複雜度分析</vt:lpstr>
      <vt:lpstr>刪尋演算法基本概念</vt:lpstr>
      <vt:lpstr>刪尋解題策略</vt:lpstr>
      <vt:lpstr>使用刪尋解題策略的演算法</vt:lpstr>
      <vt:lpstr>一般刪尋演算法時間複雜度</vt:lpstr>
      <vt:lpstr>一般刪尋演算法時間複雜度(續)</vt:lpstr>
      <vt:lpstr>二元搜尋演算法</vt:lpstr>
      <vt:lpstr>二元搜尋演算法(續)</vt:lpstr>
      <vt:lpstr>二元搜尋演算法範例</vt:lpstr>
      <vt:lpstr>二元搜尋演算法 是刪尋還是分治演算法?</vt:lpstr>
      <vt:lpstr>二元搜尋演算法時間複雜度分析</vt:lpstr>
      <vt:lpstr>選取與中位數演算法</vt:lpstr>
      <vt:lpstr>以刪尋策略解決選取問題</vt:lpstr>
      <vt:lpstr>以刪尋策略解決選取問題(續)</vt:lpstr>
      <vt:lpstr>刪尋選取演算法</vt:lpstr>
      <vt:lpstr>刪尋選取演算法(續)</vt:lpstr>
      <vt:lpstr>PowerPoint 簡報</vt:lpstr>
      <vt:lpstr>刪尋選取演算法時間複雜度分析</vt:lpstr>
      <vt:lpstr>刪尋選取演算法時間複雜度分析(續)</vt:lpstr>
      <vt:lpstr>限制的一圓心演算法</vt:lpstr>
      <vt:lpstr>一圓心問題</vt:lpstr>
      <vt:lpstr>一圓心問題(續)</vt:lpstr>
      <vt:lpstr>PowerPoint 簡報</vt:lpstr>
      <vt:lpstr>PowerPoint 簡報</vt:lpstr>
      <vt:lpstr>限制的一圓心問題</vt:lpstr>
      <vt:lpstr>限制的一圓心演算法</vt:lpstr>
      <vt:lpstr>PowerPoint 簡報</vt:lpstr>
      <vt:lpstr>限制的一圓心演算法時間複雜度分析</vt:lpstr>
      <vt:lpstr>簡化的二變數線性規劃演算法</vt:lpstr>
      <vt:lpstr>線性規劃或線性最佳化問題</vt:lpstr>
      <vt:lpstr>二變數線性規劃範例</vt:lpstr>
      <vt:lpstr>線性規劃或線性最佳化(續)</vt:lpstr>
      <vt:lpstr>著名的線性規劃演算法</vt:lpstr>
      <vt:lpstr>簡化的二變數線性規劃問題</vt:lpstr>
      <vt:lpstr>簡化的二變數線性規劃問題範例</vt:lpstr>
      <vt:lpstr>簡化的二變數線性規劃演算法</vt:lpstr>
      <vt:lpstr>簡化的二變數線性規劃演算法說明</vt:lpstr>
      <vt:lpstr>xm與x*的關係</vt:lpstr>
      <vt:lpstr>限制式刪除範例</vt:lpstr>
      <vt:lpstr>簡化的二變數線性規劃演算法時間複雜度分析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2016-06-25T12:48:12Z</dcterms:created>
  <dcterms:modified xsi:type="dcterms:W3CDTF">2018-05-08T16:44:47Z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