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0" r:id="rId2"/>
  </p:sldMasterIdLst>
  <p:notesMasterIdLst>
    <p:notesMasterId r:id="rId75"/>
  </p:notesMasterIdLst>
  <p:handoutMasterIdLst>
    <p:handoutMasterId r:id="rId7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25" d="100"/>
          <a:sy n="125" d="100"/>
        </p:scale>
        <p:origin x="1018" y="91"/>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DFE88-AB15-4D60-8F3E-8F304D657905}" type="datetimeFigureOut">
              <a:rPr lang="zh-TW" altLang="en-US" smtClean="0"/>
              <a:t>2018/6/6</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C73E2-909A-494E-AD9D-518BD1FD3C21}" type="slidenum">
              <a:rPr lang="zh-TW" altLang="en-US" smtClean="0"/>
              <a:t>‹#›</a:t>
            </a:fld>
            <a:endParaRPr lang="zh-TW" altLang="en-US"/>
          </a:p>
        </p:txBody>
      </p:sp>
    </p:spTree>
    <p:extLst>
      <p:ext uri="{BB962C8B-B14F-4D97-AF65-F5344CB8AC3E}">
        <p14:creationId xmlns:p14="http://schemas.microsoft.com/office/powerpoint/2010/main" val="2847829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3842907C-D0AA-4C58-9F94-58B40AD65B29}" type="datetimeFigureOut">
              <a:pPr/>
              <a:t>2018/6/6</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1D76769E-C829-4283-B80E-CB90D995C291}" type="slidenum">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1D76769E-C829-4283-B80E-CB90D995C291}" type="slidenum">
              <a:rPr lang="zh-TW" smtClean="0"/>
              <a:pPr/>
              <a:t>1</a:t>
            </a:fld>
            <a:endParaRPr 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Rectangle 6"/>
          <p:cNvSpPr/>
          <p:nvPr/>
        </p:nvSpPr>
        <p:spPr>
          <a:xfrm>
            <a:off x="0" y="3573016"/>
            <a:ext cx="9144000" cy="306895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ctr">
            <a:normAutofit/>
          </a:bodyPr>
          <a:lstStyle>
            <a:lvl1pPr>
              <a:defRPr sz="3600">
                <a:solidFill>
                  <a:schemeClr val="accent1"/>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r">
              <a:buNone/>
              <a:defRPr sz="28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E13C79-1C97-4B32-B2AE-1A69C169643E}" type="datetime2">
              <a:rPr lang="zh-TW" altLang="en-US" smtClean="0"/>
              <a:pPr/>
              <a:t>2018年6月6日</a:t>
            </a:fld>
            <a:endParaRPr lang="zh-TW">
              <a:solidFill>
                <a:srgbClr val="FFFFFF"/>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solidFill>
                <a:schemeClr val="accent1">
                  <a:tint val="20000"/>
                </a:scheme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en-US" altLang="zh-TW" smtClean="0"/>
              <a:pPr/>
              <a:t>‹#›</a:t>
            </a:fld>
            <a:endParaRPr lang="zh-TW" altLang="en-US">
              <a:solidFill>
                <a:srgbClr val="FFFFFF"/>
              </a:solidFill>
            </a:endParaRPr>
          </a:p>
        </p:txBody>
      </p:sp>
    </p:spTree>
    <p:extLst>
      <p:ext uri="{BB962C8B-B14F-4D97-AF65-F5344CB8AC3E}">
        <p14:creationId xmlns:p14="http://schemas.microsoft.com/office/powerpoint/2010/main" val="32739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lgn="ctr"/>
            <a:fld id="{D10E14BF-C004-4398-9186-5EE680724D95}" type="datetime2">
              <a:rPr lang="zh-TW" altLang="en-US" smtClean="0"/>
              <a:pPr algn="ctr"/>
              <a:t>2018年6月6日</a:t>
            </a:fld>
            <a:endParaRPr lang="zh-TW"/>
          </a:p>
        </p:txBody>
      </p:sp>
      <p:sp>
        <p:nvSpPr>
          <p:cNvPr id="5" name="Footer Placeholder 4"/>
          <p:cNvSpPr>
            <a:spLocks noGrp="1"/>
          </p:cNvSpPr>
          <p:nvPr>
            <p:ph type="ftr" sz="quarter" idx="11"/>
          </p:nvPr>
        </p:nvSpPr>
        <p:spPr/>
        <p:txBody>
          <a:bodyPr/>
          <a:lstStyle/>
          <a:p>
            <a:endParaRPr lang="zh-TW"/>
          </a:p>
        </p:txBody>
      </p:sp>
      <p:sp>
        <p:nvSpPr>
          <p:cNvPr id="6" name="Slide Number Placeholder 5"/>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9306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2018年6月6日</a:t>
            </a:fld>
            <a:endParaRPr lang="zh-TW"/>
          </a:p>
        </p:txBody>
      </p:sp>
      <p:sp>
        <p:nvSpPr>
          <p:cNvPr id="5" name="Footer Placeholder 4"/>
          <p:cNvSpPr>
            <a:spLocks noGrp="1"/>
          </p:cNvSpPr>
          <p:nvPr>
            <p:ph type="ftr" sz="quarter" idx="11"/>
          </p:nvPr>
        </p:nvSpPr>
        <p:spPr>
          <a:xfrm>
            <a:off x="581192" y="5951810"/>
            <a:ext cx="5922209" cy="365125"/>
          </a:xfrm>
        </p:spPr>
        <p:txBody>
          <a:bodyPr/>
          <a:lstStyle/>
          <a:p>
            <a:endParaRPr lang="zh-TW"/>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2068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81192" y="2228003"/>
            <a:ext cx="7989752" cy="3630795"/>
          </a:xfrm>
        </p:spPr>
        <p:txBody>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Footer Placeholder 4"/>
          <p:cNvSpPr>
            <a:spLocks noGrp="1"/>
          </p:cNvSpPr>
          <p:nvPr>
            <p:ph type="ftr" sz="quarter" idx="11"/>
          </p:nvPr>
        </p:nvSpPr>
        <p:spPr/>
        <p:txBody>
          <a:bodyPr/>
          <a:lstStyle/>
          <a:p>
            <a:pPr algn="r"/>
            <a:endParaRPr lang="zh-TW" sz="1000" dirty="0">
              <a:solidFill>
                <a:schemeClr val="tx1"/>
              </a:solidFill>
            </a:endParaRP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1077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ctr">
            <a:normAutofit/>
          </a:bodyPr>
          <a:lstStyle>
            <a:lvl1pPr algn="l">
              <a:defRPr sz="3600" b="0" cap="all">
                <a:solidFill>
                  <a:schemeClr val="accent1"/>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2018年6月6日</a:t>
            </a:fld>
            <a:endParaRPr lang="zh-TW" sz="1000">
              <a:solidFill>
                <a:schemeClr val="tx1"/>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r"/>
            <a:endParaRPr lang="zh-TW" sz="100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145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pPr algn="ctr"/>
            <a:fld id="{D10E14BF-C004-4398-9186-5EE680724D95}" type="datetime2">
              <a:rPr lang="zh-TW" altLang="en-US" smtClean="0"/>
              <a:pPr algn="ctr"/>
              <a:t>2018年6月6日</a:t>
            </a:fld>
            <a:endParaRPr lang="zh-TW" sz="1000">
              <a:solidFill>
                <a:schemeClr val="tx1"/>
              </a:solidFill>
            </a:endParaRPr>
          </a:p>
        </p:txBody>
      </p:sp>
      <p:sp>
        <p:nvSpPr>
          <p:cNvPr id="6" name="Footer Placeholder 5"/>
          <p:cNvSpPr>
            <a:spLocks noGrp="1"/>
          </p:cNvSpPr>
          <p:nvPr>
            <p:ph type="ftr" sz="quarter" idx="11"/>
          </p:nvPr>
        </p:nvSpPr>
        <p:spPr/>
        <p:txBody>
          <a:bodyPr/>
          <a:lstStyle/>
          <a:p>
            <a:pPr algn="r"/>
            <a:endParaRPr lang="zh-TW" sz="1000">
              <a:solidFill>
                <a:schemeClr val="tx1"/>
              </a:solidFill>
            </a:endParaRPr>
          </a:p>
        </p:txBody>
      </p:sp>
      <p:sp>
        <p:nvSpPr>
          <p:cNvPr id="7" name="Slide Number Placeholder 6"/>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0847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lgn="ctr"/>
            <a:fld id="{D10E14BF-C004-4398-9186-5EE680724D95}" type="datetime2">
              <a:rPr lang="zh-TW" altLang="en-US" smtClean="0"/>
              <a:pPr algn="ctr"/>
              <a:t>2018年6月6日</a:t>
            </a:fld>
            <a:endParaRPr lang="zh-TW" sz="1000">
              <a:solidFill>
                <a:schemeClr val="tx1"/>
              </a:solidFill>
            </a:endParaRPr>
          </a:p>
        </p:txBody>
      </p:sp>
      <p:sp>
        <p:nvSpPr>
          <p:cNvPr id="8" name="Footer Placeholder 7"/>
          <p:cNvSpPr>
            <a:spLocks noGrp="1"/>
          </p:cNvSpPr>
          <p:nvPr>
            <p:ph type="ftr" sz="quarter" idx="11"/>
          </p:nvPr>
        </p:nvSpPr>
        <p:spPr/>
        <p:txBody>
          <a:bodyPr/>
          <a:lstStyle/>
          <a:p>
            <a:pPr algn="r"/>
            <a:endParaRPr lang="zh-TW" sz="1000">
              <a:solidFill>
                <a:schemeClr val="tx1"/>
              </a:solidFill>
            </a:endParaRPr>
          </a:p>
        </p:txBody>
      </p:sp>
      <p:sp>
        <p:nvSpPr>
          <p:cNvPr id="9" name="Slide Number Placeholder 8"/>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8213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a:solidFill>
            <a:schemeClr val="bg1"/>
          </a:solidFill>
          <a:ln>
            <a:noFill/>
          </a:ln>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084827A3-B249-4F87-AB1A-1E06AC1AA2A4}" type="datetime2">
              <a:rPr lang="zh-TW" altLang="en-US" smtClean="0"/>
              <a:pPr/>
              <a:t>2018年6月6日</a:t>
            </a:fld>
            <a:endParaRPr lang="zh-TW"/>
          </a:p>
        </p:txBody>
      </p:sp>
      <p:sp>
        <p:nvSpPr>
          <p:cNvPr id="4" name="Footer Placeholder 3"/>
          <p:cNvSpPr>
            <a:spLocks noGrp="1"/>
          </p:cNvSpPr>
          <p:nvPr>
            <p:ph type="ftr" sz="quarter" idx="11"/>
          </p:nvPr>
        </p:nvSpPr>
        <p:spPr/>
        <p:txBody>
          <a:bodyPr/>
          <a:lstStyle/>
          <a:p>
            <a:endParaRPr lang="zh-TW"/>
          </a:p>
        </p:txBody>
      </p:sp>
      <p:sp>
        <p:nvSpPr>
          <p:cNvPr id="5" name="Slide Number Placeholder 4"/>
          <p:cNvSpPr>
            <a:spLocks noGrp="1"/>
          </p:cNvSpPr>
          <p:nvPr>
            <p:ph type="sldNum" sz="quarter" idx="12"/>
          </p:nvPr>
        </p:nvSpPr>
        <p:spPr/>
        <p:txBody>
          <a:body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6151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zh-TW" altLang="en-US" smtClean="0"/>
              <a:pPr/>
              <a:t>2018年6月6日</a:t>
            </a:fld>
            <a:endParaRPr lang="zh-TW"/>
          </a:p>
        </p:txBody>
      </p:sp>
      <p:sp>
        <p:nvSpPr>
          <p:cNvPr id="3" name="Footer Placeholder 2"/>
          <p:cNvSpPr>
            <a:spLocks noGrp="1"/>
          </p:cNvSpPr>
          <p:nvPr>
            <p:ph type="ftr" sz="quarter" idx="11"/>
          </p:nvPr>
        </p:nvSpPr>
        <p:spPr/>
        <p:txBody>
          <a:bodyPr/>
          <a:lstStyle/>
          <a:p>
            <a:endParaRPr lang="zh-TW"/>
          </a:p>
        </p:txBody>
      </p:sp>
      <p:sp>
        <p:nvSpPr>
          <p:cNvPr id="4" name="Slide Number Placeholder 3"/>
          <p:cNvSpPr>
            <a:spLocks noGrp="1"/>
          </p:cNvSpPr>
          <p:nvPr>
            <p:ph type="sldNum" sz="quarter" idx="12"/>
          </p:nvPr>
        </p:nvSpPr>
        <p:spPr/>
        <p:txBody>
          <a:body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32717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6399" y="601200"/>
            <a:ext cx="8240400" cy="4204800"/>
          </a:xfrm>
        </p:spPr>
        <p:txBody>
          <a:bodyPr anchor="t">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86C4691-4882-40A8-AF62-8CF6A18D40B2}" type="datetime2">
              <a:rPr lang="zh-TW" altLang="en-US" smtClean="0"/>
              <a:pPr/>
              <a:t>2018年6月6日</a:t>
            </a:fld>
            <a:endParaRPr lang="zh-TW"/>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18162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1C6776A-4DEC-47EE-8A49-2C150ECB5465}" type="datetime2">
              <a:rPr lang="zh-TW" altLang="en-US" smtClean="0"/>
              <a:pPr/>
              <a:t>2018年6月6日</a:t>
            </a:fld>
            <a:endParaRPr lang="zh-TW">
              <a:solidFill>
                <a:schemeClr val="tx1"/>
              </a:solidFill>
            </a:endParaRPr>
          </a:p>
        </p:txBody>
      </p:sp>
      <p:sp>
        <p:nvSpPr>
          <p:cNvPr id="6" name="Footer Placeholder 5"/>
          <p:cNvSpPr>
            <a:spLocks noGrp="1"/>
          </p:cNvSpPr>
          <p:nvPr>
            <p:ph type="ftr" sz="quarter" idx="11"/>
          </p:nvPr>
        </p:nvSpPr>
        <p:spPr/>
        <p:txBody>
          <a:bodyPr/>
          <a:lstStyle/>
          <a:p>
            <a:endParaRPr lang="zh-TW">
              <a:solidFill>
                <a:schemeClr val="tx1"/>
              </a:solidFill>
            </a:endParaRPr>
          </a:p>
        </p:txBody>
      </p:sp>
      <p:sp>
        <p:nvSpPr>
          <p:cNvPr id="7" name="Slide Number Placeholder 6"/>
          <p:cNvSpPr>
            <a:spLocks noGrp="1"/>
          </p:cNvSpPr>
          <p:nvPr>
            <p:ph type="sldNum" sz="quarter" idx="12"/>
          </p:nvPr>
        </p:nvSpPr>
        <p:spPr/>
        <p:txBody>
          <a:bodyPr/>
          <a:lstStyle/>
          <a:p>
            <a:fld id="{BC410EEA-824F-4D46-AFE7-60426C8C06B0}" type="slidenum">
              <a:rPr lang="en-US" altLang="zh-TW" smtClean="0"/>
              <a:pPr/>
              <a:t>‹#›</a:t>
            </a:fld>
            <a:endParaRPr lang="zh-TW" altLang="en-US">
              <a:solidFill>
                <a:schemeClr val="tx1"/>
              </a:solidFill>
            </a:endParaRPr>
          </a:p>
        </p:txBody>
      </p:sp>
    </p:spTree>
    <p:extLst>
      <p:ext uri="{BB962C8B-B14F-4D97-AF65-F5344CB8AC3E}">
        <p14:creationId xmlns:p14="http://schemas.microsoft.com/office/powerpoint/2010/main" val="38707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lgn="ctr"/>
            <a:fld id="{D10E14BF-C004-4398-9186-5EE680724D95}" type="datetime2">
              <a:rPr lang="zh-TW" altLang="en-US" smtClean="0"/>
              <a:pPr algn="ctr"/>
              <a:t>2018年6月6日</a:t>
            </a:fld>
            <a:endParaRPr lang="zh-TW" sz="1000">
              <a:solidFill>
                <a:schemeClr val="tx1"/>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lgn="r"/>
            <a:endParaRPr lang="zh-TW" sz="1000">
              <a:solidFill>
                <a:schemeClr val="tx1"/>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388326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457200" rtl="0" eaLnBrk="1" latinLnBrk="0" hangingPunct="1">
        <a:spcBef>
          <a:spcPct val="0"/>
        </a:spcBef>
        <a:buNone/>
        <a:defRPr sz="3200" b="0" kern="1200" cap="all">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zh-TW" altLang="en-US" dirty="0"/>
              <a:t>貪婪法則</a:t>
            </a:r>
            <a:br>
              <a:rPr lang="zh-TW" altLang="en-US" dirty="0"/>
            </a:br>
            <a:r>
              <a:rPr lang="en-US" altLang="zh-TW" cap="none" dirty="0"/>
              <a:t>Greedy Approach</a:t>
            </a:r>
            <a:endParaRPr lang="zh-TW" dirty="0"/>
          </a:p>
        </p:txBody>
      </p:sp>
      <p:sp>
        <p:nvSpPr>
          <p:cNvPr id="3" name="Rectangle 2"/>
          <p:cNvSpPr>
            <a:spLocks noGrp="1"/>
          </p:cNvSpPr>
          <p:nvPr>
            <p:ph type="subTitle" idx="1"/>
          </p:nvPr>
        </p:nvSpPr>
        <p:spPr/>
        <p:txBody>
          <a:bodyPr/>
          <a:lstStyle/>
          <a:p>
            <a:pPr algn="r"/>
            <a:r>
              <a:rPr lang="zh-TW" altLang="en-US" sz="2800" dirty="0"/>
              <a:t>陳建良</a:t>
            </a:r>
            <a:endParaRPr 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692696"/>
            <a:ext cx="7989752" cy="3630795"/>
          </a:xfrm>
        </p:spPr>
        <p:txBody>
          <a:bodyPr/>
          <a:lstStyle/>
          <a:p>
            <a:r>
              <a:rPr lang="en-US" altLang="zh-TW" dirty="0"/>
              <a:t>[Note]: </a:t>
            </a:r>
          </a:p>
          <a:p>
            <a:pPr lvl="1"/>
            <a:r>
              <a:rPr lang="en-US" altLang="zh-TW" dirty="0"/>
              <a:t>S</a:t>
            </a:r>
            <a:r>
              <a:rPr lang="zh-TW" altLang="en-US" dirty="0"/>
              <a:t>中的</a:t>
            </a:r>
            <a:r>
              <a:rPr lang="en-US" altLang="zh-TW" dirty="0"/>
              <a:t>V</a:t>
            </a:r>
            <a:r>
              <a:rPr lang="zh-TW" altLang="en-US" dirty="0"/>
              <a:t>等於</a:t>
            </a:r>
            <a:r>
              <a:rPr lang="en-US" altLang="zh-TW" dirty="0"/>
              <a:t>G</a:t>
            </a:r>
            <a:r>
              <a:rPr lang="zh-TW" altLang="en-US" dirty="0"/>
              <a:t>中的</a:t>
            </a:r>
            <a:r>
              <a:rPr lang="en-US" altLang="zh-TW" dirty="0"/>
              <a:t>V</a:t>
            </a:r>
          </a:p>
          <a:p>
            <a:pPr lvl="1"/>
            <a:r>
              <a:rPr lang="zh-TW" altLang="en-US" dirty="0"/>
              <a:t>若</a:t>
            </a:r>
            <a:r>
              <a:rPr lang="en-US" altLang="zh-TW" dirty="0"/>
              <a:t>G </a:t>
            </a:r>
            <a:r>
              <a:rPr lang="zh-TW" altLang="en-US" dirty="0"/>
              <a:t>不連通 </a:t>
            </a:r>
            <a:r>
              <a:rPr lang="en-US" altLang="zh-TW" dirty="0"/>
              <a:t>(</a:t>
            </a:r>
            <a:r>
              <a:rPr lang="en-US" altLang="zh-TW" b="1" dirty="0">
                <a:solidFill>
                  <a:srgbClr val="0000FF"/>
                </a:solidFill>
                <a:effectLst>
                  <a:outerShdw blurRad="38100" dist="38100" dir="2700000" algn="tl">
                    <a:srgbClr val="C0C0C0"/>
                  </a:outerShdw>
                </a:effectLst>
              </a:rPr>
              <a:t>not connected</a:t>
            </a:r>
            <a:r>
              <a:rPr lang="en-US" altLang="zh-TW" dirty="0"/>
              <a:t>)</a:t>
            </a:r>
            <a:r>
              <a:rPr lang="zh-TW" altLang="en-US" dirty="0"/>
              <a:t>，則</a:t>
            </a:r>
            <a:r>
              <a:rPr lang="en-US" altLang="zh-TW" dirty="0"/>
              <a:t>G</a:t>
            </a:r>
            <a:r>
              <a:rPr lang="zh-TW" altLang="en-US" u="sng" dirty="0"/>
              <a:t>無</a:t>
            </a:r>
            <a:r>
              <a:rPr lang="en-US" altLang="zh-TW" u="sng" dirty="0"/>
              <a:t>Spanning Tree</a:t>
            </a:r>
          </a:p>
          <a:p>
            <a:pPr lvl="1"/>
            <a:r>
              <a:rPr lang="en-US" altLang="zh-TW" dirty="0"/>
              <a:t>G</a:t>
            </a:r>
            <a:r>
              <a:rPr lang="zh-TW" altLang="en-US" dirty="0"/>
              <a:t>中的</a:t>
            </a:r>
            <a:r>
              <a:rPr lang="en-US" altLang="zh-TW" dirty="0"/>
              <a:t>Spanning Tree</a:t>
            </a:r>
            <a:r>
              <a:rPr lang="zh-TW" altLang="en-US" b="1" dirty="0">
                <a:solidFill>
                  <a:srgbClr val="FF0000"/>
                </a:solidFill>
                <a:effectLst>
                  <a:outerShdw blurRad="38100" dist="38100" dir="2700000" algn="tl">
                    <a:srgbClr val="C0C0C0"/>
                  </a:outerShdw>
                </a:effectLst>
              </a:rPr>
              <a:t>不只一個</a:t>
            </a:r>
          </a:p>
          <a:p>
            <a:pPr lvl="1"/>
            <a:r>
              <a:rPr lang="zh-TW" altLang="en-US" dirty="0"/>
              <a:t>若</a:t>
            </a:r>
            <a:r>
              <a:rPr lang="en-US" altLang="zh-TW" dirty="0"/>
              <a:t>|V|=n</a:t>
            </a:r>
            <a:r>
              <a:rPr lang="zh-TW" altLang="en-US" dirty="0"/>
              <a:t>，則</a:t>
            </a:r>
            <a:r>
              <a:rPr lang="en-US" altLang="zh-TW" dirty="0"/>
              <a:t>|F| = n-1</a:t>
            </a:r>
          </a:p>
          <a:p>
            <a:pPr lvl="1"/>
            <a:r>
              <a:rPr lang="zh-TW" altLang="en-US" dirty="0"/>
              <a:t>同一</a:t>
            </a:r>
            <a:r>
              <a:rPr lang="en-US" altLang="zh-TW" dirty="0"/>
              <a:t>G</a:t>
            </a:r>
            <a:r>
              <a:rPr lang="zh-TW" altLang="en-US" dirty="0"/>
              <a:t>中的任二個不同之</a:t>
            </a:r>
            <a:r>
              <a:rPr lang="en-US" altLang="zh-TW" dirty="0"/>
              <a:t>Spanning Tree</a:t>
            </a:r>
            <a:r>
              <a:rPr lang="zh-TW" altLang="en-US" b="1" dirty="0">
                <a:solidFill>
                  <a:srgbClr val="FF0000"/>
                </a:solidFill>
                <a:effectLst>
                  <a:outerShdw blurRad="38100" dist="38100" dir="2700000" algn="tl">
                    <a:srgbClr val="C0C0C0"/>
                  </a:outerShdw>
                </a:effectLst>
              </a:rPr>
              <a:t>不一定有交集的邊</a:t>
            </a:r>
            <a:r>
              <a:rPr lang="zh-TW" altLang="en-US" dirty="0"/>
              <a:t>存在</a:t>
            </a:r>
          </a:p>
          <a:p>
            <a:pPr lvl="2"/>
            <a:r>
              <a:rPr lang="en-US" altLang="zh-TW" dirty="0"/>
              <a:t>Ex:</a:t>
            </a:r>
          </a:p>
          <a:p>
            <a:endParaRPr lang="zh-TW" altLang="en-US" dirty="0"/>
          </a:p>
        </p:txBody>
      </p:sp>
      <p:grpSp>
        <p:nvGrpSpPr>
          <p:cNvPr id="4" name="Group 53"/>
          <p:cNvGrpSpPr>
            <a:grpSpLocks/>
          </p:cNvGrpSpPr>
          <p:nvPr/>
        </p:nvGrpSpPr>
        <p:grpSpPr bwMode="auto">
          <a:xfrm>
            <a:off x="3348460" y="3789040"/>
            <a:ext cx="1312862" cy="1355725"/>
            <a:chOff x="2285" y="2341"/>
            <a:chExt cx="827" cy="854"/>
          </a:xfrm>
        </p:grpSpPr>
        <p:sp>
          <p:nvSpPr>
            <p:cNvPr id="5" name="Line 24"/>
            <p:cNvSpPr>
              <a:spLocks noChangeShapeType="1"/>
            </p:cNvSpPr>
            <p:nvPr/>
          </p:nvSpPr>
          <p:spPr bwMode="auto">
            <a:xfrm flipH="1" flipV="1">
              <a:off x="2517" y="3113"/>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 name="Line 23"/>
            <p:cNvSpPr>
              <a:spLocks noChangeShapeType="1"/>
            </p:cNvSpPr>
            <p:nvPr/>
          </p:nvSpPr>
          <p:spPr bwMode="auto">
            <a:xfrm flipH="1" flipV="1">
              <a:off x="2970" y="2795"/>
              <a:ext cx="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7" name="Line 14"/>
            <p:cNvSpPr>
              <a:spLocks noChangeShapeType="1"/>
            </p:cNvSpPr>
            <p:nvPr/>
          </p:nvSpPr>
          <p:spPr bwMode="auto">
            <a:xfrm flipH="1" flipV="1">
              <a:off x="2380" y="2795"/>
              <a:ext cx="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 name="Line 22"/>
            <p:cNvSpPr>
              <a:spLocks noChangeShapeType="1"/>
            </p:cNvSpPr>
            <p:nvPr/>
          </p:nvSpPr>
          <p:spPr bwMode="auto">
            <a:xfrm flipH="1">
              <a:off x="2381" y="2795"/>
              <a:ext cx="499"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 name="Line 13"/>
            <p:cNvSpPr>
              <a:spLocks noChangeShapeType="1"/>
            </p:cNvSpPr>
            <p:nvPr/>
          </p:nvSpPr>
          <p:spPr bwMode="auto">
            <a:xfrm>
              <a:off x="2472" y="2795"/>
              <a:ext cx="499"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 name="Line 19"/>
            <p:cNvSpPr>
              <a:spLocks noChangeShapeType="1"/>
            </p:cNvSpPr>
            <p:nvPr/>
          </p:nvSpPr>
          <p:spPr bwMode="auto">
            <a:xfrm flipH="1" flipV="1">
              <a:off x="2472" y="2750"/>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Line 12"/>
            <p:cNvSpPr>
              <a:spLocks noChangeShapeType="1"/>
            </p:cNvSpPr>
            <p:nvPr/>
          </p:nvSpPr>
          <p:spPr bwMode="auto">
            <a:xfrm>
              <a:off x="2744" y="2432"/>
              <a:ext cx="215" cy="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 name="Oval 7"/>
            <p:cNvSpPr>
              <a:spLocks noChangeArrowheads="1"/>
            </p:cNvSpPr>
            <p:nvPr/>
          </p:nvSpPr>
          <p:spPr bwMode="auto">
            <a:xfrm>
              <a:off x="2557" y="2341"/>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A</a:t>
              </a:r>
            </a:p>
          </p:txBody>
        </p:sp>
        <p:sp>
          <p:nvSpPr>
            <p:cNvPr id="13" name="Oval 9"/>
            <p:cNvSpPr>
              <a:spLocks noChangeArrowheads="1"/>
            </p:cNvSpPr>
            <p:nvPr/>
          </p:nvSpPr>
          <p:spPr bwMode="auto">
            <a:xfrm>
              <a:off x="2290" y="2976"/>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C</a:t>
              </a:r>
            </a:p>
          </p:txBody>
        </p:sp>
        <p:sp>
          <p:nvSpPr>
            <p:cNvPr id="14" name="Oval 10"/>
            <p:cNvSpPr>
              <a:spLocks noChangeArrowheads="1"/>
            </p:cNvSpPr>
            <p:nvPr/>
          </p:nvSpPr>
          <p:spPr bwMode="auto">
            <a:xfrm>
              <a:off x="2880" y="2976"/>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
              </a:r>
            </a:p>
          </p:txBody>
        </p:sp>
        <p:sp>
          <p:nvSpPr>
            <p:cNvPr id="15" name="Line 11"/>
            <p:cNvSpPr>
              <a:spLocks noChangeShapeType="1"/>
            </p:cNvSpPr>
            <p:nvPr/>
          </p:nvSpPr>
          <p:spPr bwMode="auto">
            <a:xfrm flipH="1">
              <a:off x="2448" y="2478"/>
              <a:ext cx="114" cy="1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6" name="Oval 21"/>
            <p:cNvSpPr>
              <a:spLocks noChangeArrowheads="1"/>
            </p:cNvSpPr>
            <p:nvPr/>
          </p:nvSpPr>
          <p:spPr bwMode="auto">
            <a:xfrm>
              <a:off x="2835" y="2614"/>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E</a:t>
              </a:r>
            </a:p>
          </p:txBody>
        </p:sp>
        <p:sp>
          <p:nvSpPr>
            <p:cNvPr id="17" name="Oval 8"/>
            <p:cNvSpPr>
              <a:spLocks noChangeArrowheads="1"/>
            </p:cNvSpPr>
            <p:nvPr/>
          </p:nvSpPr>
          <p:spPr bwMode="auto">
            <a:xfrm>
              <a:off x="2285" y="2614"/>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B</a:t>
              </a:r>
            </a:p>
          </p:txBody>
        </p:sp>
      </p:grpSp>
      <p:grpSp>
        <p:nvGrpSpPr>
          <p:cNvPr id="18" name="Group 52"/>
          <p:cNvGrpSpPr>
            <a:grpSpLocks/>
          </p:cNvGrpSpPr>
          <p:nvPr/>
        </p:nvGrpSpPr>
        <p:grpSpPr bwMode="auto">
          <a:xfrm>
            <a:off x="1619672" y="5084440"/>
            <a:ext cx="1312863" cy="1355725"/>
            <a:chOff x="1292" y="3211"/>
            <a:chExt cx="827" cy="854"/>
          </a:xfrm>
        </p:grpSpPr>
        <p:sp>
          <p:nvSpPr>
            <p:cNvPr id="19" name="Line 26"/>
            <p:cNvSpPr>
              <a:spLocks noChangeShapeType="1"/>
            </p:cNvSpPr>
            <p:nvPr/>
          </p:nvSpPr>
          <p:spPr bwMode="auto">
            <a:xfrm flipH="1" flipV="1">
              <a:off x="1977" y="3665"/>
              <a:ext cx="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 name="Line 27"/>
            <p:cNvSpPr>
              <a:spLocks noChangeShapeType="1"/>
            </p:cNvSpPr>
            <p:nvPr/>
          </p:nvSpPr>
          <p:spPr bwMode="auto">
            <a:xfrm flipH="1" flipV="1">
              <a:off x="1387" y="3665"/>
              <a:ext cx="1"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 name="Line 28"/>
            <p:cNvSpPr>
              <a:spLocks noChangeShapeType="1"/>
            </p:cNvSpPr>
            <p:nvPr/>
          </p:nvSpPr>
          <p:spPr bwMode="auto">
            <a:xfrm flipH="1">
              <a:off x="1388" y="3665"/>
              <a:ext cx="499"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 name="Oval 32"/>
            <p:cNvSpPr>
              <a:spLocks noChangeArrowheads="1"/>
            </p:cNvSpPr>
            <p:nvPr/>
          </p:nvSpPr>
          <p:spPr bwMode="auto">
            <a:xfrm>
              <a:off x="1564" y="3211"/>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A</a:t>
              </a:r>
            </a:p>
          </p:txBody>
        </p:sp>
        <p:sp>
          <p:nvSpPr>
            <p:cNvPr id="23" name="Oval 33"/>
            <p:cNvSpPr>
              <a:spLocks noChangeArrowheads="1"/>
            </p:cNvSpPr>
            <p:nvPr/>
          </p:nvSpPr>
          <p:spPr bwMode="auto">
            <a:xfrm>
              <a:off x="1297" y="3846"/>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C</a:t>
              </a:r>
            </a:p>
          </p:txBody>
        </p:sp>
        <p:sp>
          <p:nvSpPr>
            <p:cNvPr id="24" name="Oval 34"/>
            <p:cNvSpPr>
              <a:spLocks noChangeArrowheads="1"/>
            </p:cNvSpPr>
            <p:nvPr/>
          </p:nvSpPr>
          <p:spPr bwMode="auto">
            <a:xfrm>
              <a:off x="1887" y="3846"/>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
              </a:r>
            </a:p>
          </p:txBody>
        </p:sp>
        <p:sp>
          <p:nvSpPr>
            <p:cNvPr id="25" name="Line 35"/>
            <p:cNvSpPr>
              <a:spLocks noChangeShapeType="1"/>
            </p:cNvSpPr>
            <p:nvPr/>
          </p:nvSpPr>
          <p:spPr bwMode="auto">
            <a:xfrm flipH="1">
              <a:off x="1455" y="3348"/>
              <a:ext cx="114" cy="1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Oval 36"/>
            <p:cNvSpPr>
              <a:spLocks noChangeArrowheads="1"/>
            </p:cNvSpPr>
            <p:nvPr/>
          </p:nvSpPr>
          <p:spPr bwMode="auto">
            <a:xfrm>
              <a:off x="1842" y="3484"/>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E</a:t>
              </a:r>
            </a:p>
          </p:txBody>
        </p:sp>
        <p:sp>
          <p:nvSpPr>
            <p:cNvPr id="27" name="Oval 37"/>
            <p:cNvSpPr>
              <a:spLocks noChangeArrowheads="1"/>
            </p:cNvSpPr>
            <p:nvPr/>
          </p:nvSpPr>
          <p:spPr bwMode="auto">
            <a:xfrm>
              <a:off x="1292" y="3484"/>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B</a:t>
              </a:r>
            </a:p>
          </p:txBody>
        </p:sp>
      </p:grpSp>
      <p:grpSp>
        <p:nvGrpSpPr>
          <p:cNvPr id="28" name="Group 51"/>
          <p:cNvGrpSpPr>
            <a:grpSpLocks/>
          </p:cNvGrpSpPr>
          <p:nvPr/>
        </p:nvGrpSpPr>
        <p:grpSpPr bwMode="auto">
          <a:xfrm>
            <a:off x="5077247" y="5084440"/>
            <a:ext cx="1312863" cy="1355725"/>
            <a:chOff x="3414" y="3211"/>
            <a:chExt cx="827" cy="854"/>
          </a:xfrm>
        </p:grpSpPr>
        <p:sp>
          <p:nvSpPr>
            <p:cNvPr id="29" name="Line 38"/>
            <p:cNvSpPr>
              <a:spLocks noChangeShapeType="1"/>
            </p:cNvSpPr>
            <p:nvPr/>
          </p:nvSpPr>
          <p:spPr bwMode="auto">
            <a:xfrm flipH="1" flipV="1">
              <a:off x="3646" y="3983"/>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 name="Line 42"/>
            <p:cNvSpPr>
              <a:spLocks noChangeShapeType="1"/>
            </p:cNvSpPr>
            <p:nvPr/>
          </p:nvSpPr>
          <p:spPr bwMode="auto">
            <a:xfrm>
              <a:off x="3601" y="3665"/>
              <a:ext cx="499"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1" name="Line 43"/>
            <p:cNvSpPr>
              <a:spLocks noChangeShapeType="1"/>
            </p:cNvSpPr>
            <p:nvPr/>
          </p:nvSpPr>
          <p:spPr bwMode="auto">
            <a:xfrm flipH="1" flipV="1">
              <a:off x="3601" y="3620"/>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 name="Line 44"/>
            <p:cNvSpPr>
              <a:spLocks noChangeShapeType="1"/>
            </p:cNvSpPr>
            <p:nvPr/>
          </p:nvSpPr>
          <p:spPr bwMode="auto">
            <a:xfrm>
              <a:off x="3873" y="3302"/>
              <a:ext cx="215" cy="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Oval 45"/>
            <p:cNvSpPr>
              <a:spLocks noChangeArrowheads="1"/>
            </p:cNvSpPr>
            <p:nvPr/>
          </p:nvSpPr>
          <p:spPr bwMode="auto">
            <a:xfrm>
              <a:off x="3686" y="3211"/>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A</a:t>
              </a:r>
            </a:p>
          </p:txBody>
        </p:sp>
        <p:sp>
          <p:nvSpPr>
            <p:cNvPr id="34" name="Oval 46"/>
            <p:cNvSpPr>
              <a:spLocks noChangeArrowheads="1"/>
            </p:cNvSpPr>
            <p:nvPr/>
          </p:nvSpPr>
          <p:spPr bwMode="auto">
            <a:xfrm>
              <a:off x="3419" y="3846"/>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C</a:t>
              </a:r>
            </a:p>
          </p:txBody>
        </p:sp>
        <p:sp>
          <p:nvSpPr>
            <p:cNvPr id="35" name="Oval 47"/>
            <p:cNvSpPr>
              <a:spLocks noChangeArrowheads="1"/>
            </p:cNvSpPr>
            <p:nvPr/>
          </p:nvSpPr>
          <p:spPr bwMode="auto">
            <a:xfrm>
              <a:off x="4009" y="3846"/>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
              </a:r>
            </a:p>
          </p:txBody>
        </p:sp>
        <p:sp>
          <p:nvSpPr>
            <p:cNvPr id="36" name="Oval 49"/>
            <p:cNvSpPr>
              <a:spLocks noChangeArrowheads="1"/>
            </p:cNvSpPr>
            <p:nvPr/>
          </p:nvSpPr>
          <p:spPr bwMode="auto">
            <a:xfrm>
              <a:off x="3964" y="3484"/>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E</a:t>
              </a:r>
            </a:p>
          </p:txBody>
        </p:sp>
        <p:sp>
          <p:nvSpPr>
            <p:cNvPr id="37" name="Oval 50"/>
            <p:cNvSpPr>
              <a:spLocks noChangeArrowheads="1"/>
            </p:cNvSpPr>
            <p:nvPr/>
          </p:nvSpPr>
          <p:spPr bwMode="auto">
            <a:xfrm>
              <a:off x="3414" y="3484"/>
              <a:ext cx="232" cy="21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B</a:t>
              </a:r>
            </a:p>
          </p:txBody>
        </p:sp>
      </p:grpSp>
      <p:sp>
        <p:nvSpPr>
          <p:cNvPr id="38" name="AutoShape 54"/>
          <p:cNvSpPr>
            <a:spLocks noChangeArrowheads="1"/>
          </p:cNvSpPr>
          <p:nvPr/>
        </p:nvSpPr>
        <p:spPr bwMode="auto">
          <a:xfrm rot="19526613">
            <a:off x="2572172" y="4711377"/>
            <a:ext cx="544513" cy="485775"/>
          </a:xfrm>
          <a:prstGeom prst="leftArrow">
            <a:avLst>
              <a:gd name="adj1" fmla="val 50000"/>
              <a:gd name="adj2" fmla="val 2802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AutoShape 55"/>
          <p:cNvSpPr>
            <a:spLocks noChangeArrowheads="1"/>
          </p:cNvSpPr>
          <p:nvPr/>
        </p:nvSpPr>
        <p:spPr bwMode="auto">
          <a:xfrm rot="2073387" flipH="1">
            <a:off x="4835947" y="4711377"/>
            <a:ext cx="544513" cy="485775"/>
          </a:xfrm>
          <a:prstGeom prst="leftArrow">
            <a:avLst>
              <a:gd name="adj1" fmla="val 50000"/>
              <a:gd name="adj2" fmla="val 2802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2032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par>
                                <p:cTn id="13" presetID="14" presetClass="entr" presetSubtype="1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randombar(horizontal)">
                                      <p:cBhvr>
                                        <p:cTn id="15" dur="500"/>
                                        <p:tgtEl>
                                          <p:spTgt spid="28"/>
                                        </p:tgtEl>
                                      </p:cBhvr>
                                    </p:animEffect>
                                  </p:childTnLst>
                                </p:cTn>
                              </p:par>
                              <p:par>
                                <p:cTn id="16" presetID="14" presetClass="entr" presetSubtype="1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randombar(horizontal)">
                                      <p:cBhvr>
                                        <p:cTn id="18" dur="500"/>
                                        <p:tgtEl>
                                          <p:spTgt spid="38"/>
                                        </p:tgtEl>
                                      </p:cBhvr>
                                    </p:animEffect>
                                  </p:childTnLst>
                                </p:cTn>
                              </p:par>
                              <p:par>
                                <p:cTn id="19" presetID="14" presetClass="entr" presetSubtype="1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randombar(horizontal)">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normAutofit lnSpcReduction="10000"/>
          </a:bodyPr>
          <a:lstStyle/>
          <a:p>
            <a:pPr>
              <a:lnSpc>
                <a:spcPct val="110000"/>
              </a:lnSpc>
              <a:spcBef>
                <a:spcPct val="30000"/>
              </a:spcBef>
            </a:pPr>
            <a:r>
              <a:rPr lang="en-US" altLang="zh-TW" dirty="0"/>
              <a:t>Minimal Spanning Tree (</a:t>
            </a:r>
            <a:r>
              <a:rPr lang="zh-TW" altLang="en-US" dirty="0"/>
              <a:t>最小成本擴張樹</a:t>
            </a:r>
            <a:r>
              <a:rPr lang="en-US" altLang="zh-TW" dirty="0"/>
              <a:t>)</a:t>
            </a:r>
          </a:p>
          <a:p>
            <a:pPr lvl="1">
              <a:lnSpc>
                <a:spcPct val="110000"/>
              </a:lnSpc>
              <a:spcBef>
                <a:spcPct val="30000"/>
              </a:spcBef>
            </a:pPr>
            <a:r>
              <a:rPr lang="en-US" altLang="zh-TW" dirty="0"/>
              <a:t>Def:</a:t>
            </a:r>
          </a:p>
          <a:p>
            <a:pPr lvl="2">
              <a:lnSpc>
                <a:spcPct val="110000"/>
              </a:lnSpc>
              <a:spcBef>
                <a:spcPct val="30000"/>
              </a:spcBef>
            </a:pPr>
            <a:r>
              <a:rPr lang="zh-TW" altLang="en-US" dirty="0"/>
              <a:t>給予一個</a:t>
            </a:r>
            <a:r>
              <a:rPr lang="en-US" altLang="zh-TW" dirty="0"/>
              <a:t>Connected </a:t>
            </a:r>
            <a:r>
              <a:rPr lang="zh-TW" altLang="en-US" dirty="0"/>
              <a:t>的無向圖 </a:t>
            </a:r>
            <a:r>
              <a:rPr lang="en-US" altLang="zh-TW" dirty="0"/>
              <a:t>G=(V, E)</a:t>
            </a:r>
            <a:r>
              <a:rPr lang="zh-TW" altLang="en-US" dirty="0"/>
              <a:t>，且邊上具有成本 </a:t>
            </a:r>
            <a:r>
              <a:rPr lang="en-US" altLang="zh-TW" dirty="0"/>
              <a:t>(Cost)</a:t>
            </a:r>
            <a:r>
              <a:rPr lang="zh-TW" altLang="en-US" dirty="0"/>
              <a:t>或加權值 </a:t>
            </a:r>
            <a:r>
              <a:rPr lang="en-US" altLang="zh-TW" dirty="0"/>
              <a:t>(Weight)</a:t>
            </a:r>
            <a:r>
              <a:rPr lang="zh-TW" altLang="en-US" dirty="0"/>
              <a:t>，則在</a:t>
            </a:r>
            <a:r>
              <a:rPr lang="en-US" altLang="zh-TW" dirty="0"/>
              <a:t>G </a:t>
            </a:r>
            <a:r>
              <a:rPr lang="zh-TW" altLang="en-US" dirty="0"/>
              <a:t>的所有</a:t>
            </a:r>
            <a:r>
              <a:rPr lang="en-US" altLang="zh-TW" dirty="0"/>
              <a:t>Spanning Tree</a:t>
            </a:r>
            <a:r>
              <a:rPr lang="zh-TW" altLang="en-US" dirty="0"/>
              <a:t>中，具有</a:t>
            </a:r>
            <a:r>
              <a:rPr lang="zh-TW" altLang="en-US" b="1" dirty="0">
                <a:solidFill>
                  <a:srgbClr val="FF0000"/>
                </a:solidFill>
                <a:effectLst>
                  <a:outerShdw blurRad="38100" dist="38100" dir="2700000" algn="tl">
                    <a:srgbClr val="C0C0C0"/>
                  </a:outerShdw>
                </a:effectLst>
              </a:rPr>
              <a:t>最小的邊成本 </a:t>
            </a:r>
            <a:r>
              <a:rPr lang="en-US" altLang="zh-TW" b="1" dirty="0">
                <a:solidFill>
                  <a:srgbClr val="FF0000"/>
                </a:solidFill>
                <a:effectLst>
                  <a:outerShdw blurRad="38100" dist="38100" dir="2700000" algn="tl">
                    <a:srgbClr val="C0C0C0"/>
                  </a:outerShdw>
                </a:effectLst>
              </a:rPr>
              <a:t>(</a:t>
            </a:r>
            <a:r>
              <a:rPr lang="zh-TW" altLang="en-US" b="1" dirty="0">
                <a:solidFill>
                  <a:srgbClr val="FF0000"/>
                </a:solidFill>
                <a:effectLst>
                  <a:outerShdw blurRad="38100" dist="38100" dir="2700000" algn="tl">
                    <a:srgbClr val="C0C0C0"/>
                  </a:outerShdw>
                </a:effectLst>
              </a:rPr>
              <a:t>加權</a:t>
            </a:r>
            <a:r>
              <a:rPr lang="en-US" altLang="zh-TW" b="1" dirty="0">
                <a:solidFill>
                  <a:srgbClr val="FF0000"/>
                </a:solidFill>
                <a:effectLst>
                  <a:outerShdw blurRad="38100" dist="38100" dir="2700000" algn="tl">
                    <a:srgbClr val="C0C0C0"/>
                  </a:outerShdw>
                </a:effectLst>
              </a:rPr>
              <a:t>) </a:t>
            </a:r>
            <a:r>
              <a:rPr lang="zh-TW" altLang="en-US" b="1" dirty="0">
                <a:solidFill>
                  <a:srgbClr val="FF0000"/>
                </a:solidFill>
                <a:effectLst>
                  <a:outerShdw blurRad="38100" dist="38100" dir="2700000" algn="tl">
                    <a:srgbClr val="C0C0C0"/>
                  </a:outerShdw>
                </a:effectLst>
              </a:rPr>
              <a:t>總和者</a:t>
            </a:r>
            <a:r>
              <a:rPr lang="zh-TW" altLang="en-US" dirty="0"/>
              <a:t>稱之。</a:t>
            </a:r>
          </a:p>
          <a:p>
            <a:pPr lvl="1">
              <a:lnSpc>
                <a:spcPct val="110000"/>
              </a:lnSpc>
              <a:spcBef>
                <a:spcPct val="30000"/>
              </a:spcBef>
            </a:pPr>
            <a:r>
              <a:rPr lang="zh-TW" altLang="en-US" dirty="0"/>
              <a:t>應用</a:t>
            </a:r>
            <a:r>
              <a:rPr lang="en-US" altLang="zh-TW" dirty="0"/>
              <a:t>:</a:t>
            </a:r>
          </a:p>
          <a:p>
            <a:pPr lvl="2">
              <a:lnSpc>
                <a:spcPct val="110000"/>
              </a:lnSpc>
              <a:spcBef>
                <a:spcPct val="30000"/>
              </a:spcBef>
            </a:pPr>
            <a:r>
              <a:rPr lang="zh-TW" altLang="en-US" dirty="0"/>
              <a:t>電路佈局的最小成本</a:t>
            </a:r>
          </a:p>
          <a:p>
            <a:pPr lvl="2">
              <a:lnSpc>
                <a:spcPct val="110000"/>
              </a:lnSpc>
              <a:spcBef>
                <a:spcPct val="30000"/>
              </a:spcBef>
            </a:pPr>
            <a:r>
              <a:rPr lang="zh-TW" altLang="en-US" dirty="0"/>
              <a:t>連接</a:t>
            </a:r>
            <a:r>
              <a:rPr lang="en-US" altLang="zh-TW" dirty="0"/>
              <a:t>n </a:t>
            </a:r>
            <a:r>
              <a:rPr lang="zh-TW" altLang="en-US" dirty="0"/>
              <a:t>個城市之交通連線之最少架設成本</a:t>
            </a:r>
          </a:p>
          <a:p>
            <a:pPr lvl="2">
              <a:lnSpc>
                <a:spcPct val="110000"/>
              </a:lnSpc>
              <a:spcBef>
                <a:spcPct val="30000"/>
              </a:spcBef>
            </a:pPr>
            <a:r>
              <a:rPr lang="zh-TW" altLang="en-US" dirty="0"/>
              <a:t>旅遊</a:t>
            </a:r>
            <a:r>
              <a:rPr lang="en-US" altLang="zh-TW" dirty="0"/>
              <a:t>n</a:t>
            </a:r>
            <a:r>
              <a:rPr lang="zh-TW" altLang="en-US" dirty="0"/>
              <a:t>個城市之最少花費 </a:t>
            </a:r>
            <a:r>
              <a:rPr lang="en-US" altLang="zh-TW" dirty="0"/>
              <a:t>(</a:t>
            </a:r>
            <a:r>
              <a:rPr lang="zh-TW" altLang="en-US" dirty="0"/>
              <a:t>不回原點</a:t>
            </a:r>
            <a:r>
              <a:rPr lang="en-US" altLang="zh-TW" dirty="0"/>
              <a:t>)</a:t>
            </a:r>
          </a:p>
          <a:p>
            <a:pPr lvl="1">
              <a:lnSpc>
                <a:spcPct val="110000"/>
              </a:lnSpc>
              <a:spcBef>
                <a:spcPct val="30000"/>
              </a:spcBef>
            </a:pPr>
            <a:r>
              <a:rPr lang="en-US" altLang="zh-TW" dirty="0"/>
              <a:t>Algorithm:</a:t>
            </a:r>
          </a:p>
          <a:p>
            <a:pPr lvl="2">
              <a:lnSpc>
                <a:spcPct val="110000"/>
              </a:lnSpc>
              <a:spcBef>
                <a:spcPct val="30000"/>
              </a:spcBef>
            </a:pPr>
            <a:r>
              <a:rPr lang="en-US" altLang="zh-TW" dirty="0"/>
              <a:t>Kruskal’s Algorithm</a:t>
            </a:r>
          </a:p>
          <a:p>
            <a:pPr lvl="2">
              <a:lnSpc>
                <a:spcPct val="110000"/>
              </a:lnSpc>
              <a:spcBef>
                <a:spcPct val="30000"/>
              </a:spcBef>
            </a:pPr>
            <a:r>
              <a:rPr lang="en-US" altLang="zh-TW" dirty="0"/>
              <a:t>Prim’s Algorithm</a:t>
            </a:r>
            <a:endParaRPr lang="zh-TW" altLang="en-US" dirty="0"/>
          </a:p>
        </p:txBody>
      </p:sp>
    </p:spTree>
    <p:extLst>
      <p:ext uri="{BB962C8B-B14F-4D97-AF65-F5344CB8AC3E}">
        <p14:creationId xmlns:p14="http://schemas.microsoft.com/office/powerpoint/2010/main" val="34749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797310"/>
          </a:xfrm>
        </p:spPr>
        <p:txBody>
          <a:bodyPr/>
          <a:lstStyle/>
          <a:p>
            <a:r>
              <a:rPr lang="en-US" altLang="zh-TW" cap="none" dirty="0">
                <a:solidFill>
                  <a:schemeClr val="tx1"/>
                </a:solidFill>
              </a:rPr>
              <a:t>Kruskal’s Algorithm</a:t>
            </a:r>
            <a:endParaRPr lang="zh-TW" altLang="en-US" cap="none" dirty="0"/>
          </a:p>
        </p:txBody>
      </p:sp>
      <p:sp>
        <p:nvSpPr>
          <p:cNvPr id="3" name="內容版面配置區 2"/>
          <p:cNvSpPr>
            <a:spLocks noGrp="1"/>
          </p:cNvSpPr>
          <p:nvPr>
            <p:ph idx="1"/>
          </p:nvPr>
        </p:nvSpPr>
        <p:spPr>
          <a:xfrm>
            <a:off x="581192" y="1556792"/>
            <a:ext cx="7989752" cy="5112568"/>
          </a:xfrm>
        </p:spPr>
        <p:txBody>
          <a:bodyPr>
            <a:normAutofit fontScale="92500" lnSpcReduction="20000"/>
          </a:bodyPr>
          <a:lstStyle/>
          <a:p>
            <a:pPr marL="457200" indent="-457200">
              <a:lnSpc>
                <a:spcPct val="110000"/>
              </a:lnSpc>
            </a:pPr>
            <a:r>
              <a:rPr lang="en-US" altLang="zh-TW" b="1" dirty="0">
                <a:solidFill>
                  <a:srgbClr val="0000FF"/>
                </a:solidFill>
                <a:effectLst>
                  <a:outerShdw blurRad="38100" dist="38100" dir="2700000" algn="tl">
                    <a:srgbClr val="C0C0C0"/>
                  </a:outerShdw>
                </a:effectLst>
              </a:rPr>
              <a:t>Kruskal’s Algorithm </a:t>
            </a:r>
            <a:r>
              <a:rPr lang="zh-TW" altLang="en-US" b="1" dirty="0">
                <a:solidFill>
                  <a:srgbClr val="0000FF"/>
                </a:solidFill>
                <a:effectLst>
                  <a:outerShdw blurRad="38100" dist="38100" dir="2700000" algn="tl">
                    <a:srgbClr val="C0C0C0"/>
                  </a:outerShdw>
                </a:effectLst>
              </a:rPr>
              <a:t>解題要件</a:t>
            </a:r>
            <a:r>
              <a:rPr lang="zh-TW" altLang="en-US" dirty="0"/>
              <a:t>：</a:t>
            </a:r>
          </a:p>
          <a:p>
            <a:pPr marL="828675" lvl="1" indent="-381000">
              <a:lnSpc>
                <a:spcPct val="110000"/>
              </a:lnSpc>
            </a:pPr>
            <a:r>
              <a:rPr lang="zh-TW" altLang="en-US" b="1" dirty="0">
                <a:solidFill>
                  <a:srgbClr val="FF0000"/>
                </a:solidFill>
                <a:effectLst>
                  <a:outerShdw blurRad="38100" dist="38100" dir="2700000" algn="tl">
                    <a:srgbClr val="C0C0C0"/>
                  </a:outerShdw>
                </a:effectLst>
              </a:rPr>
              <a:t>選擇程序</a:t>
            </a:r>
            <a:r>
              <a:rPr lang="zh-TW" altLang="en-US" dirty="0"/>
              <a:t>：由擴張樹的所有邊中，挑選出具最小值者。</a:t>
            </a:r>
          </a:p>
          <a:p>
            <a:pPr marL="828675" lvl="1" indent="-381000">
              <a:lnSpc>
                <a:spcPct val="110000"/>
              </a:lnSpc>
            </a:pPr>
            <a:r>
              <a:rPr lang="zh-TW" altLang="en-US" b="1" dirty="0">
                <a:solidFill>
                  <a:srgbClr val="FF0000"/>
                </a:solidFill>
                <a:effectLst>
                  <a:outerShdw blurRad="38100" dist="38100" dir="2700000" algn="tl">
                    <a:srgbClr val="C0C0C0"/>
                  </a:outerShdw>
                </a:effectLst>
              </a:rPr>
              <a:t>限制條件</a:t>
            </a:r>
            <a:r>
              <a:rPr lang="zh-TW" altLang="en-US" dirty="0"/>
              <a:t>：不允許有迴路</a:t>
            </a:r>
          </a:p>
          <a:p>
            <a:pPr marL="457200" indent="-457200">
              <a:lnSpc>
                <a:spcPct val="110000"/>
              </a:lnSpc>
            </a:pPr>
            <a:r>
              <a:rPr lang="en-US" altLang="zh-TW" dirty="0"/>
              <a:t>Steps:</a:t>
            </a:r>
          </a:p>
          <a:p>
            <a:pPr marL="828675" lvl="1" indent="-381000">
              <a:lnSpc>
                <a:spcPct val="110000"/>
              </a:lnSpc>
              <a:buClr>
                <a:schemeClr val="tx1"/>
              </a:buClr>
              <a:buSzTx/>
              <a:buFont typeface="Wingdings" panose="05000000000000000000" pitchFamily="2" charset="2"/>
              <a:buAutoNum type="circleNumWdWhitePlain"/>
            </a:pPr>
            <a:r>
              <a:rPr lang="zh-TW" altLang="en-US" dirty="0"/>
              <a:t>先將各邊依權重由小到大排序</a:t>
            </a:r>
          </a:p>
          <a:p>
            <a:pPr marL="828675" lvl="1" indent="-381000">
              <a:lnSpc>
                <a:spcPct val="110000"/>
              </a:lnSpc>
              <a:buClr>
                <a:schemeClr val="tx1"/>
              </a:buClr>
              <a:buSzTx/>
              <a:buFont typeface="Wingdings" panose="05000000000000000000" pitchFamily="2" charset="2"/>
              <a:buAutoNum type="circleNumWdWhitePlain"/>
            </a:pPr>
            <a:r>
              <a:rPr lang="zh-TW" altLang="en-US" dirty="0"/>
              <a:t>建構一個空的邊集合</a:t>
            </a:r>
            <a:r>
              <a:rPr lang="en-US" altLang="zh-TW" dirty="0"/>
              <a:t>F</a:t>
            </a:r>
          </a:p>
          <a:p>
            <a:pPr marL="828675" lvl="1" indent="-381000">
              <a:lnSpc>
                <a:spcPct val="110000"/>
              </a:lnSpc>
              <a:buClr>
                <a:schemeClr val="tx1"/>
              </a:buClr>
              <a:buSzTx/>
              <a:buFont typeface="Wingdings" panose="05000000000000000000" pitchFamily="2" charset="2"/>
              <a:buAutoNum type="circleNumWdWhitePlain"/>
            </a:pPr>
            <a:r>
              <a:rPr lang="zh-TW" altLang="en-US" dirty="0"/>
              <a:t>自原無向圖</a:t>
            </a:r>
            <a:r>
              <a:rPr lang="en-US" altLang="zh-TW" dirty="0"/>
              <a:t>G = (V, E)</a:t>
            </a:r>
            <a:r>
              <a:rPr lang="zh-TW" altLang="en-US" dirty="0"/>
              <a:t>的邊集合</a:t>
            </a:r>
            <a:r>
              <a:rPr lang="en-US" altLang="zh-TW" dirty="0"/>
              <a:t>E</a:t>
            </a:r>
            <a:r>
              <a:rPr lang="zh-TW" altLang="en-US" dirty="0"/>
              <a:t>中，挑選出最小成本的邊，並將之從邊集合</a:t>
            </a:r>
            <a:r>
              <a:rPr lang="en-US" altLang="zh-TW" dirty="0"/>
              <a:t>E</a:t>
            </a:r>
            <a:r>
              <a:rPr lang="zh-TW" altLang="en-US" dirty="0"/>
              <a:t>中刪除 </a:t>
            </a:r>
            <a:r>
              <a:rPr lang="en-US" altLang="zh-TW" dirty="0"/>
              <a:t>(</a:t>
            </a:r>
            <a:r>
              <a:rPr lang="zh-TW" altLang="en-US" dirty="0"/>
              <a:t>其中，頂點</a:t>
            </a:r>
            <a:r>
              <a:rPr lang="en-US" altLang="zh-TW" dirty="0"/>
              <a:t>V</a:t>
            </a:r>
            <a:r>
              <a:rPr lang="zh-TW" altLang="en-US" dirty="0"/>
              <a:t>的個數 </a:t>
            </a:r>
            <a:r>
              <a:rPr lang="en-US" altLang="zh-TW" dirty="0"/>
              <a:t>|V| = n)</a:t>
            </a:r>
          </a:p>
          <a:p>
            <a:pPr marL="828675" lvl="1" indent="-381000">
              <a:lnSpc>
                <a:spcPct val="110000"/>
              </a:lnSpc>
              <a:buClr>
                <a:schemeClr val="tx1"/>
              </a:buClr>
              <a:buSzTx/>
              <a:buFont typeface="Wingdings" panose="05000000000000000000" pitchFamily="2" charset="2"/>
              <a:buAutoNum type="circleNumWdWhitePlain"/>
            </a:pPr>
            <a:r>
              <a:rPr lang="zh-TW" altLang="en-US" dirty="0"/>
              <a:t>若該邊加入</a:t>
            </a:r>
            <a:r>
              <a:rPr lang="en-US" altLang="zh-TW" dirty="0"/>
              <a:t>Spanning Tree</a:t>
            </a:r>
            <a:r>
              <a:rPr lang="zh-TW" altLang="en-US" dirty="0"/>
              <a:t>中</a:t>
            </a:r>
            <a:r>
              <a:rPr lang="zh-TW" altLang="en-US" b="1" dirty="0">
                <a:solidFill>
                  <a:srgbClr val="FF0000"/>
                </a:solidFill>
                <a:effectLst>
                  <a:outerShdw blurRad="38100" dist="38100" dir="2700000" algn="tl">
                    <a:srgbClr val="C0C0C0"/>
                  </a:outerShdw>
                </a:effectLst>
              </a:rPr>
              <a:t>未形成</a:t>
            </a:r>
            <a:r>
              <a:rPr lang="en-US" altLang="zh-TW" b="1" dirty="0">
                <a:solidFill>
                  <a:srgbClr val="FF0000"/>
                </a:solidFill>
                <a:effectLst>
                  <a:outerShdw blurRad="38100" dist="38100" dir="2700000" algn="tl">
                    <a:srgbClr val="C0C0C0"/>
                  </a:outerShdw>
                </a:effectLst>
              </a:rPr>
              <a:t>Cycle</a:t>
            </a:r>
            <a:r>
              <a:rPr lang="zh-TW" altLang="en-US" dirty="0"/>
              <a:t>，則加入</a:t>
            </a:r>
            <a:r>
              <a:rPr lang="en-US" altLang="zh-TW" dirty="0"/>
              <a:t>F</a:t>
            </a:r>
            <a:r>
              <a:rPr lang="zh-TW" altLang="en-US" dirty="0"/>
              <a:t>中；否則放棄</a:t>
            </a:r>
          </a:p>
          <a:p>
            <a:pPr marL="828675" lvl="1" indent="-381000">
              <a:lnSpc>
                <a:spcPct val="110000"/>
              </a:lnSpc>
              <a:buClr>
                <a:schemeClr val="tx1"/>
              </a:buClr>
              <a:buSzTx/>
              <a:buFont typeface="Wingdings" panose="05000000000000000000" pitchFamily="2" charset="2"/>
              <a:buAutoNum type="circleNumWdWhitePlain"/>
            </a:pPr>
            <a:r>
              <a:rPr lang="en-US" altLang="zh-TW" dirty="0"/>
              <a:t>Repeat </a:t>
            </a:r>
            <a:r>
              <a:rPr lang="en-US" altLang="zh-TW" dirty="0">
                <a:sym typeface="Wingdings 2" panose="05020102010507070707" pitchFamily="18" charset="2"/>
              </a:rPr>
              <a:t> ~</a:t>
            </a:r>
            <a:r>
              <a:rPr lang="en-US" altLang="zh-TW" dirty="0"/>
              <a:t> </a:t>
            </a:r>
            <a:r>
              <a:rPr lang="en-US" altLang="zh-TW" dirty="0">
                <a:sym typeface="Wingdings 2" panose="05020102010507070707" pitchFamily="18" charset="2"/>
              </a:rPr>
              <a:t></a:t>
            </a:r>
            <a:r>
              <a:rPr lang="zh-TW" altLang="en-US" dirty="0">
                <a:sym typeface="Wingdings 2" panose="05020102010507070707" pitchFamily="18" charset="2"/>
              </a:rPr>
              <a:t>直到下列任一條件成立為止</a:t>
            </a:r>
            <a:r>
              <a:rPr lang="en-US" altLang="zh-TW" dirty="0">
                <a:sym typeface="Wingdings 2" panose="05020102010507070707" pitchFamily="18" charset="2"/>
              </a:rPr>
              <a:t>:</a:t>
            </a:r>
          </a:p>
          <a:p>
            <a:pPr marL="1247775" lvl="2" indent="-342900">
              <a:lnSpc>
                <a:spcPct val="110000"/>
              </a:lnSpc>
              <a:buClr>
                <a:schemeClr val="accent2"/>
              </a:buClr>
              <a:buSzTx/>
              <a:buFont typeface="Wingdings" panose="05000000000000000000" pitchFamily="2" charset="2"/>
              <a:buChar char="n"/>
            </a:pPr>
            <a:r>
              <a:rPr lang="en-US" altLang="zh-TW" dirty="0">
                <a:sym typeface="Wingdings 2" panose="05020102010507070707" pitchFamily="18" charset="2"/>
              </a:rPr>
              <a:t>(n-1)</a:t>
            </a:r>
            <a:r>
              <a:rPr lang="zh-TW" altLang="en-US" dirty="0">
                <a:sym typeface="Wingdings 2" panose="05020102010507070707" pitchFamily="18" charset="2"/>
              </a:rPr>
              <a:t>個邊已挑出，</a:t>
            </a:r>
            <a:r>
              <a:rPr lang="en-US" altLang="zh-TW" dirty="0">
                <a:sym typeface="Wingdings 2" panose="05020102010507070707" pitchFamily="18" charset="2"/>
              </a:rPr>
              <a:t>n</a:t>
            </a:r>
            <a:r>
              <a:rPr lang="zh-TW" altLang="en-US" sz="1400" dirty="0">
                <a:sym typeface="Wingdings 2" panose="05020102010507070707" pitchFamily="18" charset="2"/>
              </a:rPr>
              <a:t>是頂點的個數</a:t>
            </a:r>
          </a:p>
          <a:p>
            <a:pPr marL="1247775" lvl="2" indent="-342900">
              <a:lnSpc>
                <a:spcPct val="110000"/>
              </a:lnSpc>
              <a:buClr>
                <a:schemeClr val="accent2"/>
              </a:buClr>
              <a:buSzTx/>
              <a:buFont typeface="Wingdings" panose="05000000000000000000" pitchFamily="2" charset="2"/>
              <a:buChar char="n"/>
            </a:pPr>
            <a:r>
              <a:rPr lang="zh-TW" altLang="en-US" dirty="0">
                <a:sym typeface="Wingdings 2" panose="05020102010507070707" pitchFamily="18" charset="2"/>
              </a:rPr>
              <a:t>無邊可挑</a:t>
            </a:r>
          </a:p>
          <a:p>
            <a:pPr marL="828675" lvl="1" indent="-381000">
              <a:lnSpc>
                <a:spcPct val="110000"/>
              </a:lnSpc>
              <a:buClr>
                <a:schemeClr val="tx1"/>
              </a:buClr>
              <a:buSzTx/>
              <a:buFont typeface="Wingdings" panose="05000000000000000000" pitchFamily="2" charset="2"/>
              <a:buAutoNum type="circleNumWdWhitePlain"/>
            </a:pPr>
            <a:r>
              <a:rPr lang="en-US" altLang="zh-TW" dirty="0">
                <a:sym typeface="Wingdings 2" panose="05020102010507070707" pitchFamily="18" charset="2"/>
              </a:rPr>
              <a:t>Check</a:t>
            </a:r>
            <a:r>
              <a:rPr lang="zh-TW" altLang="en-US" dirty="0">
                <a:sym typeface="Wingdings 2" panose="05020102010507070707" pitchFamily="18" charset="2"/>
              </a:rPr>
              <a:t>若 </a:t>
            </a:r>
            <a:r>
              <a:rPr lang="en-US" altLang="zh-TW" b="1" dirty="0">
                <a:effectLst>
                  <a:outerShdw blurRad="38100" dist="38100" dir="2700000" algn="tl">
                    <a:srgbClr val="C0C0C0"/>
                  </a:outerShdw>
                </a:effectLst>
                <a:sym typeface="Wingdings 2" panose="05020102010507070707" pitchFamily="18" charset="2"/>
              </a:rPr>
              <a:t>|F| &lt; n-1</a:t>
            </a:r>
            <a:r>
              <a:rPr lang="zh-TW" altLang="en-US" dirty="0">
                <a:sym typeface="Wingdings 2" panose="05020102010507070707" pitchFamily="18" charset="2"/>
              </a:rPr>
              <a:t>，則</a:t>
            </a:r>
            <a:r>
              <a:rPr lang="zh-TW" altLang="en-US" b="1" dirty="0">
                <a:solidFill>
                  <a:srgbClr val="FF0000"/>
                </a:solidFill>
                <a:effectLst>
                  <a:outerShdw blurRad="38100" dist="38100" dir="2700000" algn="tl">
                    <a:srgbClr val="C0C0C0"/>
                  </a:outerShdw>
                </a:effectLst>
                <a:sym typeface="Wingdings 2" panose="05020102010507070707" pitchFamily="18" charset="2"/>
              </a:rPr>
              <a:t>無</a:t>
            </a:r>
            <a:r>
              <a:rPr lang="en-US" altLang="zh-TW" b="1" dirty="0">
                <a:solidFill>
                  <a:srgbClr val="FF0000"/>
                </a:solidFill>
                <a:effectLst>
                  <a:outerShdw blurRad="38100" dist="38100" dir="2700000" algn="tl">
                    <a:srgbClr val="C0C0C0"/>
                  </a:outerShdw>
                </a:effectLst>
                <a:sym typeface="Wingdings 2" panose="05020102010507070707" pitchFamily="18" charset="2"/>
              </a:rPr>
              <a:t>Spanning Tree</a:t>
            </a:r>
          </a:p>
          <a:p>
            <a:endParaRPr lang="zh-TW" altLang="en-US" dirty="0"/>
          </a:p>
        </p:txBody>
      </p:sp>
    </p:spTree>
    <p:extLst>
      <p:ext uri="{BB962C8B-B14F-4D97-AF65-F5344CB8AC3E}">
        <p14:creationId xmlns:p14="http://schemas.microsoft.com/office/powerpoint/2010/main" val="181740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cap="none" dirty="0"/>
              <a:t>試利用</a:t>
            </a:r>
            <a:r>
              <a:rPr lang="en-US" altLang="zh-TW" cap="none" dirty="0"/>
              <a:t>Kruskal’s </a:t>
            </a:r>
            <a:r>
              <a:rPr lang="en-US" altLang="zh-TW" cap="none" dirty="0" err="1"/>
              <a:t>Algo</a:t>
            </a:r>
            <a:r>
              <a:rPr lang="en-US" altLang="zh-TW" cap="none" dirty="0"/>
              <a:t>.</a:t>
            </a:r>
            <a:r>
              <a:rPr lang="zh-TW" altLang="en-US" cap="none" dirty="0"/>
              <a:t>求下圖的</a:t>
            </a:r>
            <a:r>
              <a:rPr lang="en-US" altLang="zh-TW" cap="none" dirty="0"/>
              <a:t>Minimum Spanning Tree</a:t>
            </a:r>
            <a:endParaRPr lang="zh-TW" altLang="en-US" cap="none"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1362" y="2757308"/>
            <a:ext cx="2429214" cy="257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54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548680"/>
            <a:ext cx="8229600" cy="4968875"/>
          </a:xfrm>
          <a:prstGeom prst="rect">
            <a:avLst/>
          </a:prstGeom>
          <a:noFill/>
          <a:ln/>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marL="268288" indent="-268288">
              <a:buFont typeface="Wingdings" panose="05000000000000000000" pitchFamily="2" charset="2"/>
              <a:buNone/>
            </a:pPr>
            <a:r>
              <a:rPr lang="en-US" altLang="zh-TW"/>
              <a:t>Sol:</a:t>
            </a:r>
            <a:endParaRPr lang="en-US" altLang="zh-TW">
              <a:sym typeface="Wingdings 2" panose="05020102010507070707" pitchFamily="18" charset="2"/>
            </a:endParaRPr>
          </a:p>
        </p:txBody>
      </p:sp>
      <p:grpSp>
        <p:nvGrpSpPr>
          <p:cNvPr id="5" name="Group 3"/>
          <p:cNvGrpSpPr>
            <a:grpSpLocks/>
          </p:cNvGrpSpPr>
          <p:nvPr/>
        </p:nvGrpSpPr>
        <p:grpSpPr bwMode="auto">
          <a:xfrm>
            <a:off x="4643438" y="3501430"/>
            <a:ext cx="3133725" cy="2420938"/>
            <a:chOff x="2925" y="2795"/>
            <a:chExt cx="1974" cy="1525"/>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 y="2795"/>
              <a:ext cx="1429" cy="1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a:off x="2925" y="3413"/>
              <a:ext cx="4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0">
                  <a:latin typeface="Berlin Sans FB" panose="020E0602020502020306" pitchFamily="34" charset="0"/>
                </a:rPr>
                <a:t>Set F</a:t>
              </a:r>
            </a:p>
          </p:txBody>
        </p:sp>
      </p:gr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548680"/>
            <a:ext cx="2517775" cy="26654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Group 7"/>
          <p:cNvGraphicFramePr>
            <a:graphicFrameLocks noGrp="1"/>
          </p:cNvGraphicFramePr>
          <p:nvPr>
            <p:ph sz="half" idx="4294967295"/>
            <p:extLst>
              <p:ext uri="{D42A27DB-BD31-4B8C-83A1-F6EECF244321}">
                <p14:modId xmlns:p14="http://schemas.microsoft.com/office/powerpoint/2010/main" val="2747740797"/>
              </p:ext>
            </p:extLst>
          </p:nvPr>
        </p:nvGraphicFramePr>
        <p:xfrm>
          <a:off x="827088" y="1185268"/>
          <a:ext cx="3455987" cy="3547872"/>
        </p:xfrm>
        <a:graphic>
          <a:graphicData uri="http://schemas.openxmlformats.org/drawingml/2006/table">
            <a:tbl>
              <a:tblPr/>
              <a:tblGrid>
                <a:gridCol w="3455987">
                  <a:extLst>
                    <a:ext uri="{9D8B030D-6E8A-4147-A177-3AD203B41FA5}">
                      <a16:colId xmlns:a16="http://schemas.microsoft.com/office/drawing/2014/main" val="3101458477"/>
                    </a:ext>
                  </a:extLst>
                </a:gridCol>
              </a:tblGrid>
              <a:tr h="20955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根據權重值來排列邊線</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601846"/>
                  </a:ext>
                </a:extLst>
              </a:tr>
              <a:tr h="14446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1</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2</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1</a:t>
                      </a:r>
                    </a:p>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3</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5</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2</a:t>
                      </a:r>
                    </a:p>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1</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3</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3</a:t>
                      </a:r>
                    </a:p>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2</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3</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4</a:t>
                      </a:r>
                    </a:p>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3</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4</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5</a:t>
                      </a:r>
                    </a:p>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4</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5</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6</a:t>
                      </a:r>
                    </a:p>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2</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V</a:t>
                      </a:r>
                      <a:r>
                        <a:rPr kumimoji="1" lang="en-US" altLang="zh-TW" sz="24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4</a:t>
                      </a: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 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0924962"/>
                  </a:ext>
                </a:extLst>
              </a:tr>
            </a:tbl>
          </a:graphicData>
        </a:graphic>
      </p:graphicFrame>
      <p:sp>
        <p:nvSpPr>
          <p:cNvPr id="10" name="AutoShape 15"/>
          <p:cNvSpPr>
            <a:spLocks noChangeArrowheads="1"/>
          </p:cNvSpPr>
          <p:nvPr/>
        </p:nvSpPr>
        <p:spPr bwMode="auto">
          <a:xfrm>
            <a:off x="3492500" y="2171105"/>
            <a:ext cx="1943100" cy="1185863"/>
          </a:xfrm>
          <a:prstGeom prst="wedgeRectCallout">
            <a:avLst>
              <a:gd name="adj1" fmla="val -63315"/>
              <a:gd name="adj2" fmla="val -5307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a:t>該數值指的是此邊線</a:t>
            </a:r>
            <a:r>
              <a:rPr lang="zh-TW" altLang="en-US" u="sng"/>
              <a:t>依權重所排列的</a:t>
            </a:r>
            <a:r>
              <a:rPr lang="zh-TW" altLang="en-US" u="sng">
                <a:solidFill>
                  <a:srgbClr val="FF0000"/>
                </a:solidFill>
                <a:effectLst>
                  <a:outerShdw blurRad="38100" dist="38100" dir="2700000" algn="tl">
                    <a:srgbClr val="000000"/>
                  </a:outerShdw>
                </a:effectLst>
              </a:rPr>
              <a:t>順序</a:t>
            </a:r>
            <a:r>
              <a:rPr lang="zh-TW" altLang="en-US"/>
              <a:t>，不是權重</a:t>
            </a:r>
            <a:r>
              <a:rPr lang="en-US" altLang="zh-TW"/>
              <a:t>!!</a:t>
            </a:r>
          </a:p>
        </p:txBody>
      </p:sp>
      <p:sp>
        <p:nvSpPr>
          <p:cNvPr id="11" name="Line 16"/>
          <p:cNvSpPr>
            <a:spLocks noChangeShapeType="1"/>
          </p:cNvSpPr>
          <p:nvPr/>
        </p:nvSpPr>
        <p:spPr bwMode="auto">
          <a:xfrm>
            <a:off x="6011863" y="3788768"/>
            <a:ext cx="122396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 name="Line 17"/>
          <p:cNvSpPr>
            <a:spLocks noChangeShapeType="1"/>
          </p:cNvSpPr>
          <p:nvPr/>
        </p:nvSpPr>
        <p:spPr bwMode="auto">
          <a:xfrm>
            <a:off x="1908175" y="1904405"/>
            <a:ext cx="10080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 name="Line 18"/>
          <p:cNvSpPr>
            <a:spLocks noChangeShapeType="1"/>
          </p:cNvSpPr>
          <p:nvPr/>
        </p:nvSpPr>
        <p:spPr bwMode="auto">
          <a:xfrm>
            <a:off x="5867400" y="5012730"/>
            <a:ext cx="504825" cy="50482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 name="Line 19"/>
          <p:cNvSpPr>
            <a:spLocks noChangeShapeType="1"/>
          </p:cNvSpPr>
          <p:nvPr/>
        </p:nvSpPr>
        <p:spPr bwMode="auto">
          <a:xfrm>
            <a:off x="1908175" y="2337793"/>
            <a:ext cx="10080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5" name="Line 20"/>
          <p:cNvSpPr>
            <a:spLocks noChangeShapeType="1"/>
          </p:cNvSpPr>
          <p:nvPr/>
        </p:nvSpPr>
        <p:spPr bwMode="auto">
          <a:xfrm>
            <a:off x="5724525" y="4004668"/>
            <a:ext cx="0" cy="504825"/>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6" name="Line 21"/>
          <p:cNvSpPr>
            <a:spLocks noChangeShapeType="1"/>
          </p:cNvSpPr>
          <p:nvPr/>
        </p:nvSpPr>
        <p:spPr bwMode="auto">
          <a:xfrm>
            <a:off x="1908175" y="2769593"/>
            <a:ext cx="10080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 name="Line 22"/>
          <p:cNvSpPr>
            <a:spLocks noChangeShapeType="1"/>
          </p:cNvSpPr>
          <p:nvPr/>
        </p:nvSpPr>
        <p:spPr bwMode="auto">
          <a:xfrm>
            <a:off x="1908175" y="3201393"/>
            <a:ext cx="10080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 name="Line 23"/>
          <p:cNvSpPr>
            <a:spLocks noChangeShapeType="1"/>
          </p:cNvSpPr>
          <p:nvPr/>
        </p:nvSpPr>
        <p:spPr bwMode="auto">
          <a:xfrm>
            <a:off x="1908175" y="3633193"/>
            <a:ext cx="10080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9" name="Line 24"/>
          <p:cNvSpPr>
            <a:spLocks noChangeShapeType="1"/>
          </p:cNvSpPr>
          <p:nvPr/>
        </p:nvSpPr>
        <p:spPr bwMode="auto">
          <a:xfrm flipH="1">
            <a:off x="6011863" y="4796830"/>
            <a:ext cx="122396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 name="Line 25"/>
          <p:cNvSpPr>
            <a:spLocks noChangeShapeType="1"/>
          </p:cNvSpPr>
          <p:nvPr/>
        </p:nvSpPr>
        <p:spPr bwMode="auto">
          <a:xfrm>
            <a:off x="1908175" y="4064993"/>
            <a:ext cx="10080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 name="Line 26"/>
          <p:cNvSpPr>
            <a:spLocks noChangeShapeType="1"/>
          </p:cNvSpPr>
          <p:nvPr/>
        </p:nvSpPr>
        <p:spPr bwMode="auto">
          <a:xfrm>
            <a:off x="1908175" y="4496793"/>
            <a:ext cx="1008063"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2" name="Text Box 27"/>
          <p:cNvSpPr txBox="1">
            <a:spLocks noChangeArrowheads="1"/>
          </p:cNvSpPr>
          <p:nvPr/>
        </p:nvSpPr>
        <p:spPr bwMode="auto">
          <a:xfrm>
            <a:off x="849313" y="5085755"/>
            <a:ext cx="2714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Min. Cost = 1+2+3+4 = 10</a:t>
            </a:r>
          </a:p>
        </p:txBody>
      </p:sp>
      <p:sp>
        <p:nvSpPr>
          <p:cNvPr id="23" name="Oval 28"/>
          <p:cNvSpPr>
            <a:spLocks noChangeArrowheads="1"/>
          </p:cNvSpPr>
          <p:nvPr/>
        </p:nvSpPr>
        <p:spPr bwMode="auto">
          <a:xfrm>
            <a:off x="2859088" y="1669455"/>
            <a:ext cx="433387" cy="3095625"/>
          </a:xfrm>
          <a:prstGeom prst="ellipse">
            <a:avLst/>
          </a:prstGeom>
          <a:noFill/>
          <a:ln w="19050">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86150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childTnLst>
                          </p:cTn>
                        </p:par>
                        <p:par>
                          <p:cTn id="26" fill="hold">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xit" presetSubtype="10" fill="hold" grpId="1" nodeType="clickEffect">
                                  <p:stCondLst>
                                    <p:cond delay="0"/>
                                  </p:stCondLst>
                                  <p:childTnLst>
                                    <p:animEffect transition="out" filter="randombar(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14" presetClass="exit" presetSubtype="10" fill="hold" nodeType="withEffect">
                                  <p:stCondLst>
                                    <p:cond delay="0"/>
                                  </p:stCondLst>
                                  <p:childTnLst>
                                    <p:animEffect transition="out" filter="randombar(horizontal)">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par>
                          <p:cTn id="43" fill="hold">
                            <p:stCondLst>
                              <p:cond delay="500"/>
                            </p:stCondLst>
                            <p:childTnLst>
                              <p:par>
                                <p:cTn id="44" presetID="14" presetClass="entr" presetSubtype="1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randombar(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randombar(horizontal)">
                                      <p:cBhvr>
                                        <p:cTn id="51" dur="500"/>
                                        <p:tgtEl>
                                          <p:spTgt spid="13"/>
                                        </p:tgtEl>
                                      </p:cBhvr>
                                    </p:animEffect>
                                  </p:childTnLst>
                                </p:cTn>
                              </p:par>
                            </p:childTnLst>
                          </p:cTn>
                        </p:par>
                        <p:par>
                          <p:cTn id="52" fill="hold">
                            <p:stCondLst>
                              <p:cond delay="500"/>
                            </p:stCondLst>
                            <p:childTnLst>
                              <p:par>
                                <p:cTn id="53" presetID="14" presetClass="entr" presetSubtype="10"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randombar(horizontal)">
                                      <p:cBhvr>
                                        <p:cTn id="60" dur="500"/>
                                        <p:tgtEl>
                                          <p:spTgt spid="15"/>
                                        </p:tgtEl>
                                      </p:cBhvr>
                                    </p:animEffect>
                                  </p:childTnLst>
                                </p:cTn>
                              </p:par>
                            </p:childTnLst>
                          </p:cTn>
                        </p:par>
                        <p:par>
                          <p:cTn id="61" fill="hold">
                            <p:stCondLst>
                              <p:cond delay="500"/>
                            </p:stCondLst>
                            <p:childTnLst>
                              <p:par>
                                <p:cTn id="62" presetID="14" presetClass="entr" presetSubtype="10"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randombar(horizontal)">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randombar(horizontal)">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randombar(horizontal)">
                                      <p:cBhvr>
                                        <p:cTn id="74" dur="500"/>
                                        <p:tgtEl>
                                          <p:spTgt spid="18"/>
                                        </p:tgtEl>
                                      </p:cBhvr>
                                    </p:animEffect>
                                  </p:childTnLst>
                                </p:cTn>
                              </p:par>
                            </p:childTnLst>
                          </p:cTn>
                        </p:par>
                        <p:par>
                          <p:cTn id="75" fill="hold">
                            <p:stCondLst>
                              <p:cond delay="500"/>
                            </p:stCondLst>
                            <p:childTnLst>
                              <p:par>
                                <p:cTn id="76" presetID="14" presetClass="entr" presetSubtype="10" fill="hold"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randombar(horizontal)">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randombar(horizontal)">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randombar(horizontal)">
                                      <p:cBhvr>
                                        <p:cTn id="88" dur="500"/>
                                        <p:tgtEl>
                                          <p:spTgt spid="21"/>
                                        </p:tgtEl>
                                      </p:cBhvr>
                                    </p:animEffect>
                                  </p:childTnLst>
                                </p:cTn>
                              </p:par>
                            </p:childTnLst>
                          </p:cTn>
                        </p:par>
                        <p:par>
                          <p:cTn id="89" fill="hold">
                            <p:stCondLst>
                              <p:cond delay="500"/>
                            </p:stCondLst>
                            <p:childTnLst>
                              <p:par>
                                <p:cTn id="90" presetID="14" presetClass="entr" presetSubtype="10" fill="hold" grpId="0" nodeType="after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randombar(horizontal)">
                                      <p:cBhvr>
                                        <p:cTn id="9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08720"/>
            <a:ext cx="8351837" cy="378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43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lstStyle/>
          <a:p>
            <a:pPr>
              <a:lnSpc>
                <a:spcPct val="120000"/>
              </a:lnSpc>
            </a:pPr>
            <a:r>
              <a:rPr lang="zh-TW" altLang="en-US" dirty="0">
                <a:latin typeface="Berlin Sans FB Demi" panose="020E0802020502020306" pitchFamily="34" charset="0"/>
              </a:rPr>
              <a:t>分析</a:t>
            </a:r>
            <a:r>
              <a:rPr lang="en-US" altLang="zh-TW" dirty="0">
                <a:latin typeface="Berlin Sans FB Demi" panose="020E0802020502020306" pitchFamily="34" charset="0"/>
              </a:rPr>
              <a:t>:</a:t>
            </a:r>
            <a:endParaRPr lang="en-US" altLang="zh-TW" u="sng" dirty="0"/>
          </a:p>
          <a:p>
            <a:pPr lvl="1">
              <a:lnSpc>
                <a:spcPct val="120000"/>
              </a:lnSpc>
            </a:pPr>
            <a:r>
              <a:rPr lang="zh-TW" altLang="en-US" dirty="0"/>
              <a:t>先將各邊依權重</a:t>
            </a:r>
            <a:r>
              <a:rPr lang="zh-TW" altLang="en-US" b="1" dirty="0">
                <a:solidFill>
                  <a:srgbClr val="FF0000"/>
                </a:solidFill>
                <a:effectLst>
                  <a:outerShdw blurRad="38100" dist="38100" dir="2700000" algn="tl">
                    <a:srgbClr val="C0C0C0"/>
                  </a:outerShdw>
                </a:effectLst>
              </a:rPr>
              <a:t>由小到大</a:t>
            </a:r>
            <a:r>
              <a:rPr lang="zh-TW" altLang="en-US" dirty="0"/>
              <a:t>排序</a:t>
            </a:r>
          </a:p>
          <a:p>
            <a:pPr lvl="2">
              <a:lnSpc>
                <a:spcPct val="120000"/>
              </a:lnSpc>
            </a:pPr>
            <a:r>
              <a:rPr lang="zh-TW" altLang="en-US" dirty="0"/>
              <a:t>利用 </a:t>
            </a:r>
            <a:r>
              <a:rPr lang="en-US" altLang="zh-TW" dirty="0"/>
              <a:t>Quick Sort</a:t>
            </a:r>
            <a:r>
              <a:rPr lang="zh-TW" altLang="en-US" dirty="0"/>
              <a:t>，當 </a:t>
            </a:r>
            <a:r>
              <a:rPr lang="en-US" altLang="zh-TW" dirty="0"/>
              <a:t>|E| = n</a:t>
            </a:r>
            <a:r>
              <a:rPr lang="zh-TW" altLang="en-US" dirty="0"/>
              <a:t>時 </a:t>
            </a:r>
            <a:r>
              <a:rPr lang="zh-TW" altLang="en-US" dirty="0">
                <a:sym typeface="Wingdings 3" panose="05040102010807070707" pitchFamily="18" charset="2"/>
              </a:rPr>
              <a:t> </a:t>
            </a:r>
            <a:r>
              <a:rPr lang="en-US" altLang="zh-TW" dirty="0">
                <a:sym typeface="Wingdings 3" panose="05040102010807070707" pitchFamily="18" charset="2"/>
              </a:rPr>
              <a:t>O(n log n)</a:t>
            </a:r>
          </a:p>
          <a:p>
            <a:pPr lvl="1">
              <a:lnSpc>
                <a:spcPct val="120000"/>
              </a:lnSpc>
            </a:pPr>
            <a:r>
              <a:rPr lang="en-US" altLang="zh-TW" dirty="0">
                <a:sym typeface="Wingdings 3" panose="05040102010807070707" pitchFamily="18" charset="2"/>
              </a:rPr>
              <a:t>While</a:t>
            </a:r>
            <a:r>
              <a:rPr lang="zh-TW" altLang="en-US" dirty="0">
                <a:sym typeface="Wingdings 3" panose="05040102010807070707" pitchFamily="18" charset="2"/>
              </a:rPr>
              <a:t>迴圈</a:t>
            </a:r>
            <a:endParaRPr lang="zh-TW" altLang="en-US" dirty="0"/>
          </a:p>
          <a:p>
            <a:pPr lvl="2">
              <a:lnSpc>
                <a:spcPct val="120000"/>
              </a:lnSpc>
            </a:pPr>
            <a:r>
              <a:rPr lang="zh-TW" altLang="en-US" dirty="0"/>
              <a:t>當 </a:t>
            </a:r>
            <a:r>
              <a:rPr lang="en-US" altLang="zh-TW" dirty="0"/>
              <a:t>|E| = n</a:t>
            </a:r>
            <a:r>
              <a:rPr lang="zh-TW" altLang="en-US" dirty="0"/>
              <a:t>時 </a:t>
            </a:r>
            <a:r>
              <a:rPr lang="zh-TW" altLang="en-US" dirty="0">
                <a:sym typeface="Wingdings 3" panose="05040102010807070707" pitchFamily="18" charset="2"/>
              </a:rPr>
              <a:t>此迴圈共花費</a:t>
            </a:r>
            <a:r>
              <a:rPr lang="en-US" altLang="zh-TW" b="1" dirty="0">
                <a:solidFill>
                  <a:srgbClr val="FF0000"/>
                </a:solidFill>
                <a:effectLst>
                  <a:outerShdw blurRad="38100" dist="38100" dir="2700000" algn="tl">
                    <a:srgbClr val="C0C0C0"/>
                  </a:outerShdw>
                </a:effectLst>
                <a:sym typeface="Wingdings 3" panose="05040102010807070707" pitchFamily="18" charset="2"/>
              </a:rPr>
              <a:t>O(n)</a:t>
            </a:r>
            <a:r>
              <a:rPr lang="zh-TW" altLang="en-US" dirty="0">
                <a:sym typeface="Wingdings 3" panose="05040102010807070707" pitchFamily="18" charset="2"/>
              </a:rPr>
              <a:t>的時間執行</a:t>
            </a:r>
            <a:r>
              <a:rPr lang="en-US" altLang="zh-TW" dirty="0">
                <a:sym typeface="Wingdings 3" panose="05040102010807070707" pitchFamily="18" charset="2"/>
              </a:rPr>
              <a:t>:</a:t>
            </a:r>
          </a:p>
          <a:p>
            <a:pPr lvl="3">
              <a:lnSpc>
                <a:spcPct val="120000"/>
              </a:lnSpc>
            </a:pPr>
            <a:r>
              <a:rPr lang="zh-TW" altLang="en-US" dirty="0">
                <a:sym typeface="Wingdings 3" panose="05040102010807070707" pitchFamily="18" charset="2"/>
              </a:rPr>
              <a:t>挑選最小權重的邊之工作  </a:t>
            </a:r>
            <a:r>
              <a:rPr lang="en-US" altLang="zh-TW" dirty="0">
                <a:sym typeface="Wingdings 3" panose="05040102010807070707" pitchFamily="18" charset="2"/>
              </a:rPr>
              <a:t>O(1)</a:t>
            </a:r>
          </a:p>
          <a:p>
            <a:pPr lvl="3">
              <a:lnSpc>
                <a:spcPct val="120000"/>
              </a:lnSpc>
            </a:pPr>
            <a:r>
              <a:rPr lang="zh-TW" altLang="en-US" dirty="0">
                <a:sym typeface="Wingdings 3" panose="05040102010807070707" pitchFamily="18" charset="2"/>
              </a:rPr>
              <a:t>判斷有無</a:t>
            </a:r>
            <a:r>
              <a:rPr lang="en-US" altLang="zh-TW" dirty="0">
                <a:sym typeface="Wingdings 3" panose="05040102010807070707" pitchFamily="18" charset="2"/>
              </a:rPr>
              <a:t>Cycle</a:t>
            </a:r>
            <a:r>
              <a:rPr lang="zh-TW" altLang="en-US" dirty="0">
                <a:sym typeface="Wingdings 3" panose="05040102010807070707" pitchFamily="18" charset="2"/>
              </a:rPr>
              <a:t>之工作  </a:t>
            </a:r>
            <a:r>
              <a:rPr lang="en-US" altLang="zh-TW" dirty="0">
                <a:sym typeface="Wingdings 3" panose="05040102010807070707" pitchFamily="18" charset="2"/>
              </a:rPr>
              <a:t>O(1)</a:t>
            </a:r>
          </a:p>
          <a:p>
            <a:pPr>
              <a:lnSpc>
                <a:spcPct val="120000"/>
              </a:lnSpc>
            </a:pPr>
            <a:r>
              <a:rPr lang="zh-TW" altLang="en-US" dirty="0">
                <a:sym typeface="Wingdings 3" panose="05040102010807070707" pitchFamily="18" charset="2"/>
              </a:rPr>
              <a:t>結合上面兩個工作的時間複雜度，此演算法總共花 </a:t>
            </a:r>
            <a:r>
              <a:rPr lang="en-US" altLang="zh-TW" dirty="0">
                <a:sym typeface="Wingdings 3" panose="05040102010807070707" pitchFamily="18" charset="2"/>
              </a:rPr>
              <a:t>O(n log n) + O(n) </a:t>
            </a:r>
            <a:r>
              <a:rPr lang="zh-TW" altLang="en-US" dirty="0">
                <a:sym typeface="Wingdings 3" panose="05040102010807070707" pitchFamily="18" charset="2"/>
              </a:rPr>
              <a:t>執行工作</a:t>
            </a:r>
          </a:p>
          <a:p>
            <a:pPr lvl="1">
              <a:lnSpc>
                <a:spcPct val="120000"/>
              </a:lnSpc>
            </a:pPr>
            <a:r>
              <a:rPr lang="zh-TW" altLang="en-US" dirty="0">
                <a:sym typeface="Symbol" panose="05050102010706020507" pitchFamily="18" charset="2"/>
              </a:rPr>
              <a:t> </a:t>
            </a:r>
            <a:r>
              <a:rPr lang="en-US" altLang="zh-TW" dirty="0">
                <a:sym typeface="Symbol" panose="05050102010706020507" pitchFamily="18" charset="2"/>
              </a:rPr>
              <a:t>Time complexity = O(n log n)</a:t>
            </a:r>
            <a:endParaRPr lang="zh-TW" altLang="en-US" dirty="0"/>
          </a:p>
        </p:txBody>
      </p:sp>
    </p:spTree>
    <p:extLst>
      <p:ext uri="{BB962C8B-B14F-4D97-AF65-F5344CB8AC3E}">
        <p14:creationId xmlns:p14="http://schemas.microsoft.com/office/powerpoint/2010/main" val="262740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581286"/>
          </a:xfrm>
        </p:spPr>
        <p:txBody>
          <a:bodyPr/>
          <a:lstStyle/>
          <a:p>
            <a:r>
              <a:rPr lang="en-US" altLang="zh-TW" cap="none" dirty="0"/>
              <a:t>Prim’s Algorithm</a:t>
            </a:r>
            <a:endParaRPr lang="zh-TW" altLang="en-US" cap="none" dirty="0"/>
          </a:p>
        </p:txBody>
      </p:sp>
      <p:sp>
        <p:nvSpPr>
          <p:cNvPr id="3" name="內容版面配置區 2"/>
          <p:cNvSpPr>
            <a:spLocks noGrp="1"/>
          </p:cNvSpPr>
          <p:nvPr>
            <p:ph idx="1"/>
          </p:nvPr>
        </p:nvSpPr>
        <p:spPr>
          <a:xfrm>
            <a:off x="581192" y="1484784"/>
            <a:ext cx="7989752" cy="5040559"/>
          </a:xfrm>
        </p:spPr>
        <p:txBody>
          <a:bodyPr>
            <a:normAutofit fontScale="85000" lnSpcReduction="10000"/>
          </a:bodyPr>
          <a:lstStyle/>
          <a:p>
            <a:pPr marL="268288" indent="-268288">
              <a:lnSpc>
                <a:spcPct val="90000"/>
              </a:lnSpc>
            </a:pPr>
            <a:r>
              <a:rPr lang="en-US" altLang="zh-TW" b="1" dirty="0" err="1">
                <a:solidFill>
                  <a:srgbClr val="0000FF"/>
                </a:solidFill>
                <a:effectLst>
                  <a:outerShdw blurRad="38100" dist="38100" dir="2700000" algn="tl">
                    <a:srgbClr val="C0C0C0"/>
                  </a:outerShdw>
                </a:effectLst>
              </a:rPr>
              <a:t>Prims’s</a:t>
            </a:r>
            <a:r>
              <a:rPr lang="en-US" altLang="zh-TW" b="1" dirty="0">
                <a:solidFill>
                  <a:srgbClr val="0000FF"/>
                </a:solidFill>
                <a:effectLst>
                  <a:outerShdw blurRad="38100" dist="38100" dir="2700000" algn="tl">
                    <a:srgbClr val="C0C0C0"/>
                  </a:outerShdw>
                </a:effectLst>
              </a:rPr>
              <a:t> Algorithm </a:t>
            </a:r>
            <a:r>
              <a:rPr lang="zh-TW" altLang="en-US" b="1" dirty="0">
                <a:solidFill>
                  <a:srgbClr val="0000FF"/>
                </a:solidFill>
                <a:effectLst>
                  <a:outerShdw blurRad="38100" dist="38100" dir="2700000" algn="tl">
                    <a:srgbClr val="C0C0C0"/>
                  </a:outerShdw>
                </a:effectLst>
              </a:rPr>
              <a:t>解題要件</a:t>
            </a:r>
            <a:r>
              <a:rPr lang="zh-TW" altLang="en-US" dirty="0"/>
              <a:t>：</a:t>
            </a:r>
          </a:p>
          <a:p>
            <a:pPr marL="725488" lvl="1" indent="-277813">
              <a:lnSpc>
                <a:spcPct val="90000"/>
              </a:lnSpc>
            </a:pPr>
            <a:r>
              <a:rPr lang="zh-TW" altLang="en-US" b="1" dirty="0">
                <a:solidFill>
                  <a:srgbClr val="FF0000"/>
                </a:solidFill>
                <a:effectLst>
                  <a:outerShdw blurRad="38100" dist="38100" dir="2700000" algn="tl">
                    <a:srgbClr val="C0C0C0"/>
                  </a:outerShdw>
                </a:effectLst>
              </a:rPr>
              <a:t>選擇程序</a:t>
            </a:r>
            <a:r>
              <a:rPr lang="zh-TW" altLang="en-US" dirty="0"/>
              <a:t>：由擴張樹的某一頂點與其它頂點的所有邊中，挑選出具最小值者。</a:t>
            </a:r>
          </a:p>
          <a:p>
            <a:pPr marL="725488" lvl="1" indent="-277813">
              <a:lnSpc>
                <a:spcPct val="90000"/>
              </a:lnSpc>
            </a:pPr>
            <a:r>
              <a:rPr lang="zh-TW" altLang="en-US" b="1" dirty="0">
                <a:solidFill>
                  <a:srgbClr val="FF0000"/>
                </a:solidFill>
                <a:effectLst>
                  <a:outerShdw blurRad="38100" dist="38100" dir="2700000" algn="tl">
                    <a:srgbClr val="C0C0C0"/>
                  </a:outerShdw>
                </a:effectLst>
              </a:rPr>
              <a:t>限制條件</a:t>
            </a:r>
            <a:r>
              <a:rPr lang="zh-TW" altLang="en-US" dirty="0"/>
              <a:t>：不允許有迴路</a:t>
            </a:r>
          </a:p>
          <a:p>
            <a:pPr marL="268288" indent="-268288">
              <a:lnSpc>
                <a:spcPct val="90000"/>
              </a:lnSpc>
            </a:pPr>
            <a:r>
              <a:rPr lang="en-US" altLang="zh-TW" dirty="0"/>
              <a:t>Steps:</a:t>
            </a:r>
          </a:p>
          <a:p>
            <a:pPr marL="725488" lvl="1" indent="-277813">
              <a:lnSpc>
                <a:spcPct val="90000"/>
              </a:lnSpc>
              <a:buClr>
                <a:schemeClr val="tx1"/>
              </a:buClr>
              <a:buFont typeface="Wingdings" panose="05000000000000000000" pitchFamily="2" charset="2"/>
              <a:buAutoNum type="circleNumWdWhitePlain"/>
            </a:pPr>
            <a:r>
              <a:rPr lang="zh-TW" altLang="en-US" dirty="0"/>
              <a:t>建構一個空的邊集合</a:t>
            </a:r>
            <a:r>
              <a:rPr lang="en-US" altLang="zh-TW" dirty="0"/>
              <a:t>F</a:t>
            </a:r>
          </a:p>
          <a:p>
            <a:pPr marL="725488" lvl="1" indent="-277813">
              <a:lnSpc>
                <a:spcPct val="90000"/>
              </a:lnSpc>
              <a:buClr>
                <a:schemeClr val="tx1"/>
              </a:buClr>
              <a:buFont typeface="Wingdings" panose="05000000000000000000" pitchFamily="2" charset="2"/>
              <a:buAutoNum type="circleNumWdWhitePlain"/>
            </a:pPr>
            <a:r>
              <a:rPr lang="zh-TW" altLang="en-US" dirty="0"/>
              <a:t>設定</a:t>
            </a:r>
            <a:r>
              <a:rPr lang="zh-TW" altLang="en-US" u="sng" dirty="0"/>
              <a:t>兩個頂點集合</a:t>
            </a:r>
            <a:r>
              <a:rPr lang="zh-TW" altLang="en-US" dirty="0"/>
              <a:t>及其</a:t>
            </a:r>
            <a:r>
              <a:rPr lang="zh-TW" altLang="en-US" u="sng" dirty="0"/>
              <a:t>初始值</a:t>
            </a:r>
            <a:r>
              <a:rPr lang="en-US" altLang="zh-TW" dirty="0"/>
              <a:t>: </a:t>
            </a:r>
          </a:p>
          <a:p>
            <a:pPr marL="1166813" lvl="2" indent="-261938">
              <a:lnSpc>
                <a:spcPct val="90000"/>
              </a:lnSpc>
              <a:buClr>
                <a:schemeClr val="tx1"/>
              </a:buClr>
              <a:buFont typeface="Wingdings" panose="05000000000000000000" pitchFamily="2" charset="2"/>
              <a:buChar char="n"/>
            </a:pPr>
            <a:r>
              <a:rPr lang="en-US" altLang="zh-TW" dirty="0"/>
              <a:t>Y = {1} //</a:t>
            </a:r>
            <a:r>
              <a:rPr lang="zh-TW" altLang="en-US" dirty="0"/>
              <a:t>起始頂點可任選</a:t>
            </a:r>
          </a:p>
          <a:p>
            <a:pPr marL="1166813" lvl="2" indent="-261938">
              <a:lnSpc>
                <a:spcPct val="90000"/>
              </a:lnSpc>
              <a:buClr>
                <a:schemeClr val="tx1"/>
              </a:buClr>
              <a:buFont typeface="Wingdings" panose="05000000000000000000" pitchFamily="2" charset="2"/>
              <a:buChar char="n"/>
            </a:pPr>
            <a:r>
              <a:rPr lang="en-US" altLang="zh-TW" dirty="0"/>
              <a:t>V-Y</a:t>
            </a:r>
          </a:p>
          <a:p>
            <a:pPr marL="725488" lvl="1" indent="-277813">
              <a:lnSpc>
                <a:spcPct val="90000"/>
              </a:lnSpc>
              <a:buClr>
                <a:schemeClr val="tx1"/>
              </a:buClr>
              <a:buFont typeface="Wingdings" panose="05000000000000000000" pitchFamily="2" charset="2"/>
              <a:buAutoNum type="circleNumWdWhitePlain"/>
            </a:pPr>
            <a:r>
              <a:rPr lang="zh-TW" altLang="en-US" dirty="0"/>
              <a:t>挑選出</a:t>
            </a:r>
            <a:r>
              <a:rPr lang="zh-TW" altLang="en-US" u="sng" dirty="0"/>
              <a:t>具最小成本的邊</a:t>
            </a:r>
            <a:r>
              <a:rPr lang="zh-TW" altLang="en-US" dirty="0"/>
              <a:t> </a:t>
            </a:r>
            <a:r>
              <a:rPr lang="en-US" altLang="zh-TW" dirty="0"/>
              <a:t>(u, w)</a:t>
            </a:r>
            <a:r>
              <a:rPr lang="zh-TW" altLang="en-US" dirty="0"/>
              <a:t>，其中 </a:t>
            </a:r>
            <a:r>
              <a:rPr lang="en-US" altLang="zh-TW" dirty="0"/>
              <a:t>u </a:t>
            </a:r>
            <a:r>
              <a:rPr lang="en-US" altLang="zh-TW" dirty="0">
                <a:sym typeface="Symbol" panose="05050102010706020507" pitchFamily="18" charset="2"/>
              </a:rPr>
              <a:t> Y</a:t>
            </a:r>
            <a:r>
              <a:rPr lang="zh-TW" altLang="en-US" dirty="0">
                <a:sym typeface="Symbol" panose="05050102010706020507" pitchFamily="18" charset="2"/>
              </a:rPr>
              <a:t>，</a:t>
            </a:r>
            <a:r>
              <a:rPr lang="en-US" altLang="zh-TW" dirty="0">
                <a:sym typeface="Symbol" panose="05050102010706020507" pitchFamily="18" charset="2"/>
              </a:rPr>
              <a:t>w  V-Y</a:t>
            </a:r>
          </a:p>
          <a:p>
            <a:pPr marL="725488" lvl="1" indent="-277813">
              <a:lnSpc>
                <a:spcPct val="90000"/>
              </a:lnSpc>
              <a:buClr>
                <a:schemeClr val="tx1"/>
              </a:buClr>
              <a:buFont typeface="Wingdings" panose="05000000000000000000" pitchFamily="2" charset="2"/>
              <a:buAutoNum type="circleNumWdWhitePlain"/>
            </a:pPr>
            <a:r>
              <a:rPr lang="en-US" altLang="zh-TW" dirty="0"/>
              <a:t>(u, w)</a:t>
            </a:r>
            <a:r>
              <a:rPr lang="zh-TW" altLang="en-US" dirty="0"/>
              <a:t>自</a:t>
            </a:r>
            <a:r>
              <a:rPr lang="en-US" altLang="zh-TW" dirty="0"/>
              <a:t>E</a:t>
            </a:r>
            <a:r>
              <a:rPr lang="zh-TW" altLang="en-US" dirty="0"/>
              <a:t>中刪除，加入構成</a:t>
            </a:r>
            <a:r>
              <a:rPr lang="en-US" altLang="zh-TW" dirty="0"/>
              <a:t>Spanning Tree </a:t>
            </a:r>
            <a:r>
              <a:rPr lang="zh-TW" altLang="en-US" dirty="0"/>
              <a:t>的邊集合</a:t>
            </a:r>
            <a:r>
              <a:rPr lang="en-US" altLang="zh-TW" dirty="0"/>
              <a:t>F</a:t>
            </a:r>
            <a:r>
              <a:rPr lang="zh-TW" altLang="en-US" dirty="0"/>
              <a:t>中，同時從</a:t>
            </a:r>
            <a:r>
              <a:rPr lang="en-US" altLang="zh-TW" dirty="0"/>
              <a:t>V-Y</a:t>
            </a:r>
            <a:r>
              <a:rPr lang="zh-TW" altLang="en-US" dirty="0"/>
              <a:t>集合中刪除</a:t>
            </a:r>
            <a:r>
              <a:rPr lang="en-US" altLang="zh-TW" dirty="0"/>
              <a:t>w</a:t>
            </a:r>
            <a:r>
              <a:rPr lang="zh-TW" altLang="en-US" dirty="0"/>
              <a:t>，並將</a:t>
            </a:r>
            <a:r>
              <a:rPr lang="en-US" altLang="zh-TW" dirty="0"/>
              <a:t>w</a:t>
            </a:r>
            <a:r>
              <a:rPr lang="zh-TW" altLang="en-US" dirty="0"/>
              <a:t>加入集合</a:t>
            </a:r>
            <a:r>
              <a:rPr lang="en-US" altLang="zh-TW" dirty="0"/>
              <a:t>Y</a:t>
            </a:r>
            <a:r>
              <a:rPr lang="zh-TW" altLang="en-US" dirty="0"/>
              <a:t>中</a:t>
            </a:r>
          </a:p>
          <a:p>
            <a:pPr marL="725488" lvl="1" indent="-277813">
              <a:lnSpc>
                <a:spcPct val="90000"/>
              </a:lnSpc>
              <a:buClr>
                <a:schemeClr val="tx1"/>
              </a:buClr>
              <a:buFont typeface="Wingdings" panose="05000000000000000000" pitchFamily="2" charset="2"/>
              <a:buAutoNum type="circleNumWdWhitePlain"/>
            </a:pPr>
            <a:r>
              <a:rPr lang="en-US" altLang="zh-TW" dirty="0"/>
              <a:t>Repeat </a:t>
            </a:r>
            <a:r>
              <a:rPr lang="en-US" altLang="zh-TW" dirty="0">
                <a:sym typeface="Wingdings 2" panose="05020102010507070707" pitchFamily="18" charset="2"/>
              </a:rPr>
              <a:t>~</a:t>
            </a:r>
            <a:r>
              <a:rPr lang="zh-TW" altLang="en-US" dirty="0">
                <a:sym typeface="Wingdings 2" panose="05020102010507070707" pitchFamily="18" charset="2"/>
              </a:rPr>
              <a:t>直到下列任一條件成立為止</a:t>
            </a:r>
            <a:r>
              <a:rPr lang="en-US" altLang="zh-TW" dirty="0">
                <a:sym typeface="Wingdings 2" panose="05020102010507070707" pitchFamily="18" charset="2"/>
              </a:rPr>
              <a:t>:</a:t>
            </a:r>
          </a:p>
          <a:p>
            <a:pPr marL="1166813" lvl="2" indent="-261938">
              <a:lnSpc>
                <a:spcPct val="90000"/>
              </a:lnSpc>
              <a:buClr>
                <a:schemeClr val="accent2"/>
              </a:buClr>
              <a:buFont typeface="Wingdings" panose="05000000000000000000" pitchFamily="2" charset="2"/>
              <a:buChar char="n"/>
            </a:pPr>
            <a:r>
              <a:rPr lang="en-US" altLang="zh-TW" dirty="0">
                <a:sym typeface="Wingdings 2" panose="05020102010507070707" pitchFamily="18" charset="2"/>
              </a:rPr>
              <a:t>Y = V</a:t>
            </a:r>
            <a:endParaRPr lang="en-US" altLang="zh-TW" sz="1400" dirty="0">
              <a:sym typeface="Wingdings 2" panose="05020102010507070707" pitchFamily="18" charset="2"/>
            </a:endParaRPr>
          </a:p>
          <a:p>
            <a:pPr marL="1166813" lvl="2" indent="-261938">
              <a:lnSpc>
                <a:spcPct val="90000"/>
              </a:lnSpc>
              <a:buClr>
                <a:schemeClr val="accent2"/>
              </a:buClr>
              <a:buFont typeface="Wingdings" panose="05000000000000000000" pitchFamily="2" charset="2"/>
              <a:buChar char="n"/>
            </a:pPr>
            <a:r>
              <a:rPr lang="zh-TW" altLang="en-US" dirty="0">
                <a:sym typeface="Wingdings 2" panose="05020102010507070707" pitchFamily="18" charset="2"/>
              </a:rPr>
              <a:t>無邊可挑</a:t>
            </a:r>
          </a:p>
          <a:p>
            <a:pPr marL="725488" lvl="1" indent="-277813">
              <a:lnSpc>
                <a:spcPct val="90000"/>
              </a:lnSpc>
              <a:buClr>
                <a:schemeClr val="tx1"/>
              </a:buClr>
              <a:buFont typeface="Wingdings" panose="05000000000000000000" pitchFamily="2" charset="2"/>
              <a:buAutoNum type="circleNumWdWhitePlain"/>
            </a:pPr>
            <a:r>
              <a:rPr lang="zh-TW" altLang="en-US" dirty="0">
                <a:sym typeface="Wingdings 2" panose="05020102010507070707" pitchFamily="18" charset="2"/>
              </a:rPr>
              <a:t>若 </a:t>
            </a:r>
            <a:r>
              <a:rPr lang="en-US" altLang="zh-TW" dirty="0">
                <a:sym typeface="Wingdings 2" panose="05020102010507070707" pitchFamily="18" charset="2"/>
              </a:rPr>
              <a:t>|F| &lt; n-1</a:t>
            </a:r>
            <a:r>
              <a:rPr lang="zh-TW" altLang="en-US" dirty="0">
                <a:sym typeface="Wingdings 2" panose="05020102010507070707" pitchFamily="18" charset="2"/>
              </a:rPr>
              <a:t>，則無</a:t>
            </a:r>
            <a:r>
              <a:rPr lang="en-US" altLang="zh-TW" dirty="0">
                <a:sym typeface="Wingdings 2" panose="05020102010507070707" pitchFamily="18" charset="2"/>
              </a:rPr>
              <a:t>Spanning Tree</a:t>
            </a:r>
            <a:endParaRPr lang="zh-TW" altLang="en-US" dirty="0"/>
          </a:p>
        </p:txBody>
      </p:sp>
    </p:spTree>
    <p:extLst>
      <p:ext uri="{BB962C8B-B14F-4D97-AF65-F5344CB8AC3E}">
        <p14:creationId xmlns:p14="http://schemas.microsoft.com/office/powerpoint/2010/main" val="1230716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cap="none" dirty="0"/>
              <a:t>試利用</a:t>
            </a:r>
            <a:r>
              <a:rPr lang="en-US" altLang="zh-TW" cap="none" dirty="0"/>
              <a:t>Prim’s </a:t>
            </a:r>
            <a:r>
              <a:rPr lang="en-US" altLang="zh-TW" cap="none" dirty="0" err="1"/>
              <a:t>Algo</a:t>
            </a:r>
            <a:r>
              <a:rPr lang="en-US" altLang="zh-TW" cap="none" dirty="0"/>
              <a:t>.</a:t>
            </a:r>
            <a:r>
              <a:rPr lang="zh-TW" altLang="en-US" cap="none" dirty="0"/>
              <a:t>求下圖的</a:t>
            </a:r>
            <a:r>
              <a:rPr lang="en-US" altLang="zh-TW" cap="none" dirty="0"/>
              <a:t>Minimum Spanning Tree</a:t>
            </a:r>
            <a:endParaRPr lang="zh-TW" altLang="en-US" cap="none" dirty="0"/>
          </a:p>
        </p:txBody>
      </p:sp>
      <p:pic>
        <p:nvPicPr>
          <p:cNvPr id="4" name="Picture 1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1362" y="2757308"/>
            <a:ext cx="2429214" cy="257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9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txBox="1">
            <a:spLocks noChangeArrowheads="1"/>
          </p:cNvSpPr>
          <p:nvPr/>
        </p:nvSpPr>
        <p:spPr>
          <a:xfrm>
            <a:off x="457200" y="548680"/>
            <a:ext cx="8229600" cy="5445125"/>
          </a:xfrm>
          <a:prstGeom prst="rect">
            <a:avLst/>
          </a:prstGeom>
          <a:noFill/>
          <a:ln/>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marL="268288" indent="-268288">
              <a:buFont typeface="Wingdings" panose="05000000000000000000" pitchFamily="2" charset="2"/>
              <a:buNone/>
            </a:pPr>
            <a:r>
              <a:rPr lang="en-US" altLang="zh-TW"/>
              <a:t>Sol:</a:t>
            </a:r>
            <a:endParaRPr lang="en-US" altLang="zh-TW">
              <a:sym typeface="Wingdings 2" panose="05020102010507070707" pitchFamily="18" charset="2"/>
            </a:endParaRPr>
          </a:p>
        </p:txBody>
      </p:sp>
      <p:graphicFrame>
        <p:nvGraphicFramePr>
          <p:cNvPr id="5" name="Group 99"/>
          <p:cNvGraphicFramePr>
            <a:graphicFrameLocks noGrp="1"/>
          </p:cNvGraphicFramePr>
          <p:nvPr>
            <p:ph sz="half" idx="4294967295"/>
            <p:extLst>
              <p:ext uri="{D42A27DB-BD31-4B8C-83A1-F6EECF244321}">
                <p14:modId xmlns:p14="http://schemas.microsoft.com/office/powerpoint/2010/main" val="623965394"/>
              </p:ext>
            </p:extLst>
          </p:nvPr>
        </p:nvGraphicFramePr>
        <p:xfrm>
          <a:off x="611188" y="799505"/>
          <a:ext cx="4752975" cy="2286000"/>
        </p:xfrm>
        <a:graphic>
          <a:graphicData uri="http://schemas.openxmlformats.org/drawingml/2006/table">
            <a:tbl>
              <a:tblPr/>
              <a:tblGrid>
                <a:gridCol w="2376487">
                  <a:extLst>
                    <a:ext uri="{9D8B030D-6E8A-4147-A177-3AD203B41FA5}">
                      <a16:colId xmlns:a16="http://schemas.microsoft.com/office/drawing/2014/main" val="3018765178"/>
                    </a:ext>
                  </a:extLst>
                </a:gridCol>
                <a:gridCol w="2376488">
                  <a:extLst>
                    <a:ext uri="{9D8B030D-6E8A-4147-A177-3AD203B41FA5}">
                      <a16:colId xmlns:a16="http://schemas.microsoft.com/office/drawing/2014/main" val="1069256357"/>
                    </a:ext>
                  </a:extLst>
                </a:gridCol>
              </a:tblGrid>
              <a:tr h="30480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Y</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V-Y</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338726"/>
                  </a:ext>
                </a:extLst>
              </a:tr>
              <a:tr h="2444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 3, 4, 5}</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3200749"/>
                  </a:ext>
                </a:extLst>
              </a:tr>
              <a:tr h="18573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 4, 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2449336"/>
                  </a:ext>
                </a:extLst>
              </a:tr>
              <a:tr h="21590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 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 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8568568"/>
                  </a:ext>
                </a:extLst>
              </a:tr>
              <a:tr h="23495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 3, 5}</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3848849"/>
                  </a:ext>
                </a:extLst>
              </a:tr>
              <a:tr h="3016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 3, 4, 5}</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1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4383834"/>
                  </a:ext>
                </a:extLst>
              </a:tr>
            </a:tbl>
          </a:graphicData>
        </a:graphic>
      </p:graphicFrame>
      <p:grpSp>
        <p:nvGrpSpPr>
          <p:cNvPr id="6" name="Group 35"/>
          <p:cNvGrpSpPr>
            <a:grpSpLocks/>
          </p:cNvGrpSpPr>
          <p:nvPr/>
        </p:nvGrpSpPr>
        <p:grpSpPr bwMode="auto">
          <a:xfrm>
            <a:off x="5830888" y="3428405"/>
            <a:ext cx="3133725" cy="2420938"/>
            <a:chOff x="2925" y="2795"/>
            <a:chExt cx="1974" cy="1525"/>
          </a:xfrm>
        </p:grpSpPr>
        <p:pic>
          <p:nvPicPr>
            <p:cNvPr id="7"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 y="2795"/>
              <a:ext cx="1429" cy="1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7"/>
            <p:cNvSpPr txBox="1">
              <a:spLocks noChangeArrowheads="1"/>
            </p:cNvSpPr>
            <p:nvPr/>
          </p:nvSpPr>
          <p:spPr bwMode="auto">
            <a:xfrm>
              <a:off x="2925" y="3413"/>
              <a:ext cx="4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0">
                  <a:latin typeface="Berlin Sans FB" panose="020E0602020502020306" pitchFamily="34" charset="0"/>
                </a:rPr>
                <a:t>Set F</a:t>
              </a:r>
            </a:p>
          </p:txBody>
        </p:sp>
      </p:grpSp>
      <p:pic>
        <p:nvPicPr>
          <p:cNvPr id="9"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275" y="691555"/>
            <a:ext cx="2517775" cy="2665413"/>
          </a:xfrm>
          <a:prstGeom prst="rect">
            <a:avLst/>
          </a:prstGeom>
          <a:noFill/>
          <a:extLst>
            <a:ext uri="{909E8E84-426E-40DD-AFC4-6F175D3DCCD1}">
              <a14:hiddenFill xmlns:a14="http://schemas.microsoft.com/office/drawing/2010/main">
                <a:solidFill>
                  <a:srgbClr val="FFFFFF"/>
                </a:solidFill>
              </a14:hiddenFill>
            </a:ext>
          </a:extLst>
        </p:spPr>
      </p:pic>
      <p:sp>
        <p:nvSpPr>
          <p:cNvPr id="10" name="Line 84"/>
          <p:cNvSpPr>
            <a:spLocks noChangeShapeType="1"/>
          </p:cNvSpPr>
          <p:nvPr/>
        </p:nvSpPr>
        <p:spPr bwMode="auto">
          <a:xfrm>
            <a:off x="7235825" y="3717330"/>
            <a:ext cx="1152525"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Line 85"/>
          <p:cNvSpPr>
            <a:spLocks noChangeShapeType="1"/>
          </p:cNvSpPr>
          <p:nvPr/>
        </p:nvSpPr>
        <p:spPr bwMode="auto">
          <a:xfrm>
            <a:off x="6948488" y="3933230"/>
            <a:ext cx="0" cy="50323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 name="Line 86"/>
          <p:cNvSpPr>
            <a:spLocks noChangeShapeType="1"/>
          </p:cNvSpPr>
          <p:nvPr/>
        </p:nvSpPr>
        <p:spPr bwMode="auto">
          <a:xfrm>
            <a:off x="7019925" y="4941293"/>
            <a:ext cx="576263" cy="43180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 name="Line 87"/>
          <p:cNvSpPr>
            <a:spLocks noChangeShapeType="1"/>
          </p:cNvSpPr>
          <p:nvPr/>
        </p:nvSpPr>
        <p:spPr bwMode="auto">
          <a:xfrm>
            <a:off x="7235825" y="4725393"/>
            <a:ext cx="1152525"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 name="Text Box 88"/>
          <p:cNvSpPr txBox="1">
            <a:spLocks noChangeArrowheads="1"/>
          </p:cNvSpPr>
          <p:nvPr/>
        </p:nvSpPr>
        <p:spPr bwMode="auto">
          <a:xfrm>
            <a:off x="539750" y="3104555"/>
            <a:ext cx="1949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latin typeface="Berlin Sans FB Demi" panose="020E0802020502020306" pitchFamily="34" charset="0"/>
              </a:rPr>
              <a:t>∵Y = V, ∴ Stop</a:t>
            </a:r>
          </a:p>
        </p:txBody>
      </p:sp>
      <p:sp>
        <p:nvSpPr>
          <p:cNvPr id="15" name="Rectangle 89"/>
          <p:cNvSpPr>
            <a:spLocks noChangeArrowheads="1"/>
          </p:cNvSpPr>
          <p:nvPr/>
        </p:nvSpPr>
        <p:spPr bwMode="auto">
          <a:xfrm>
            <a:off x="898525" y="1663105"/>
            <a:ext cx="1728788" cy="28892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Rectangle 90"/>
          <p:cNvSpPr>
            <a:spLocks noChangeArrowheads="1"/>
          </p:cNvSpPr>
          <p:nvPr/>
        </p:nvSpPr>
        <p:spPr bwMode="auto">
          <a:xfrm>
            <a:off x="3417888" y="1663105"/>
            <a:ext cx="1728787" cy="28892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Rectangle 91"/>
          <p:cNvSpPr>
            <a:spLocks noChangeArrowheads="1"/>
          </p:cNvSpPr>
          <p:nvPr/>
        </p:nvSpPr>
        <p:spPr bwMode="auto">
          <a:xfrm>
            <a:off x="898525" y="2039343"/>
            <a:ext cx="1728788" cy="28892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Rectangle 92"/>
          <p:cNvSpPr>
            <a:spLocks noChangeArrowheads="1"/>
          </p:cNvSpPr>
          <p:nvPr/>
        </p:nvSpPr>
        <p:spPr bwMode="auto">
          <a:xfrm>
            <a:off x="3417888" y="2039343"/>
            <a:ext cx="1728787" cy="28892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Rectangle 93"/>
          <p:cNvSpPr>
            <a:spLocks noChangeArrowheads="1"/>
          </p:cNvSpPr>
          <p:nvPr/>
        </p:nvSpPr>
        <p:spPr bwMode="auto">
          <a:xfrm>
            <a:off x="898525" y="2383830"/>
            <a:ext cx="1728788" cy="28892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Rectangle 94"/>
          <p:cNvSpPr>
            <a:spLocks noChangeArrowheads="1"/>
          </p:cNvSpPr>
          <p:nvPr/>
        </p:nvSpPr>
        <p:spPr bwMode="auto">
          <a:xfrm>
            <a:off x="3417888" y="2383830"/>
            <a:ext cx="1728787" cy="28892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Rectangle 95"/>
          <p:cNvSpPr>
            <a:spLocks noChangeArrowheads="1"/>
          </p:cNvSpPr>
          <p:nvPr/>
        </p:nvSpPr>
        <p:spPr bwMode="auto">
          <a:xfrm>
            <a:off x="898525" y="2744193"/>
            <a:ext cx="1728788" cy="28892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Rectangle 96"/>
          <p:cNvSpPr>
            <a:spLocks noChangeArrowheads="1"/>
          </p:cNvSpPr>
          <p:nvPr/>
        </p:nvSpPr>
        <p:spPr bwMode="auto">
          <a:xfrm>
            <a:off x="3417888" y="2744193"/>
            <a:ext cx="1728787" cy="288925"/>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01835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par>
                          <p:cTn id="25" fill="hold">
                            <p:stCondLst>
                              <p:cond delay="500"/>
                            </p:stCondLst>
                            <p:childTnLst>
                              <p:par>
                                <p:cTn id="26" presetID="14" presetClass="exit" presetSubtype="10" fill="hold" nodeType="afterEffect">
                                  <p:stCondLst>
                                    <p:cond delay="0"/>
                                  </p:stCondLst>
                                  <p:childTnLst>
                                    <p:animEffect transition="out" filter="randombar(horizontal)">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childTnLst>
                          </p:cTn>
                        </p:par>
                        <p:par>
                          <p:cTn id="29" fill="hold">
                            <p:stCondLst>
                              <p:cond delay="1000"/>
                            </p:stCondLst>
                            <p:childTnLst>
                              <p:par>
                                <p:cTn id="30" presetID="14" presetClass="exit" presetSubtype="10" fill="hold" nodeType="afterEffect">
                                  <p:stCondLst>
                                    <p:cond delay="0"/>
                                  </p:stCondLst>
                                  <p:childTnLst>
                                    <p:animEffect transition="out" filter="randombar(horizontal)">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500"/>
                                        <p:tgtEl>
                                          <p:spTgt spid="11"/>
                                        </p:tgtEl>
                                      </p:cBhvr>
                                    </p:animEffect>
                                  </p:childTnLst>
                                </p:cTn>
                              </p:par>
                            </p:childTnLst>
                          </p:cTn>
                        </p:par>
                        <p:par>
                          <p:cTn id="38" fill="hold">
                            <p:stCondLst>
                              <p:cond delay="500"/>
                            </p:stCondLst>
                            <p:childTnLst>
                              <p:par>
                                <p:cTn id="39" presetID="14" presetClass="exit" presetSubtype="10" fill="hold" nodeType="afterEffect">
                                  <p:stCondLst>
                                    <p:cond delay="0"/>
                                  </p:stCondLst>
                                  <p:childTnLst>
                                    <p:animEffect transition="out" filter="randombar(horizontal)">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childTnLst>
                          </p:cTn>
                        </p:par>
                        <p:par>
                          <p:cTn id="42" fill="hold">
                            <p:stCondLst>
                              <p:cond delay="1000"/>
                            </p:stCondLst>
                            <p:childTnLst>
                              <p:par>
                                <p:cTn id="43" presetID="14" presetClass="exit" presetSubtype="10" fill="hold" nodeType="afterEffect">
                                  <p:stCondLst>
                                    <p:cond delay="0"/>
                                  </p:stCondLst>
                                  <p:childTnLst>
                                    <p:animEffect transition="out" filter="randombar(horizontal)">
                                      <p:cBhvr>
                                        <p:cTn id="44" dur="500"/>
                                        <p:tgtEl>
                                          <p:spTgt spid="18"/>
                                        </p:tgtEl>
                                      </p:cBhvr>
                                    </p:animEffect>
                                    <p:set>
                                      <p:cBhvr>
                                        <p:cTn id="45" dur="1" fill="hold">
                                          <p:stCondLst>
                                            <p:cond delay="499"/>
                                          </p:stCondLst>
                                        </p:cTn>
                                        <p:tgtEl>
                                          <p:spTgt spid="1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par>
                          <p:cTn id="51" fill="hold">
                            <p:stCondLst>
                              <p:cond delay="500"/>
                            </p:stCondLst>
                            <p:childTnLst>
                              <p:par>
                                <p:cTn id="52" presetID="14" presetClass="exit" presetSubtype="10" fill="hold" nodeType="afterEffect">
                                  <p:stCondLst>
                                    <p:cond delay="0"/>
                                  </p:stCondLst>
                                  <p:childTnLst>
                                    <p:animEffect transition="out" filter="randombar(horizontal)">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childTnLst>
                          </p:cTn>
                        </p:par>
                        <p:par>
                          <p:cTn id="55" fill="hold">
                            <p:stCondLst>
                              <p:cond delay="1000"/>
                            </p:stCondLst>
                            <p:childTnLst>
                              <p:par>
                                <p:cTn id="56" presetID="14" presetClass="exit" presetSubtype="10" fill="hold" nodeType="afterEffect">
                                  <p:stCondLst>
                                    <p:cond delay="0"/>
                                  </p:stCondLst>
                                  <p:childTnLst>
                                    <p:animEffect transition="out" filter="randombar(horizontal)">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randombar(horizontal)">
                                      <p:cBhvr>
                                        <p:cTn id="63" dur="500"/>
                                        <p:tgtEl>
                                          <p:spTgt spid="13"/>
                                        </p:tgtEl>
                                      </p:cBhvr>
                                    </p:animEffect>
                                  </p:childTnLst>
                                </p:cTn>
                              </p:par>
                            </p:childTnLst>
                          </p:cTn>
                        </p:par>
                        <p:par>
                          <p:cTn id="64" fill="hold">
                            <p:stCondLst>
                              <p:cond delay="500"/>
                            </p:stCondLst>
                            <p:childTnLst>
                              <p:par>
                                <p:cTn id="65" presetID="14" presetClass="exit" presetSubtype="10" fill="hold" nodeType="afterEffect">
                                  <p:stCondLst>
                                    <p:cond delay="0"/>
                                  </p:stCondLst>
                                  <p:childTnLst>
                                    <p:animEffect transition="out" filter="randombar(horizontal)">
                                      <p:cBhvr>
                                        <p:cTn id="66" dur="500"/>
                                        <p:tgtEl>
                                          <p:spTgt spid="21"/>
                                        </p:tgtEl>
                                      </p:cBhvr>
                                    </p:animEffect>
                                    <p:set>
                                      <p:cBhvr>
                                        <p:cTn id="67" dur="1" fill="hold">
                                          <p:stCondLst>
                                            <p:cond delay="499"/>
                                          </p:stCondLst>
                                        </p:cTn>
                                        <p:tgtEl>
                                          <p:spTgt spid="21"/>
                                        </p:tgtEl>
                                        <p:attrNameLst>
                                          <p:attrName>style.visibility</p:attrName>
                                        </p:attrNameLst>
                                      </p:cBhvr>
                                      <p:to>
                                        <p:strVal val="hidden"/>
                                      </p:to>
                                    </p:set>
                                  </p:childTnLst>
                                </p:cTn>
                              </p:par>
                            </p:childTnLst>
                          </p:cTn>
                        </p:par>
                        <p:par>
                          <p:cTn id="68" fill="hold">
                            <p:stCondLst>
                              <p:cond delay="1000"/>
                            </p:stCondLst>
                            <p:childTnLst>
                              <p:par>
                                <p:cTn id="69" presetID="14" presetClass="exit" presetSubtype="10" fill="hold" nodeType="afterEffect">
                                  <p:stCondLst>
                                    <p:cond delay="0"/>
                                  </p:stCondLst>
                                  <p:childTnLst>
                                    <p:animEffect transition="out" filter="randombar(horizontal)">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randombar(horizontal)">
                                      <p:cBhvr>
                                        <p:cTn id="7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1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Outlines</a:t>
            </a:r>
            <a:endParaRPr lang="zh-TW" altLang="en-US" cap="none" dirty="0"/>
          </a:p>
        </p:txBody>
      </p:sp>
      <p:sp>
        <p:nvSpPr>
          <p:cNvPr id="3" name="內容版面配置區 2"/>
          <p:cNvSpPr>
            <a:spLocks noGrp="1"/>
          </p:cNvSpPr>
          <p:nvPr>
            <p:ph idx="1"/>
          </p:nvPr>
        </p:nvSpPr>
        <p:spPr/>
        <p:txBody>
          <a:bodyPr/>
          <a:lstStyle/>
          <a:p>
            <a:r>
              <a:rPr lang="en-US" altLang="zh-TW" dirty="0"/>
              <a:t>Dynamic Programming </a:t>
            </a:r>
            <a:r>
              <a:rPr lang="en-US" altLang="zh-TW" dirty="0" err="1"/>
              <a:t>v.s</a:t>
            </a:r>
            <a:r>
              <a:rPr lang="en-US" altLang="zh-TW" dirty="0"/>
              <a:t>. Greedy Approach</a:t>
            </a:r>
          </a:p>
          <a:p>
            <a:r>
              <a:rPr lang="en-US" altLang="zh-TW" dirty="0"/>
              <a:t>Concepts of Greedy Approach</a:t>
            </a:r>
          </a:p>
          <a:p>
            <a:r>
              <a:rPr lang="en-US" altLang="zh-TW" dirty="0"/>
              <a:t>Minimum Spanning Trees </a:t>
            </a:r>
          </a:p>
          <a:p>
            <a:r>
              <a:rPr lang="en-US" altLang="zh-TW" dirty="0"/>
              <a:t>The Greedy Approach versus Dynamic Programming: The Knapsack Problem </a:t>
            </a:r>
          </a:p>
          <a:p>
            <a:r>
              <a:rPr lang="en-US" altLang="zh-TW" dirty="0"/>
              <a:t>Dijkstra Algorithm for Single-pair Shortest Path Problem</a:t>
            </a:r>
          </a:p>
          <a:p>
            <a:endParaRPr lang="zh-TW" altLang="en-US" dirty="0"/>
          </a:p>
        </p:txBody>
      </p:sp>
    </p:spTree>
    <p:extLst>
      <p:ext uri="{BB962C8B-B14F-4D97-AF65-F5344CB8AC3E}">
        <p14:creationId xmlns:p14="http://schemas.microsoft.com/office/powerpoint/2010/main" val="3033153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4704"/>
            <a:ext cx="8512175" cy="3529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0"/>
          <p:cNvSpPr txBox="1">
            <a:spLocks noChangeArrowheads="1"/>
          </p:cNvSpPr>
          <p:nvPr/>
        </p:nvSpPr>
        <p:spPr bwMode="auto">
          <a:xfrm>
            <a:off x="5423346" y="4725144"/>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dirty="0">
                <a:solidFill>
                  <a:srgbClr val="FF0000"/>
                </a:solidFill>
                <a:effectLst>
                  <a:outerShdw blurRad="38100" dist="38100" dir="2700000" algn="tl">
                    <a:srgbClr val="C0C0C0"/>
                  </a:outerShdw>
                </a:effectLst>
                <a:latin typeface="Berlin Sans FB" panose="020E0602020502020306" pitchFamily="34" charset="0"/>
              </a:rPr>
              <a:t>Time Complexity: O(n</a:t>
            </a:r>
            <a:r>
              <a:rPr lang="en-US" altLang="zh-TW" sz="2400" baseline="30000" dirty="0">
                <a:solidFill>
                  <a:srgbClr val="FF0000"/>
                </a:solidFill>
                <a:effectLst>
                  <a:outerShdw blurRad="38100" dist="38100" dir="2700000" algn="tl">
                    <a:srgbClr val="C0C0C0"/>
                  </a:outerShdw>
                </a:effectLst>
                <a:latin typeface="Berlin Sans FB" panose="020E0602020502020306" pitchFamily="34" charset="0"/>
              </a:rPr>
              <a:t>2</a:t>
            </a:r>
            <a:r>
              <a:rPr lang="en-US" altLang="zh-TW" sz="2400" dirty="0">
                <a:solidFill>
                  <a:srgbClr val="FF0000"/>
                </a:solidFill>
                <a:effectLst>
                  <a:outerShdw blurRad="38100" dist="38100" dir="2700000" algn="tl">
                    <a:srgbClr val="C0C0C0"/>
                  </a:outerShdw>
                </a:effectLst>
                <a:latin typeface="Berlin Sans FB" panose="020E0602020502020306" pitchFamily="34" charset="0"/>
              </a:rPr>
              <a:t>)</a:t>
            </a:r>
          </a:p>
        </p:txBody>
      </p:sp>
    </p:spTree>
    <p:extLst>
      <p:ext uri="{BB962C8B-B14F-4D97-AF65-F5344CB8AC3E}">
        <p14:creationId xmlns:p14="http://schemas.microsoft.com/office/powerpoint/2010/main" val="346408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solidFill>
                  <a:schemeClr val="tx1"/>
                </a:solidFill>
              </a:rPr>
              <a:t>Summary</a:t>
            </a:r>
            <a:endParaRPr lang="zh-TW" altLang="en-US" cap="none" dirty="0"/>
          </a:p>
        </p:txBody>
      </p:sp>
      <p:sp>
        <p:nvSpPr>
          <p:cNvPr id="3" name="內容版面配置區 2"/>
          <p:cNvSpPr>
            <a:spLocks noGrp="1"/>
          </p:cNvSpPr>
          <p:nvPr>
            <p:ph idx="1"/>
          </p:nvPr>
        </p:nvSpPr>
        <p:spPr>
          <a:xfrm>
            <a:off x="581192" y="1770803"/>
            <a:ext cx="7989752" cy="4682533"/>
          </a:xfrm>
        </p:spPr>
        <p:txBody>
          <a:bodyPr>
            <a:normAutofit fontScale="92500" lnSpcReduction="10000"/>
          </a:bodyPr>
          <a:lstStyle/>
          <a:p>
            <a:pPr>
              <a:lnSpc>
                <a:spcPct val="130000"/>
              </a:lnSpc>
              <a:spcBef>
                <a:spcPct val="30000"/>
              </a:spcBef>
            </a:pPr>
            <a:r>
              <a:rPr lang="zh-TW" altLang="en-US" sz="2000" dirty="0"/>
              <a:t>這兩個演算法皆屬於 “</a:t>
            </a:r>
            <a:r>
              <a:rPr lang="en-US" altLang="zh-TW" sz="2000" dirty="0"/>
              <a:t>Greedy” </a:t>
            </a:r>
            <a:r>
              <a:rPr lang="zh-TW" altLang="en-US" sz="2000" dirty="0"/>
              <a:t>策略</a:t>
            </a:r>
          </a:p>
          <a:p>
            <a:pPr>
              <a:lnSpc>
                <a:spcPct val="130000"/>
              </a:lnSpc>
              <a:spcBef>
                <a:spcPct val="30000"/>
              </a:spcBef>
            </a:pPr>
            <a:r>
              <a:rPr lang="zh-TW" altLang="en-US" sz="2000" dirty="0"/>
              <a:t>這兩個演算法以</a:t>
            </a:r>
            <a:r>
              <a:rPr lang="en-US" altLang="zh-TW" sz="2000" dirty="0"/>
              <a:t>Kruskal’s </a:t>
            </a:r>
            <a:r>
              <a:rPr lang="en-US" altLang="zh-TW" sz="2000" dirty="0" err="1"/>
              <a:t>algo</a:t>
            </a:r>
            <a:r>
              <a:rPr lang="en-US" altLang="zh-TW" sz="2000" dirty="0"/>
              <a:t>. </a:t>
            </a:r>
            <a:r>
              <a:rPr lang="zh-TW" altLang="en-US" sz="2000" dirty="0"/>
              <a:t>較為快速 </a:t>
            </a:r>
            <a:r>
              <a:rPr lang="en-US" altLang="zh-TW" sz="2000" dirty="0"/>
              <a:t>(∵ n log n)</a:t>
            </a:r>
          </a:p>
          <a:p>
            <a:pPr>
              <a:lnSpc>
                <a:spcPct val="130000"/>
              </a:lnSpc>
              <a:spcBef>
                <a:spcPct val="30000"/>
              </a:spcBef>
            </a:pPr>
            <a:r>
              <a:rPr lang="zh-TW" altLang="en-US" sz="2000" dirty="0"/>
              <a:t>連通的無向圖</a:t>
            </a:r>
            <a:r>
              <a:rPr lang="en-US" altLang="zh-TW" sz="2000" dirty="0"/>
              <a:t>G</a:t>
            </a:r>
            <a:r>
              <a:rPr lang="zh-TW" altLang="en-US" sz="2000" dirty="0"/>
              <a:t>，其</a:t>
            </a:r>
            <a:r>
              <a:rPr lang="en-US" altLang="zh-TW" sz="2000" dirty="0"/>
              <a:t>min. spanning tree</a:t>
            </a:r>
            <a:r>
              <a:rPr lang="zh-TW" altLang="en-US" sz="2000" dirty="0"/>
              <a:t>不一定唯一</a:t>
            </a:r>
          </a:p>
          <a:p>
            <a:pPr lvl="1">
              <a:lnSpc>
                <a:spcPct val="130000"/>
              </a:lnSpc>
              <a:spcBef>
                <a:spcPct val="30000"/>
              </a:spcBef>
            </a:pPr>
            <a:r>
              <a:rPr lang="zh-TW" altLang="en-US" sz="1800" dirty="0">
                <a:sym typeface="Symbol" panose="05050102010706020507" pitchFamily="18" charset="2"/>
              </a:rPr>
              <a:t>∵ 可能會有 </a:t>
            </a:r>
            <a:r>
              <a:rPr lang="en-US" altLang="zh-TW" sz="1800" dirty="0">
                <a:sym typeface="Symbol" panose="05050102010706020507" pitchFamily="18" charset="2"/>
              </a:rPr>
              <a:t>2 </a:t>
            </a:r>
            <a:r>
              <a:rPr lang="zh-TW" altLang="en-US" sz="1800" dirty="0">
                <a:sym typeface="Symbol" panose="05050102010706020507" pitchFamily="18" charset="2"/>
              </a:rPr>
              <a:t>個或 </a:t>
            </a:r>
            <a:r>
              <a:rPr lang="en-US" altLang="zh-TW" sz="1800" dirty="0">
                <a:sym typeface="Symbol" panose="05050102010706020507" pitchFamily="18" charset="2"/>
              </a:rPr>
              <a:t>2 </a:t>
            </a:r>
            <a:r>
              <a:rPr lang="zh-TW" altLang="en-US" sz="1800" dirty="0">
                <a:sym typeface="Symbol" panose="05050102010706020507" pitchFamily="18" charset="2"/>
              </a:rPr>
              <a:t>個以上的邊</a:t>
            </a:r>
            <a:r>
              <a:rPr lang="zh-TW" altLang="en-US" sz="1800" u="sng" dirty="0">
                <a:sym typeface="Symbol" panose="05050102010706020507" pitchFamily="18" charset="2"/>
              </a:rPr>
              <a:t>具有相同的</a:t>
            </a:r>
            <a:r>
              <a:rPr lang="en-US" altLang="zh-TW" sz="1800" u="sng" dirty="0">
                <a:sym typeface="Symbol" panose="05050102010706020507" pitchFamily="18" charset="2"/>
              </a:rPr>
              <a:t>cost</a:t>
            </a:r>
          </a:p>
          <a:p>
            <a:pPr>
              <a:lnSpc>
                <a:spcPct val="130000"/>
              </a:lnSpc>
              <a:spcBef>
                <a:spcPct val="30000"/>
              </a:spcBef>
            </a:pPr>
            <a:r>
              <a:rPr lang="zh-TW" altLang="en-US" sz="2000" dirty="0">
                <a:sym typeface="Symbol" panose="05050102010706020507" pitchFamily="18" charset="2"/>
              </a:rPr>
              <a:t>若一連通無向圖</a:t>
            </a:r>
            <a:r>
              <a:rPr lang="en-US" altLang="zh-TW" sz="2000" dirty="0">
                <a:sym typeface="Symbol" panose="05050102010706020507" pitchFamily="18" charset="2"/>
              </a:rPr>
              <a:t>G</a:t>
            </a:r>
            <a:r>
              <a:rPr lang="zh-TW" altLang="en-US" sz="2000" dirty="0">
                <a:sym typeface="Symbol" panose="05050102010706020507" pitchFamily="18" charset="2"/>
              </a:rPr>
              <a:t>，其</a:t>
            </a:r>
            <a:r>
              <a:rPr lang="zh-TW" altLang="en-US" sz="2000" u="sng" dirty="0">
                <a:sym typeface="Symbol" panose="05050102010706020507" pitchFamily="18" charset="2"/>
              </a:rPr>
              <a:t>各邊</a:t>
            </a:r>
            <a:r>
              <a:rPr lang="en-US" altLang="zh-TW" sz="2000" u="sng" dirty="0">
                <a:sym typeface="Symbol" panose="05050102010706020507" pitchFamily="18" charset="2"/>
              </a:rPr>
              <a:t>cost</a:t>
            </a:r>
            <a:r>
              <a:rPr lang="zh-TW" altLang="en-US" sz="2000" u="sng" dirty="0">
                <a:sym typeface="Symbol" panose="05050102010706020507" pitchFamily="18" charset="2"/>
              </a:rPr>
              <a:t>皆不相同</a:t>
            </a:r>
            <a:r>
              <a:rPr lang="zh-TW" altLang="en-US" sz="2000" dirty="0">
                <a:sym typeface="Symbol" panose="05050102010706020507" pitchFamily="18" charset="2"/>
              </a:rPr>
              <a:t>，則會</a:t>
            </a:r>
            <a:r>
              <a:rPr lang="zh-TW" altLang="en-US" sz="2000" u="sng" dirty="0">
                <a:sym typeface="Symbol" panose="05050102010706020507" pitchFamily="18" charset="2"/>
              </a:rPr>
              <a:t>具有唯一的</a:t>
            </a:r>
            <a:r>
              <a:rPr lang="en-US" altLang="zh-TW" sz="2000" u="sng" dirty="0">
                <a:sym typeface="Symbol" panose="05050102010706020507" pitchFamily="18" charset="2"/>
              </a:rPr>
              <a:t>min. spanning tree</a:t>
            </a:r>
          </a:p>
          <a:p>
            <a:pPr>
              <a:lnSpc>
                <a:spcPct val="130000"/>
              </a:lnSpc>
              <a:spcBef>
                <a:spcPct val="30000"/>
              </a:spcBef>
            </a:pPr>
            <a:r>
              <a:rPr lang="zh-TW" altLang="en-US" sz="2000" dirty="0">
                <a:sym typeface="Symbol" panose="05050102010706020507" pitchFamily="18" charset="2"/>
              </a:rPr>
              <a:t>在</a:t>
            </a:r>
            <a:r>
              <a:rPr lang="en-US" altLang="zh-TW" sz="2000" dirty="0">
                <a:sym typeface="Symbol" panose="05050102010706020507" pitchFamily="18" charset="2"/>
              </a:rPr>
              <a:t>min. spanning tree</a:t>
            </a:r>
            <a:r>
              <a:rPr lang="zh-TW" altLang="en-US" sz="2000" dirty="0">
                <a:sym typeface="Symbol" panose="05050102010706020507" pitchFamily="18" charset="2"/>
              </a:rPr>
              <a:t>中，各頂點之間距離並非是</a:t>
            </a:r>
            <a:r>
              <a:rPr lang="en-US" altLang="zh-TW" sz="2000" dirty="0">
                <a:sym typeface="Symbol" panose="05050102010706020507" pitchFamily="18" charset="2"/>
              </a:rPr>
              <a:t>shortest path</a:t>
            </a:r>
          </a:p>
          <a:p>
            <a:pPr lvl="1">
              <a:lnSpc>
                <a:spcPct val="130000"/>
              </a:lnSpc>
              <a:spcBef>
                <a:spcPct val="30000"/>
              </a:spcBef>
            </a:pPr>
            <a:r>
              <a:rPr lang="zh-TW" altLang="en-US" sz="1800" b="1" dirty="0">
                <a:solidFill>
                  <a:srgbClr val="FF0000"/>
                </a:solidFill>
                <a:effectLst>
                  <a:outerShdw blurRad="38100" dist="38100" dir="2700000" algn="tl">
                    <a:srgbClr val="C0C0C0"/>
                  </a:outerShdw>
                </a:effectLst>
              </a:rPr>
              <a:t>所有成本最小</a:t>
            </a:r>
            <a:r>
              <a:rPr lang="zh-TW" altLang="en-US" sz="1800" dirty="0"/>
              <a:t>，並非其中一邊最小</a:t>
            </a:r>
          </a:p>
          <a:p>
            <a:pPr lvl="1">
              <a:lnSpc>
                <a:spcPct val="130000"/>
              </a:lnSpc>
              <a:spcBef>
                <a:spcPct val="30000"/>
              </a:spcBef>
            </a:pPr>
            <a:r>
              <a:rPr lang="en-US" altLang="zh-TW" sz="1800" dirty="0">
                <a:sym typeface="Symbol" panose="05050102010706020507" pitchFamily="18" charset="2"/>
              </a:rPr>
              <a:t>Ex: </a:t>
            </a:r>
            <a:r>
              <a:rPr lang="zh-TW" altLang="en-US" sz="1800" dirty="0">
                <a:sym typeface="Symbol" panose="05050102010706020507" pitchFamily="18" charset="2"/>
              </a:rPr>
              <a:t>之前兩個演算法所用的例子，其中頂點對 </a:t>
            </a:r>
            <a:r>
              <a:rPr lang="en-US" altLang="zh-TW" sz="1800" dirty="0"/>
              <a:t>(V</a:t>
            </a:r>
            <a:r>
              <a:rPr lang="en-US" altLang="zh-TW" sz="1800" baseline="-25000" dirty="0"/>
              <a:t>2</a:t>
            </a:r>
            <a:r>
              <a:rPr lang="en-US" altLang="zh-TW" sz="1800" dirty="0"/>
              <a:t>, V</a:t>
            </a:r>
            <a:r>
              <a:rPr lang="en-US" altLang="zh-TW" sz="1800" baseline="-25000" dirty="0"/>
              <a:t>4</a:t>
            </a:r>
            <a:r>
              <a:rPr lang="en-US" altLang="zh-TW" sz="1800" dirty="0"/>
              <a:t>) </a:t>
            </a:r>
            <a:r>
              <a:rPr lang="zh-TW" altLang="en-US" sz="1800" dirty="0"/>
              <a:t>的最短距離應為</a:t>
            </a:r>
            <a:r>
              <a:rPr lang="en-US" altLang="zh-TW" sz="1800" dirty="0"/>
              <a:t>6</a:t>
            </a:r>
            <a:r>
              <a:rPr lang="zh-TW" altLang="en-US" sz="1800" dirty="0"/>
              <a:t>，但所導出的兩個</a:t>
            </a:r>
            <a:r>
              <a:rPr lang="en-US" altLang="zh-TW" sz="1800" dirty="0"/>
              <a:t>MST</a:t>
            </a:r>
            <a:r>
              <a:rPr lang="zh-TW" altLang="en-US" sz="1800" dirty="0"/>
              <a:t>，於該頂點對的距離皆大於</a:t>
            </a:r>
            <a:r>
              <a:rPr lang="en-US" altLang="zh-TW" sz="1800" dirty="0"/>
              <a:t>6!!</a:t>
            </a:r>
          </a:p>
          <a:p>
            <a:endParaRPr lang="zh-TW" altLang="en-US" dirty="0"/>
          </a:p>
        </p:txBody>
      </p:sp>
      <p:pic>
        <p:nvPicPr>
          <p:cNvPr id="4"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275" y="691555"/>
            <a:ext cx="2517775" cy="266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34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The Knapsack Problem (</a:t>
            </a:r>
            <a:r>
              <a:rPr lang="zh-TW" altLang="en-US" cap="none" dirty="0"/>
              <a:t>背包問題</a:t>
            </a:r>
            <a:r>
              <a:rPr lang="en-US" altLang="zh-TW" cap="none" dirty="0"/>
              <a:t>)</a:t>
            </a:r>
            <a:endParaRPr lang="zh-TW" altLang="en-US" cap="none" dirty="0"/>
          </a:p>
        </p:txBody>
      </p:sp>
      <p:sp>
        <p:nvSpPr>
          <p:cNvPr id="3" name="內容版面配置區 2"/>
          <p:cNvSpPr>
            <a:spLocks noGrp="1"/>
          </p:cNvSpPr>
          <p:nvPr>
            <p:ph idx="1"/>
          </p:nvPr>
        </p:nvSpPr>
        <p:spPr>
          <a:xfrm>
            <a:off x="581192" y="1916833"/>
            <a:ext cx="7989752" cy="3240360"/>
          </a:xfrm>
        </p:spPr>
        <p:txBody>
          <a:bodyPr>
            <a:normAutofit fontScale="92500"/>
          </a:bodyPr>
          <a:lstStyle/>
          <a:p>
            <a:pPr>
              <a:lnSpc>
                <a:spcPct val="130000"/>
              </a:lnSpc>
              <a:spcBef>
                <a:spcPct val="30000"/>
              </a:spcBef>
            </a:pPr>
            <a:r>
              <a:rPr lang="en-US" altLang="zh-TW" dirty="0"/>
              <a:t>Def: </a:t>
            </a:r>
            <a:r>
              <a:rPr lang="zh-TW" altLang="en-US" dirty="0"/>
              <a:t>所謂</a:t>
            </a:r>
            <a:r>
              <a:rPr lang="en-US" altLang="zh-TW" dirty="0"/>
              <a:t>Knapsack Problem</a:t>
            </a:r>
            <a:r>
              <a:rPr lang="zh-TW" altLang="en-US" dirty="0"/>
              <a:t>，是指有</a:t>
            </a:r>
            <a:r>
              <a:rPr lang="en-US" altLang="zh-TW" dirty="0"/>
              <a:t>n</a:t>
            </a:r>
            <a:r>
              <a:rPr lang="zh-TW" altLang="en-US" dirty="0"/>
              <a:t>個物品和一個背包，其中</a:t>
            </a:r>
            <a:r>
              <a:rPr lang="en-US" altLang="zh-TW" dirty="0"/>
              <a:t>:</a:t>
            </a:r>
          </a:p>
          <a:p>
            <a:pPr lvl="1">
              <a:lnSpc>
                <a:spcPct val="130000"/>
              </a:lnSpc>
              <a:spcBef>
                <a:spcPct val="30000"/>
              </a:spcBef>
            </a:pPr>
            <a:r>
              <a:rPr lang="zh-TW" altLang="en-US" dirty="0"/>
              <a:t>物品具有重量 </a:t>
            </a:r>
            <a:r>
              <a:rPr lang="en-US" altLang="zh-TW" dirty="0"/>
              <a:t>(w</a:t>
            </a:r>
            <a:r>
              <a:rPr lang="en-US" altLang="zh-TW" baseline="-25000" dirty="0"/>
              <a:t>1</a:t>
            </a:r>
            <a:r>
              <a:rPr lang="en-US" altLang="zh-TW" dirty="0"/>
              <a:t>, w</a:t>
            </a:r>
            <a:r>
              <a:rPr lang="en-US" altLang="zh-TW" baseline="-25000" dirty="0"/>
              <a:t>2</a:t>
            </a:r>
            <a:r>
              <a:rPr lang="en-US" altLang="zh-TW" dirty="0"/>
              <a:t>, …, </a:t>
            </a:r>
            <a:r>
              <a:rPr lang="en-US" altLang="zh-TW" dirty="0" err="1"/>
              <a:t>w</a:t>
            </a:r>
            <a:r>
              <a:rPr lang="en-US" altLang="zh-TW" baseline="-25000" dirty="0" err="1"/>
              <a:t>n</a:t>
            </a:r>
            <a:r>
              <a:rPr lang="en-US" altLang="zh-TW" dirty="0"/>
              <a:t>) </a:t>
            </a:r>
            <a:r>
              <a:rPr lang="zh-TW" altLang="en-US" dirty="0"/>
              <a:t>和利潤 </a:t>
            </a:r>
            <a:r>
              <a:rPr lang="en-US" altLang="zh-TW" dirty="0"/>
              <a:t>(p</a:t>
            </a:r>
            <a:r>
              <a:rPr lang="en-US" altLang="zh-TW" baseline="-25000" dirty="0"/>
              <a:t>1</a:t>
            </a:r>
            <a:r>
              <a:rPr lang="en-US" altLang="zh-TW" dirty="0"/>
              <a:t>, p</a:t>
            </a:r>
            <a:r>
              <a:rPr lang="en-US" altLang="zh-TW" baseline="-25000" dirty="0"/>
              <a:t>2</a:t>
            </a:r>
            <a:r>
              <a:rPr lang="en-US" altLang="zh-TW" dirty="0"/>
              <a:t>, …, </a:t>
            </a:r>
            <a:r>
              <a:rPr lang="en-US" altLang="zh-TW" dirty="0" err="1"/>
              <a:t>p</a:t>
            </a:r>
            <a:r>
              <a:rPr lang="en-US" altLang="zh-TW" baseline="-25000" dirty="0" err="1"/>
              <a:t>n</a:t>
            </a:r>
            <a:r>
              <a:rPr lang="en-US" altLang="zh-TW" dirty="0"/>
              <a:t>)</a:t>
            </a:r>
          </a:p>
          <a:p>
            <a:pPr lvl="1">
              <a:lnSpc>
                <a:spcPct val="130000"/>
              </a:lnSpc>
              <a:spcBef>
                <a:spcPct val="30000"/>
              </a:spcBef>
            </a:pPr>
            <a:r>
              <a:rPr lang="zh-TW" altLang="en-US" dirty="0"/>
              <a:t>背包的最大重量承受限制為</a:t>
            </a:r>
            <a:r>
              <a:rPr lang="en-US" altLang="zh-TW" dirty="0"/>
              <a:t>W</a:t>
            </a:r>
          </a:p>
          <a:p>
            <a:pPr>
              <a:lnSpc>
                <a:spcPct val="130000"/>
              </a:lnSpc>
              <a:spcBef>
                <a:spcPct val="30000"/>
              </a:spcBef>
              <a:buFont typeface="Wingdings" panose="05000000000000000000" pitchFamily="2" charset="2"/>
              <a:buNone/>
            </a:pPr>
            <a:r>
              <a:rPr lang="en-US" altLang="zh-TW" dirty="0"/>
              <a:t>    </a:t>
            </a:r>
            <a:r>
              <a:rPr lang="zh-TW" altLang="en-US" dirty="0"/>
              <a:t>問如何取物可得最高價值</a:t>
            </a:r>
            <a:r>
              <a:rPr lang="en-US" altLang="zh-TW" dirty="0"/>
              <a:t>?</a:t>
            </a:r>
          </a:p>
          <a:p>
            <a:pPr>
              <a:lnSpc>
                <a:spcPct val="130000"/>
              </a:lnSpc>
              <a:spcBef>
                <a:spcPct val="30000"/>
              </a:spcBef>
            </a:pPr>
            <a:r>
              <a:rPr lang="zh-TW" altLang="en-US" dirty="0"/>
              <a:t>此問題可以表示如下</a:t>
            </a:r>
            <a:r>
              <a:rPr lang="en-US" altLang="zh-TW" dirty="0"/>
              <a:t>:</a:t>
            </a:r>
            <a:endParaRPr lang="zh-TW" alt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5157192"/>
            <a:ext cx="6553200" cy="65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05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lstStyle/>
          <a:p>
            <a:pPr>
              <a:lnSpc>
                <a:spcPct val="120000"/>
              </a:lnSpc>
              <a:tabLst>
                <a:tab pos="5832475" algn="l"/>
              </a:tabLst>
            </a:pPr>
            <a:r>
              <a:rPr lang="en-US" altLang="zh-TW" dirty="0"/>
              <a:t>Knapsack Problem</a:t>
            </a:r>
            <a:r>
              <a:rPr lang="zh-TW" altLang="en-US" dirty="0"/>
              <a:t>可分成兩種問題型態</a:t>
            </a:r>
            <a:r>
              <a:rPr lang="en-US" altLang="zh-TW" dirty="0"/>
              <a:t>:</a:t>
            </a:r>
          </a:p>
          <a:p>
            <a:pPr lvl="1">
              <a:lnSpc>
                <a:spcPct val="120000"/>
              </a:lnSpc>
              <a:tabLst>
                <a:tab pos="5832475" algn="l"/>
              </a:tabLst>
            </a:pPr>
            <a:r>
              <a:rPr lang="en-US" altLang="zh-TW" b="1" dirty="0">
                <a:solidFill>
                  <a:srgbClr val="0000FF"/>
                </a:solidFill>
                <a:effectLst>
                  <a:outerShdw blurRad="38100" dist="38100" dir="2700000" algn="tl">
                    <a:srgbClr val="C0C0C0"/>
                  </a:outerShdw>
                </a:effectLst>
              </a:rPr>
              <a:t>Fractional Knapsack Problem</a:t>
            </a:r>
            <a:r>
              <a:rPr lang="en-US" altLang="zh-TW" dirty="0"/>
              <a:t>:</a:t>
            </a:r>
          </a:p>
          <a:p>
            <a:pPr lvl="2">
              <a:lnSpc>
                <a:spcPct val="120000"/>
              </a:lnSpc>
              <a:tabLst>
                <a:tab pos="5832475" algn="l"/>
              </a:tabLst>
            </a:pPr>
            <a:r>
              <a:rPr lang="zh-TW" altLang="en-US" dirty="0"/>
              <a:t>物品</a:t>
            </a:r>
            <a:r>
              <a:rPr lang="zh-TW" altLang="en-US" u="sng" dirty="0"/>
              <a:t>可被切割</a:t>
            </a:r>
            <a:r>
              <a:rPr lang="zh-TW" altLang="en-US" dirty="0"/>
              <a:t>，亦即取物時</a:t>
            </a:r>
            <a:r>
              <a:rPr lang="zh-TW" altLang="en-US" b="1" dirty="0">
                <a:solidFill>
                  <a:srgbClr val="FF0000"/>
                </a:solidFill>
                <a:effectLst>
                  <a:outerShdw blurRad="38100" dist="38100" dir="2700000" algn="tl">
                    <a:srgbClr val="C0C0C0"/>
                  </a:outerShdw>
                </a:effectLst>
              </a:rPr>
              <a:t>可取部份</a:t>
            </a:r>
          </a:p>
          <a:p>
            <a:pPr lvl="2">
              <a:lnSpc>
                <a:spcPct val="120000"/>
              </a:lnSpc>
              <a:tabLst>
                <a:tab pos="5832475" algn="l"/>
              </a:tabLst>
            </a:pPr>
            <a:r>
              <a:rPr lang="zh-TW" altLang="en-US" dirty="0"/>
              <a:t>採用</a:t>
            </a:r>
            <a:r>
              <a:rPr lang="en-US" altLang="zh-TW" dirty="0"/>
              <a:t>Greedy Approach</a:t>
            </a:r>
          </a:p>
          <a:p>
            <a:pPr lvl="1">
              <a:lnSpc>
                <a:spcPct val="120000"/>
              </a:lnSpc>
              <a:tabLst>
                <a:tab pos="5832475" algn="l"/>
              </a:tabLst>
            </a:pPr>
            <a:r>
              <a:rPr lang="en-US" altLang="zh-TW" b="1" dirty="0">
                <a:solidFill>
                  <a:srgbClr val="0000FF"/>
                </a:solidFill>
                <a:effectLst>
                  <a:outerShdw blurRad="38100" dist="38100" dir="2700000" algn="tl">
                    <a:srgbClr val="C0C0C0"/>
                  </a:outerShdw>
                </a:effectLst>
              </a:rPr>
              <a:t>0/1 Knapsack Problem</a:t>
            </a:r>
            <a:r>
              <a:rPr lang="en-US" altLang="zh-TW" dirty="0"/>
              <a:t>:</a:t>
            </a:r>
          </a:p>
          <a:p>
            <a:pPr lvl="2">
              <a:lnSpc>
                <a:spcPct val="120000"/>
              </a:lnSpc>
              <a:tabLst>
                <a:tab pos="5832475" algn="l"/>
              </a:tabLst>
            </a:pPr>
            <a:r>
              <a:rPr lang="zh-TW" altLang="en-US" dirty="0"/>
              <a:t>物品不可被切割，亦即取物時</a:t>
            </a:r>
            <a:r>
              <a:rPr lang="zh-TW" altLang="en-US" b="1" dirty="0">
                <a:solidFill>
                  <a:srgbClr val="FF0000"/>
                </a:solidFill>
                <a:effectLst>
                  <a:outerShdw blurRad="38100" dist="38100" dir="2700000" algn="tl">
                    <a:srgbClr val="C0C0C0"/>
                  </a:outerShdw>
                </a:effectLst>
              </a:rPr>
              <a:t>得取全部</a:t>
            </a:r>
          </a:p>
          <a:p>
            <a:pPr lvl="2">
              <a:lnSpc>
                <a:spcPct val="120000"/>
              </a:lnSpc>
              <a:tabLst>
                <a:tab pos="5832475" algn="l"/>
              </a:tabLst>
            </a:pPr>
            <a:r>
              <a:rPr lang="zh-TW" altLang="en-US" dirty="0"/>
              <a:t>採用</a:t>
            </a:r>
            <a:r>
              <a:rPr lang="en-US" altLang="zh-TW" dirty="0"/>
              <a:t>Dynamic Programming</a:t>
            </a:r>
            <a:endParaRPr lang="zh-TW" altLang="en-US" dirty="0"/>
          </a:p>
        </p:txBody>
      </p:sp>
    </p:spTree>
    <p:extLst>
      <p:ext uri="{BB962C8B-B14F-4D97-AF65-F5344CB8AC3E}">
        <p14:creationId xmlns:p14="http://schemas.microsoft.com/office/powerpoint/2010/main" val="1406848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700808"/>
            <a:ext cx="5184775" cy="4138613"/>
          </a:xfrm>
          <a:prstGeom prst="rect">
            <a:avLst/>
          </a:prstGeom>
          <a:noFill/>
          <a:extLst>
            <a:ext uri="{909E8E84-426E-40DD-AFC4-6F175D3DCCD1}">
              <a14:hiddenFill xmlns:a14="http://schemas.microsoft.com/office/drawing/2010/main">
                <a:solidFill>
                  <a:srgbClr val="FFFFFF"/>
                </a:solidFill>
              </a14:hiddenFill>
            </a:ext>
          </a:extLst>
        </p:spPr>
      </p:pic>
      <p:sp>
        <p:nvSpPr>
          <p:cNvPr id="3" name="內容版面配置區 2"/>
          <p:cNvSpPr>
            <a:spLocks noGrp="1"/>
          </p:cNvSpPr>
          <p:nvPr>
            <p:ph idx="1"/>
          </p:nvPr>
        </p:nvSpPr>
        <p:spPr>
          <a:xfrm>
            <a:off x="581192" y="692697"/>
            <a:ext cx="7989752" cy="5166102"/>
          </a:xfrm>
        </p:spPr>
        <p:txBody>
          <a:bodyPr/>
          <a:lstStyle/>
          <a:p>
            <a:pPr>
              <a:lnSpc>
                <a:spcPct val="120000"/>
              </a:lnSpc>
              <a:spcBef>
                <a:spcPct val="30000"/>
              </a:spcBef>
            </a:pPr>
            <a:r>
              <a:rPr lang="zh-TW" altLang="en-US" dirty="0"/>
              <a:t>我們將以下列範例說明上述兩種類型的背包問題</a:t>
            </a:r>
            <a:r>
              <a:rPr lang="en-US" altLang="zh-TW" dirty="0"/>
              <a:t>:</a:t>
            </a:r>
          </a:p>
          <a:p>
            <a:pPr lvl="1">
              <a:lnSpc>
                <a:spcPct val="120000"/>
              </a:lnSpc>
              <a:spcBef>
                <a:spcPct val="30000"/>
              </a:spcBef>
            </a:pPr>
            <a:r>
              <a:rPr lang="zh-TW" altLang="en-US" dirty="0"/>
              <a:t>背包可承擔的最大重量</a:t>
            </a:r>
            <a:r>
              <a:rPr lang="en-US" altLang="zh-TW" dirty="0"/>
              <a:t>: 30 </a:t>
            </a:r>
            <a:r>
              <a:rPr lang="en-US" altLang="zh-TW" dirty="0" err="1"/>
              <a:t>lb</a:t>
            </a:r>
            <a:r>
              <a:rPr lang="en-US" altLang="zh-TW" dirty="0"/>
              <a:t>(</a:t>
            </a:r>
            <a:r>
              <a:rPr lang="zh-TW" altLang="en-US" dirty="0"/>
              <a:t>磅</a:t>
            </a:r>
            <a:r>
              <a:rPr lang="en-US" altLang="zh-TW" dirty="0"/>
              <a:t>)</a:t>
            </a:r>
          </a:p>
          <a:p>
            <a:pPr lvl="1">
              <a:lnSpc>
                <a:spcPct val="120000"/>
              </a:lnSpc>
              <a:spcBef>
                <a:spcPct val="30000"/>
              </a:spcBef>
            </a:pPr>
            <a:r>
              <a:rPr lang="zh-TW" altLang="en-US" dirty="0"/>
              <a:t>三個物品之重量及其利潤</a:t>
            </a:r>
            <a:r>
              <a:rPr lang="en-US" altLang="zh-TW" dirty="0"/>
              <a:t>:</a:t>
            </a:r>
          </a:p>
          <a:p>
            <a:pPr lvl="2">
              <a:lnSpc>
                <a:spcPct val="120000"/>
              </a:lnSpc>
              <a:spcBef>
                <a:spcPct val="30000"/>
              </a:spcBef>
            </a:pPr>
            <a:r>
              <a:rPr lang="en-US" altLang="zh-TW" b="1" u="sng" dirty="0"/>
              <a:t>Item 1</a:t>
            </a:r>
            <a:r>
              <a:rPr lang="en-US" altLang="zh-TW" dirty="0"/>
              <a:t>: 5 </a:t>
            </a:r>
            <a:r>
              <a:rPr lang="en-US" altLang="zh-TW" dirty="0" err="1"/>
              <a:t>lb</a:t>
            </a:r>
            <a:r>
              <a:rPr lang="en-US" altLang="zh-TW" dirty="0"/>
              <a:t>, $50</a:t>
            </a:r>
          </a:p>
          <a:p>
            <a:pPr lvl="2">
              <a:lnSpc>
                <a:spcPct val="120000"/>
              </a:lnSpc>
              <a:spcBef>
                <a:spcPct val="30000"/>
              </a:spcBef>
            </a:pPr>
            <a:r>
              <a:rPr lang="en-US" altLang="zh-TW" b="1" u="sng" dirty="0"/>
              <a:t>Item 2</a:t>
            </a:r>
            <a:r>
              <a:rPr lang="en-US" altLang="zh-TW" dirty="0"/>
              <a:t>: 10 </a:t>
            </a:r>
            <a:r>
              <a:rPr lang="en-US" altLang="zh-TW" dirty="0" err="1"/>
              <a:t>lb</a:t>
            </a:r>
            <a:r>
              <a:rPr lang="en-US" altLang="zh-TW" dirty="0"/>
              <a:t>, $60</a:t>
            </a:r>
          </a:p>
          <a:p>
            <a:pPr lvl="2">
              <a:lnSpc>
                <a:spcPct val="120000"/>
              </a:lnSpc>
              <a:spcBef>
                <a:spcPct val="30000"/>
              </a:spcBef>
            </a:pPr>
            <a:r>
              <a:rPr lang="en-US" altLang="zh-TW" b="1" u="sng" dirty="0"/>
              <a:t>Item 3</a:t>
            </a:r>
            <a:r>
              <a:rPr lang="en-US" altLang="zh-TW" dirty="0"/>
              <a:t>: 20 </a:t>
            </a:r>
            <a:r>
              <a:rPr lang="en-US" altLang="zh-TW" dirty="0" err="1"/>
              <a:t>lb</a:t>
            </a:r>
            <a:r>
              <a:rPr lang="en-US" altLang="zh-TW" dirty="0"/>
              <a:t>, $140</a:t>
            </a:r>
            <a:endParaRPr lang="zh-TW" altLang="en-US" dirty="0"/>
          </a:p>
        </p:txBody>
      </p:sp>
    </p:spTree>
    <p:extLst>
      <p:ext uri="{BB962C8B-B14F-4D97-AF65-F5344CB8AC3E}">
        <p14:creationId xmlns:p14="http://schemas.microsoft.com/office/powerpoint/2010/main" val="231718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581286"/>
          </a:xfrm>
        </p:spPr>
        <p:txBody>
          <a:bodyPr/>
          <a:lstStyle/>
          <a:p>
            <a:r>
              <a:rPr lang="en-US" altLang="zh-TW" cap="none" dirty="0">
                <a:solidFill>
                  <a:schemeClr val="tx1"/>
                </a:solidFill>
              </a:rPr>
              <a:t>Fractional Knapsack Problem</a:t>
            </a:r>
            <a:endParaRPr lang="zh-TW" altLang="en-US" cap="none" dirty="0"/>
          </a:p>
        </p:txBody>
      </p:sp>
      <p:sp>
        <p:nvSpPr>
          <p:cNvPr id="3" name="內容版面配置區 2"/>
          <p:cNvSpPr>
            <a:spLocks noGrp="1"/>
          </p:cNvSpPr>
          <p:nvPr>
            <p:ph idx="1"/>
          </p:nvPr>
        </p:nvSpPr>
        <p:spPr>
          <a:xfrm>
            <a:off x="581192" y="1412776"/>
            <a:ext cx="7989752" cy="5184575"/>
          </a:xfrm>
        </p:spPr>
        <p:txBody>
          <a:bodyPr>
            <a:normAutofit fontScale="92500" lnSpcReduction="10000"/>
          </a:bodyPr>
          <a:lstStyle/>
          <a:p>
            <a:pPr>
              <a:lnSpc>
                <a:spcPct val="120000"/>
              </a:lnSpc>
              <a:spcBef>
                <a:spcPct val="30000"/>
              </a:spcBef>
            </a:pPr>
            <a:r>
              <a:rPr lang="zh-TW" altLang="en-US" sz="2000" dirty="0"/>
              <a:t>物品可被切割，亦即取物時可取部份</a:t>
            </a:r>
          </a:p>
          <a:p>
            <a:pPr>
              <a:lnSpc>
                <a:spcPct val="120000"/>
              </a:lnSpc>
              <a:spcBef>
                <a:spcPct val="30000"/>
              </a:spcBef>
            </a:pPr>
            <a:r>
              <a:rPr lang="zh-TW" altLang="en-US" sz="2000" dirty="0"/>
              <a:t>採用</a:t>
            </a:r>
            <a:r>
              <a:rPr lang="en-US" altLang="zh-TW" sz="2000" dirty="0"/>
              <a:t>Greedy Approach</a:t>
            </a:r>
            <a:r>
              <a:rPr lang="zh-TW" altLang="en-US" sz="2000" dirty="0"/>
              <a:t>，因此需設定「</a:t>
            </a:r>
            <a:r>
              <a:rPr lang="zh-TW" altLang="en-US" sz="2000" b="1" dirty="0">
                <a:solidFill>
                  <a:srgbClr val="FF0000"/>
                </a:solidFill>
                <a:effectLst>
                  <a:outerShdw blurRad="38100" dist="38100" dir="2700000" algn="tl">
                    <a:srgbClr val="C0C0C0"/>
                  </a:outerShdw>
                </a:effectLst>
              </a:rPr>
              <a:t>選擇程序</a:t>
            </a:r>
            <a:r>
              <a:rPr lang="zh-TW" altLang="en-US" sz="2000" dirty="0"/>
              <a:t>」。</a:t>
            </a:r>
          </a:p>
          <a:p>
            <a:pPr lvl="1">
              <a:lnSpc>
                <a:spcPct val="120000"/>
              </a:lnSpc>
              <a:spcBef>
                <a:spcPct val="30000"/>
              </a:spcBef>
            </a:pPr>
            <a:r>
              <a:rPr lang="zh-TW" altLang="en-US" sz="1800" dirty="0"/>
              <a:t>由於物品放入背包可以獲得利潤，但是也同時會增加重量，所以</a:t>
            </a:r>
            <a:r>
              <a:rPr lang="zh-TW" altLang="en-US" sz="1800" u="sng" dirty="0"/>
              <a:t>共有三種可供使用的選擇程序</a:t>
            </a:r>
            <a:r>
              <a:rPr lang="zh-TW" altLang="en-US" sz="1800" dirty="0"/>
              <a:t>，分別是</a:t>
            </a:r>
            <a:r>
              <a:rPr lang="en-US" altLang="zh-TW" sz="1800" dirty="0"/>
              <a:t>:</a:t>
            </a:r>
          </a:p>
          <a:p>
            <a:pPr lvl="2">
              <a:lnSpc>
                <a:spcPct val="120000"/>
              </a:lnSpc>
              <a:spcBef>
                <a:spcPct val="30000"/>
              </a:spcBef>
            </a:pPr>
            <a:r>
              <a:rPr lang="zh-TW" altLang="en-US" sz="1600" b="1" u="sng" dirty="0">
                <a:solidFill>
                  <a:srgbClr val="008000"/>
                </a:solidFill>
                <a:effectLst>
                  <a:outerShdw blurRad="38100" dist="38100" dir="2700000" algn="tl">
                    <a:srgbClr val="C0C0C0"/>
                  </a:outerShdw>
                </a:effectLst>
              </a:rPr>
              <a:t>利潤</a:t>
            </a:r>
            <a:r>
              <a:rPr lang="en-US" altLang="zh-TW" sz="1600" dirty="0"/>
              <a:t>: </a:t>
            </a:r>
            <a:r>
              <a:rPr lang="zh-TW" altLang="en-US" sz="1600" dirty="0"/>
              <a:t>採用最大利潤優先的選擇程序。自利潤最大之物品依序取物，直到物品拿完或負重 </a:t>
            </a:r>
            <a:r>
              <a:rPr lang="en-US" altLang="zh-TW" sz="1600" dirty="0"/>
              <a:t>= W</a:t>
            </a:r>
            <a:r>
              <a:rPr lang="zh-TW" altLang="en-US" sz="1600" dirty="0"/>
              <a:t>為止，就可以得到一個可行解</a:t>
            </a:r>
          </a:p>
          <a:p>
            <a:pPr lvl="2">
              <a:lnSpc>
                <a:spcPct val="120000"/>
              </a:lnSpc>
              <a:spcBef>
                <a:spcPct val="30000"/>
              </a:spcBef>
            </a:pPr>
            <a:r>
              <a:rPr lang="zh-TW" altLang="en-US" sz="1600" b="1" u="sng" dirty="0">
                <a:solidFill>
                  <a:srgbClr val="008000"/>
                </a:solidFill>
                <a:effectLst>
                  <a:outerShdw blurRad="38100" dist="38100" dir="2700000" algn="tl">
                    <a:srgbClr val="C0C0C0"/>
                  </a:outerShdw>
                </a:effectLst>
              </a:rPr>
              <a:t>重量</a:t>
            </a:r>
            <a:r>
              <a:rPr lang="en-US" altLang="zh-TW" sz="1600" dirty="0"/>
              <a:t>: </a:t>
            </a:r>
            <a:r>
              <a:rPr lang="zh-TW" altLang="en-US" sz="1600" dirty="0"/>
              <a:t>採用最小重量優先的選擇程序。自重量最小之物品依序取物，直到物品拿完或負重 </a:t>
            </a:r>
            <a:r>
              <a:rPr lang="en-US" altLang="zh-TW" sz="1600" dirty="0"/>
              <a:t>= W</a:t>
            </a:r>
            <a:r>
              <a:rPr lang="zh-TW" altLang="en-US" sz="1600" dirty="0"/>
              <a:t>為止，就可以得到一個可行解</a:t>
            </a:r>
          </a:p>
          <a:p>
            <a:pPr lvl="2">
              <a:lnSpc>
                <a:spcPct val="120000"/>
              </a:lnSpc>
              <a:spcBef>
                <a:spcPct val="30000"/>
              </a:spcBef>
            </a:pPr>
            <a:r>
              <a:rPr lang="zh-TW" altLang="en-US" sz="1600" b="1" u="sng" dirty="0">
                <a:solidFill>
                  <a:srgbClr val="008000"/>
                </a:solidFill>
                <a:effectLst>
                  <a:outerShdw blurRad="38100" dist="38100" dir="2700000" algn="tl">
                    <a:srgbClr val="C0C0C0"/>
                  </a:outerShdw>
                </a:effectLst>
              </a:rPr>
              <a:t>利潤與重量比</a:t>
            </a:r>
            <a:r>
              <a:rPr lang="en-US" altLang="zh-TW" sz="1600" dirty="0"/>
              <a:t>: </a:t>
            </a:r>
            <a:r>
              <a:rPr lang="zh-TW" altLang="en-US" sz="1600" dirty="0"/>
              <a:t>採用最大利潤與重量比的選擇程序。自利潤與重量比最大之物品依序取物，直到物品拿完或負重 </a:t>
            </a:r>
            <a:r>
              <a:rPr lang="en-US" altLang="zh-TW" sz="1600" dirty="0"/>
              <a:t>= W</a:t>
            </a:r>
            <a:r>
              <a:rPr lang="zh-TW" altLang="en-US" sz="1600" dirty="0"/>
              <a:t>為止，就可以得到一個可行解</a:t>
            </a:r>
          </a:p>
          <a:p>
            <a:pPr lvl="1">
              <a:lnSpc>
                <a:spcPct val="120000"/>
              </a:lnSpc>
              <a:spcBef>
                <a:spcPct val="30000"/>
              </a:spcBef>
            </a:pPr>
            <a:r>
              <a:rPr lang="zh-TW" altLang="en-US" sz="1800" dirty="0"/>
              <a:t>以上三種選擇程序，只有</a:t>
            </a:r>
            <a:r>
              <a:rPr lang="zh-TW" altLang="en-US" sz="1800" b="1" dirty="0">
                <a:solidFill>
                  <a:srgbClr val="FF0000"/>
                </a:solidFill>
                <a:effectLst>
                  <a:outerShdw blurRad="38100" dist="38100" dir="2700000" algn="tl">
                    <a:srgbClr val="C0C0C0"/>
                  </a:outerShdw>
                </a:effectLst>
              </a:rPr>
              <a:t>利潤與重量比</a:t>
            </a:r>
            <a:r>
              <a:rPr lang="zh-TW" altLang="en-US" sz="1800" dirty="0"/>
              <a:t>可以得到一個最佳解，其餘兩個只能得到可行解</a:t>
            </a:r>
          </a:p>
          <a:p>
            <a:pPr lvl="1">
              <a:lnSpc>
                <a:spcPct val="120000"/>
              </a:lnSpc>
              <a:spcBef>
                <a:spcPct val="30000"/>
              </a:spcBef>
            </a:pPr>
            <a:r>
              <a:rPr lang="zh-TW" altLang="en-US" sz="1800" dirty="0"/>
              <a:t>因此，貪婪法則的</a:t>
            </a:r>
            <a:r>
              <a:rPr lang="zh-TW" altLang="en-US" sz="1800" u="sng" dirty="0"/>
              <a:t>選擇程序適題與否，對於是否可以得到一個問題之最佳解具有決定性的影響</a:t>
            </a:r>
          </a:p>
          <a:p>
            <a:endParaRPr lang="zh-TW" altLang="en-US" dirty="0"/>
          </a:p>
        </p:txBody>
      </p:sp>
    </p:spTree>
    <p:extLst>
      <p:ext uri="{BB962C8B-B14F-4D97-AF65-F5344CB8AC3E}">
        <p14:creationId xmlns:p14="http://schemas.microsoft.com/office/powerpoint/2010/main" val="79487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normAutofit fontScale="92500" lnSpcReduction="20000"/>
          </a:bodyPr>
          <a:lstStyle/>
          <a:p>
            <a:pPr>
              <a:lnSpc>
                <a:spcPct val="120000"/>
              </a:lnSpc>
              <a:tabLst>
                <a:tab pos="5738813" algn="l"/>
              </a:tabLst>
            </a:pPr>
            <a:r>
              <a:rPr lang="zh-TW" altLang="en-US" dirty="0"/>
              <a:t>根據題目定義，我們可以得到下列表格</a:t>
            </a:r>
            <a:r>
              <a:rPr lang="en-US" altLang="zh-TW" dirty="0"/>
              <a:t>:</a:t>
            </a:r>
          </a:p>
          <a:p>
            <a:pPr>
              <a:lnSpc>
                <a:spcPct val="120000"/>
              </a:lnSpc>
              <a:tabLst>
                <a:tab pos="5738813" algn="l"/>
              </a:tabLst>
            </a:pPr>
            <a:endParaRPr lang="en-US" altLang="zh-TW" dirty="0"/>
          </a:p>
          <a:p>
            <a:pPr>
              <a:lnSpc>
                <a:spcPct val="120000"/>
              </a:lnSpc>
              <a:tabLst>
                <a:tab pos="5738813" algn="l"/>
              </a:tabLst>
            </a:pPr>
            <a:endParaRPr lang="en-US" altLang="zh-TW" sz="2000" dirty="0"/>
          </a:p>
          <a:p>
            <a:pPr>
              <a:lnSpc>
                <a:spcPct val="120000"/>
              </a:lnSpc>
              <a:tabLst>
                <a:tab pos="5738813" algn="l"/>
              </a:tabLst>
            </a:pPr>
            <a:endParaRPr lang="en-US" altLang="zh-TW" sz="2000" dirty="0"/>
          </a:p>
          <a:p>
            <a:pPr>
              <a:lnSpc>
                <a:spcPct val="120000"/>
              </a:lnSpc>
              <a:tabLst>
                <a:tab pos="5738813" algn="l"/>
              </a:tabLst>
            </a:pPr>
            <a:endParaRPr lang="en-US" altLang="zh-TW" sz="2000" dirty="0"/>
          </a:p>
          <a:p>
            <a:pPr>
              <a:lnSpc>
                <a:spcPct val="120000"/>
              </a:lnSpc>
              <a:tabLst>
                <a:tab pos="5738813" algn="l"/>
              </a:tabLst>
            </a:pPr>
            <a:endParaRPr lang="en-US" altLang="zh-TW" sz="2000" dirty="0"/>
          </a:p>
          <a:p>
            <a:pPr>
              <a:lnSpc>
                <a:spcPct val="120000"/>
              </a:lnSpc>
              <a:tabLst>
                <a:tab pos="5738813" algn="l"/>
              </a:tabLst>
            </a:pPr>
            <a:r>
              <a:rPr lang="zh-TW" altLang="en-US" sz="2000" dirty="0"/>
              <a:t>選擇程序採 “</a:t>
            </a:r>
            <a:r>
              <a:rPr lang="zh-TW" altLang="en-US" sz="2000" b="1" u="sng" dirty="0">
                <a:solidFill>
                  <a:schemeClr val="folHlink"/>
                </a:solidFill>
                <a:effectLst>
                  <a:outerShdw blurRad="38100" dist="38100" dir="2700000" algn="tl">
                    <a:srgbClr val="C0C0C0"/>
                  </a:outerShdw>
                </a:effectLst>
              </a:rPr>
              <a:t>最大利潤</a:t>
            </a:r>
            <a:r>
              <a:rPr lang="zh-TW" altLang="en-US" sz="2000" b="1" dirty="0">
                <a:solidFill>
                  <a:schemeClr val="folHlink"/>
                </a:solidFill>
                <a:effectLst>
                  <a:outerShdw blurRad="38100" dist="38100" dir="2700000" algn="tl">
                    <a:srgbClr val="C0C0C0"/>
                  </a:outerShdw>
                </a:effectLst>
              </a:rPr>
              <a:t>優先</a:t>
            </a:r>
            <a:r>
              <a:rPr lang="zh-TW" altLang="en-US" sz="2000" dirty="0"/>
              <a:t>”</a:t>
            </a:r>
            <a:r>
              <a:rPr lang="en-US" altLang="zh-TW" sz="2000" dirty="0"/>
              <a:t>:</a:t>
            </a:r>
          </a:p>
          <a:p>
            <a:pPr lvl="1">
              <a:lnSpc>
                <a:spcPct val="120000"/>
              </a:lnSpc>
              <a:tabLst>
                <a:tab pos="5738813" algn="l"/>
              </a:tabLst>
            </a:pPr>
            <a:r>
              <a:rPr lang="en-US" altLang="zh-TW" sz="1800" dirty="0"/>
              <a:t>Step 1: </a:t>
            </a:r>
            <a:r>
              <a:rPr lang="zh-TW" altLang="en-US" sz="1800" dirty="0"/>
              <a:t>取 </a:t>
            </a:r>
            <a:r>
              <a:rPr lang="en-US" altLang="zh-TW" sz="1800" dirty="0"/>
              <a:t>20 </a:t>
            </a:r>
            <a:r>
              <a:rPr lang="en-US" altLang="zh-TW" sz="1800" dirty="0" err="1"/>
              <a:t>bl</a:t>
            </a:r>
            <a:r>
              <a:rPr lang="zh-TW" altLang="en-US" sz="1800" dirty="0"/>
              <a:t>的</a:t>
            </a:r>
            <a:r>
              <a:rPr lang="en-US" altLang="zh-TW" sz="1800" dirty="0"/>
              <a:t>Item 1</a:t>
            </a:r>
            <a:r>
              <a:rPr lang="zh-TW" altLang="en-US" sz="1800" dirty="0"/>
              <a:t>，可得利潤為 </a:t>
            </a:r>
            <a:r>
              <a:rPr lang="en-US" altLang="zh-TW" sz="1800" dirty="0"/>
              <a:t>$140</a:t>
            </a:r>
            <a:r>
              <a:rPr lang="zh-TW" altLang="en-US" sz="1800" dirty="0"/>
              <a:t>，背包剩餘重量</a:t>
            </a:r>
            <a:r>
              <a:rPr lang="en-US" altLang="zh-TW" sz="1800" dirty="0"/>
              <a:t>: 10 </a:t>
            </a:r>
            <a:r>
              <a:rPr lang="en-US" altLang="zh-TW" sz="1800" dirty="0" err="1"/>
              <a:t>bl</a:t>
            </a:r>
            <a:endParaRPr lang="en-US" altLang="zh-TW" sz="1800" dirty="0"/>
          </a:p>
          <a:p>
            <a:pPr lvl="1">
              <a:lnSpc>
                <a:spcPct val="120000"/>
              </a:lnSpc>
              <a:tabLst>
                <a:tab pos="5738813" algn="l"/>
              </a:tabLst>
            </a:pPr>
            <a:r>
              <a:rPr lang="en-US" altLang="zh-TW" sz="1800" dirty="0"/>
              <a:t>Step 2: </a:t>
            </a:r>
            <a:r>
              <a:rPr lang="zh-TW" altLang="en-US" sz="1800" dirty="0"/>
              <a:t>取</a:t>
            </a:r>
            <a:r>
              <a:rPr lang="en-US" altLang="zh-TW" sz="1800" dirty="0"/>
              <a:t>10 </a:t>
            </a:r>
            <a:r>
              <a:rPr lang="en-US" altLang="zh-TW" sz="1800" dirty="0" err="1"/>
              <a:t>bl</a:t>
            </a:r>
            <a:r>
              <a:rPr lang="zh-TW" altLang="en-US" sz="1800" dirty="0"/>
              <a:t>的</a:t>
            </a:r>
            <a:r>
              <a:rPr lang="en-US" altLang="zh-TW" sz="1800" dirty="0"/>
              <a:t>Item 2</a:t>
            </a:r>
            <a:r>
              <a:rPr lang="zh-TW" altLang="en-US" sz="1800" dirty="0"/>
              <a:t>，連同</a:t>
            </a:r>
            <a:r>
              <a:rPr lang="en-US" altLang="zh-TW" sz="1800" dirty="0"/>
              <a:t>Step 1</a:t>
            </a:r>
            <a:r>
              <a:rPr lang="zh-TW" altLang="en-US" sz="1800" dirty="0"/>
              <a:t>所取之</a:t>
            </a:r>
            <a:r>
              <a:rPr lang="en-US" altLang="zh-TW" sz="1800" dirty="0"/>
              <a:t>20 </a:t>
            </a:r>
            <a:r>
              <a:rPr lang="en-US" altLang="zh-TW" sz="1800" dirty="0" err="1"/>
              <a:t>bl</a:t>
            </a:r>
            <a:r>
              <a:rPr lang="zh-TW" altLang="en-US" sz="1800" dirty="0"/>
              <a:t>的</a:t>
            </a:r>
            <a:r>
              <a:rPr lang="en-US" altLang="zh-TW" sz="1800" dirty="0"/>
              <a:t>Item 1</a:t>
            </a:r>
            <a:r>
              <a:rPr lang="zh-TW" altLang="en-US" sz="1800" dirty="0"/>
              <a:t>，可得總利潤為 </a:t>
            </a:r>
            <a:r>
              <a:rPr lang="en-US" altLang="zh-TW" sz="1800" dirty="0"/>
              <a:t>$200</a:t>
            </a:r>
            <a:r>
              <a:rPr lang="zh-TW" altLang="en-US" sz="1800" dirty="0"/>
              <a:t>，背包剩餘重量</a:t>
            </a:r>
            <a:r>
              <a:rPr lang="en-US" altLang="zh-TW" sz="1800" dirty="0"/>
              <a:t>: 0 </a:t>
            </a:r>
            <a:r>
              <a:rPr lang="en-US" altLang="zh-TW" sz="1800" dirty="0" err="1"/>
              <a:t>bl</a:t>
            </a:r>
            <a:endParaRPr lang="en-US" altLang="zh-TW" sz="1800" dirty="0"/>
          </a:p>
          <a:p>
            <a:pPr lvl="1">
              <a:lnSpc>
                <a:spcPct val="120000"/>
              </a:lnSpc>
              <a:tabLst>
                <a:tab pos="5738813" algn="l"/>
              </a:tabLst>
            </a:pPr>
            <a:r>
              <a:rPr lang="en-US" altLang="zh-TW" sz="1800" dirty="0"/>
              <a:t>Step 3: </a:t>
            </a:r>
            <a:r>
              <a:rPr lang="zh-TW" altLang="en-US" sz="1800" dirty="0"/>
              <a:t>因為背包已無剩餘重量，故完全無法取得</a:t>
            </a:r>
            <a:r>
              <a:rPr lang="en-US" altLang="zh-TW" sz="1800" dirty="0"/>
              <a:t>Item 3</a:t>
            </a:r>
          </a:p>
          <a:p>
            <a:pPr lvl="1">
              <a:lnSpc>
                <a:spcPct val="120000"/>
              </a:lnSpc>
              <a:tabLst>
                <a:tab pos="5738813" algn="l"/>
              </a:tabLst>
            </a:pPr>
            <a:r>
              <a:rPr lang="zh-TW" altLang="en-US" sz="1800" b="1" dirty="0">
                <a:solidFill>
                  <a:srgbClr val="FF0000"/>
                </a:solidFill>
                <a:effectLst>
                  <a:outerShdw blurRad="38100" dist="38100" dir="2700000" algn="tl">
                    <a:srgbClr val="C0C0C0"/>
                  </a:outerShdw>
                </a:effectLst>
              </a:rPr>
              <a:t>所得總利潤 </a:t>
            </a:r>
            <a:r>
              <a:rPr lang="en-US" altLang="zh-TW" sz="1800" b="1" dirty="0">
                <a:solidFill>
                  <a:srgbClr val="FF0000"/>
                </a:solidFill>
                <a:effectLst>
                  <a:outerShdw blurRad="38100" dist="38100" dir="2700000" algn="tl">
                    <a:srgbClr val="C0C0C0"/>
                  </a:outerShdw>
                </a:effectLst>
              </a:rPr>
              <a:t>= $200</a:t>
            </a:r>
            <a:endParaRPr lang="zh-TW" altLang="en-US" dirty="0"/>
          </a:p>
        </p:txBody>
      </p:sp>
      <p:graphicFrame>
        <p:nvGraphicFramePr>
          <p:cNvPr id="4" name="Group 64"/>
          <p:cNvGraphicFramePr>
            <a:graphicFrameLocks/>
          </p:cNvGraphicFramePr>
          <p:nvPr>
            <p:extLst>
              <p:ext uri="{D42A27DB-BD31-4B8C-83A1-F6EECF244321}">
                <p14:modId xmlns:p14="http://schemas.microsoft.com/office/powerpoint/2010/main" val="2367568678"/>
              </p:ext>
            </p:extLst>
          </p:nvPr>
        </p:nvGraphicFramePr>
        <p:xfrm>
          <a:off x="2251075" y="1412776"/>
          <a:ext cx="4192588" cy="1493520"/>
        </p:xfrm>
        <a:graphic>
          <a:graphicData uri="http://schemas.openxmlformats.org/drawingml/2006/table">
            <a:tbl>
              <a:tblPr/>
              <a:tblGrid>
                <a:gridCol w="736600">
                  <a:extLst>
                    <a:ext uri="{9D8B030D-6E8A-4147-A177-3AD203B41FA5}">
                      <a16:colId xmlns:a16="http://schemas.microsoft.com/office/drawing/2014/main" val="4210331362"/>
                    </a:ext>
                  </a:extLst>
                </a:gridCol>
                <a:gridCol w="1144588">
                  <a:extLst>
                    <a:ext uri="{9D8B030D-6E8A-4147-A177-3AD203B41FA5}">
                      <a16:colId xmlns:a16="http://schemas.microsoft.com/office/drawing/2014/main" val="698849068"/>
                    </a:ext>
                  </a:extLst>
                </a:gridCol>
                <a:gridCol w="730250">
                  <a:extLst>
                    <a:ext uri="{9D8B030D-6E8A-4147-A177-3AD203B41FA5}">
                      <a16:colId xmlns:a16="http://schemas.microsoft.com/office/drawing/2014/main" val="3560358818"/>
                    </a:ext>
                  </a:extLst>
                </a:gridCol>
                <a:gridCol w="1581150">
                  <a:extLst>
                    <a:ext uri="{9D8B030D-6E8A-4147-A177-3AD203B41FA5}">
                      <a16:colId xmlns:a16="http://schemas.microsoft.com/office/drawing/2014/main" val="3419577133"/>
                    </a:ext>
                  </a:extLst>
                </a:gridCol>
              </a:tblGrid>
              <a:tr h="2174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重量 </a:t>
                      </a: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(bl)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利潤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利潤</a:t>
                      </a: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a:t>
                      </a:r>
                      <a:r>
                        <a:rPr kumimoji="1" lang="zh-TW" altLang="en-US"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重量比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6979706"/>
                  </a:ext>
                </a:extLst>
              </a:tr>
              <a:tr h="354013">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1693663"/>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9023133"/>
                  </a:ext>
                </a:extLst>
              </a:tr>
              <a:tr h="1619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9582098"/>
                  </a:ext>
                </a:extLst>
              </a:tr>
            </a:tbl>
          </a:graphicData>
        </a:graphic>
      </p:graphicFrame>
    </p:spTree>
    <p:extLst>
      <p:ext uri="{BB962C8B-B14F-4D97-AF65-F5344CB8AC3E}">
        <p14:creationId xmlns:p14="http://schemas.microsoft.com/office/powerpoint/2010/main" val="57222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4"/>
            <a:ext cx="7989752" cy="5760639"/>
          </a:xfrm>
        </p:spPr>
        <p:txBody>
          <a:bodyPr>
            <a:normAutofit fontScale="92500"/>
          </a:bodyPr>
          <a:lstStyle/>
          <a:p>
            <a:pPr>
              <a:lnSpc>
                <a:spcPct val="120000"/>
              </a:lnSpc>
            </a:pPr>
            <a:r>
              <a:rPr lang="zh-TW" altLang="en-US" sz="2000" dirty="0"/>
              <a:t>選擇程序採 “</a:t>
            </a:r>
            <a:r>
              <a:rPr lang="zh-TW" altLang="en-US" sz="2000" b="1" u="sng" dirty="0">
                <a:solidFill>
                  <a:schemeClr val="folHlink"/>
                </a:solidFill>
                <a:effectLst>
                  <a:outerShdw blurRad="38100" dist="38100" dir="2700000" algn="tl">
                    <a:srgbClr val="C0C0C0"/>
                  </a:outerShdw>
                </a:effectLst>
              </a:rPr>
              <a:t>最小重量</a:t>
            </a:r>
            <a:r>
              <a:rPr lang="zh-TW" altLang="en-US" sz="2000" b="1" dirty="0">
                <a:solidFill>
                  <a:schemeClr val="folHlink"/>
                </a:solidFill>
                <a:effectLst>
                  <a:outerShdw blurRad="38100" dist="38100" dir="2700000" algn="tl">
                    <a:srgbClr val="C0C0C0"/>
                  </a:outerShdw>
                </a:effectLst>
              </a:rPr>
              <a:t>優先</a:t>
            </a:r>
            <a:r>
              <a:rPr lang="zh-TW" altLang="en-US" sz="2000" dirty="0"/>
              <a:t>”</a:t>
            </a:r>
            <a:r>
              <a:rPr lang="en-US" altLang="zh-TW" sz="2000" dirty="0"/>
              <a:t>:</a:t>
            </a:r>
          </a:p>
          <a:p>
            <a:pPr lvl="1">
              <a:lnSpc>
                <a:spcPct val="120000"/>
              </a:lnSpc>
            </a:pPr>
            <a:r>
              <a:rPr lang="en-US" altLang="zh-TW" sz="1800" dirty="0"/>
              <a:t>Step 1: </a:t>
            </a:r>
            <a:r>
              <a:rPr lang="zh-TW" altLang="en-US" sz="1800" dirty="0"/>
              <a:t>取 </a:t>
            </a:r>
            <a:r>
              <a:rPr lang="en-US" altLang="zh-TW" sz="1800" dirty="0"/>
              <a:t>5 </a:t>
            </a:r>
            <a:r>
              <a:rPr lang="en-US" altLang="zh-TW" sz="1800" dirty="0" err="1"/>
              <a:t>bl</a:t>
            </a:r>
            <a:r>
              <a:rPr lang="zh-TW" altLang="en-US" sz="1800" dirty="0"/>
              <a:t>的</a:t>
            </a:r>
            <a:r>
              <a:rPr lang="en-US" altLang="zh-TW" sz="1800" dirty="0"/>
              <a:t>Item 1</a:t>
            </a:r>
            <a:r>
              <a:rPr lang="zh-TW" altLang="en-US" sz="1800" dirty="0"/>
              <a:t>，可得利潤為 </a:t>
            </a:r>
            <a:r>
              <a:rPr lang="en-US" altLang="zh-TW" sz="1800" dirty="0"/>
              <a:t>$50</a:t>
            </a:r>
            <a:r>
              <a:rPr lang="zh-TW" altLang="en-US" sz="1800" dirty="0"/>
              <a:t>，背包剩餘重量</a:t>
            </a:r>
            <a:r>
              <a:rPr lang="en-US" altLang="zh-TW" sz="1800" dirty="0"/>
              <a:t>: 25 </a:t>
            </a:r>
            <a:r>
              <a:rPr lang="en-US" altLang="zh-TW" sz="1800" dirty="0" err="1"/>
              <a:t>bl</a:t>
            </a:r>
            <a:endParaRPr lang="en-US" altLang="zh-TW" sz="1800" dirty="0"/>
          </a:p>
          <a:p>
            <a:pPr lvl="1">
              <a:lnSpc>
                <a:spcPct val="120000"/>
              </a:lnSpc>
            </a:pPr>
            <a:r>
              <a:rPr lang="en-US" altLang="zh-TW" sz="1800" dirty="0"/>
              <a:t>Step 2: </a:t>
            </a:r>
            <a:r>
              <a:rPr lang="zh-TW" altLang="en-US" sz="1800" dirty="0"/>
              <a:t>取</a:t>
            </a:r>
            <a:r>
              <a:rPr lang="en-US" altLang="zh-TW" sz="1800" dirty="0"/>
              <a:t>10 </a:t>
            </a:r>
            <a:r>
              <a:rPr lang="en-US" altLang="zh-TW" sz="1800" dirty="0" err="1"/>
              <a:t>bl</a:t>
            </a:r>
            <a:r>
              <a:rPr lang="zh-TW" altLang="en-US" sz="1800" dirty="0"/>
              <a:t>的</a:t>
            </a:r>
            <a:r>
              <a:rPr lang="en-US" altLang="zh-TW" sz="1800" dirty="0"/>
              <a:t>Item 2</a:t>
            </a:r>
            <a:r>
              <a:rPr lang="zh-TW" altLang="en-US" sz="1800" dirty="0"/>
              <a:t>，連同</a:t>
            </a:r>
            <a:r>
              <a:rPr lang="en-US" altLang="zh-TW" sz="1800" dirty="0"/>
              <a:t>Step 1</a:t>
            </a:r>
            <a:r>
              <a:rPr lang="zh-TW" altLang="en-US" sz="1800" dirty="0"/>
              <a:t>所取之</a:t>
            </a:r>
            <a:r>
              <a:rPr lang="en-US" altLang="zh-TW" sz="1800" dirty="0"/>
              <a:t>5 </a:t>
            </a:r>
            <a:r>
              <a:rPr lang="en-US" altLang="zh-TW" sz="1800" dirty="0" err="1"/>
              <a:t>bl</a:t>
            </a:r>
            <a:r>
              <a:rPr lang="zh-TW" altLang="en-US" sz="1800" dirty="0"/>
              <a:t>的</a:t>
            </a:r>
            <a:r>
              <a:rPr lang="en-US" altLang="zh-TW" sz="1800" dirty="0"/>
              <a:t>Item 1</a:t>
            </a:r>
            <a:r>
              <a:rPr lang="zh-TW" altLang="en-US" sz="1800" dirty="0"/>
              <a:t>，可得總利潤為 </a:t>
            </a:r>
            <a:r>
              <a:rPr lang="en-US" altLang="zh-TW" sz="1800" dirty="0"/>
              <a:t>$110</a:t>
            </a:r>
            <a:r>
              <a:rPr lang="zh-TW" altLang="en-US" sz="1800" dirty="0"/>
              <a:t>，背包剩餘重量</a:t>
            </a:r>
            <a:r>
              <a:rPr lang="en-US" altLang="zh-TW" sz="1800" dirty="0"/>
              <a:t>: 15 </a:t>
            </a:r>
            <a:r>
              <a:rPr lang="en-US" altLang="zh-TW" sz="1800" dirty="0" err="1"/>
              <a:t>bl</a:t>
            </a:r>
            <a:endParaRPr lang="en-US" altLang="zh-TW" sz="1800" dirty="0"/>
          </a:p>
          <a:p>
            <a:pPr lvl="1">
              <a:lnSpc>
                <a:spcPct val="120000"/>
              </a:lnSpc>
            </a:pPr>
            <a:r>
              <a:rPr lang="en-US" altLang="zh-TW" sz="1800" dirty="0"/>
              <a:t>Step 3: </a:t>
            </a:r>
            <a:r>
              <a:rPr lang="zh-TW" altLang="en-US" sz="1800" dirty="0"/>
              <a:t>由於背包剩餘重量為</a:t>
            </a:r>
            <a:r>
              <a:rPr lang="en-US" altLang="zh-TW" sz="1800" dirty="0"/>
              <a:t>15 </a:t>
            </a:r>
            <a:r>
              <a:rPr lang="en-US" altLang="zh-TW" sz="1800" dirty="0" err="1"/>
              <a:t>bl</a:t>
            </a:r>
            <a:r>
              <a:rPr lang="zh-TW" altLang="en-US" sz="1800" dirty="0"/>
              <a:t>，而</a:t>
            </a:r>
            <a:r>
              <a:rPr lang="en-US" altLang="zh-TW" sz="1800" dirty="0"/>
              <a:t>Item 3</a:t>
            </a:r>
            <a:r>
              <a:rPr lang="zh-TW" altLang="en-US" sz="1800" dirty="0"/>
              <a:t>的重量有</a:t>
            </a:r>
            <a:r>
              <a:rPr lang="en-US" altLang="zh-TW" sz="1800" dirty="0"/>
              <a:t>20 </a:t>
            </a:r>
            <a:r>
              <a:rPr lang="en-US" altLang="zh-TW" sz="1800" dirty="0" err="1"/>
              <a:t>bl</a:t>
            </a:r>
            <a:r>
              <a:rPr lang="zh-TW" altLang="en-US" sz="1800" dirty="0"/>
              <a:t>，因此僅能取 </a:t>
            </a:r>
            <a:r>
              <a:rPr lang="en-US" altLang="zh-TW" sz="1800" dirty="0"/>
              <a:t>¾ </a:t>
            </a:r>
            <a:r>
              <a:rPr lang="zh-TW" altLang="en-US" sz="1800" dirty="0"/>
              <a:t>的</a:t>
            </a:r>
            <a:r>
              <a:rPr lang="en-US" altLang="zh-TW" sz="1800" dirty="0"/>
              <a:t>Item 3</a:t>
            </a:r>
            <a:r>
              <a:rPr lang="zh-TW" altLang="en-US" sz="1800" dirty="0"/>
              <a:t>，連同前兩步的結果，可得總利潤為 </a:t>
            </a:r>
            <a:r>
              <a:rPr lang="en-US" altLang="zh-TW" sz="1800" dirty="0"/>
              <a:t>$215</a:t>
            </a:r>
            <a:r>
              <a:rPr lang="zh-TW" altLang="en-US" sz="1800" dirty="0"/>
              <a:t>，背包剩餘重量</a:t>
            </a:r>
            <a:r>
              <a:rPr lang="en-US" altLang="zh-TW" sz="1800" dirty="0"/>
              <a:t>: 0 </a:t>
            </a:r>
            <a:r>
              <a:rPr lang="en-US" altLang="zh-TW" sz="1800" dirty="0" err="1"/>
              <a:t>bl</a:t>
            </a:r>
            <a:endParaRPr lang="en-US" altLang="zh-TW" sz="1800" dirty="0"/>
          </a:p>
          <a:p>
            <a:pPr lvl="1">
              <a:lnSpc>
                <a:spcPct val="120000"/>
              </a:lnSpc>
            </a:pPr>
            <a:r>
              <a:rPr lang="zh-TW" altLang="en-US" sz="1800" b="1" dirty="0">
                <a:solidFill>
                  <a:srgbClr val="FF0000"/>
                </a:solidFill>
                <a:effectLst>
                  <a:outerShdw blurRad="38100" dist="38100" dir="2700000" algn="tl">
                    <a:srgbClr val="C0C0C0"/>
                  </a:outerShdw>
                </a:effectLst>
              </a:rPr>
              <a:t>所得總利潤 </a:t>
            </a:r>
            <a:r>
              <a:rPr lang="en-US" altLang="zh-TW" sz="1800" b="1" dirty="0">
                <a:solidFill>
                  <a:srgbClr val="FF0000"/>
                </a:solidFill>
                <a:effectLst>
                  <a:outerShdw blurRad="38100" dist="38100" dir="2700000" algn="tl">
                    <a:srgbClr val="C0C0C0"/>
                  </a:outerShdw>
                </a:effectLst>
              </a:rPr>
              <a:t>= $215</a:t>
            </a:r>
          </a:p>
          <a:p>
            <a:pPr>
              <a:lnSpc>
                <a:spcPct val="120000"/>
              </a:lnSpc>
            </a:pPr>
            <a:r>
              <a:rPr lang="zh-TW" altLang="en-US" sz="2000" dirty="0"/>
              <a:t>選擇程序採 “</a:t>
            </a:r>
            <a:r>
              <a:rPr lang="zh-TW" altLang="en-US" sz="2000" b="1" u="sng" dirty="0">
                <a:solidFill>
                  <a:schemeClr val="folHlink"/>
                </a:solidFill>
                <a:effectLst>
                  <a:outerShdw blurRad="38100" dist="38100" dir="2700000" algn="tl">
                    <a:srgbClr val="C0C0C0"/>
                  </a:outerShdw>
                </a:effectLst>
              </a:rPr>
              <a:t>最大利潤與重量比</a:t>
            </a:r>
            <a:r>
              <a:rPr lang="zh-TW" altLang="en-US" sz="2000" dirty="0"/>
              <a:t>”</a:t>
            </a:r>
            <a:r>
              <a:rPr lang="en-US" altLang="zh-TW" sz="2000" dirty="0"/>
              <a:t>:</a:t>
            </a:r>
          </a:p>
          <a:p>
            <a:pPr lvl="1">
              <a:lnSpc>
                <a:spcPct val="120000"/>
              </a:lnSpc>
            </a:pPr>
            <a:r>
              <a:rPr lang="en-US" altLang="zh-TW" sz="1800" dirty="0"/>
              <a:t>Step 1: </a:t>
            </a:r>
            <a:r>
              <a:rPr lang="zh-TW" altLang="en-US" sz="1800" dirty="0"/>
              <a:t>取 </a:t>
            </a:r>
            <a:r>
              <a:rPr lang="en-US" altLang="zh-TW" sz="1800" dirty="0"/>
              <a:t>5 </a:t>
            </a:r>
            <a:r>
              <a:rPr lang="en-US" altLang="zh-TW" sz="1800" dirty="0" err="1"/>
              <a:t>bl</a:t>
            </a:r>
            <a:r>
              <a:rPr lang="zh-TW" altLang="en-US" sz="1800" dirty="0"/>
              <a:t>的</a:t>
            </a:r>
            <a:r>
              <a:rPr lang="en-US" altLang="zh-TW" sz="1800" dirty="0"/>
              <a:t>Item 1</a:t>
            </a:r>
            <a:r>
              <a:rPr lang="zh-TW" altLang="en-US" sz="1800" dirty="0"/>
              <a:t>，可得利潤為 </a:t>
            </a:r>
            <a:r>
              <a:rPr lang="en-US" altLang="zh-TW" sz="1800" dirty="0"/>
              <a:t>$50</a:t>
            </a:r>
            <a:r>
              <a:rPr lang="zh-TW" altLang="en-US" sz="1800" dirty="0"/>
              <a:t>，背包剩餘重量</a:t>
            </a:r>
            <a:r>
              <a:rPr lang="en-US" altLang="zh-TW" sz="1800" dirty="0"/>
              <a:t>: 25 </a:t>
            </a:r>
            <a:r>
              <a:rPr lang="en-US" altLang="zh-TW" sz="1800" dirty="0" err="1"/>
              <a:t>bl</a:t>
            </a:r>
            <a:endParaRPr lang="en-US" altLang="zh-TW" sz="1800" dirty="0"/>
          </a:p>
          <a:p>
            <a:pPr lvl="1">
              <a:lnSpc>
                <a:spcPct val="120000"/>
              </a:lnSpc>
            </a:pPr>
            <a:r>
              <a:rPr lang="en-US" altLang="zh-TW" sz="1800" dirty="0"/>
              <a:t>Step 2: </a:t>
            </a:r>
            <a:r>
              <a:rPr lang="zh-TW" altLang="en-US" sz="1800" dirty="0"/>
              <a:t>取</a:t>
            </a:r>
            <a:r>
              <a:rPr lang="en-US" altLang="zh-TW" sz="1800" dirty="0"/>
              <a:t>20 </a:t>
            </a:r>
            <a:r>
              <a:rPr lang="en-US" altLang="zh-TW" sz="1800" dirty="0" err="1"/>
              <a:t>bl</a:t>
            </a:r>
            <a:r>
              <a:rPr lang="zh-TW" altLang="en-US" sz="1800" dirty="0"/>
              <a:t>的</a:t>
            </a:r>
            <a:r>
              <a:rPr lang="en-US" altLang="zh-TW" sz="1800" dirty="0"/>
              <a:t>Item 3</a:t>
            </a:r>
            <a:r>
              <a:rPr lang="zh-TW" altLang="en-US" sz="1800" dirty="0"/>
              <a:t>，連同</a:t>
            </a:r>
            <a:r>
              <a:rPr lang="en-US" altLang="zh-TW" sz="1800" dirty="0"/>
              <a:t>Step 1</a:t>
            </a:r>
            <a:r>
              <a:rPr lang="zh-TW" altLang="en-US" sz="1800" dirty="0"/>
              <a:t>的結果，可得總利潤為 </a:t>
            </a:r>
            <a:r>
              <a:rPr lang="en-US" altLang="zh-TW" sz="1800" dirty="0"/>
              <a:t>$190</a:t>
            </a:r>
            <a:r>
              <a:rPr lang="zh-TW" altLang="en-US" sz="1800" dirty="0"/>
              <a:t>，背包剩餘重量</a:t>
            </a:r>
            <a:r>
              <a:rPr lang="en-US" altLang="zh-TW" sz="1800" dirty="0"/>
              <a:t>: 5 </a:t>
            </a:r>
            <a:r>
              <a:rPr lang="en-US" altLang="zh-TW" sz="1800" dirty="0" err="1"/>
              <a:t>bl</a:t>
            </a:r>
            <a:endParaRPr lang="en-US" altLang="zh-TW" sz="1800" dirty="0"/>
          </a:p>
          <a:p>
            <a:pPr lvl="1">
              <a:lnSpc>
                <a:spcPct val="120000"/>
              </a:lnSpc>
            </a:pPr>
            <a:r>
              <a:rPr lang="en-US" altLang="zh-TW" sz="1800" dirty="0"/>
              <a:t>Step 3: </a:t>
            </a:r>
            <a:r>
              <a:rPr lang="zh-TW" altLang="en-US" sz="1800" dirty="0"/>
              <a:t>由於背包剩餘重量為</a:t>
            </a:r>
            <a:r>
              <a:rPr lang="en-US" altLang="zh-TW" sz="1800" dirty="0"/>
              <a:t>5 </a:t>
            </a:r>
            <a:r>
              <a:rPr lang="en-US" altLang="zh-TW" sz="1800" dirty="0" err="1"/>
              <a:t>bl</a:t>
            </a:r>
            <a:r>
              <a:rPr lang="zh-TW" altLang="en-US" sz="1800" dirty="0"/>
              <a:t>，而</a:t>
            </a:r>
            <a:r>
              <a:rPr lang="en-US" altLang="zh-TW" sz="1800" dirty="0"/>
              <a:t>Item 2</a:t>
            </a:r>
            <a:r>
              <a:rPr lang="zh-TW" altLang="en-US" sz="1800" dirty="0"/>
              <a:t>的重量有</a:t>
            </a:r>
            <a:r>
              <a:rPr lang="en-US" altLang="zh-TW" sz="1800" dirty="0"/>
              <a:t>10 </a:t>
            </a:r>
            <a:r>
              <a:rPr lang="en-US" altLang="zh-TW" sz="1800" dirty="0" err="1"/>
              <a:t>bl</a:t>
            </a:r>
            <a:r>
              <a:rPr lang="zh-TW" altLang="en-US" sz="1800" dirty="0"/>
              <a:t>，因此僅能取 </a:t>
            </a:r>
            <a:r>
              <a:rPr lang="en-US" altLang="zh-TW" sz="1800" dirty="0"/>
              <a:t>½ </a:t>
            </a:r>
            <a:r>
              <a:rPr lang="zh-TW" altLang="en-US" sz="1800" dirty="0"/>
              <a:t>的</a:t>
            </a:r>
            <a:r>
              <a:rPr lang="en-US" altLang="zh-TW" sz="1800" dirty="0"/>
              <a:t>Item 2</a:t>
            </a:r>
            <a:r>
              <a:rPr lang="zh-TW" altLang="en-US" sz="1800" dirty="0"/>
              <a:t>，連同前兩步的結果，可得總利潤為 </a:t>
            </a:r>
            <a:r>
              <a:rPr lang="en-US" altLang="zh-TW" sz="1800" dirty="0"/>
              <a:t>$220</a:t>
            </a:r>
            <a:r>
              <a:rPr lang="zh-TW" altLang="en-US" sz="1800" dirty="0"/>
              <a:t>，背包剩餘重量</a:t>
            </a:r>
            <a:r>
              <a:rPr lang="en-US" altLang="zh-TW" sz="1800" dirty="0"/>
              <a:t>: 0 </a:t>
            </a:r>
            <a:r>
              <a:rPr lang="en-US" altLang="zh-TW" sz="1800" dirty="0" err="1"/>
              <a:t>bl</a:t>
            </a:r>
            <a:endParaRPr lang="en-US" altLang="zh-TW" sz="1800" dirty="0"/>
          </a:p>
          <a:p>
            <a:pPr lvl="1">
              <a:lnSpc>
                <a:spcPct val="120000"/>
              </a:lnSpc>
            </a:pPr>
            <a:r>
              <a:rPr lang="zh-TW" altLang="en-US" sz="1800" b="1" dirty="0">
                <a:solidFill>
                  <a:srgbClr val="FF0000"/>
                </a:solidFill>
                <a:effectLst>
                  <a:outerShdw blurRad="38100" dist="38100" dir="2700000" algn="tl">
                    <a:srgbClr val="C0C0C0"/>
                  </a:outerShdw>
                </a:effectLst>
              </a:rPr>
              <a:t>所得總利潤 </a:t>
            </a:r>
            <a:r>
              <a:rPr lang="en-US" altLang="zh-TW" sz="1800" b="1" dirty="0">
                <a:solidFill>
                  <a:srgbClr val="FF0000"/>
                </a:solidFill>
                <a:effectLst>
                  <a:outerShdw blurRad="38100" dist="38100" dir="2700000" algn="tl">
                    <a:srgbClr val="C0C0C0"/>
                  </a:outerShdw>
                </a:effectLst>
              </a:rPr>
              <a:t>= $220</a:t>
            </a:r>
          </a:p>
          <a:p>
            <a:endParaRPr lang="zh-TW" altLang="en-US" dirty="0"/>
          </a:p>
        </p:txBody>
      </p:sp>
    </p:spTree>
    <p:extLst>
      <p:ext uri="{BB962C8B-B14F-4D97-AF65-F5344CB8AC3E}">
        <p14:creationId xmlns:p14="http://schemas.microsoft.com/office/powerpoint/2010/main" val="162746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20713"/>
            <a:ext cx="8569325" cy="60721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6"/>
          <p:cNvSpPr txBox="1">
            <a:spLocks noChangeArrowheads="1"/>
          </p:cNvSpPr>
          <p:nvPr/>
        </p:nvSpPr>
        <p:spPr bwMode="auto">
          <a:xfrm>
            <a:off x="5867400" y="5132388"/>
            <a:ext cx="3070225" cy="1474787"/>
          </a:xfrm>
          <a:prstGeom prst="rect">
            <a:avLst/>
          </a:prstGeom>
          <a:solidFill>
            <a:srgbClr val="FFFF99"/>
          </a:solid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3038" indent="-173038">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110000"/>
              </a:lnSpc>
              <a:spcBef>
                <a:spcPct val="20000"/>
              </a:spcBef>
            </a:pPr>
            <a:r>
              <a:rPr lang="zh-TW" altLang="en-US" u="sng">
                <a:effectLst>
                  <a:outerShdw blurRad="38100" dist="38100" dir="2700000" algn="tl">
                    <a:srgbClr val="FFFFFF"/>
                  </a:outerShdw>
                </a:effectLst>
                <a:latin typeface="Rockwell Condensed" panose="02060603050405020104" pitchFamily="18" charset="0"/>
                <a:ea typeface="MS PGothic" panose="020B0600070205080204" pitchFamily="34" charset="-128"/>
              </a:rPr>
              <a:t>時間複雜度分析</a:t>
            </a:r>
            <a:r>
              <a:rPr lang="zh-TW" altLang="en-US">
                <a:latin typeface="Rockwell Condensed" panose="02060603050405020104" pitchFamily="18" charset="0"/>
                <a:ea typeface="MS PGothic" panose="020B0600070205080204" pitchFamily="34" charset="-128"/>
              </a:rPr>
              <a:t>：</a:t>
            </a:r>
          </a:p>
          <a:p>
            <a:pPr>
              <a:lnSpc>
                <a:spcPct val="110000"/>
              </a:lnSpc>
              <a:spcBef>
                <a:spcPct val="20000"/>
              </a:spcBef>
              <a:buFontTx/>
              <a:buChar char="•"/>
            </a:pPr>
            <a:r>
              <a:rPr lang="zh-TW" altLang="en-US">
                <a:latin typeface="Rockwell Condensed" panose="02060603050405020104" pitchFamily="18" charset="0"/>
                <a:ea typeface="MS PGothic" panose="020B0600070205080204" pitchFamily="34" charset="-128"/>
              </a:rPr>
              <a:t>排序需要</a:t>
            </a:r>
            <a:r>
              <a:rPr lang="en-US" altLang="zh-TW">
                <a:latin typeface="Rockwell Condensed" panose="02060603050405020104" pitchFamily="18" charset="0"/>
                <a:ea typeface="MS PGothic" panose="020B0600070205080204" pitchFamily="34" charset="-128"/>
              </a:rPr>
              <a:t>O(n log n)</a:t>
            </a:r>
          </a:p>
          <a:p>
            <a:pPr>
              <a:lnSpc>
                <a:spcPct val="110000"/>
              </a:lnSpc>
              <a:spcBef>
                <a:spcPct val="20000"/>
              </a:spcBef>
              <a:buFontTx/>
              <a:buChar char="•"/>
            </a:pPr>
            <a:r>
              <a:rPr lang="en-US" altLang="zh-TW">
                <a:latin typeface="Rockwell Condensed" panose="02060603050405020104" pitchFamily="18" charset="0"/>
                <a:ea typeface="MS PGothic" panose="020B0600070205080204" pitchFamily="34" charset="-128"/>
              </a:rPr>
              <a:t>while</a:t>
            </a:r>
            <a:r>
              <a:rPr lang="zh-TW" altLang="en-US">
                <a:latin typeface="Rockwell Condensed" panose="02060603050405020104" pitchFamily="18" charset="0"/>
                <a:ea typeface="MS PGothic" panose="020B0600070205080204" pitchFamily="34" charset="-128"/>
              </a:rPr>
              <a:t>迴圈最多不會超過</a:t>
            </a:r>
            <a:r>
              <a:rPr lang="en-US" altLang="zh-TW">
                <a:latin typeface="Rockwell Condensed" panose="02060603050405020104" pitchFamily="18" charset="0"/>
                <a:ea typeface="MS PGothic" panose="020B0600070205080204" pitchFamily="34" charset="-128"/>
              </a:rPr>
              <a:t>O(n)</a:t>
            </a:r>
          </a:p>
          <a:p>
            <a:pPr>
              <a:lnSpc>
                <a:spcPct val="110000"/>
              </a:lnSpc>
              <a:spcBef>
                <a:spcPct val="20000"/>
              </a:spcBef>
            </a:pPr>
            <a:r>
              <a:rPr lang="en-US" altLang="zh-TW">
                <a:latin typeface="Rockwell Condensed" panose="02060603050405020104" pitchFamily="18" charset="0"/>
                <a:ea typeface="MS PGothic" panose="020B0600070205080204" pitchFamily="34" charset="-128"/>
              </a:rPr>
              <a:t>∴</a:t>
            </a:r>
            <a:r>
              <a:rPr lang="zh-TW" altLang="en-US">
                <a:latin typeface="Rockwell Condensed" panose="02060603050405020104" pitchFamily="18" charset="0"/>
                <a:ea typeface="MS PGothic" panose="020B0600070205080204" pitchFamily="34" charset="-128"/>
              </a:rPr>
              <a:t>整個演算法為 </a:t>
            </a:r>
            <a:r>
              <a:rPr lang="en-US" altLang="zh-TW">
                <a:solidFill>
                  <a:srgbClr val="FF0000"/>
                </a:solidFill>
                <a:effectLst>
                  <a:outerShdw blurRad="38100" dist="38100" dir="2700000" algn="tl">
                    <a:srgbClr val="000000"/>
                  </a:outerShdw>
                </a:effectLst>
                <a:latin typeface="Rockwell Condensed" panose="02060603050405020104" pitchFamily="18" charset="0"/>
                <a:ea typeface="MS PGothic" panose="020B0600070205080204" pitchFamily="34" charset="-128"/>
              </a:rPr>
              <a:t>O(n log n)</a:t>
            </a:r>
          </a:p>
        </p:txBody>
      </p:sp>
    </p:spTree>
    <p:extLst>
      <p:ext uri="{BB962C8B-B14F-4D97-AF65-F5344CB8AC3E}">
        <p14:creationId xmlns:p14="http://schemas.microsoft.com/office/powerpoint/2010/main" val="113419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653294"/>
          </a:xfrm>
        </p:spPr>
        <p:txBody>
          <a:bodyPr/>
          <a:lstStyle/>
          <a:p>
            <a:r>
              <a:rPr lang="zh-TW" altLang="en-US" dirty="0"/>
              <a:t>練習範例</a:t>
            </a:r>
          </a:p>
        </p:txBody>
      </p:sp>
      <p:sp>
        <p:nvSpPr>
          <p:cNvPr id="3" name="內容版面配置區 2"/>
          <p:cNvSpPr>
            <a:spLocks noGrp="1"/>
          </p:cNvSpPr>
          <p:nvPr>
            <p:ph idx="1"/>
          </p:nvPr>
        </p:nvSpPr>
        <p:spPr>
          <a:xfrm>
            <a:off x="581192" y="1556792"/>
            <a:ext cx="7989752" cy="4752527"/>
          </a:xfrm>
        </p:spPr>
        <p:txBody>
          <a:bodyPr>
            <a:normAutofit/>
          </a:bodyPr>
          <a:lstStyle/>
          <a:p>
            <a:pPr>
              <a:lnSpc>
                <a:spcPct val="130000"/>
              </a:lnSpc>
              <a:spcBef>
                <a:spcPct val="30000"/>
              </a:spcBef>
            </a:pPr>
            <a:r>
              <a:rPr lang="en-US" altLang="zh-TW" dirty="0">
                <a:latin typeface="Rockwell Condensed" panose="02060603050405020104" pitchFamily="18" charset="0"/>
                <a:ea typeface="MS PGothic" panose="020B0600070205080204" pitchFamily="34" charset="-128"/>
              </a:rPr>
              <a:t>Now, you are inside a Buffet restaurant. Assume that your stomach can only accept food with maximum size M and there are n kinds of food with sizes and values as (s1, v1), (s2, v2), …, (</a:t>
            </a:r>
            <a:r>
              <a:rPr lang="en-US" altLang="zh-TW" dirty="0" err="1">
                <a:latin typeface="Rockwell Condensed" panose="02060603050405020104" pitchFamily="18" charset="0"/>
                <a:ea typeface="MS PGothic" panose="020B0600070205080204" pitchFamily="34" charset="-128"/>
              </a:rPr>
              <a:t>sn</a:t>
            </a:r>
            <a:r>
              <a:rPr lang="en-US" altLang="zh-TW" dirty="0">
                <a:latin typeface="Rockwell Condensed" panose="02060603050405020104" pitchFamily="18" charset="0"/>
                <a:ea typeface="MS PGothic" panose="020B0600070205080204" pitchFamily="34" charset="-128"/>
              </a:rPr>
              <a:t>, </a:t>
            </a:r>
            <a:r>
              <a:rPr lang="en-US" altLang="zh-TW" dirty="0" err="1">
                <a:latin typeface="Rockwell Condensed" panose="02060603050405020104" pitchFamily="18" charset="0"/>
                <a:ea typeface="MS PGothic" panose="020B0600070205080204" pitchFamily="34" charset="-128"/>
              </a:rPr>
              <a:t>vn</a:t>
            </a:r>
            <a:r>
              <a:rPr lang="en-US" altLang="zh-TW" dirty="0">
                <a:latin typeface="Rockwell Condensed" panose="02060603050405020104" pitchFamily="18" charset="0"/>
                <a:ea typeface="MS PGothic" panose="020B0600070205080204" pitchFamily="34" charset="-128"/>
              </a:rPr>
              <a:t>), in the restaurant. Design an algorithm to find the highest value of food that you can eat. Only need to demonstrate your algorithm based on the case: M = 22 and 4 kinds of food with (3, 4), (4, 5), (6, 9), (8, 13).</a:t>
            </a:r>
          </a:p>
          <a:p>
            <a:pPr lvl="1">
              <a:lnSpc>
                <a:spcPct val="130000"/>
              </a:lnSpc>
              <a:spcBef>
                <a:spcPct val="30000"/>
              </a:spcBef>
            </a:pPr>
            <a:r>
              <a:rPr lang="en-US" altLang="zh-TW" dirty="0">
                <a:latin typeface="Rockwell Condensed" panose="02060603050405020104" pitchFamily="18" charset="0"/>
                <a:ea typeface="MS PGothic" panose="020B0600070205080204" pitchFamily="34" charset="-128"/>
              </a:rPr>
              <a:t>Hint: this is equivalent to the knapsack problem.                </a:t>
            </a:r>
          </a:p>
          <a:p>
            <a:pPr marL="0" indent="0">
              <a:lnSpc>
                <a:spcPct val="130000"/>
              </a:lnSpc>
              <a:spcBef>
                <a:spcPct val="30000"/>
              </a:spcBef>
              <a:buNone/>
            </a:pPr>
            <a:r>
              <a:rPr lang="en-US" altLang="zh-TW" dirty="0">
                <a:latin typeface="Rockwell Condensed" panose="02060603050405020104" pitchFamily="18" charset="0"/>
                <a:ea typeface="MS PGothic" panose="020B0600070205080204" pitchFamily="34" charset="-128"/>
              </a:rPr>
              <a:t>Ans: </a:t>
            </a:r>
            <a:r>
              <a:rPr lang="zh-TW" altLang="en-US" dirty="0">
                <a:latin typeface="Rockwell Condensed" panose="02060603050405020104" pitchFamily="18" charset="0"/>
                <a:ea typeface="MS PGothic" panose="020B0600070205080204" pitchFamily="34" charset="-128"/>
              </a:rPr>
              <a:t>取食物的順序：</a:t>
            </a:r>
            <a:r>
              <a:rPr lang="en-US" altLang="zh-TW" dirty="0">
                <a:latin typeface="Rockwell Condensed" panose="02060603050405020104" pitchFamily="18" charset="0"/>
                <a:ea typeface="MS PGothic" panose="020B0600070205080204" pitchFamily="34" charset="-128"/>
              </a:rPr>
              <a:t>4, 3, 1, 2</a:t>
            </a:r>
            <a:r>
              <a:rPr lang="zh-TW" altLang="en-US" dirty="0">
                <a:latin typeface="Rockwell Condensed" panose="02060603050405020104" pitchFamily="18" charset="0"/>
                <a:ea typeface="MS PGothic" panose="020B0600070205080204" pitchFamily="34" charset="-128"/>
              </a:rPr>
              <a:t>，其餘部份請自行說明。</a:t>
            </a:r>
          </a:p>
          <a:p>
            <a:endParaRPr lang="zh-TW" altLang="en-US" dirty="0"/>
          </a:p>
        </p:txBody>
      </p:sp>
    </p:spTree>
    <p:extLst>
      <p:ext uri="{BB962C8B-B14F-4D97-AF65-F5344CB8AC3E}">
        <p14:creationId xmlns:p14="http://schemas.microsoft.com/office/powerpoint/2010/main" val="119766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Dynamic Programming V.S. Greedy Approach</a:t>
            </a:r>
            <a:endParaRPr lang="zh-TW" altLang="en-US" cap="none" dirty="0"/>
          </a:p>
        </p:txBody>
      </p:sp>
      <p:sp>
        <p:nvSpPr>
          <p:cNvPr id="3" name="內容版面配置區 2"/>
          <p:cNvSpPr>
            <a:spLocks noGrp="1"/>
          </p:cNvSpPr>
          <p:nvPr>
            <p:ph idx="1"/>
          </p:nvPr>
        </p:nvSpPr>
        <p:spPr>
          <a:xfrm>
            <a:off x="581192" y="1988840"/>
            <a:ext cx="7989752" cy="4320479"/>
          </a:xfrm>
        </p:spPr>
        <p:txBody>
          <a:bodyPr>
            <a:normAutofit fontScale="92500"/>
          </a:bodyPr>
          <a:lstStyle/>
          <a:p>
            <a:pPr>
              <a:lnSpc>
                <a:spcPct val="130000"/>
              </a:lnSpc>
              <a:spcBef>
                <a:spcPct val="30000"/>
              </a:spcBef>
            </a:pPr>
            <a:r>
              <a:rPr lang="zh-TW" altLang="en-US" dirty="0"/>
              <a:t>對於</a:t>
            </a:r>
            <a:r>
              <a:rPr lang="zh-TW" altLang="en-US" b="1" dirty="0">
                <a:solidFill>
                  <a:srgbClr val="FF0000"/>
                </a:solidFill>
                <a:effectLst>
                  <a:outerShdw blurRad="38100" dist="38100" dir="2700000" algn="tl">
                    <a:srgbClr val="C0C0C0"/>
                  </a:outerShdw>
                </a:effectLst>
              </a:rPr>
              <a:t>具有限制的最佳化問題</a:t>
            </a:r>
            <a:r>
              <a:rPr lang="zh-TW" altLang="en-US" dirty="0"/>
              <a:t>，可以採用 “貪婪法則” 或 “動態規劃” 來設計演算法則。</a:t>
            </a:r>
          </a:p>
          <a:p>
            <a:pPr lvl="1">
              <a:lnSpc>
                <a:spcPct val="130000"/>
              </a:lnSpc>
              <a:spcBef>
                <a:spcPct val="30000"/>
              </a:spcBef>
            </a:pPr>
            <a:r>
              <a:rPr lang="zh-TW" altLang="en-US" dirty="0"/>
              <a:t>所謂</a:t>
            </a:r>
            <a:r>
              <a:rPr lang="zh-TW" altLang="en-US" b="1" dirty="0">
                <a:solidFill>
                  <a:srgbClr val="008000"/>
                </a:solidFill>
                <a:effectLst>
                  <a:outerShdw blurRad="38100" dist="38100" dir="2700000" algn="tl">
                    <a:srgbClr val="C0C0C0"/>
                  </a:outerShdw>
                </a:effectLst>
              </a:rPr>
              <a:t>具有限制條件的最佳化問題</a:t>
            </a:r>
            <a:r>
              <a:rPr lang="zh-TW" altLang="en-US" dirty="0"/>
              <a:t>，是指</a:t>
            </a:r>
            <a:r>
              <a:rPr lang="zh-TW" altLang="en-US" u="sng" dirty="0"/>
              <a:t>可以將這一個問題表示成為具有一個</a:t>
            </a:r>
            <a:r>
              <a:rPr lang="zh-TW" altLang="en-US" b="1" u="sng" dirty="0">
                <a:solidFill>
                  <a:srgbClr val="0000FF"/>
                </a:solidFill>
                <a:effectLst>
                  <a:outerShdw blurRad="38100" dist="38100" dir="2700000" algn="tl">
                    <a:srgbClr val="C0C0C0"/>
                  </a:outerShdw>
                </a:effectLst>
              </a:rPr>
              <a:t>目標函數 </a:t>
            </a:r>
            <a:r>
              <a:rPr lang="en-US" altLang="zh-TW" b="1" u="sng" dirty="0">
                <a:solidFill>
                  <a:srgbClr val="0000FF"/>
                </a:solidFill>
                <a:effectLst>
                  <a:outerShdw blurRad="38100" dist="38100" dir="2700000" algn="tl">
                    <a:srgbClr val="C0C0C0"/>
                  </a:outerShdw>
                </a:effectLst>
              </a:rPr>
              <a:t>(Objective Function)</a:t>
            </a:r>
            <a:r>
              <a:rPr lang="zh-TW" altLang="en-US" u="sng" dirty="0"/>
              <a:t>與一些</a:t>
            </a:r>
            <a:r>
              <a:rPr lang="zh-TW" altLang="en-US" b="1" u="sng" dirty="0">
                <a:solidFill>
                  <a:srgbClr val="0000FF"/>
                </a:solidFill>
              </a:rPr>
              <a:t>限制函數 </a:t>
            </a:r>
            <a:r>
              <a:rPr lang="en-US" altLang="zh-TW" b="1" u="sng" dirty="0">
                <a:solidFill>
                  <a:srgbClr val="0000FF"/>
                </a:solidFill>
              </a:rPr>
              <a:t>(Constraint Function</a:t>
            </a:r>
            <a:r>
              <a:rPr lang="zh-TW" altLang="en-US" b="1" u="sng" dirty="0">
                <a:solidFill>
                  <a:srgbClr val="0000FF"/>
                </a:solidFill>
              </a:rPr>
              <a:t>；或稱限制條件</a:t>
            </a:r>
            <a:r>
              <a:rPr lang="en-US" altLang="zh-TW" b="1" u="sng" dirty="0">
                <a:solidFill>
                  <a:srgbClr val="0000FF"/>
                </a:solidFill>
              </a:rPr>
              <a:t>)</a:t>
            </a:r>
            <a:r>
              <a:rPr lang="zh-TW" altLang="en-US" u="sng" dirty="0"/>
              <a:t>的式子</a:t>
            </a:r>
            <a:r>
              <a:rPr lang="zh-TW" altLang="en-US" dirty="0"/>
              <a:t>。</a:t>
            </a:r>
          </a:p>
          <a:p>
            <a:pPr lvl="1">
              <a:lnSpc>
                <a:spcPct val="130000"/>
              </a:lnSpc>
              <a:spcBef>
                <a:spcPct val="30000"/>
              </a:spcBef>
            </a:pPr>
            <a:r>
              <a:rPr lang="zh-TW" altLang="en-US" dirty="0"/>
              <a:t>對於求解具有限制條件的最佳化問題時所得到的不同答案類型而言</a:t>
            </a:r>
            <a:r>
              <a:rPr lang="en-US" altLang="zh-TW" dirty="0"/>
              <a:t>:</a:t>
            </a:r>
          </a:p>
          <a:p>
            <a:pPr lvl="2">
              <a:lnSpc>
                <a:spcPct val="130000"/>
              </a:lnSpc>
              <a:spcBef>
                <a:spcPct val="30000"/>
              </a:spcBef>
            </a:pPr>
            <a:r>
              <a:rPr lang="zh-TW" altLang="en-US" u="sng" dirty="0"/>
              <a:t>符合限制函數 </a:t>
            </a:r>
            <a:r>
              <a:rPr lang="en-US" altLang="zh-TW" u="sng" dirty="0"/>
              <a:t>(</a:t>
            </a:r>
            <a:r>
              <a:rPr lang="zh-TW" altLang="en-US" u="sng" dirty="0"/>
              <a:t>條件</a:t>
            </a:r>
            <a:r>
              <a:rPr lang="en-US" altLang="zh-TW" u="sng" dirty="0"/>
              <a:t>) </a:t>
            </a:r>
            <a:r>
              <a:rPr lang="zh-TW" altLang="en-US" u="sng" dirty="0"/>
              <a:t>的所有答案</a:t>
            </a:r>
            <a:r>
              <a:rPr lang="zh-TW" altLang="en-US" dirty="0"/>
              <a:t>，一般通稱為</a:t>
            </a:r>
            <a:r>
              <a:rPr lang="zh-TW" altLang="en-US" b="1" dirty="0">
                <a:solidFill>
                  <a:srgbClr val="FF0000"/>
                </a:solidFill>
                <a:effectLst>
                  <a:outerShdw blurRad="38100" dist="38100" dir="2700000" algn="tl">
                    <a:srgbClr val="C0C0C0"/>
                  </a:outerShdw>
                </a:effectLst>
              </a:rPr>
              <a:t>可行解</a:t>
            </a:r>
            <a:r>
              <a:rPr lang="zh-TW" altLang="en-US" dirty="0"/>
              <a:t> </a:t>
            </a:r>
            <a:r>
              <a:rPr lang="en-US" altLang="zh-TW" dirty="0"/>
              <a:t>(Feasible Solution)</a:t>
            </a:r>
          </a:p>
          <a:p>
            <a:pPr lvl="2">
              <a:lnSpc>
                <a:spcPct val="130000"/>
              </a:lnSpc>
              <a:spcBef>
                <a:spcPct val="30000"/>
              </a:spcBef>
            </a:pPr>
            <a:r>
              <a:rPr lang="zh-TW" altLang="en-US" dirty="0"/>
              <a:t>但是在這一群可行解中，如果能夠</a:t>
            </a:r>
            <a:r>
              <a:rPr lang="zh-TW" altLang="en-US" u="sng" dirty="0"/>
              <a:t>讓目標函數最佳化</a:t>
            </a:r>
            <a:r>
              <a:rPr lang="zh-TW" altLang="en-US" dirty="0"/>
              <a:t>，則這一個可行解就稱為</a:t>
            </a:r>
            <a:r>
              <a:rPr lang="zh-TW" altLang="en-US" b="1" dirty="0">
                <a:solidFill>
                  <a:srgbClr val="FF0000"/>
                </a:solidFill>
                <a:effectLst>
                  <a:outerShdw blurRad="38100" dist="38100" dir="2700000" algn="tl">
                    <a:srgbClr val="C0C0C0"/>
                  </a:outerShdw>
                </a:effectLst>
              </a:rPr>
              <a:t>最佳解</a:t>
            </a:r>
            <a:r>
              <a:rPr lang="zh-TW" altLang="en-US" dirty="0"/>
              <a:t> </a:t>
            </a:r>
            <a:r>
              <a:rPr lang="en-US" altLang="zh-TW" dirty="0"/>
              <a:t>(Optimal Solution)</a:t>
            </a:r>
          </a:p>
          <a:p>
            <a:endParaRPr lang="zh-TW" altLang="en-US" dirty="0"/>
          </a:p>
        </p:txBody>
      </p:sp>
    </p:spTree>
    <p:extLst>
      <p:ext uri="{BB962C8B-B14F-4D97-AF65-F5344CB8AC3E}">
        <p14:creationId xmlns:p14="http://schemas.microsoft.com/office/powerpoint/2010/main" val="1405552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581286"/>
          </a:xfrm>
        </p:spPr>
        <p:txBody>
          <a:bodyPr/>
          <a:lstStyle/>
          <a:p>
            <a:r>
              <a:rPr lang="en-US" altLang="zh-TW" dirty="0"/>
              <a:t>0/1 Knapsack Problem</a:t>
            </a:r>
            <a:endParaRPr lang="zh-TW" altLang="en-US" dirty="0"/>
          </a:p>
        </p:txBody>
      </p:sp>
      <p:sp>
        <p:nvSpPr>
          <p:cNvPr id="3" name="內容版面配置區 2"/>
          <p:cNvSpPr>
            <a:spLocks noGrp="1"/>
          </p:cNvSpPr>
          <p:nvPr>
            <p:ph idx="1"/>
          </p:nvPr>
        </p:nvSpPr>
        <p:spPr>
          <a:xfrm>
            <a:off x="581192" y="1484784"/>
            <a:ext cx="7989752" cy="5040559"/>
          </a:xfrm>
        </p:spPr>
        <p:txBody>
          <a:bodyPr>
            <a:normAutofit lnSpcReduction="10000"/>
          </a:bodyPr>
          <a:lstStyle/>
          <a:p>
            <a:pPr>
              <a:lnSpc>
                <a:spcPct val="130000"/>
              </a:lnSpc>
              <a:spcBef>
                <a:spcPct val="30000"/>
              </a:spcBef>
            </a:pPr>
            <a:r>
              <a:rPr lang="zh-TW" altLang="en-US" dirty="0"/>
              <a:t>物品不可被切割，亦即取物時得取全部</a:t>
            </a:r>
          </a:p>
          <a:p>
            <a:pPr>
              <a:lnSpc>
                <a:spcPct val="130000"/>
              </a:lnSpc>
              <a:spcBef>
                <a:spcPct val="30000"/>
              </a:spcBef>
            </a:pPr>
            <a:r>
              <a:rPr lang="zh-TW" altLang="en-US" dirty="0"/>
              <a:t>若仍採用</a:t>
            </a:r>
            <a:r>
              <a:rPr lang="en-US" altLang="zh-TW" dirty="0"/>
              <a:t>Greedy Approach</a:t>
            </a:r>
            <a:r>
              <a:rPr lang="zh-TW" altLang="en-US" dirty="0"/>
              <a:t>，選擇程序為 “最大利潤與重量比”</a:t>
            </a:r>
            <a:r>
              <a:rPr lang="en-US" altLang="zh-TW" dirty="0"/>
              <a:t>:</a:t>
            </a:r>
          </a:p>
          <a:p>
            <a:pPr lvl="1">
              <a:lnSpc>
                <a:spcPct val="130000"/>
              </a:lnSpc>
              <a:spcBef>
                <a:spcPct val="30000"/>
              </a:spcBef>
            </a:pPr>
            <a:r>
              <a:rPr lang="en-US" altLang="zh-TW" dirty="0"/>
              <a:t>Step 1: </a:t>
            </a:r>
            <a:r>
              <a:rPr lang="zh-TW" altLang="en-US" dirty="0"/>
              <a:t>取 </a:t>
            </a:r>
            <a:r>
              <a:rPr lang="en-US" altLang="zh-TW" dirty="0"/>
              <a:t>5 </a:t>
            </a:r>
            <a:r>
              <a:rPr lang="en-US" altLang="zh-TW" dirty="0" err="1"/>
              <a:t>bl</a:t>
            </a:r>
            <a:r>
              <a:rPr lang="zh-TW" altLang="en-US" dirty="0"/>
              <a:t>的</a:t>
            </a:r>
            <a:r>
              <a:rPr lang="en-US" altLang="zh-TW" dirty="0"/>
              <a:t>Item 1</a:t>
            </a:r>
            <a:r>
              <a:rPr lang="zh-TW" altLang="en-US" dirty="0"/>
              <a:t>，可得利潤為 </a:t>
            </a:r>
            <a:r>
              <a:rPr lang="en-US" altLang="zh-TW" dirty="0"/>
              <a:t>$50</a:t>
            </a:r>
            <a:r>
              <a:rPr lang="zh-TW" altLang="en-US" dirty="0"/>
              <a:t>，背包剩餘重量</a:t>
            </a:r>
            <a:r>
              <a:rPr lang="en-US" altLang="zh-TW" dirty="0"/>
              <a:t>: 25 </a:t>
            </a:r>
            <a:r>
              <a:rPr lang="en-US" altLang="zh-TW" dirty="0" err="1"/>
              <a:t>bl</a:t>
            </a:r>
            <a:endParaRPr lang="en-US" altLang="zh-TW" dirty="0"/>
          </a:p>
          <a:p>
            <a:pPr lvl="1">
              <a:lnSpc>
                <a:spcPct val="130000"/>
              </a:lnSpc>
              <a:spcBef>
                <a:spcPct val="30000"/>
              </a:spcBef>
            </a:pPr>
            <a:r>
              <a:rPr lang="en-US" altLang="zh-TW" dirty="0"/>
              <a:t>Step 2: </a:t>
            </a:r>
            <a:r>
              <a:rPr lang="zh-TW" altLang="en-US" dirty="0"/>
              <a:t>取</a:t>
            </a:r>
            <a:r>
              <a:rPr lang="en-US" altLang="zh-TW" dirty="0"/>
              <a:t>20 </a:t>
            </a:r>
            <a:r>
              <a:rPr lang="en-US" altLang="zh-TW" dirty="0" err="1"/>
              <a:t>bl</a:t>
            </a:r>
            <a:r>
              <a:rPr lang="zh-TW" altLang="en-US" dirty="0"/>
              <a:t>的</a:t>
            </a:r>
            <a:r>
              <a:rPr lang="en-US" altLang="zh-TW" dirty="0"/>
              <a:t>Item 3</a:t>
            </a:r>
            <a:r>
              <a:rPr lang="zh-TW" altLang="en-US" dirty="0"/>
              <a:t>，連同</a:t>
            </a:r>
            <a:r>
              <a:rPr lang="en-US" altLang="zh-TW" dirty="0"/>
              <a:t>Step 1</a:t>
            </a:r>
            <a:r>
              <a:rPr lang="zh-TW" altLang="en-US" dirty="0"/>
              <a:t>的結果，可得總利潤為 </a:t>
            </a:r>
            <a:r>
              <a:rPr lang="en-US" altLang="zh-TW" dirty="0"/>
              <a:t>$190</a:t>
            </a:r>
            <a:r>
              <a:rPr lang="zh-TW" altLang="en-US" dirty="0"/>
              <a:t>，背包剩餘重量</a:t>
            </a:r>
            <a:r>
              <a:rPr lang="en-US" altLang="zh-TW" dirty="0"/>
              <a:t>: 5 </a:t>
            </a:r>
            <a:r>
              <a:rPr lang="en-US" altLang="zh-TW" dirty="0" err="1"/>
              <a:t>bl</a:t>
            </a:r>
            <a:endParaRPr lang="en-US" altLang="zh-TW" dirty="0"/>
          </a:p>
          <a:p>
            <a:pPr lvl="1">
              <a:lnSpc>
                <a:spcPct val="130000"/>
              </a:lnSpc>
              <a:spcBef>
                <a:spcPct val="30000"/>
              </a:spcBef>
            </a:pPr>
            <a:r>
              <a:rPr lang="en-US" altLang="zh-TW" dirty="0"/>
              <a:t>Step 3: </a:t>
            </a:r>
            <a:r>
              <a:rPr lang="zh-TW" altLang="en-US" dirty="0"/>
              <a:t>由於背包剩餘重量為</a:t>
            </a:r>
            <a:r>
              <a:rPr lang="en-US" altLang="zh-TW" dirty="0"/>
              <a:t>5 </a:t>
            </a:r>
            <a:r>
              <a:rPr lang="en-US" altLang="zh-TW" dirty="0" err="1"/>
              <a:t>bl</a:t>
            </a:r>
            <a:r>
              <a:rPr lang="zh-TW" altLang="en-US" dirty="0"/>
              <a:t>，而</a:t>
            </a:r>
            <a:r>
              <a:rPr lang="en-US" altLang="zh-TW" dirty="0"/>
              <a:t>Item 2</a:t>
            </a:r>
            <a:r>
              <a:rPr lang="zh-TW" altLang="en-US" dirty="0"/>
              <a:t>的重量有</a:t>
            </a:r>
            <a:r>
              <a:rPr lang="en-US" altLang="zh-TW" dirty="0"/>
              <a:t>10 </a:t>
            </a:r>
            <a:r>
              <a:rPr lang="en-US" altLang="zh-TW" dirty="0" err="1"/>
              <a:t>bl</a:t>
            </a:r>
            <a:r>
              <a:rPr lang="zh-TW" altLang="en-US" dirty="0"/>
              <a:t>。由於物品不可被分割，因此完全無法取得</a:t>
            </a:r>
            <a:r>
              <a:rPr lang="en-US" altLang="zh-TW" dirty="0"/>
              <a:t>Item 2</a:t>
            </a:r>
            <a:r>
              <a:rPr lang="zh-TW" altLang="en-US" dirty="0"/>
              <a:t>，而背包剩餘重量</a:t>
            </a:r>
            <a:r>
              <a:rPr lang="en-US" altLang="zh-TW" dirty="0"/>
              <a:t>: 5 </a:t>
            </a:r>
            <a:r>
              <a:rPr lang="en-US" altLang="zh-TW" dirty="0" err="1"/>
              <a:t>bl</a:t>
            </a:r>
            <a:endParaRPr lang="en-US" altLang="zh-TW" dirty="0"/>
          </a:p>
          <a:p>
            <a:pPr lvl="1">
              <a:lnSpc>
                <a:spcPct val="130000"/>
              </a:lnSpc>
              <a:spcBef>
                <a:spcPct val="30000"/>
              </a:spcBef>
            </a:pPr>
            <a:r>
              <a:rPr lang="zh-TW" altLang="en-US" b="1" dirty="0">
                <a:solidFill>
                  <a:srgbClr val="FF0000"/>
                </a:solidFill>
                <a:effectLst>
                  <a:outerShdw blurRad="38100" dist="38100" dir="2700000" algn="tl">
                    <a:srgbClr val="C0C0C0"/>
                  </a:outerShdw>
                </a:effectLst>
              </a:rPr>
              <a:t>所得總利潤 </a:t>
            </a:r>
            <a:r>
              <a:rPr lang="en-US" altLang="zh-TW" b="1" dirty="0">
                <a:solidFill>
                  <a:srgbClr val="FF0000"/>
                </a:solidFill>
                <a:effectLst>
                  <a:outerShdw blurRad="38100" dist="38100" dir="2700000" algn="tl">
                    <a:srgbClr val="C0C0C0"/>
                  </a:outerShdw>
                </a:effectLst>
              </a:rPr>
              <a:t>= $190</a:t>
            </a:r>
            <a:r>
              <a:rPr lang="zh-TW" altLang="en-US" b="1" dirty="0">
                <a:solidFill>
                  <a:srgbClr val="FF0000"/>
                </a:solidFill>
                <a:effectLst>
                  <a:outerShdw blurRad="38100" dist="38100" dir="2700000" algn="tl">
                    <a:srgbClr val="C0C0C0"/>
                  </a:outerShdw>
                </a:effectLst>
              </a:rPr>
              <a:t>，但是真正的最佳解 </a:t>
            </a:r>
            <a:r>
              <a:rPr lang="en-US" altLang="zh-TW" b="1" dirty="0">
                <a:solidFill>
                  <a:srgbClr val="FF0000"/>
                </a:solidFill>
                <a:effectLst>
                  <a:outerShdw blurRad="38100" dist="38100" dir="2700000" algn="tl">
                    <a:srgbClr val="C0C0C0"/>
                  </a:outerShdw>
                </a:effectLst>
              </a:rPr>
              <a:t>(</a:t>
            </a:r>
            <a:r>
              <a:rPr lang="zh-TW" altLang="en-US" b="1" dirty="0">
                <a:solidFill>
                  <a:srgbClr val="FF0000"/>
                </a:solidFill>
                <a:effectLst>
                  <a:outerShdw blurRad="38100" dist="38100" dir="2700000" algn="tl">
                    <a:srgbClr val="C0C0C0"/>
                  </a:outerShdw>
                </a:effectLst>
              </a:rPr>
              <a:t>最佳總利潤</a:t>
            </a:r>
            <a:r>
              <a:rPr lang="en-US" altLang="zh-TW" b="1" dirty="0">
                <a:solidFill>
                  <a:srgbClr val="FF0000"/>
                </a:solidFill>
                <a:effectLst>
                  <a:outerShdw blurRad="38100" dist="38100" dir="2700000" algn="tl">
                    <a:srgbClr val="C0C0C0"/>
                  </a:outerShdw>
                </a:effectLst>
              </a:rPr>
              <a:t>) </a:t>
            </a:r>
            <a:r>
              <a:rPr lang="zh-TW" altLang="en-US" b="1" dirty="0">
                <a:solidFill>
                  <a:srgbClr val="FF0000"/>
                </a:solidFill>
                <a:effectLst>
                  <a:outerShdw blurRad="38100" dist="38100" dir="2700000" algn="tl">
                    <a:srgbClr val="C0C0C0"/>
                  </a:outerShdw>
                </a:effectLst>
              </a:rPr>
              <a:t>為 </a:t>
            </a:r>
            <a:r>
              <a:rPr lang="en-US" altLang="zh-TW" b="1" dirty="0">
                <a:solidFill>
                  <a:srgbClr val="FF0000"/>
                </a:solidFill>
                <a:effectLst>
                  <a:outerShdw blurRad="38100" dist="38100" dir="2700000" algn="tl">
                    <a:srgbClr val="C0C0C0"/>
                  </a:outerShdw>
                </a:effectLst>
              </a:rPr>
              <a:t>200</a:t>
            </a:r>
          </a:p>
          <a:p>
            <a:pPr lvl="2">
              <a:lnSpc>
                <a:spcPct val="130000"/>
              </a:lnSpc>
              <a:spcBef>
                <a:spcPct val="30000"/>
              </a:spcBef>
            </a:pPr>
            <a:r>
              <a:rPr lang="en-US" altLang="zh-TW" dirty="0">
                <a:sym typeface="Symbol" panose="05050102010706020507" pitchFamily="18" charset="2"/>
              </a:rPr>
              <a:t>0/1 Knapsack Problem</a:t>
            </a:r>
            <a:r>
              <a:rPr lang="zh-TW" altLang="en-US" dirty="0">
                <a:sym typeface="Symbol" panose="05050102010706020507" pitchFamily="18" charset="2"/>
              </a:rPr>
              <a:t>不可用</a:t>
            </a:r>
            <a:r>
              <a:rPr lang="en-US" altLang="zh-TW" dirty="0">
                <a:sym typeface="Symbol" panose="05050102010706020507" pitchFamily="18" charset="2"/>
              </a:rPr>
              <a:t>Greedy Approach</a:t>
            </a:r>
            <a:r>
              <a:rPr lang="zh-TW" altLang="en-US" dirty="0">
                <a:sym typeface="Symbol" panose="05050102010706020507" pitchFamily="18" charset="2"/>
              </a:rPr>
              <a:t>求解</a:t>
            </a:r>
            <a:r>
              <a:rPr lang="en-US" altLang="zh-TW" dirty="0">
                <a:sym typeface="Symbol" panose="05050102010706020507" pitchFamily="18" charset="2"/>
              </a:rPr>
              <a:t>!!</a:t>
            </a:r>
          </a:p>
        </p:txBody>
      </p:sp>
      <p:graphicFrame>
        <p:nvGraphicFramePr>
          <p:cNvPr id="4" name="Group 64"/>
          <p:cNvGraphicFramePr>
            <a:graphicFrameLocks/>
          </p:cNvGraphicFramePr>
          <p:nvPr>
            <p:extLst>
              <p:ext uri="{D42A27DB-BD31-4B8C-83A1-F6EECF244321}">
                <p14:modId xmlns:p14="http://schemas.microsoft.com/office/powerpoint/2010/main" val="1715975396"/>
              </p:ext>
            </p:extLst>
          </p:nvPr>
        </p:nvGraphicFramePr>
        <p:xfrm>
          <a:off x="5868144" y="213008"/>
          <a:ext cx="3112468" cy="1127760"/>
        </p:xfrm>
        <a:graphic>
          <a:graphicData uri="http://schemas.openxmlformats.org/drawingml/2006/table">
            <a:tbl>
              <a:tblPr/>
              <a:tblGrid>
                <a:gridCol w="546832">
                  <a:extLst>
                    <a:ext uri="{9D8B030D-6E8A-4147-A177-3AD203B41FA5}">
                      <a16:colId xmlns:a16="http://schemas.microsoft.com/office/drawing/2014/main" val="4210331362"/>
                    </a:ext>
                  </a:extLst>
                </a:gridCol>
                <a:gridCol w="849713">
                  <a:extLst>
                    <a:ext uri="{9D8B030D-6E8A-4147-A177-3AD203B41FA5}">
                      <a16:colId xmlns:a16="http://schemas.microsoft.com/office/drawing/2014/main" val="698849068"/>
                    </a:ext>
                  </a:extLst>
                </a:gridCol>
                <a:gridCol w="542118">
                  <a:extLst>
                    <a:ext uri="{9D8B030D-6E8A-4147-A177-3AD203B41FA5}">
                      <a16:colId xmlns:a16="http://schemas.microsoft.com/office/drawing/2014/main" val="3560358818"/>
                    </a:ext>
                  </a:extLst>
                </a:gridCol>
                <a:gridCol w="1173805">
                  <a:extLst>
                    <a:ext uri="{9D8B030D-6E8A-4147-A177-3AD203B41FA5}">
                      <a16:colId xmlns:a16="http://schemas.microsoft.com/office/drawing/2014/main" val="3419577133"/>
                    </a:ext>
                  </a:extLst>
                </a:gridCol>
              </a:tblGrid>
              <a:tr h="274537">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4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重量 </a:t>
                      </a:r>
                      <a:r>
                        <a:rPr kumimoji="1" lang="en-US" altLang="zh-TW" sz="1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(bl)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4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利潤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4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利潤</a:t>
                      </a:r>
                      <a:r>
                        <a:rPr kumimoji="1" lang="en-US" altLang="zh-TW" sz="14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a:t>
                      </a:r>
                      <a:r>
                        <a:rPr kumimoji="1" lang="zh-TW" altLang="en-US" sz="14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重量比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6979706"/>
                  </a:ext>
                </a:extLst>
              </a:tr>
              <a:tr h="253419">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1693663"/>
                  </a:ext>
                </a:extLst>
              </a:tr>
              <a:tr h="253419">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9023133"/>
                  </a:ext>
                </a:extLst>
              </a:tr>
              <a:tr h="253419">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2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9582098"/>
                  </a:ext>
                </a:extLst>
              </a:tr>
            </a:tbl>
          </a:graphicData>
        </a:graphic>
      </p:graphicFrame>
    </p:spTree>
    <p:extLst>
      <p:ext uri="{BB962C8B-B14F-4D97-AF65-F5344CB8AC3E}">
        <p14:creationId xmlns:p14="http://schemas.microsoft.com/office/powerpoint/2010/main" val="13875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196752"/>
            <a:ext cx="857250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537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4"/>
            <a:ext cx="7989752" cy="5832647"/>
          </a:xfrm>
        </p:spPr>
        <p:txBody>
          <a:bodyPr>
            <a:normAutofit lnSpcReduction="10000"/>
          </a:bodyPr>
          <a:lstStyle/>
          <a:p>
            <a:pPr>
              <a:lnSpc>
                <a:spcPct val="125000"/>
              </a:lnSpc>
              <a:spcBef>
                <a:spcPct val="25000"/>
              </a:spcBef>
            </a:pPr>
            <a:r>
              <a:rPr lang="en-US" altLang="zh-TW" sz="2000" dirty="0"/>
              <a:t>0/1</a:t>
            </a:r>
            <a:r>
              <a:rPr lang="zh-TW" altLang="en-US" sz="2000" dirty="0"/>
              <a:t>背包問題所會使用到的</a:t>
            </a:r>
            <a:r>
              <a:rPr lang="en-US" altLang="zh-TW" sz="2000" dirty="0"/>
              <a:t>2</a:t>
            </a:r>
            <a:r>
              <a:rPr lang="zh-TW" altLang="en-US" sz="2000" dirty="0"/>
              <a:t>個資料結構：</a:t>
            </a:r>
          </a:p>
          <a:p>
            <a:pPr lvl="1">
              <a:lnSpc>
                <a:spcPct val="125000"/>
              </a:lnSpc>
              <a:spcBef>
                <a:spcPct val="25000"/>
              </a:spcBef>
            </a:pPr>
            <a:r>
              <a:rPr lang="en-US" altLang="zh-TW" sz="1800" b="1" dirty="0">
                <a:solidFill>
                  <a:srgbClr val="FF0000"/>
                </a:solidFill>
                <a:effectLst>
                  <a:outerShdw blurRad="38100" dist="38100" dir="2700000" algn="tl">
                    <a:srgbClr val="C0C0C0"/>
                  </a:outerShdw>
                </a:effectLst>
              </a:rPr>
              <a:t>P[</a:t>
            </a:r>
            <a:r>
              <a:rPr lang="en-US" altLang="zh-TW" sz="1800" b="1" dirty="0" err="1">
                <a:solidFill>
                  <a:srgbClr val="FF0000"/>
                </a:solidFill>
                <a:effectLst>
                  <a:outerShdw blurRad="38100" dist="38100" dir="2700000" algn="tl">
                    <a:srgbClr val="C0C0C0"/>
                  </a:outerShdw>
                </a:effectLst>
              </a:rPr>
              <a:t>i</a:t>
            </a:r>
            <a:r>
              <a:rPr lang="en-US" altLang="zh-TW" sz="1800" b="1" dirty="0">
                <a:solidFill>
                  <a:srgbClr val="FF0000"/>
                </a:solidFill>
                <a:effectLst>
                  <a:outerShdw blurRad="38100" dist="38100" dir="2700000" algn="tl">
                    <a:srgbClr val="C0C0C0"/>
                  </a:outerShdw>
                </a:effectLst>
              </a:rPr>
              <a:t>, k]</a:t>
            </a:r>
          </a:p>
          <a:p>
            <a:pPr lvl="2">
              <a:lnSpc>
                <a:spcPct val="125000"/>
              </a:lnSpc>
              <a:spcBef>
                <a:spcPct val="25000"/>
              </a:spcBef>
            </a:pPr>
            <a:r>
              <a:rPr lang="zh-TW" altLang="en-US" sz="1600" dirty="0"/>
              <a:t>背包可負重</a:t>
            </a:r>
            <a:r>
              <a:rPr lang="en-US" altLang="zh-TW" sz="1600" dirty="0"/>
              <a:t>k</a:t>
            </a:r>
            <a:r>
              <a:rPr lang="zh-TW" altLang="en-US" sz="1600" dirty="0"/>
              <a:t>且有 </a:t>
            </a:r>
            <a:r>
              <a:rPr lang="en-US" altLang="zh-TW" sz="1600" dirty="0" err="1"/>
              <a:t>i</a:t>
            </a:r>
            <a:r>
              <a:rPr lang="en-US" altLang="zh-TW" sz="1600" dirty="0"/>
              <a:t> </a:t>
            </a:r>
            <a:r>
              <a:rPr lang="zh-TW" altLang="en-US" sz="1600" dirty="0"/>
              <a:t>樣物品</a:t>
            </a:r>
            <a:r>
              <a:rPr lang="en-US" altLang="zh-TW" sz="1600" dirty="0"/>
              <a:t>{O</a:t>
            </a:r>
            <a:r>
              <a:rPr lang="en-US" altLang="zh-TW" sz="1600" baseline="-25000" dirty="0"/>
              <a:t>1</a:t>
            </a:r>
            <a:r>
              <a:rPr lang="en-US" altLang="zh-TW" sz="1600" dirty="0"/>
              <a:t>, O</a:t>
            </a:r>
            <a:r>
              <a:rPr lang="en-US" altLang="zh-TW" sz="1600" baseline="-25000" dirty="0"/>
              <a:t>2</a:t>
            </a:r>
            <a:r>
              <a:rPr lang="en-US" altLang="zh-TW" sz="1600" dirty="0"/>
              <a:t>, …, O</a:t>
            </a:r>
            <a:r>
              <a:rPr lang="en-US" altLang="zh-TW" sz="1600" baseline="-25000" dirty="0"/>
              <a:t>i</a:t>
            </a:r>
            <a:r>
              <a:rPr lang="en-US" altLang="zh-TW" sz="1600" dirty="0"/>
              <a:t>} </a:t>
            </a:r>
            <a:r>
              <a:rPr lang="zh-TW" altLang="en-US" sz="1600" dirty="0"/>
              <a:t>可拿之下，所能得到之</a:t>
            </a:r>
            <a:r>
              <a:rPr lang="zh-TW" altLang="en-US" sz="1600" b="1" dirty="0">
                <a:solidFill>
                  <a:srgbClr val="0000FF"/>
                </a:solidFill>
                <a:effectLst>
                  <a:outerShdw blurRad="38100" dist="38100" dir="2700000" algn="tl">
                    <a:srgbClr val="C0C0C0"/>
                  </a:outerShdw>
                </a:effectLst>
              </a:rPr>
              <a:t>最高利潤</a:t>
            </a:r>
          </a:p>
          <a:p>
            <a:pPr lvl="2">
              <a:lnSpc>
                <a:spcPct val="125000"/>
              </a:lnSpc>
              <a:spcBef>
                <a:spcPct val="25000"/>
              </a:spcBef>
            </a:pPr>
            <a:r>
              <a:rPr lang="en-US" altLang="zh-TW" sz="1600" dirty="0"/>
              <a:t>i: </a:t>
            </a:r>
            <a:r>
              <a:rPr lang="zh-TW" altLang="en-US" sz="1600" dirty="0"/>
              <a:t>可以拿的物品數，</a:t>
            </a:r>
            <a:r>
              <a:rPr lang="en-US" altLang="zh-TW" sz="1600" dirty="0"/>
              <a:t>k: </a:t>
            </a:r>
            <a:r>
              <a:rPr lang="zh-TW" altLang="en-US" sz="1600" dirty="0"/>
              <a:t>包包所能夠承載的重量</a:t>
            </a:r>
          </a:p>
          <a:p>
            <a:pPr lvl="1">
              <a:lnSpc>
                <a:spcPct val="125000"/>
              </a:lnSpc>
              <a:spcBef>
                <a:spcPct val="25000"/>
              </a:spcBef>
            </a:pPr>
            <a:r>
              <a:rPr lang="en-US" altLang="zh-TW" sz="1800" b="1" dirty="0">
                <a:solidFill>
                  <a:srgbClr val="FF0000"/>
                </a:solidFill>
                <a:effectLst>
                  <a:outerShdw blurRad="38100" dist="38100" dir="2700000" algn="tl">
                    <a:srgbClr val="C0C0C0"/>
                  </a:outerShdw>
                </a:effectLst>
              </a:rPr>
              <a:t>label[</a:t>
            </a:r>
            <a:r>
              <a:rPr lang="en-US" altLang="zh-TW" sz="1800" b="1" dirty="0" err="1">
                <a:solidFill>
                  <a:srgbClr val="FF0000"/>
                </a:solidFill>
                <a:effectLst>
                  <a:outerShdw blurRad="38100" dist="38100" dir="2700000" algn="tl">
                    <a:srgbClr val="C0C0C0"/>
                  </a:outerShdw>
                </a:effectLst>
              </a:rPr>
              <a:t>i</a:t>
            </a:r>
            <a:r>
              <a:rPr lang="en-US" altLang="zh-TW" sz="1800" b="1" dirty="0">
                <a:solidFill>
                  <a:srgbClr val="FF0000"/>
                </a:solidFill>
                <a:effectLst>
                  <a:outerShdw blurRad="38100" dist="38100" dir="2700000" algn="tl">
                    <a:srgbClr val="C0C0C0"/>
                  </a:outerShdw>
                </a:effectLst>
              </a:rPr>
              <a:t>, k]</a:t>
            </a:r>
          </a:p>
          <a:p>
            <a:pPr lvl="2">
              <a:lnSpc>
                <a:spcPct val="125000"/>
              </a:lnSpc>
              <a:spcBef>
                <a:spcPct val="25000"/>
              </a:spcBef>
            </a:pPr>
            <a:r>
              <a:rPr lang="zh-TW" altLang="en-US" sz="1600" dirty="0"/>
              <a:t>背包可負重</a:t>
            </a:r>
            <a:r>
              <a:rPr lang="en-US" altLang="zh-TW" sz="1600" dirty="0"/>
              <a:t>k</a:t>
            </a:r>
            <a:r>
              <a:rPr lang="zh-TW" altLang="en-US" sz="1600" dirty="0"/>
              <a:t>且有 </a:t>
            </a:r>
            <a:r>
              <a:rPr lang="en-US" altLang="zh-TW" sz="1600" dirty="0" err="1"/>
              <a:t>i</a:t>
            </a:r>
            <a:r>
              <a:rPr lang="en-US" altLang="zh-TW" sz="1600" dirty="0"/>
              <a:t> </a:t>
            </a:r>
            <a:r>
              <a:rPr lang="zh-TW" altLang="en-US" sz="1600" dirty="0"/>
              <a:t>樣物品</a:t>
            </a:r>
            <a:r>
              <a:rPr lang="en-US" altLang="zh-TW" sz="1600" dirty="0"/>
              <a:t>{O</a:t>
            </a:r>
            <a:r>
              <a:rPr lang="en-US" altLang="zh-TW" sz="1600" baseline="-25000" dirty="0"/>
              <a:t>1</a:t>
            </a:r>
            <a:r>
              <a:rPr lang="en-US" altLang="zh-TW" sz="1600" dirty="0"/>
              <a:t>, O</a:t>
            </a:r>
            <a:r>
              <a:rPr lang="en-US" altLang="zh-TW" sz="1600" baseline="-25000" dirty="0"/>
              <a:t>2</a:t>
            </a:r>
            <a:r>
              <a:rPr lang="en-US" altLang="zh-TW" sz="1600" dirty="0"/>
              <a:t>, …, O</a:t>
            </a:r>
            <a:r>
              <a:rPr lang="en-US" altLang="zh-TW" sz="1600" baseline="-25000" dirty="0"/>
              <a:t>i</a:t>
            </a:r>
            <a:r>
              <a:rPr lang="en-US" altLang="zh-TW" sz="1600" dirty="0"/>
              <a:t>} </a:t>
            </a:r>
            <a:r>
              <a:rPr lang="zh-TW" altLang="en-US" sz="1600" dirty="0"/>
              <a:t>可拿之下，所能得到之</a:t>
            </a:r>
            <a:r>
              <a:rPr lang="zh-TW" altLang="en-US" sz="1600" b="1" dirty="0">
                <a:solidFill>
                  <a:srgbClr val="0000FF"/>
                </a:solidFill>
                <a:effectLst>
                  <a:outerShdw blurRad="38100" dist="38100" dir="2700000" algn="tl">
                    <a:srgbClr val="C0C0C0"/>
                  </a:outerShdw>
                </a:effectLst>
              </a:rPr>
              <a:t>取物方法</a:t>
            </a:r>
          </a:p>
          <a:p>
            <a:pPr>
              <a:lnSpc>
                <a:spcPct val="125000"/>
              </a:lnSpc>
              <a:spcBef>
                <a:spcPct val="25000"/>
              </a:spcBef>
            </a:pPr>
            <a:r>
              <a:rPr lang="en-US" altLang="zh-TW" sz="2000" b="1" dirty="0">
                <a:effectLst>
                  <a:outerShdw blurRad="38100" dist="38100" dir="2700000" algn="tl">
                    <a:srgbClr val="C0C0C0"/>
                  </a:outerShdw>
                </a:effectLst>
              </a:rPr>
              <a:t>[</a:t>
            </a:r>
            <a:r>
              <a:rPr lang="en-US" altLang="zh-TW" sz="2000" b="1" u="sng" dirty="0">
                <a:effectLst>
                  <a:outerShdw blurRad="38100" dist="38100" dir="2700000" algn="tl">
                    <a:srgbClr val="C0C0C0"/>
                  </a:outerShdw>
                </a:effectLst>
              </a:rPr>
              <a:t>0/1</a:t>
            </a:r>
            <a:r>
              <a:rPr lang="zh-TW" altLang="en-US" sz="2000" b="1" u="sng" dirty="0">
                <a:effectLst>
                  <a:outerShdw blurRad="38100" dist="38100" dir="2700000" algn="tl">
                    <a:srgbClr val="C0C0C0"/>
                  </a:outerShdw>
                </a:effectLst>
              </a:rPr>
              <a:t>背包問題的遞迴設計概念</a:t>
            </a:r>
            <a:r>
              <a:rPr lang="en-US" altLang="zh-TW" sz="2000" b="1" dirty="0">
                <a:effectLst>
                  <a:outerShdw blurRad="38100" dist="38100" dir="2700000" algn="tl">
                    <a:srgbClr val="C0C0C0"/>
                  </a:outerShdw>
                </a:effectLst>
              </a:rPr>
              <a:t>]:</a:t>
            </a:r>
          </a:p>
          <a:p>
            <a:pPr lvl="1">
              <a:lnSpc>
                <a:spcPct val="125000"/>
              </a:lnSpc>
              <a:spcBef>
                <a:spcPct val="25000"/>
              </a:spcBef>
            </a:pPr>
            <a:r>
              <a:rPr lang="zh-TW" altLang="en-US" sz="1800" dirty="0"/>
              <a:t>給一背包可負重</a:t>
            </a:r>
            <a:r>
              <a:rPr lang="en-US" altLang="zh-TW" sz="1800" dirty="0"/>
              <a:t>W</a:t>
            </a:r>
            <a:r>
              <a:rPr lang="zh-TW" altLang="en-US" sz="1800" dirty="0"/>
              <a:t>，且可拿的物品 </a:t>
            </a:r>
            <a:r>
              <a:rPr lang="en-US" altLang="zh-TW" sz="1800" dirty="0"/>
              <a:t>O = {O</a:t>
            </a:r>
            <a:r>
              <a:rPr lang="en-US" altLang="zh-TW" sz="1800" baseline="-25000" dirty="0"/>
              <a:t>1</a:t>
            </a:r>
            <a:r>
              <a:rPr lang="en-US" altLang="zh-TW" sz="1800" dirty="0"/>
              <a:t>, O</a:t>
            </a:r>
            <a:r>
              <a:rPr lang="en-US" altLang="zh-TW" sz="1800" baseline="-25000" dirty="0"/>
              <a:t>2</a:t>
            </a:r>
            <a:r>
              <a:rPr lang="en-US" altLang="zh-TW" sz="1800" dirty="0"/>
              <a:t>, …, O</a:t>
            </a:r>
            <a:r>
              <a:rPr lang="en-US" altLang="zh-TW" sz="1800" baseline="-25000" dirty="0"/>
              <a:t>n</a:t>
            </a:r>
            <a:r>
              <a:rPr lang="en-US" altLang="zh-TW" sz="1800" dirty="0"/>
              <a:t>} </a:t>
            </a:r>
            <a:r>
              <a:rPr lang="zh-TW" altLang="en-US" sz="1800" dirty="0"/>
              <a:t>共</a:t>
            </a:r>
            <a:r>
              <a:rPr lang="en-US" altLang="zh-TW" sz="1800" dirty="0"/>
              <a:t>n</a:t>
            </a:r>
            <a:r>
              <a:rPr lang="zh-TW" altLang="en-US" sz="1800" dirty="0"/>
              <a:t>項，其中</a:t>
            </a:r>
            <a:r>
              <a:rPr lang="en-US" altLang="zh-TW" sz="1800" dirty="0"/>
              <a:t>O</a:t>
            </a:r>
            <a:r>
              <a:rPr lang="en-US" altLang="zh-TW" sz="1800" baseline="-25000" dirty="0"/>
              <a:t>i</a:t>
            </a:r>
            <a:r>
              <a:rPr lang="zh-TW" altLang="en-US" sz="1800" dirty="0"/>
              <a:t>的重量為</a:t>
            </a:r>
            <a:r>
              <a:rPr lang="en-US" altLang="zh-TW" sz="1800" dirty="0" err="1"/>
              <a:t>w</a:t>
            </a:r>
            <a:r>
              <a:rPr lang="en-US" altLang="zh-TW" sz="1800" baseline="-25000" dirty="0" err="1"/>
              <a:t>i</a:t>
            </a:r>
            <a:r>
              <a:rPr lang="zh-TW" altLang="en-US" sz="1800" dirty="0"/>
              <a:t>，利潤為</a:t>
            </a:r>
            <a:r>
              <a:rPr lang="en-US" altLang="zh-TW" sz="1800" dirty="0"/>
              <a:t>p</a:t>
            </a:r>
            <a:r>
              <a:rPr lang="en-US" altLang="zh-TW" sz="1800" baseline="-25000" dirty="0"/>
              <a:t>i</a:t>
            </a:r>
            <a:r>
              <a:rPr lang="zh-TW" altLang="en-US" sz="1800" dirty="0"/>
              <a:t>，取物時</a:t>
            </a:r>
            <a:r>
              <a:rPr lang="zh-TW" altLang="en-US" sz="1800" b="1" dirty="0">
                <a:solidFill>
                  <a:srgbClr val="FF0000"/>
                </a:solidFill>
                <a:effectLst>
                  <a:outerShdw blurRad="38100" dist="38100" dir="2700000" algn="tl">
                    <a:srgbClr val="C0C0C0"/>
                  </a:outerShdw>
                </a:effectLst>
              </a:rPr>
              <a:t>得全取</a:t>
            </a:r>
            <a:r>
              <a:rPr lang="zh-TW" altLang="en-US" sz="1800" dirty="0"/>
              <a:t>。設 </a:t>
            </a:r>
            <a:r>
              <a:rPr lang="en-US" altLang="zh-TW" sz="1800" dirty="0"/>
              <a:t>{x</a:t>
            </a:r>
            <a:r>
              <a:rPr lang="en-US" altLang="zh-TW" sz="1800" baseline="-25000" dirty="0"/>
              <a:t>1</a:t>
            </a:r>
            <a:r>
              <a:rPr lang="en-US" altLang="zh-TW" sz="1800" dirty="0"/>
              <a:t>, x</a:t>
            </a:r>
            <a:r>
              <a:rPr lang="en-US" altLang="zh-TW" sz="1800" baseline="-25000" dirty="0"/>
              <a:t>2</a:t>
            </a:r>
            <a:r>
              <a:rPr lang="en-US" altLang="zh-TW" sz="1800" dirty="0"/>
              <a:t>, …, </a:t>
            </a:r>
            <a:r>
              <a:rPr lang="en-US" altLang="zh-TW" sz="1800" dirty="0" err="1"/>
              <a:t>x</a:t>
            </a:r>
            <a:r>
              <a:rPr lang="en-US" altLang="zh-TW" sz="1800" baseline="-25000" dirty="0" err="1"/>
              <a:t>j</a:t>
            </a:r>
            <a:r>
              <a:rPr lang="en-US" altLang="zh-TW" sz="1800" dirty="0"/>
              <a:t>} ≤ O </a:t>
            </a:r>
            <a:r>
              <a:rPr lang="zh-TW" altLang="en-US" sz="1800" dirty="0"/>
              <a:t>為</a:t>
            </a:r>
            <a:r>
              <a:rPr lang="zh-TW" altLang="en-US" sz="1800" b="1" dirty="0">
                <a:solidFill>
                  <a:srgbClr val="FF0000"/>
                </a:solidFill>
                <a:effectLst>
                  <a:outerShdw blurRad="38100" dist="38100" dir="2700000" algn="tl">
                    <a:srgbClr val="C0C0C0"/>
                  </a:outerShdw>
                </a:effectLst>
              </a:rPr>
              <a:t>具有最高獲利之物品取法</a:t>
            </a:r>
            <a:r>
              <a:rPr lang="zh-TW" altLang="en-US" sz="1800" dirty="0"/>
              <a:t>，此時</a:t>
            </a:r>
            <a:r>
              <a:rPr lang="en-US" altLang="zh-TW" sz="1800" dirty="0"/>
              <a:t>:</a:t>
            </a:r>
          </a:p>
          <a:p>
            <a:pPr lvl="2">
              <a:lnSpc>
                <a:spcPct val="125000"/>
              </a:lnSpc>
              <a:spcBef>
                <a:spcPct val="25000"/>
              </a:spcBef>
            </a:pPr>
            <a:r>
              <a:rPr lang="zh-TW" altLang="en-US" sz="1600" dirty="0"/>
              <a:t>若 </a:t>
            </a:r>
            <a:r>
              <a:rPr lang="en-US" altLang="zh-TW" sz="1600" dirty="0" err="1"/>
              <a:t>x</a:t>
            </a:r>
            <a:r>
              <a:rPr lang="en-US" altLang="zh-TW" sz="1600" baseline="-25000" dirty="0" err="1"/>
              <a:t>j</a:t>
            </a:r>
            <a:r>
              <a:rPr lang="en-US" altLang="zh-TW" sz="1600" dirty="0"/>
              <a:t> = O</a:t>
            </a:r>
            <a:r>
              <a:rPr lang="en-US" altLang="zh-TW" sz="1600" baseline="-25000" dirty="0"/>
              <a:t>n</a:t>
            </a:r>
            <a:r>
              <a:rPr lang="zh-TW" altLang="en-US" sz="1600" dirty="0"/>
              <a:t>，則 </a:t>
            </a:r>
            <a:r>
              <a:rPr lang="en-US" altLang="zh-TW" sz="1600" dirty="0"/>
              <a:t>{x</a:t>
            </a:r>
            <a:r>
              <a:rPr lang="en-US" altLang="zh-TW" sz="1600" baseline="-25000" dirty="0"/>
              <a:t>1</a:t>
            </a:r>
            <a:r>
              <a:rPr lang="en-US" altLang="zh-TW" sz="1600" dirty="0"/>
              <a:t>, x</a:t>
            </a:r>
            <a:r>
              <a:rPr lang="en-US" altLang="zh-TW" sz="1600" baseline="-25000" dirty="0"/>
              <a:t>2</a:t>
            </a:r>
            <a:r>
              <a:rPr lang="en-US" altLang="zh-TW" sz="1600" dirty="0"/>
              <a:t>, …, x</a:t>
            </a:r>
            <a:r>
              <a:rPr lang="en-US" altLang="zh-TW" sz="1600" baseline="-25000" dirty="0"/>
              <a:t>j-1</a:t>
            </a:r>
            <a:r>
              <a:rPr lang="en-US" altLang="zh-TW" sz="1600" dirty="0"/>
              <a:t>} </a:t>
            </a:r>
            <a:r>
              <a:rPr lang="zh-TW" altLang="en-US" sz="1600" dirty="0"/>
              <a:t>為 “前</a:t>
            </a:r>
            <a:r>
              <a:rPr lang="en-US" altLang="zh-TW" sz="1600" dirty="0"/>
              <a:t>n-1</a:t>
            </a:r>
            <a:r>
              <a:rPr lang="zh-TW" altLang="en-US" sz="1600" dirty="0"/>
              <a:t>項物品</a:t>
            </a:r>
            <a:r>
              <a:rPr lang="en-US" altLang="zh-TW" sz="1600" dirty="0"/>
              <a:t>{O</a:t>
            </a:r>
            <a:r>
              <a:rPr lang="en-US" altLang="zh-TW" sz="1600" baseline="-25000" dirty="0"/>
              <a:t>1</a:t>
            </a:r>
            <a:r>
              <a:rPr lang="en-US" altLang="zh-TW" sz="1600" dirty="0"/>
              <a:t>, O</a:t>
            </a:r>
            <a:r>
              <a:rPr lang="en-US" altLang="zh-TW" sz="1600" baseline="-25000" dirty="0"/>
              <a:t>2</a:t>
            </a:r>
            <a:r>
              <a:rPr lang="en-US" altLang="zh-TW" sz="1600" dirty="0"/>
              <a:t>, …, O</a:t>
            </a:r>
            <a:r>
              <a:rPr lang="en-US" altLang="zh-TW" sz="1600" baseline="-25000" dirty="0"/>
              <a:t>n-1</a:t>
            </a:r>
            <a:r>
              <a:rPr lang="en-US" altLang="zh-TW" sz="1600" dirty="0"/>
              <a:t>}</a:t>
            </a:r>
            <a:r>
              <a:rPr lang="zh-TW" altLang="en-US" sz="1600" dirty="0"/>
              <a:t>之最佳取法，且該取法之負重為 </a:t>
            </a:r>
            <a:r>
              <a:rPr lang="en-US" altLang="zh-TW" sz="1600" dirty="0"/>
              <a:t>W – </a:t>
            </a:r>
            <a:r>
              <a:rPr lang="en-US" altLang="zh-TW" sz="1600" dirty="0" err="1"/>
              <a:t>w</a:t>
            </a:r>
            <a:r>
              <a:rPr lang="en-US" altLang="zh-TW" sz="1600" baseline="-25000" dirty="0" err="1"/>
              <a:t>n</a:t>
            </a:r>
            <a:r>
              <a:rPr lang="en-US" altLang="zh-TW" sz="1600" dirty="0"/>
              <a:t>”</a:t>
            </a:r>
          </a:p>
          <a:p>
            <a:pPr lvl="2">
              <a:lnSpc>
                <a:spcPct val="125000"/>
              </a:lnSpc>
              <a:spcBef>
                <a:spcPct val="25000"/>
              </a:spcBef>
            </a:pPr>
            <a:r>
              <a:rPr lang="zh-TW" altLang="en-US" sz="1600" dirty="0"/>
              <a:t>若 </a:t>
            </a:r>
            <a:r>
              <a:rPr lang="en-US" altLang="zh-TW" sz="1600" dirty="0" err="1"/>
              <a:t>x</a:t>
            </a:r>
            <a:r>
              <a:rPr lang="en-US" altLang="zh-TW" sz="1600" baseline="-25000" dirty="0" err="1"/>
              <a:t>j</a:t>
            </a:r>
            <a:r>
              <a:rPr lang="en-US" altLang="zh-TW" sz="1600" dirty="0"/>
              <a:t> ≠ O</a:t>
            </a:r>
            <a:r>
              <a:rPr lang="en-US" altLang="zh-TW" sz="1600" baseline="-25000" dirty="0"/>
              <a:t>n</a:t>
            </a:r>
            <a:r>
              <a:rPr lang="zh-TW" altLang="en-US" sz="1600" dirty="0"/>
              <a:t>，則 </a:t>
            </a:r>
            <a:r>
              <a:rPr lang="en-US" altLang="zh-TW" sz="1600" dirty="0"/>
              <a:t>{x</a:t>
            </a:r>
            <a:r>
              <a:rPr lang="en-US" altLang="zh-TW" sz="1600" baseline="-25000" dirty="0"/>
              <a:t>1</a:t>
            </a:r>
            <a:r>
              <a:rPr lang="en-US" altLang="zh-TW" sz="1600" dirty="0"/>
              <a:t>, x</a:t>
            </a:r>
            <a:r>
              <a:rPr lang="en-US" altLang="zh-TW" sz="1600" baseline="-25000" dirty="0"/>
              <a:t>2</a:t>
            </a:r>
            <a:r>
              <a:rPr lang="en-US" altLang="zh-TW" sz="1600" dirty="0"/>
              <a:t>, …, </a:t>
            </a:r>
            <a:r>
              <a:rPr lang="en-US" altLang="zh-TW" sz="1600" dirty="0" err="1"/>
              <a:t>x</a:t>
            </a:r>
            <a:r>
              <a:rPr lang="en-US" altLang="zh-TW" sz="1600" baseline="-25000" dirty="0" err="1"/>
              <a:t>j</a:t>
            </a:r>
            <a:r>
              <a:rPr lang="en-US" altLang="zh-TW" sz="1600" dirty="0"/>
              <a:t>} </a:t>
            </a:r>
            <a:r>
              <a:rPr lang="zh-TW" altLang="en-US" sz="1600" dirty="0"/>
              <a:t>為 “前</a:t>
            </a:r>
            <a:r>
              <a:rPr lang="en-US" altLang="zh-TW" sz="1600" dirty="0"/>
              <a:t>n-1</a:t>
            </a:r>
            <a:r>
              <a:rPr lang="zh-TW" altLang="en-US" sz="1600" dirty="0"/>
              <a:t>項物品</a:t>
            </a:r>
            <a:r>
              <a:rPr lang="en-US" altLang="zh-TW" sz="1600" dirty="0"/>
              <a:t>{O</a:t>
            </a:r>
            <a:r>
              <a:rPr lang="en-US" altLang="zh-TW" sz="1600" baseline="-25000" dirty="0"/>
              <a:t>1</a:t>
            </a:r>
            <a:r>
              <a:rPr lang="en-US" altLang="zh-TW" sz="1600" dirty="0"/>
              <a:t>, O</a:t>
            </a:r>
            <a:r>
              <a:rPr lang="en-US" altLang="zh-TW" sz="1600" baseline="-25000" dirty="0"/>
              <a:t>2</a:t>
            </a:r>
            <a:r>
              <a:rPr lang="en-US" altLang="zh-TW" sz="1600" dirty="0"/>
              <a:t>, …, O</a:t>
            </a:r>
            <a:r>
              <a:rPr lang="en-US" altLang="zh-TW" sz="1600" baseline="-25000" dirty="0"/>
              <a:t>n-1</a:t>
            </a:r>
            <a:r>
              <a:rPr lang="en-US" altLang="zh-TW" sz="1600" dirty="0"/>
              <a:t>}</a:t>
            </a:r>
            <a:r>
              <a:rPr lang="zh-TW" altLang="en-US" sz="1600" dirty="0"/>
              <a:t>之最佳取法，且該取法之負重為</a:t>
            </a:r>
            <a:r>
              <a:rPr lang="en-US" altLang="zh-TW" sz="1600" dirty="0"/>
              <a:t>W”</a:t>
            </a:r>
          </a:p>
        </p:txBody>
      </p:sp>
    </p:spTree>
    <p:extLst>
      <p:ext uri="{BB962C8B-B14F-4D97-AF65-F5344CB8AC3E}">
        <p14:creationId xmlns:p14="http://schemas.microsoft.com/office/powerpoint/2010/main" val="3917853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lstStyle/>
          <a:p>
            <a:r>
              <a:rPr lang="zh-TW" altLang="en-US" dirty="0"/>
              <a:t>為了達到利用</a:t>
            </a:r>
            <a:r>
              <a:rPr lang="en-US" altLang="zh-TW" dirty="0"/>
              <a:t>Dynamic Programming</a:t>
            </a:r>
            <a:r>
              <a:rPr lang="zh-TW" altLang="en-US" dirty="0"/>
              <a:t>解決</a:t>
            </a:r>
            <a:r>
              <a:rPr lang="en-US" altLang="zh-TW" dirty="0"/>
              <a:t>0/1</a:t>
            </a:r>
            <a:r>
              <a:rPr lang="zh-TW" altLang="en-US" dirty="0"/>
              <a:t>背包問題的目標，令</a:t>
            </a:r>
            <a:r>
              <a:rPr lang="en-US" altLang="zh-TW" dirty="0"/>
              <a:t>A</a:t>
            </a:r>
            <a:r>
              <a:rPr lang="zh-TW" altLang="en-US" dirty="0"/>
              <a:t>為</a:t>
            </a:r>
            <a:r>
              <a:rPr lang="en-US" altLang="zh-TW" dirty="0"/>
              <a:t>n</a:t>
            </a:r>
            <a:r>
              <a:rPr lang="zh-TW" altLang="en-US" dirty="0"/>
              <a:t>個物品的最佳子集合，則會有下列兩種情況：</a:t>
            </a:r>
          </a:p>
          <a:p>
            <a:pPr lvl="1"/>
            <a:r>
              <a:rPr lang="en-US" altLang="zh-TW" dirty="0">
                <a:solidFill>
                  <a:srgbClr val="FF0000"/>
                </a:solidFill>
                <a:effectLst>
                  <a:outerShdw blurRad="38100" dist="38100" dir="2700000" algn="tl">
                    <a:srgbClr val="000000">
                      <a:alpha val="43137"/>
                    </a:srgbClr>
                  </a:outerShdw>
                </a:effectLst>
              </a:rPr>
              <a:t>A</a:t>
            </a:r>
            <a:r>
              <a:rPr lang="zh-TW" altLang="en-US" dirty="0">
                <a:solidFill>
                  <a:srgbClr val="FF0000"/>
                </a:solidFill>
                <a:effectLst>
                  <a:outerShdw blurRad="38100" dist="38100" dir="2700000" algn="tl">
                    <a:srgbClr val="000000">
                      <a:alpha val="43137"/>
                    </a:srgbClr>
                  </a:outerShdw>
                </a:effectLst>
              </a:rPr>
              <a:t>包含</a:t>
            </a:r>
            <a:r>
              <a:rPr lang="en-US" altLang="zh-TW" dirty="0" err="1">
                <a:solidFill>
                  <a:srgbClr val="FF0000"/>
                </a:solidFill>
                <a:effectLst>
                  <a:outerShdw blurRad="38100" dist="38100" dir="2700000" algn="tl">
                    <a:srgbClr val="000000">
                      <a:alpha val="43137"/>
                    </a:srgbClr>
                  </a:outerShdw>
                </a:effectLst>
              </a:rPr>
              <a:t>item</a:t>
            </a:r>
            <a:r>
              <a:rPr lang="en-US" altLang="zh-TW" baseline="-25000" dirty="0" err="1">
                <a:solidFill>
                  <a:srgbClr val="FF0000"/>
                </a:solidFill>
                <a:effectLst>
                  <a:outerShdw blurRad="38100" dist="38100" dir="2700000" algn="tl">
                    <a:srgbClr val="000000">
                      <a:alpha val="43137"/>
                    </a:srgbClr>
                  </a:outerShdw>
                </a:effectLst>
              </a:rPr>
              <a:t>n</a:t>
            </a:r>
            <a:r>
              <a:rPr lang="zh-TW" altLang="en-US" dirty="0"/>
              <a:t>：若</a:t>
            </a:r>
            <a:r>
              <a:rPr lang="en-US" altLang="zh-TW" dirty="0"/>
              <a:t>A</a:t>
            </a:r>
            <a:r>
              <a:rPr lang="zh-TW" altLang="en-US" dirty="0"/>
              <a:t>包含</a:t>
            </a:r>
            <a:r>
              <a:rPr lang="en-US" altLang="zh-TW" dirty="0" err="1"/>
              <a:t>item</a:t>
            </a:r>
            <a:r>
              <a:rPr lang="en-US" altLang="zh-TW" baseline="-25000" dirty="0" err="1"/>
              <a:t>n</a:t>
            </a:r>
            <a:r>
              <a:rPr lang="en-US" altLang="zh-TW" dirty="0"/>
              <a:t> </a:t>
            </a:r>
            <a:r>
              <a:rPr lang="zh-TW" altLang="en-US" dirty="0"/>
              <a:t>，則</a:t>
            </a:r>
            <a:r>
              <a:rPr lang="en-US" altLang="zh-TW" dirty="0"/>
              <a:t>A</a:t>
            </a:r>
            <a:r>
              <a:rPr lang="zh-TW" altLang="en-US" dirty="0"/>
              <a:t>中物品的總利潤等於</a:t>
            </a:r>
            <a:r>
              <a:rPr lang="en-US" altLang="zh-TW" dirty="0" err="1"/>
              <a:t>p</a:t>
            </a:r>
            <a:r>
              <a:rPr lang="en-US" altLang="zh-TW" baseline="-25000" dirty="0" err="1"/>
              <a:t>n</a:t>
            </a:r>
            <a:r>
              <a:rPr lang="zh-TW" altLang="en-US" dirty="0"/>
              <a:t>加上由首</a:t>
            </a:r>
            <a:r>
              <a:rPr lang="en-US" altLang="zh-TW" dirty="0"/>
              <a:t>n-1</a:t>
            </a:r>
            <a:r>
              <a:rPr lang="zh-TW" altLang="en-US" dirty="0"/>
              <a:t>項物品中進行挑選所得到之最佳利潤，且挑選時遵守總重量不能達到</a:t>
            </a:r>
            <a:r>
              <a:rPr lang="en-US" altLang="zh-TW" dirty="0"/>
              <a:t>W-</a:t>
            </a:r>
            <a:r>
              <a:rPr lang="en-US" altLang="zh-TW" dirty="0" err="1"/>
              <a:t>w</a:t>
            </a:r>
            <a:r>
              <a:rPr lang="en-US" altLang="zh-TW" baseline="-25000" dirty="0" err="1"/>
              <a:t>n</a:t>
            </a:r>
            <a:r>
              <a:rPr lang="zh-TW" altLang="en-US" dirty="0"/>
              <a:t>的限制。</a:t>
            </a:r>
          </a:p>
          <a:p>
            <a:pPr lvl="1"/>
            <a:r>
              <a:rPr lang="en-US" altLang="zh-TW" dirty="0">
                <a:solidFill>
                  <a:srgbClr val="FF0000"/>
                </a:solidFill>
                <a:effectLst>
                  <a:outerShdw blurRad="38100" dist="38100" dir="2700000" algn="tl">
                    <a:srgbClr val="000000">
                      <a:alpha val="43137"/>
                    </a:srgbClr>
                  </a:outerShdw>
                </a:effectLst>
              </a:rPr>
              <a:t>A</a:t>
            </a:r>
            <a:r>
              <a:rPr lang="zh-TW" altLang="en-US" dirty="0">
                <a:solidFill>
                  <a:srgbClr val="FF0000"/>
                </a:solidFill>
                <a:effectLst>
                  <a:outerShdw blurRad="38100" dist="38100" dir="2700000" algn="tl">
                    <a:srgbClr val="000000">
                      <a:alpha val="43137"/>
                    </a:srgbClr>
                  </a:outerShdw>
                </a:effectLst>
              </a:rPr>
              <a:t>不包含</a:t>
            </a:r>
            <a:r>
              <a:rPr lang="en-US" altLang="zh-TW" dirty="0" err="1">
                <a:solidFill>
                  <a:srgbClr val="FF0000"/>
                </a:solidFill>
                <a:effectLst>
                  <a:outerShdw blurRad="38100" dist="38100" dir="2700000" algn="tl">
                    <a:srgbClr val="000000">
                      <a:alpha val="43137"/>
                    </a:srgbClr>
                  </a:outerShdw>
                </a:effectLst>
              </a:rPr>
              <a:t>item</a:t>
            </a:r>
            <a:r>
              <a:rPr lang="en-US" altLang="zh-TW" baseline="-25000" dirty="0" err="1">
                <a:solidFill>
                  <a:srgbClr val="FF0000"/>
                </a:solidFill>
                <a:effectLst>
                  <a:outerShdw blurRad="38100" dist="38100" dir="2700000" algn="tl">
                    <a:srgbClr val="000000">
                      <a:alpha val="43137"/>
                    </a:srgbClr>
                  </a:outerShdw>
                </a:effectLst>
              </a:rPr>
              <a:t>n</a:t>
            </a:r>
            <a:r>
              <a:rPr lang="en-US" altLang="zh-TW" dirty="0">
                <a:solidFill>
                  <a:srgbClr val="FF0000"/>
                </a:solidFill>
                <a:effectLst>
                  <a:outerShdw blurRad="38100" dist="38100" dir="2700000" algn="tl">
                    <a:srgbClr val="000000">
                      <a:alpha val="43137"/>
                    </a:srgbClr>
                  </a:outerShdw>
                </a:effectLst>
              </a:rPr>
              <a:t> </a:t>
            </a:r>
            <a:r>
              <a:rPr lang="zh-TW" altLang="en-US" dirty="0"/>
              <a:t>：若</a:t>
            </a:r>
            <a:r>
              <a:rPr lang="en-US" altLang="zh-TW" dirty="0"/>
              <a:t>A</a:t>
            </a:r>
            <a:r>
              <a:rPr lang="zh-TW" altLang="en-US" dirty="0"/>
              <a:t>不包含</a:t>
            </a:r>
            <a:r>
              <a:rPr lang="en-US" altLang="zh-TW" dirty="0" err="1"/>
              <a:t>item</a:t>
            </a:r>
            <a:r>
              <a:rPr lang="en-US" altLang="zh-TW" baseline="-25000" dirty="0" err="1"/>
              <a:t>n</a:t>
            </a:r>
            <a:r>
              <a:rPr lang="en-US" altLang="zh-TW" dirty="0"/>
              <a:t> </a:t>
            </a:r>
            <a:r>
              <a:rPr lang="zh-TW" altLang="en-US" dirty="0"/>
              <a:t>，則</a:t>
            </a:r>
            <a:r>
              <a:rPr lang="en-US" altLang="zh-TW" dirty="0"/>
              <a:t>A</a:t>
            </a:r>
            <a:r>
              <a:rPr lang="zh-TW" altLang="en-US" dirty="0"/>
              <a:t>等於首</a:t>
            </a:r>
            <a:r>
              <a:rPr lang="en-US" altLang="zh-TW" dirty="0"/>
              <a:t>n-1</a:t>
            </a:r>
            <a:r>
              <a:rPr lang="zh-TW" altLang="en-US" dirty="0"/>
              <a:t>項物品之最佳化子集合。</a:t>
            </a:r>
          </a:p>
          <a:p>
            <a:endParaRPr lang="zh-TW" altLang="en-US" dirty="0"/>
          </a:p>
        </p:txBody>
      </p:sp>
    </p:spTree>
    <p:extLst>
      <p:ext uri="{BB962C8B-B14F-4D97-AF65-F5344CB8AC3E}">
        <p14:creationId xmlns:p14="http://schemas.microsoft.com/office/powerpoint/2010/main" val="1477211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692697"/>
            <a:ext cx="7989752" cy="5166102"/>
          </a:xfrm>
        </p:spPr>
        <p:txBody>
          <a:bodyPr/>
          <a:lstStyle/>
          <a:p>
            <a:r>
              <a:rPr lang="en-US" altLang="zh-TW" dirty="0"/>
              <a:t>[</a:t>
            </a:r>
            <a:r>
              <a:rPr lang="zh-TW" altLang="en-US" dirty="0"/>
              <a:t>遞迴式</a:t>
            </a:r>
            <a:r>
              <a:rPr lang="en-US" altLang="zh-TW" dirty="0"/>
              <a:t>]:</a:t>
            </a:r>
          </a:p>
          <a:p>
            <a:endParaRPr lang="zh-TW"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829638912"/>
              </p:ext>
            </p:extLst>
          </p:nvPr>
        </p:nvGraphicFramePr>
        <p:xfrm>
          <a:off x="611188" y="1845022"/>
          <a:ext cx="7921625" cy="1497013"/>
        </p:xfrm>
        <a:graphic>
          <a:graphicData uri="http://schemas.openxmlformats.org/presentationml/2006/ole">
            <mc:AlternateContent xmlns:mc="http://schemas.openxmlformats.org/markup-compatibility/2006">
              <mc:Choice xmlns:v="urn:schemas-microsoft-com:vml" Requires="v">
                <p:oleObj spid="_x0000_s2079" name="方程式" r:id="rId3" imgW="3759120" imgH="711000" progId="Equation.3">
                  <p:embed/>
                </p:oleObj>
              </mc:Choice>
              <mc:Fallback>
                <p:oleObj name="方程式" r:id="rId3" imgW="3759120" imgH="711000" progId="Equation.3">
                  <p:embed/>
                  <p:pic>
                    <p:nvPicPr>
                      <p:cNvPr id="839684" name="Object 4"/>
                      <p:cNvPicPr>
                        <a:picLocks noChangeAspect="1" noChangeArrowheads="1"/>
                      </p:cNvPicPr>
                      <p:nvPr/>
                    </p:nvPicPr>
                    <p:blipFill>
                      <a:blip r:embed="rId4"/>
                      <a:srcRect/>
                      <a:stretch>
                        <a:fillRect/>
                      </a:stretch>
                    </p:blipFill>
                    <p:spPr bwMode="auto">
                      <a:xfrm>
                        <a:off x="611188" y="1845022"/>
                        <a:ext cx="7921625" cy="149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AutoShape 7"/>
          <p:cNvSpPr>
            <a:spLocks noChangeArrowheads="1"/>
          </p:cNvSpPr>
          <p:nvPr/>
        </p:nvSpPr>
        <p:spPr bwMode="auto">
          <a:xfrm>
            <a:off x="5795963" y="1268760"/>
            <a:ext cx="1655762" cy="431800"/>
          </a:xfrm>
          <a:prstGeom prst="wedgeRectCallout">
            <a:avLst>
              <a:gd name="adj1" fmla="val 30440"/>
              <a:gd name="adj2" fmla="val 11029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TW">
                <a:sym typeface="Wingdings" panose="05000000000000000000" pitchFamily="2" charset="2"/>
              </a:rPr>
              <a:t> </a:t>
            </a:r>
            <a:r>
              <a:rPr lang="zh-TW" altLang="en-US"/>
              <a:t>沒物品可拿</a:t>
            </a:r>
          </a:p>
        </p:txBody>
      </p:sp>
      <p:sp>
        <p:nvSpPr>
          <p:cNvPr id="6" name="AutoShape 8"/>
          <p:cNvSpPr>
            <a:spLocks noChangeArrowheads="1"/>
          </p:cNvSpPr>
          <p:nvPr/>
        </p:nvSpPr>
        <p:spPr bwMode="auto">
          <a:xfrm>
            <a:off x="7596188" y="1268760"/>
            <a:ext cx="1368425" cy="431800"/>
          </a:xfrm>
          <a:prstGeom prst="wedgeRectCallout">
            <a:avLst>
              <a:gd name="adj1" fmla="val -16472"/>
              <a:gd name="adj2" fmla="val 101472"/>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TW">
                <a:sym typeface="Wingdings" panose="05000000000000000000" pitchFamily="2" charset="2"/>
              </a:rPr>
              <a:t> </a:t>
            </a:r>
            <a:r>
              <a:rPr lang="zh-TW" altLang="en-US"/>
              <a:t>無法負重</a:t>
            </a:r>
          </a:p>
        </p:txBody>
      </p:sp>
      <p:sp>
        <p:nvSpPr>
          <p:cNvPr id="7" name="AutoShape 9"/>
          <p:cNvSpPr>
            <a:spLocks noChangeArrowheads="1"/>
          </p:cNvSpPr>
          <p:nvPr/>
        </p:nvSpPr>
        <p:spPr bwMode="auto">
          <a:xfrm>
            <a:off x="2195513" y="3572222"/>
            <a:ext cx="2736850" cy="431800"/>
          </a:xfrm>
          <a:prstGeom prst="wedgeRectCallout">
            <a:avLst>
              <a:gd name="adj1" fmla="val -4176"/>
              <a:gd name="adj2" fmla="val -124634"/>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TW">
                <a:sym typeface="Wingdings" panose="05000000000000000000" pitchFamily="2" charset="2"/>
              </a:rPr>
              <a:t> </a:t>
            </a:r>
            <a:r>
              <a:rPr lang="zh-TW" altLang="en-US"/>
              <a:t>拿第 </a:t>
            </a:r>
            <a:r>
              <a:rPr lang="en-US" altLang="zh-TW"/>
              <a:t>i </a:t>
            </a:r>
            <a:r>
              <a:rPr lang="zh-TW" altLang="en-US"/>
              <a:t>物後可得的利潤</a:t>
            </a:r>
          </a:p>
        </p:txBody>
      </p:sp>
      <p:sp>
        <p:nvSpPr>
          <p:cNvPr id="8" name="AutoShape 10"/>
          <p:cNvSpPr>
            <a:spLocks noChangeArrowheads="1"/>
          </p:cNvSpPr>
          <p:nvPr/>
        </p:nvSpPr>
        <p:spPr bwMode="auto">
          <a:xfrm>
            <a:off x="5076825" y="3572222"/>
            <a:ext cx="2736850" cy="431800"/>
          </a:xfrm>
          <a:prstGeom prst="wedgeRectCallout">
            <a:avLst>
              <a:gd name="adj1" fmla="val -32426"/>
              <a:gd name="adj2" fmla="val -12206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TW">
                <a:sym typeface="Wingdings" panose="05000000000000000000" pitchFamily="2" charset="2"/>
              </a:rPr>
              <a:t> </a:t>
            </a:r>
            <a:r>
              <a:rPr lang="zh-TW" altLang="en-US">
                <a:sym typeface="Wingdings" panose="05000000000000000000" pitchFamily="2" charset="2"/>
              </a:rPr>
              <a:t>不</a:t>
            </a:r>
            <a:r>
              <a:rPr lang="zh-TW" altLang="en-US"/>
              <a:t>拿第 </a:t>
            </a:r>
            <a:r>
              <a:rPr lang="en-US" altLang="zh-TW"/>
              <a:t>i </a:t>
            </a:r>
            <a:r>
              <a:rPr lang="zh-TW" altLang="en-US"/>
              <a:t>物可得的利潤</a:t>
            </a:r>
          </a:p>
        </p:txBody>
      </p:sp>
      <p:sp>
        <p:nvSpPr>
          <p:cNvPr id="9" name="AutoShape 11"/>
          <p:cNvSpPr>
            <a:spLocks noChangeArrowheads="1"/>
          </p:cNvSpPr>
          <p:nvPr/>
        </p:nvSpPr>
        <p:spPr bwMode="auto">
          <a:xfrm>
            <a:off x="2843213" y="1268760"/>
            <a:ext cx="2736850" cy="647700"/>
          </a:xfrm>
          <a:prstGeom prst="wedgeRectCallout">
            <a:avLst>
              <a:gd name="adj1" fmla="val -43736"/>
              <a:gd name="adj2" fmla="val 123528"/>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zh-TW">
                <a:sym typeface="Wingdings" panose="05000000000000000000" pitchFamily="2" charset="2"/>
              </a:rPr>
              <a:t> </a:t>
            </a:r>
            <a:r>
              <a:rPr lang="zh-TW" altLang="en-US"/>
              <a:t>第 </a:t>
            </a:r>
            <a:r>
              <a:rPr lang="en-US" altLang="zh-TW"/>
              <a:t>i </a:t>
            </a:r>
            <a:r>
              <a:rPr lang="zh-TW" altLang="en-US"/>
              <a:t>物的重量比背包目  前可承受之重量還重</a:t>
            </a:r>
          </a:p>
        </p:txBody>
      </p:sp>
      <p:sp>
        <p:nvSpPr>
          <p:cNvPr id="2" name="文字方塊 1"/>
          <p:cNvSpPr txBox="1"/>
          <p:nvPr/>
        </p:nvSpPr>
        <p:spPr>
          <a:xfrm>
            <a:off x="643968" y="4494360"/>
            <a:ext cx="6264548" cy="1107996"/>
          </a:xfrm>
          <a:prstGeom prst="rect">
            <a:avLst/>
          </a:prstGeom>
          <a:noFill/>
        </p:spPr>
        <p:txBody>
          <a:bodyPr wrap="square" rtlCol="0">
            <a:spAutoFit/>
          </a:bodyPr>
          <a:lstStyle/>
          <a:p>
            <a:pPr marL="285750" indent="-285750">
              <a:buFont typeface="Wingdings" panose="05000000000000000000" pitchFamily="2" charset="2"/>
              <a:buChar char="ü"/>
            </a:pPr>
            <a:r>
              <a:rPr lang="en-US" altLang="zh-TW" sz="2400" dirty="0"/>
              <a:t>i: </a:t>
            </a:r>
            <a:r>
              <a:rPr lang="zh-TW" altLang="en-US" sz="2400" dirty="0"/>
              <a:t>可以拿的物品數</a:t>
            </a:r>
            <a:endParaRPr lang="en-US" altLang="zh-TW" sz="2400" dirty="0"/>
          </a:p>
          <a:p>
            <a:pPr marL="285750" indent="-285750">
              <a:buFont typeface="Wingdings" panose="05000000000000000000" pitchFamily="2" charset="2"/>
              <a:buChar char="ü"/>
            </a:pPr>
            <a:r>
              <a:rPr lang="en-US" altLang="zh-TW" sz="2400" dirty="0"/>
              <a:t>k: </a:t>
            </a:r>
            <a:r>
              <a:rPr lang="zh-TW" altLang="en-US" sz="2400" dirty="0"/>
              <a:t>包包目前所能夠承載的重量</a:t>
            </a:r>
          </a:p>
          <a:p>
            <a:endParaRPr lang="zh-TW" altLang="en-US" dirty="0"/>
          </a:p>
        </p:txBody>
      </p:sp>
    </p:spTree>
    <p:extLst>
      <p:ext uri="{BB962C8B-B14F-4D97-AF65-F5344CB8AC3E}">
        <p14:creationId xmlns:p14="http://schemas.microsoft.com/office/powerpoint/2010/main" val="291955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cap="none" dirty="0"/>
              <a:t>範例</a:t>
            </a:r>
            <a:r>
              <a:rPr lang="en-US" altLang="zh-TW" cap="none" dirty="0"/>
              <a:t>: </a:t>
            </a:r>
            <a:r>
              <a:rPr lang="zh-TW" altLang="en-US" cap="none" dirty="0"/>
              <a:t>假設有一背包</a:t>
            </a:r>
            <a:r>
              <a:rPr lang="en-US" altLang="zh-TW" cap="none" dirty="0"/>
              <a:t>W = 5</a:t>
            </a:r>
            <a:r>
              <a:rPr lang="zh-TW" altLang="en-US" cap="none" dirty="0"/>
              <a:t>，考慮以下的</a:t>
            </a:r>
            <a:r>
              <a:rPr lang="en-US" altLang="zh-TW" cap="none" dirty="0"/>
              <a:t>Items</a:t>
            </a:r>
            <a:r>
              <a:rPr lang="zh-TW" altLang="en-US" cap="none" dirty="0"/>
              <a:t>，求</a:t>
            </a:r>
            <a:r>
              <a:rPr lang="en-US" altLang="zh-TW" cap="none" dirty="0"/>
              <a:t>0/1 Knapsack</a:t>
            </a:r>
            <a:r>
              <a:rPr lang="zh-TW" altLang="en-US" cap="none" dirty="0"/>
              <a:t>最佳解</a:t>
            </a:r>
            <a:r>
              <a:rPr lang="en-US" altLang="zh-TW" cap="none" dirty="0"/>
              <a:t>:</a:t>
            </a:r>
            <a:endParaRPr lang="zh-TW" altLang="en-US" cap="none" dirty="0"/>
          </a:p>
        </p:txBody>
      </p:sp>
      <p:sp>
        <p:nvSpPr>
          <p:cNvPr id="3" name="內容版面配置區 2"/>
          <p:cNvSpPr>
            <a:spLocks noGrp="1"/>
          </p:cNvSpPr>
          <p:nvPr>
            <p:ph idx="1"/>
          </p:nvPr>
        </p:nvSpPr>
        <p:spPr/>
        <p:txBody>
          <a:bodyPr/>
          <a:lstStyle/>
          <a:p>
            <a:endParaRPr lang="en-US" altLang="zh-TW" dirty="0"/>
          </a:p>
          <a:p>
            <a:endParaRPr lang="en-US" altLang="zh-TW" dirty="0"/>
          </a:p>
          <a:p>
            <a:pPr>
              <a:buFont typeface="Wingdings" panose="05000000000000000000" pitchFamily="2" charset="2"/>
              <a:buNone/>
            </a:pPr>
            <a:r>
              <a:rPr lang="en-US" altLang="zh-TW" dirty="0"/>
              <a:t>Sol:</a:t>
            </a:r>
          </a:p>
          <a:p>
            <a:pPr lvl="1"/>
            <a:r>
              <a:rPr lang="zh-TW" altLang="en-US" dirty="0"/>
              <a:t>先建立</a:t>
            </a:r>
            <a:r>
              <a:rPr lang="en-US" altLang="zh-TW" dirty="0"/>
              <a:t>P[0…n, 0…W]</a:t>
            </a:r>
            <a:r>
              <a:rPr lang="zh-TW" altLang="en-US" dirty="0"/>
              <a:t>和</a:t>
            </a:r>
            <a:r>
              <a:rPr lang="en-US" altLang="zh-TW" dirty="0"/>
              <a:t>label[0…n, 0…W]</a:t>
            </a:r>
            <a:r>
              <a:rPr lang="zh-TW" altLang="en-US" dirty="0"/>
              <a:t>兩個</a:t>
            </a:r>
            <a:r>
              <a:rPr lang="en-US" altLang="zh-TW" dirty="0"/>
              <a:t>Table</a:t>
            </a:r>
          </a:p>
          <a:p>
            <a:endParaRPr lang="zh-TW" altLang="en-US" dirty="0"/>
          </a:p>
        </p:txBody>
      </p:sp>
      <p:graphicFrame>
        <p:nvGraphicFramePr>
          <p:cNvPr id="4" name="Group 369"/>
          <p:cNvGraphicFramePr>
            <a:graphicFrameLocks/>
          </p:cNvGraphicFramePr>
          <p:nvPr>
            <p:extLst>
              <p:ext uri="{D42A27DB-BD31-4B8C-83A1-F6EECF244321}">
                <p14:modId xmlns:p14="http://schemas.microsoft.com/office/powerpoint/2010/main" val="2429777246"/>
              </p:ext>
            </p:extLst>
          </p:nvPr>
        </p:nvGraphicFramePr>
        <p:xfrm>
          <a:off x="900113" y="4385965"/>
          <a:ext cx="3240087" cy="1828800"/>
        </p:xfrm>
        <a:graphic>
          <a:graphicData uri="http://schemas.openxmlformats.org/drawingml/2006/table">
            <a:tbl>
              <a:tblPr/>
              <a:tblGrid>
                <a:gridCol w="463550">
                  <a:extLst>
                    <a:ext uri="{9D8B030D-6E8A-4147-A177-3AD203B41FA5}">
                      <a16:colId xmlns:a16="http://schemas.microsoft.com/office/drawing/2014/main" val="1274397225"/>
                    </a:ext>
                  </a:extLst>
                </a:gridCol>
                <a:gridCol w="461962">
                  <a:extLst>
                    <a:ext uri="{9D8B030D-6E8A-4147-A177-3AD203B41FA5}">
                      <a16:colId xmlns:a16="http://schemas.microsoft.com/office/drawing/2014/main" val="1017122803"/>
                    </a:ext>
                  </a:extLst>
                </a:gridCol>
                <a:gridCol w="463550">
                  <a:extLst>
                    <a:ext uri="{9D8B030D-6E8A-4147-A177-3AD203B41FA5}">
                      <a16:colId xmlns:a16="http://schemas.microsoft.com/office/drawing/2014/main" val="1325546854"/>
                    </a:ext>
                  </a:extLst>
                </a:gridCol>
                <a:gridCol w="461963">
                  <a:extLst>
                    <a:ext uri="{9D8B030D-6E8A-4147-A177-3AD203B41FA5}">
                      <a16:colId xmlns:a16="http://schemas.microsoft.com/office/drawing/2014/main" val="3189390473"/>
                    </a:ext>
                  </a:extLst>
                </a:gridCol>
                <a:gridCol w="463550">
                  <a:extLst>
                    <a:ext uri="{9D8B030D-6E8A-4147-A177-3AD203B41FA5}">
                      <a16:colId xmlns:a16="http://schemas.microsoft.com/office/drawing/2014/main" val="913641117"/>
                    </a:ext>
                  </a:extLst>
                </a:gridCol>
                <a:gridCol w="461962">
                  <a:extLst>
                    <a:ext uri="{9D8B030D-6E8A-4147-A177-3AD203B41FA5}">
                      <a16:colId xmlns:a16="http://schemas.microsoft.com/office/drawing/2014/main" val="4114358807"/>
                    </a:ext>
                  </a:extLst>
                </a:gridCol>
                <a:gridCol w="463550">
                  <a:extLst>
                    <a:ext uri="{9D8B030D-6E8A-4147-A177-3AD203B41FA5}">
                      <a16:colId xmlns:a16="http://schemas.microsoft.com/office/drawing/2014/main" val="2719075897"/>
                    </a:ext>
                  </a:extLst>
                </a:gridCol>
              </a:tblGrid>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715704"/>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7464303"/>
                  </a:ext>
                </a:extLst>
              </a:tr>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8551772"/>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0472497"/>
                  </a:ext>
                </a:extLst>
              </a:tr>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3014642"/>
                  </a:ext>
                </a:extLst>
              </a:tr>
            </a:tbl>
          </a:graphicData>
        </a:graphic>
      </p:graphicFrame>
      <p:graphicFrame>
        <p:nvGraphicFramePr>
          <p:cNvPr id="5" name="Group 406"/>
          <p:cNvGraphicFramePr>
            <a:graphicFrameLocks noGrp="1"/>
          </p:cNvGraphicFramePr>
          <p:nvPr>
            <p:extLst>
              <p:ext uri="{D42A27DB-BD31-4B8C-83A1-F6EECF244321}">
                <p14:modId xmlns:p14="http://schemas.microsoft.com/office/powerpoint/2010/main" val="3462035595"/>
              </p:ext>
            </p:extLst>
          </p:nvPr>
        </p:nvGraphicFramePr>
        <p:xfrm>
          <a:off x="3276600" y="1988840"/>
          <a:ext cx="2516188" cy="1463040"/>
        </p:xfrm>
        <a:graphic>
          <a:graphicData uri="http://schemas.openxmlformats.org/drawingml/2006/table">
            <a:tbl>
              <a:tblPr/>
              <a:tblGrid>
                <a:gridCol w="709613">
                  <a:extLst>
                    <a:ext uri="{9D8B030D-6E8A-4147-A177-3AD203B41FA5}">
                      <a16:colId xmlns:a16="http://schemas.microsoft.com/office/drawing/2014/main" val="2466080855"/>
                    </a:ext>
                  </a:extLst>
                </a:gridCol>
                <a:gridCol w="1101725">
                  <a:extLst>
                    <a:ext uri="{9D8B030D-6E8A-4147-A177-3AD203B41FA5}">
                      <a16:colId xmlns:a16="http://schemas.microsoft.com/office/drawing/2014/main" val="2614454930"/>
                    </a:ext>
                  </a:extLst>
                </a:gridCol>
                <a:gridCol w="704850">
                  <a:extLst>
                    <a:ext uri="{9D8B030D-6E8A-4147-A177-3AD203B41FA5}">
                      <a16:colId xmlns:a16="http://schemas.microsoft.com/office/drawing/2014/main" val="2462745412"/>
                    </a:ext>
                  </a:extLst>
                </a:gridCol>
              </a:tblGrid>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重量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利潤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862720294"/>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O</a:t>
                      </a:r>
                      <a:r>
                        <a:rPr kumimoji="1" lang="en-US"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3555146"/>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O</a:t>
                      </a:r>
                      <a:r>
                        <a:rPr kumimoji="1" lang="en-US"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9926466"/>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O</a:t>
                      </a:r>
                      <a:r>
                        <a:rPr kumimoji="1" lang="en-US"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1382708"/>
                  </a:ext>
                </a:extLst>
              </a:tr>
            </a:tbl>
          </a:graphicData>
        </a:graphic>
      </p:graphicFrame>
      <p:graphicFrame>
        <p:nvGraphicFramePr>
          <p:cNvPr id="6" name="Group 405"/>
          <p:cNvGraphicFramePr>
            <a:graphicFrameLocks/>
          </p:cNvGraphicFramePr>
          <p:nvPr>
            <p:extLst>
              <p:ext uri="{D42A27DB-BD31-4B8C-83A1-F6EECF244321}">
                <p14:modId xmlns:p14="http://schemas.microsoft.com/office/powerpoint/2010/main" val="1542511198"/>
              </p:ext>
            </p:extLst>
          </p:nvPr>
        </p:nvGraphicFramePr>
        <p:xfrm>
          <a:off x="4500563" y="4385965"/>
          <a:ext cx="3738562" cy="1828800"/>
        </p:xfrm>
        <a:graphic>
          <a:graphicData uri="http://schemas.openxmlformats.org/drawingml/2006/table">
            <a:tbl>
              <a:tblPr/>
              <a:tblGrid>
                <a:gridCol w="719137">
                  <a:extLst>
                    <a:ext uri="{9D8B030D-6E8A-4147-A177-3AD203B41FA5}">
                      <a16:colId xmlns:a16="http://schemas.microsoft.com/office/drawing/2014/main" val="3280229244"/>
                    </a:ext>
                  </a:extLst>
                </a:gridCol>
                <a:gridCol w="503238">
                  <a:extLst>
                    <a:ext uri="{9D8B030D-6E8A-4147-A177-3AD203B41FA5}">
                      <a16:colId xmlns:a16="http://schemas.microsoft.com/office/drawing/2014/main" val="2622558937"/>
                    </a:ext>
                  </a:extLst>
                </a:gridCol>
                <a:gridCol w="503237">
                  <a:extLst>
                    <a:ext uri="{9D8B030D-6E8A-4147-A177-3AD203B41FA5}">
                      <a16:colId xmlns:a16="http://schemas.microsoft.com/office/drawing/2014/main" val="3395249543"/>
                    </a:ext>
                  </a:extLst>
                </a:gridCol>
                <a:gridCol w="503238">
                  <a:extLst>
                    <a:ext uri="{9D8B030D-6E8A-4147-A177-3AD203B41FA5}">
                      <a16:colId xmlns:a16="http://schemas.microsoft.com/office/drawing/2014/main" val="64672617"/>
                    </a:ext>
                  </a:extLst>
                </a:gridCol>
                <a:gridCol w="503237">
                  <a:extLst>
                    <a:ext uri="{9D8B030D-6E8A-4147-A177-3AD203B41FA5}">
                      <a16:colId xmlns:a16="http://schemas.microsoft.com/office/drawing/2014/main" val="3248415952"/>
                    </a:ext>
                  </a:extLst>
                </a:gridCol>
                <a:gridCol w="503238">
                  <a:extLst>
                    <a:ext uri="{9D8B030D-6E8A-4147-A177-3AD203B41FA5}">
                      <a16:colId xmlns:a16="http://schemas.microsoft.com/office/drawing/2014/main" val="2921746099"/>
                    </a:ext>
                  </a:extLst>
                </a:gridCol>
                <a:gridCol w="503237">
                  <a:extLst>
                    <a:ext uri="{9D8B030D-6E8A-4147-A177-3AD203B41FA5}">
                      <a16:colId xmlns:a16="http://schemas.microsoft.com/office/drawing/2014/main" val="2021588888"/>
                    </a:ext>
                  </a:extLst>
                </a:gridCol>
              </a:tblGrid>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label</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9179971"/>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1566936"/>
                  </a:ext>
                </a:extLst>
              </a:tr>
              <a:tr h="35083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70881"/>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3949109"/>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585632"/>
                  </a:ext>
                </a:extLst>
              </a:tr>
            </a:tbl>
          </a:graphicData>
        </a:graphic>
      </p:graphicFrame>
    </p:spTree>
    <p:extLst>
      <p:ext uri="{BB962C8B-B14F-4D97-AF65-F5344CB8AC3E}">
        <p14:creationId xmlns:p14="http://schemas.microsoft.com/office/powerpoint/2010/main" val="181990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9388" y="1484288"/>
            <a:ext cx="8820150" cy="51117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lvl="1"/>
            <a:r>
              <a:rPr lang="en-US" altLang="zh-TW"/>
              <a:t>Step 1: </a:t>
            </a:r>
            <a:r>
              <a:rPr lang="zh-TW" altLang="en-US"/>
              <a:t>當 </a:t>
            </a:r>
            <a:r>
              <a:rPr lang="en-US" altLang="zh-TW"/>
              <a:t>i = 0</a:t>
            </a:r>
            <a:r>
              <a:rPr lang="zh-TW" altLang="en-US"/>
              <a:t>，表示沒有任何物品可以拿 </a:t>
            </a:r>
            <a:r>
              <a:rPr lang="en-US" altLang="zh-TW"/>
              <a:t>(</a:t>
            </a:r>
            <a:r>
              <a:rPr lang="zh-TW" altLang="en-US"/>
              <a:t>即</a:t>
            </a:r>
            <a:r>
              <a:rPr lang="en-US" altLang="zh-TW"/>
              <a:t>: </a:t>
            </a:r>
            <a:r>
              <a:rPr lang="zh-TW" altLang="en-US"/>
              <a:t>狀況 </a:t>
            </a:r>
            <a:r>
              <a:rPr lang="zh-TW" altLang="en-US">
                <a:sym typeface="Wingdings" panose="05000000000000000000" pitchFamily="2" charset="2"/>
              </a:rPr>
              <a:t></a:t>
            </a:r>
            <a:r>
              <a:rPr lang="en-US" altLang="zh-TW"/>
              <a:t>)</a:t>
            </a:r>
            <a:r>
              <a:rPr lang="zh-TW" altLang="en-US"/>
              <a:t>。</a:t>
            </a:r>
          </a:p>
          <a:p>
            <a:pPr lvl="1">
              <a:buFont typeface="Wingdings" panose="05000000000000000000" pitchFamily="2" charset="2"/>
              <a:buNone/>
            </a:pPr>
            <a:r>
              <a:rPr lang="zh-TW" altLang="en-US">
                <a:sym typeface="Symbol" panose="05050102010706020507" pitchFamily="18" charset="2"/>
              </a:rPr>
              <a:t>                 </a:t>
            </a:r>
            <a:r>
              <a:rPr lang="en-US" altLang="zh-TW"/>
              <a:t>P[0, k] = 0 </a:t>
            </a:r>
            <a:r>
              <a:rPr lang="zh-TW" altLang="en-US"/>
              <a:t>且 </a:t>
            </a:r>
            <a:r>
              <a:rPr lang="en-US" altLang="zh-TW"/>
              <a:t>label[0, k] = {ø} </a:t>
            </a:r>
          </a:p>
        </p:txBody>
      </p:sp>
      <p:graphicFrame>
        <p:nvGraphicFramePr>
          <p:cNvPr id="5" name="Group 3"/>
          <p:cNvGraphicFramePr>
            <a:graphicFrameLocks/>
          </p:cNvGraphicFramePr>
          <p:nvPr>
            <p:extLst>
              <p:ext uri="{D42A27DB-BD31-4B8C-83A1-F6EECF244321}">
                <p14:modId xmlns:p14="http://schemas.microsoft.com/office/powerpoint/2010/main" val="3817845470"/>
              </p:ext>
            </p:extLst>
          </p:nvPr>
        </p:nvGraphicFramePr>
        <p:xfrm>
          <a:off x="2844800" y="2698726"/>
          <a:ext cx="3240088" cy="1828800"/>
        </p:xfrm>
        <a:graphic>
          <a:graphicData uri="http://schemas.openxmlformats.org/drawingml/2006/table">
            <a:tbl>
              <a:tblPr/>
              <a:tblGrid>
                <a:gridCol w="463550">
                  <a:extLst>
                    <a:ext uri="{9D8B030D-6E8A-4147-A177-3AD203B41FA5}">
                      <a16:colId xmlns:a16="http://schemas.microsoft.com/office/drawing/2014/main" val="4262330809"/>
                    </a:ext>
                  </a:extLst>
                </a:gridCol>
                <a:gridCol w="461963">
                  <a:extLst>
                    <a:ext uri="{9D8B030D-6E8A-4147-A177-3AD203B41FA5}">
                      <a16:colId xmlns:a16="http://schemas.microsoft.com/office/drawing/2014/main" val="3521059632"/>
                    </a:ext>
                  </a:extLst>
                </a:gridCol>
                <a:gridCol w="463550">
                  <a:extLst>
                    <a:ext uri="{9D8B030D-6E8A-4147-A177-3AD203B41FA5}">
                      <a16:colId xmlns:a16="http://schemas.microsoft.com/office/drawing/2014/main" val="3156690343"/>
                    </a:ext>
                  </a:extLst>
                </a:gridCol>
                <a:gridCol w="461962">
                  <a:extLst>
                    <a:ext uri="{9D8B030D-6E8A-4147-A177-3AD203B41FA5}">
                      <a16:colId xmlns:a16="http://schemas.microsoft.com/office/drawing/2014/main" val="495193124"/>
                    </a:ext>
                  </a:extLst>
                </a:gridCol>
                <a:gridCol w="463550">
                  <a:extLst>
                    <a:ext uri="{9D8B030D-6E8A-4147-A177-3AD203B41FA5}">
                      <a16:colId xmlns:a16="http://schemas.microsoft.com/office/drawing/2014/main" val="2114094736"/>
                    </a:ext>
                  </a:extLst>
                </a:gridCol>
                <a:gridCol w="461963">
                  <a:extLst>
                    <a:ext uri="{9D8B030D-6E8A-4147-A177-3AD203B41FA5}">
                      <a16:colId xmlns:a16="http://schemas.microsoft.com/office/drawing/2014/main" val="821194759"/>
                    </a:ext>
                  </a:extLst>
                </a:gridCol>
                <a:gridCol w="463550">
                  <a:extLst>
                    <a:ext uri="{9D8B030D-6E8A-4147-A177-3AD203B41FA5}">
                      <a16:colId xmlns:a16="http://schemas.microsoft.com/office/drawing/2014/main" val="2543478974"/>
                    </a:ext>
                  </a:extLst>
                </a:gridCol>
              </a:tblGrid>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2015108"/>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1652237"/>
                  </a:ext>
                </a:extLst>
              </a:tr>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1596326"/>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1924764"/>
                  </a:ext>
                </a:extLst>
              </a:tr>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3923044"/>
                  </a:ext>
                </a:extLst>
              </a:tr>
            </a:tbl>
          </a:graphicData>
        </a:graphic>
      </p:graphicFrame>
      <p:graphicFrame>
        <p:nvGraphicFramePr>
          <p:cNvPr id="6" name="Group 162"/>
          <p:cNvGraphicFramePr>
            <a:graphicFrameLocks/>
          </p:cNvGraphicFramePr>
          <p:nvPr>
            <p:extLst>
              <p:ext uri="{D42A27DB-BD31-4B8C-83A1-F6EECF244321}">
                <p14:modId xmlns:p14="http://schemas.microsoft.com/office/powerpoint/2010/main" val="233466674"/>
              </p:ext>
            </p:extLst>
          </p:nvPr>
        </p:nvGraphicFramePr>
        <p:xfrm>
          <a:off x="2501900" y="4740251"/>
          <a:ext cx="3582988" cy="1859280"/>
        </p:xfrm>
        <a:graphic>
          <a:graphicData uri="http://schemas.openxmlformats.org/drawingml/2006/table">
            <a:tbl>
              <a:tblPr/>
              <a:tblGrid>
                <a:gridCol w="792163">
                  <a:extLst>
                    <a:ext uri="{9D8B030D-6E8A-4147-A177-3AD203B41FA5}">
                      <a16:colId xmlns:a16="http://schemas.microsoft.com/office/drawing/2014/main" val="139326737"/>
                    </a:ext>
                  </a:extLst>
                </a:gridCol>
                <a:gridCol w="465137">
                  <a:extLst>
                    <a:ext uri="{9D8B030D-6E8A-4147-A177-3AD203B41FA5}">
                      <a16:colId xmlns:a16="http://schemas.microsoft.com/office/drawing/2014/main" val="3739943465"/>
                    </a:ext>
                  </a:extLst>
                </a:gridCol>
                <a:gridCol w="465138">
                  <a:extLst>
                    <a:ext uri="{9D8B030D-6E8A-4147-A177-3AD203B41FA5}">
                      <a16:colId xmlns:a16="http://schemas.microsoft.com/office/drawing/2014/main" val="2005227960"/>
                    </a:ext>
                  </a:extLst>
                </a:gridCol>
                <a:gridCol w="465137">
                  <a:extLst>
                    <a:ext uri="{9D8B030D-6E8A-4147-A177-3AD203B41FA5}">
                      <a16:colId xmlns:a16="http://schemas.microsoft.com/office/drawing/2014/main" val="2521000974"/>
                    </a:ext>
                  </a:extLst>
                </a:gridCol>
                <a:gridCol w="465138">
                  <a:extLst>
                    <a:ext uri="{9D8B030D-6E8A-4147-A177-3AD203B41FA5}">
                      <a16:colId xmlns:a16="http://schemas.microsoft.com/office/drawing/2014/main" val="2249652401"/>
                    </a:ext>
                  </a:extLst>
                </a:gridCol>
                <a:gridCol w="465137">
                  <a:extLst>
                    <a:ext uri="{9D8B030D-6E8A-4147-A177-3AD203B41FA5}">
                      <a16:colId xmlns:a16="http://schemas.microsoft.com/office/drawing/2014/main" val="646790263"/>
                    </a:ext>
                  </a:extLst>
                </a:gridCol>
                <a:gridCol w="465138">
                  <a:extLst>
                    <a:ext uri="{9D8B030D-6E8A-4147-A177-3AD203B41FA5}">
                      <a16:colId xmlns:a16="http://schemas.microsoft.com/office/drawing/2014/main" val="2361373696"/>
                    </a:ext>
                  </a:extLst>
                </a:gridCol>
              </a:tblGrid>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label</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5896842"/>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1079785"/>
                  </a:ext>
                </a:extLst>
              </a:tr>
              <a:tr h="35083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0751428"/>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2222467"/>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2500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3143558"/>
                  </a:ext>
                </a:extLst>
              </a:tr>
            </a:tbl>
          </a:graphicData>
        </a:graphic>
      </p:graphicFrame>
      <p:sp>
        <p:nvSpPr>
          <p:cNvPr id="7" name="Rectangle 163"/>
          <p:cNvSpPr>
            <a:spLocks noChangeArrowheads="1"/>
          </p:cNvSpPr>
          <p:nvPr/>
        </p:nvSpPr>
        <p:spPr bwMode="auto">
          <a:xfrm>
            <a:off x="3348038" y="3140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Rectangle 164"/>
          <p:cNvSpPr>
            <a:spLocks noChangeArrowheads="1"/>
          </p:cNvSpPr>
          <p:nvPr/>
        </p:nvSpPr>
        <p:spPr bwMode="auto">
          <a:xfrm>
            <a:off x="3852863" y="3140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165"/>
          <p:cNvSpPr>
            <a:spLocks noChangeArrowheads="1"/>
          </p:cNvSpPr>
          <p:nvPr/>
        </p:nvSpPr>
        <p:spPr bwMode="auto">
          <a:xfrm>
            <a:off x="4284663" y="3140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Rectangle 166"/>
          <p:cNvSpPr>
            <a:spLocks noChangeArrowheads="1"/>
          </p:cNvSpPr>
          <p:nvPr/>
        </p:nvSpPr>
        <p:spPr bwMode="auto">
          <a:xfrm>
            <a:off x="4789488" y="3140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Rectangle 167"/>
          <p:cNvSpPr>
            <a:spLocks noChangeArrowheads="1"/>
          </p:cNvSpPr>
          <p:nvPr/>
        </p:nvSpPr>
        <p:spPr bwMode="auto">
          <a:xfrm>
            <a:off x="5221288" y="3140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Rectangle 168"/>
          <p:cNvSpPr>
            <a:spLocks noChangeArrowheads="1"/>
          </p:cNvSpPr>
          <p:nvPr/>
        </p:nvSpPr>
        <p:spPr bwMode="auto">
          <a:xfrm>
            <a:off x="5724525" y="3140051"/>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Rectangle 169"/>
          <p:cNvSpPr>
            <a:spLocks noChangeArrowheads="1"/>
          </p:cNvSpPr>
          <p:nvPr/>
        </p:nvSpPr>
        <p:spPr bwMode="auto">
          <a:xfrm>
            <a:off x="3348038" y="522920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Rectangle 170"/>
          <p:cNvSpPr>
            <a:spLocks noChangeArrowheads="1"/>
          </p:cNvSpPr>
          <p:nvPr/>
        </p:nvSpPr>
        <p:spPr bwMode="auto">
          <a:xfrm>
            <a:off x="3852863" y="522920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Rectangle 172"/>
          <p:cNvSpPr>
            <a:spLocks noChangeArrowheads="1"/>
          </p:cNvSpPr>
          <p:nvPr/>
        </p:nvSpPr>
        <p:spPr bwMode="auto">
          <a:xfrm>
            <a:off x="4284663" y="522920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Rectangle 173"/>
          <p:cNvSpPr>
            <a:spLocks noChangeArrowheads="1"/>
          </p:cNvSpPr>
          <p:nvPr/>
        </p:nvSpPr>
        <p:spPr bwMode="auto">
          <a:xfrm>
            <a:off x="4789488" y="522920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Rectangle 174"/>
          <p:cNvSpPr>
            <a:spLocks noChangeArrowheads="1"/>
          </p:cNvSpPr>
          <p:nvPr/>
        </p:nvSpPr>
        <p:spPr bwMode="auto">
          <a:xfrm>
            <a:off x="5221288" y="522920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Rectangle 175"/>
          <p:cNvSpPr>
            <a:spLocks noChangeArrowheads="1"/>
          </p:cNvSpPr>
          <p:nvPr/>
        </p:nvSpPr>
        <p:spPr bwMode="auto">
          <a:xfrm>
            <a:off x="5724525" y="5229201"/>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9" name="Group 285"/>
          <p:cNvGrpSpPr>
            <a:grpSpLocks/>
          </p:cNvGrpSpPr>
          <p:nvPr/>
        </p:nvGrpSpPr>
        <p:grpSpPr bwMode="auto">
          <a:xfrm>
            <a:off x="323850" y="620688"/>
            <a:ext cx="8569325" cy="788988"/>
            <a:chOff x="204" y="346"/>
            <a:chExt cx="5398" cy="497"/>
          </a:xfrm>
        </p:grpSpPr>
        <p:sp>
          <p:nvSpPr>
            <p:cNvPr id="20" name="Rectangle 177"/>
            <p:cNvSpPr>
              <a:spLocks noChangeArrowheads="1"/>
            </p:cNvSpPr>
            <p:nvPr/>
          </p:nvSpPr>
          <p:spPr bwMode="auto">
            <a:xfrm>
              <a:off x="1151" y="718"/>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$12</a:t>
              </a:r>
            </a:p>
          </p:txBody>
        </p:sp>
        <p:sp>
          <p:nvSpPr>
            <p:cNvPr id="21" name="Rectangle 178"/>
            <p:cNvSpPr>
              <a:spLocks noChangeArrowheads="1"/>
            </p:cNvSpPr>
            <p:nvPr/>
          </p:nvSpPr>
          <p:spPr bwMode="auto">
            <a:xfrm>
              <a:off x="575" y="718"/>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3</a:t>
              </a:r>
            </a:p>
          </p:txBody>
        </p:sp>
        <p:sp>
          <p:nvSpPr>
            <p:cNvPr id="22" name="Rectangle 179"/>
            <p:cNvSpPr>
              <a:spLocks noChangeArrowheads="1"/>
            </p:cNvSpPr>
            <p:nvPr/>
          </p:nvSpPr>
          <p:spPr bwMode="auto">
            <a:xfrm>
              <a:off x="204" y="718"/>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3</a:t>
              </a:r>
            </a:p>
          </p:txBody>
        </p:sp>
        <p:sp>
          <p:nvSpPr>
            <p:cNvPr id="23" name="Rectangle 180"/>
            <p:cNvSpPr>
              <a:spLocks noChangeArrowheads="1"/>
            </p:cNvSpPr>
            <p:nvPr/>
          </p:nvSpPr>
          <p:spPr bwMode="auto">
            <a:xfrm>
              <a:off x="1151" y="594"/>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$10</a:t>
              </a:r>
            </a:p>
          </p:txBody>
        </p:sp>
        <p:sp>
          <p:nvSpPr>
            <p:cNvPr id="24" name="Rectangle 181"/>
            <p:cNvSpPr>
              <a:spLocks noChangeArrowheads="1"/>
            </p:cNvSpPr>
            <p:nvPr/>
          </p:nvSpPr>
          <p:spPr bwMode="auto">
            <a:xfrm>
              <a:off x="575" y="594"/>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2</a:t>
              </a:r>
            </a:p>
          </p:txBody>
        </p:sp>
        <p:sp>
          <p:nvSpPr>
            <p:cNvPr id="25" name="Rectangle 182"/>
            <p:cNvSpPr>
              <a:spLocks noChangeArrowheads="1"/>
            </p:cNvSpPr>
            <p:nvPr/>
          </p:nvSpPr>
          <p:spPr bwMode="auto">
            <a:xfrm>
              <a:off x="204" y="594"/>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2</a:t>
              </a:r>
            </a:p>
          </p:txBody>
        </p:sp>
        <p:sp>
          <p:nvSpPr>
            <p:cNvPr id="26" name="Rectangle 183"/>
            <p:cNvSpPr>
              <a:spLocks noChangeArrowheads="1"/>
            </p:cNvSpPr>
            <p:nvPr/>
          </p:nvSpPr>
          <p:spPr bwMode="auto">
            <a:xfrm>
              <a:off x="1151" y="470"/>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$6</a:t>
              </a:r>
            </a:p>
          </p:txBody>
        </p:sp>
        <p:sp>
          <p:nvSpPr>
            <p:cNvPr id="27" name="Rectangle 184"/>
            <p:cNvSpPr>
              <a:spLocks noChangeArrowheads="1"/>
            </p:cNvSpPr>
            <p:nvPr/>
          </p:nvSpPr>
          <p:spPr bwMode="auto">
            <a:xfrm>
              <a:off x="575" y="470"/>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a:t>
              </a:r>
            </a:p>
          </p:txBody>
        </p:sp>
        <p:sp>
          <p:nvSpPr>
            <p:cNvPr id="28" name="Rectangle 185"/>
            <p:cNvSpPr>
              <a:spLocks noChangeArrowheads="1"/>
            </p:cNvSpPr>
            <p:nvPr/>
          </p:nvSpPr>
          <p:spPr bwMode="auto">
            <a:xfrm>
              <a:off x="204" y="470"/>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1</a:t>
              </a:r>
            </a:p>
          </p:txBody>
        </p:sp>
        <p:sp>
          <p:nvSpPr>
            <p:cNvPr id="29" name="Rectangle 186"/>
            <p:cNvSpPr>
              <a:spLocks noChangeArrowheads="1"/>
            </p:cNvSpPr>
            <p:nvPr/>
          </p:nvSpPr>
          <p:spPr bwMode="auto">
            <a:xfrm>
              <a:off x="1151" y="346"/>
              <a:ext cx="369"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利潤</a:t>
              </a:r>
            </a:p>
          </p:txBody>
        </p:sp>
        <p:sp>
          <p:nvSpPr>
            <p:cNvPr id="30" name="Rectangle 187"/>
            <p:cNvSpPr>
              <a:spLocks noChangeArrowheads="1"/>
            </p:cNvSpPr>
            <p:nvPr/>
          </p:nvSpPr>
          <p:spPr bwMode="auto">
            <a:xfrm>
              <a:off x="575" y="346"/>
              <a:ext cx="576"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重量</a:t>
              </a:r>
            </a:p>
          </p:txBody>
        </p:sp>
        <p:sp>
          <p:nvSpPr>
            <p:cNvPr id="31" name="Rectangle 188"/>
            <p:cNvSpPr>
              <a:spLocks noChangeArrowheads="1"/>
            </p:cNvSpPr>
            <p:nvPr/>
          </p:nvSpPr>
          <p:spPr bwMode="auto">
            <a:xfrm>
              <a:off x="204" y="346"/>
              <a:ext cx="371"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Item</a:t>
              </a:r>
            </a:p>
          </p:txBody>
        </p:sp>
        <p:sp>
          <p:nvSpPr>
            <p:cNvPr id="32" name="Line 189"/>
            <p:cNvSpPr>
              <a:spLocks noChangeShapeType="1"/>
            </p:cNvSpPr>
            <p:nvPr/>
          </p:nvSpPr>
          <p:spPr bwMode="auto">
            <a:xfrm>
              <a:off x="204" y="346"/>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90"/>
            <p:cNvSpPr>
              <a:spLocks noChangeShapeType="1"/>
            </p:cNvSpPr>
            <p:nvPr/>
          </p:nvSpPr>
          <p:spPr bwMode="auto">
            <a:xfrm>
              <a:off x="204" y="470"/>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191"/>
            <p:cNvSpPr>
              <a:spLocks noChangeShapeType="1"/>
            </p:cNvSpPr>
            <p:nvPr/>
          </p:nvSpPr>
          <p:spPr bwMode="auto">
            <a:xfrm>
              <a:off x="204" y="594"/>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 name="Line 192"/>
            <p:cNvSpPr>
              <a:spLocks noChangeShapeType="1"/>
            </p:cNvSpPr>
            <p:nvPr/>
          </p:nvSpPr>
          <p:spPr bwMode="auto">
            <a:xfrm>
              <a:off x="204" y="718"/>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 name="Line 193"/>
            <p:cNvSpPr>
              <a:spLocks noChangeShapeType="1"/>
            </p:cNvSpPr>
            <p:nvPr/>
          </p:nvSpPr>
          <p:spPr bwMode="auto">
            <a:xfrm>
              <a:off x="204" y="842"/>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 name="Line 194"/>
            <p:cNvSpPr>
              <a:spLocks noChangeShapeType="1"/>
            </p:cNvSpPr>
            <p:nvPr/>
          </p:nvSpPr>
          <p:spPr bwMode="auto">
            <a:xfrm>
              <a:off x="204"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8" name="Line 195"/>
            <p:cNvSpPr>
              <a:spLocks noChangeShapeType="1"/>
            </p:cNvSpPr>
            <p:nvPr/>
          </p:nvSpPr>
          <p:spPr bwMode="auto">
            <a:xfrm>
              <a:off x="575"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9" name="Line 196"/>
            <p:cNvSpPr>
              <a:spLocks noChangeShapeType="1"/>
            </p:cNvSpPr>
            <p:nvPr/>
          </p:nvSpPr>
          <p:spPr bwMode="auto">
            <a:xfrm>
              <a:off x="1151"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0" name="Line 197"/>
            <p:cNvSpPr>
              <a:spLocks noChangeShapeType="1"/>
            </p:cNvSpPr>
            <p:nvPr/>
          </p:nvSpPr>
          <p:spPr bwMode="auto">
            <a:xfrm>
              <a:off x="1520"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1" name="AutoShape 208"/>
            <p:cNvSpPr>
              <a:spLocks noChangeAspect="1" noChangeArrowheads="1" noTextEdit="1"/>
            </p:cNvSpPr>
            <p:nvPr/>
          </p:nvSpPr>
          <p:spPr bwMode="auto">
            <a:xfrm>
              <a:off x="2971" y="346"/>
              <a:ext cx="263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2" name="Rectangle 210"/>
            <p:cNvSpPr>
              <a:spLocks noChangeArrowheads="1"/>
            </p:cNvSpPr>
            <p:nvPr/>
          </p:nvSpPr>
          <p:spPr bwMode="auto">
            <a:xfrm>
              <a:off x="3344" y="634"/>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43" name="Rectangle 211"/>
            <p:cNvSpPr>
              <a:spLocks noChangeArrowheads="1"/>
            </p:cNvSpPr>
            <p:nvPr/>
          </p:nvSpPr>
          <p:spPr bwMode="auto">
            <a:xfrm>
              <a:off x="3344" y="70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î</a:t>
              </a:r>
              <a:endParaRPr lang="en-US" altLang="zh-TW"/>
            </a:p>
          </p:txBody>
        </p:sp>
        <p:sp>
          <p:nvSpPr>
            <p:cNvPr id="44" name="Rectangle 212"/>
            <p:cNvSpPr>
              <a:spLocks noChangeArrowheads="1"/>
            </p:cNvSpPr>
            <p:nvPr/>
          </p:nvSpPr>
          <p:spPr bwMode="auto">
            <a:xfrm>
              <a:off x="3344" y="45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45" name="Rectangle 213"/>
            <p:cNvSpPr>
              <a:spLocks noChangeArrowheads="1"/>
            </p:cNvSpPr>
            <p:nvPr/>
          </p:nvSpPr>
          <p:spPr bwMode="auto">
            <a:xfrm>
              <a:off x="3344" y="53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í</a:t>
              </a:r>
              <a:endParaRPr lang="en-US" altLang="zh-TW"/>
            </a:p>
          </p:txBody>
        </p:sp>
        <p:sp>
          <p:nvSpPr>
            <p:cNvPr id="46" name="Rectangle 214"/>
            <p:cNvSpPr>
              <a:spLocks noChangeArrowheads="1"/>
            </p:cNvSpPr>
            <p:nvPr/>
          </p:nvSpPr>
          <p:spPr bwMode="auto">
            <a:xfrm>
              <a:off x="3344" y="36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ì</a:t>
              </a:r>
              <a:endParaRPr lang="en-US" altLang="zh-TW"/>
            </a:p>
          </p:txBody>
        </p:sp>
        <p:sp>
          <p:nvSpPr>
            <p:cNvPr id="47" name="Rectangle 215"/>
            <p:cNvSpPr>
              <a:spLocks noChangeArrowheads="1"/>
            </p:cNvSpPr>
            <p:nvPr/>
          </p:nvSpPr>
          <p:spPr bwMode="auto">
            <a:xfrm>
              <a:off x="5139"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³</a:t>
              </a:r>
              <a:endParaRPr lang="en-US" altLang="zh-TW"/>
            </a:p>
          </p:txBody>
        </p:sp>
        <p:sp>
          <p:nvSpPr>
            <p:cNvPr id="48" name="Rectangle 216"/>
            <p:cNvSpPr>
              <a:spLocks noChangeArrowheads="1"/>
            </p:cNvSpPr>
            <p:nvPr/>
          </p:nvSpPr>
          <p:spPr bwMode="auto">
            <a:xfrm>
              <a:off x="3747"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9" name="Rectangle 217"/>
            <p:cNvSpPr>
              <a:spLocks noChangeArrowheads="1"/>
            </p:cNvSpPr>
            <p:nvPr/>
          </p:nvSpPr>
          <p:spPr bwMode="auto">
            <a:xfrm>
              <a:off x="5143"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&lt;</a:t>
              </a:r>
              <a:endParaRPr lang="en-US" altLang="zh-TW"/>
            </a:p>
          </p:txBody>
        </p:sp>
        <p:sp>
          <p:nvSpPr>
            <p:cNvPr id="50" name="Rectangle 218"/>
            <p:cNvSpPr>
              <a:spLocks noChangeArrowheads="1"/>
            </p:cNvSpPr>
            <p:nvPr/>
          </p:nvSpPr>
          <p:spPr bwMode="auto">
            <a:xfrm>
              <a:off x="5450"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51" name="Rectangle 219"/>
            <p:cNvSpPr>
              <a:spLocks noChangeArrowheads="1"/>
            </p:cNvSpPr>
            <p:nvPr/>
          </p:nvSpPr>
          <p:spPr bwMode="auto">
            <a:xfrm>
              <a:off x="5109"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52" name="Rectangle 220"/>
            <p:cNvSpPr>
              <a:spLocks noChangeArrowheads="1"/>
            </p:cNvSpPr>
            <p:nvPr/>
          </p:nvSpPr>
          <p:spPr bwMode="auto">
            <a:xfrm>
              <a:off x="3264"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53" name="Rectangle 221"/>
            <p:cNvSpPr>
              <a:spLocks noChangeArrowheads="1"/>
            </p:cNvSpPr>
            <p:nvPr/>
          </p:nvSpPr>
          <p:spPr bwMode="auto">
            <a:xfrm>
              <a:off x="5478" y="75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4" name="Rectangle 222"/>
            <p:cNvSpPr>
              <a:spLocks noChangeArrowheads="1"/>
            </p:cNvSpPr>
            <p:nvPr/>
          </p:nvSpPr>
          <p:spPr bwMode="auto">
            <a:xfrm>
              <a:off x="5322" y="75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5" name="Rectangle 223"/>
            <p:cNvSpPr>
              <a:spLocks noChangeArrowheads="1"/>
            </p:cNvSpPr>
            <p:nvPr/>
          </p:nvSpPr>
          <p:spPr bwMode="auto">
            <a:xfrm>
              <a:off x="5306"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6" name="Rectangle 224"/>
            <p:cNvSpPr>
              <a:spLocks noChangeArrowheads="1"/>
            </p:cNvSpPr>
            <p:nvPr/>
          </p:nvSpPr>
          <p:spPr bwMode="auto">
            <a:xfrm>
              <a:off x="431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7" name="Rectangle 225"/>
            <p:cNvSpPr>
              <a:spLocks noChangeArrowheads="1"/>
            </p:cNvSpPr>
            <p:nvPr/>
          </p:nvSpPr>
          <p:spPr bwMode="auto">
            <a:xfrm>
              <a:off x="369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8" name="Rectangle 226"/>
            <p:cNvSpPr>
              <a:spLocks noChangeArrowheads="1"/>
            </p:cNvSpPr>
            <p:nvPr/>
          </p:nvSpPr>
          <p:spPr bwMode="auto">
            <a:xfrm>
              <a:off x="5481" y="59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9" name="Rectangle 227"/>
            <p:cNvSpPr>
              <a:spLocks noChangeArrowheads="1"/>
            </p:cNvSpPr>
            <p:nvPr/>
          </p:nvSpPr>
          <p:spPr bwMode="auto">
            <a:xfrm>
              <a:off x="5326" y="59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60" name="Rectangle 228"/>
            <p:cNvSpPr>
              <a:spLocks noChangeArrowheads="1"/>
            </p:cNvSpPr>
            <p:nvPr/>
          </p:nvSpPr>
          <p:spPr bwMode="auto">
            <a:xfrm>
              <a:off x="5310" y="59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61" name="Rectangle 229"/>
            <p:cNvSpPr>
              <a:spLocks noChangeArrowheads="1"/>
            </p:cNvSpPr>
            <p:nvPr/>
          </p:nvSpPr>
          <p:spPr bwMode="auto">
            <a:xfrm>
              <a:off x="5194" y="68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62" name="Rectangle 230"/>
            <p:cNvSpPr>
              <a:spLocks noChangeArrowheads="1"/>
            </p:cNvSpPr>
            <p:nvPr/>
          </p:nvSpPr>
          <p:spPr bwMode="auto">
            <a:xfrm>
              <a:off x="506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63" name="Rectangle 231"/>
            <p:cNvSpPr>
              <a:spLocks noChangeArrowheads="1"/>
            </p:cNvSpPr>
            <p:nvPr/>
          </p:nvSpPr>
          <p:spPr bwMode="auto">
            <a:xfrm>
              <a:off x="503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4" name="Rectangle 232"/>
            <p:cNvSpPr>
              <a:spLocks noChangeArrowheads="1"/>
            </p:cNvSpPr>
            <p:nvPr/>
          </p:nvSpPr>
          <p:spPr bwMode="auto">
            <a:xfrm>
              <a:off x="4961" y="68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65" name="Rectangle 233"/>
            <p:cNvSpPr>
              <a:spLocks noChangeArrowheads="1"/>
            </p:cNvSpPr>
            <p:nvPr/>
          </p:nvSpPr>
          <p:spPr bwMode="auto">
            <a:xfrm>
              <a:off x="4833" y="68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6" name="Rectangle 234"/>
            <p:cNvSpPr>
              <a:spLocks noChangeArrowheads="1"/>
            </p:cNvSpPr>
            <p:nvPr/>
          </p:nvSpPr>
          <p:spPr bwMode="auto">
            <a:xfrm>
              <a:off x="4713"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67" name="Rectangle 235"/>
            <p:cNvSpPr>
              <a:spLocks noChangeArrowheads="1"/>
            </p:cNvSpPr>
            <p:nvPr/>
          </p:nvSpPr>
          <p:spPr bwMode="auto">
            <a:xfrm>
              <a:off x="468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8" name="Rectangle 236"/>
            <p:cNvSpPr>
              <a:spLocks noChangeArrowheads="1"/>
            </p:cNvSpPr>
            <p:nvPr/>
          </p:nvSpPr>
          <p:spPr bwMode="auto">
            <a:xfrm>
              <a:off x="461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69" name="Rectangle 237"/>
            <p:cNvSpPr>
              <a:spLocks noChangeArrowheads="1"/>
            </p:cNvSpPr>
            <p:nvPr/>
          </p:nvSpPr>
          <p:spPr bwMode="auto">
            <a:xfrm>
              <a:off x="4573"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0" name="Rectangle 238"/>
            <p:cNvSpPr>
              <a:spLocks noChangeArrowheads="1"/>
            </p:cNvSpPr>
            <p:nvPr/>
          </p:nvSpPr>
          <p:spPr bwMode="auto">
            <a:xfrm>
              <a:off x="4431"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71" name="Rectangle 239"/>
            <p:cNvSpPr>
              <a:spLocks noChangeArrowheads="1"/>
            </p:cNvSpPr>
            <p:nvPr/>
          </p:nvSpPr>
          <p:spPr bwMode="auto">
            <a:xfrm>
              <a:off x="4406"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2" name="Rectangle 240"/>
            <p:cNvSpPr>
              <a:spLocks noChangeArrowheads="1"/>
            </p:cNvSpPr>
            <p:nvPr/>
          </p:nvSpPr>
          <p:spPr bwMode="auto">
            <a:xfrm>
              <a:off x="4349" y="686"/>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3" name="Rectangle 241"/>
            <p:cNvSpPr>
              <a:spLocks noChangeArrowheads="1"/>
            </p:cNvSpPr>
            <p:nvPr/>
          </p:nvSpPr>
          <p:spPr bwMode="auto">
            <a:xfrm>
              <a:off x="4233" y="686"/>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w</a:t>
              </a:r>
              <a:endParaRPr lang="en-US" altLang="zh-TW"/>
            </a:p>
          </p:txBody>
        </p:sp>
        <p:sp>
          <p:nvSpPr>
            <p:cNvPr id="74" name="Rectangle 242"/>
            <p:cNvSpPr>
              <a:spLocks noChangeArrowheads="1"/>
            </p:cNvSpPr>
            <p:nvPr/>
          </p:nvSpPr>
          <p:spPr bwMode="auto">
            <a:xfrm>
              <a:off x="4180"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5" name="Rectangle 243"/>
            <p:cNvSpPr>
              <a:spLocks noChangeArrowheads="1"/>
            </p:cNvSpPr>
            <p:nvPr/>
          </p:nvSpPr>
          <p:spPr bwMode="auto">
            <a:xfrm>
              <a:off x="4107" y="68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76" name="Rectangle 244"/>
            <p:cNvSpPr>
              <a:spLocks noChangeArrowheads="1"/>
            </p:cNvSpPr>
            <p:nvPr/>
          </p:nvSpPr>
          <p:spPr bwMode="auto">
            <a:xfrm>
              <a:off x="4082"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7" name="Rectangle 245"/>
            <p:cNvSpPr>
              <a:spLocks noChangeArrowheads="1"/>
            </p:cNvSpPr>
            <p:nvPr/>
          </p:nvSpPr>
          <p:spPr bwMode="auto">
            <a:xfrm>
              <a:off x="4007"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78" name="Rectangle 246"/>
            <p:cNvSpPr>
              <a:spLocks noChangeArrowheads="1"/>
            </p:cNvSpPr>
            <p:nvPr/>
          </p:nvSpPr>
          <p:spPr bwMode="auto">
            <a:xfrm>
              <a:off x="3967"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9" name="Rectangle 247"/>
            <p:cNvSpPr>
              <a:spLocks noChangeArrowheads="1"/>
            </p:cNvSpPr>
            <p:nvPr/>
          </p:nvSpPr>
          <p:spPr bwMode="auto">
            <a:xfrm>
              <a:off x="3825"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80" name="Rectangle 248"/>
            <p:cNvSpPr>
              <a:spLocks noChangeArrowheads="1"/>
            </p:cNvSpPr>
            <p:nvPr/>
          </p:nvSpPr>
          <p:spPr bwMode="auto">
            <a:xfrm>
              <a:off x="3412" y="686"/>
              <a:ext cx="2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Max(p</a:t>
              </a:r>
              <a:endParaRPr lang="en-US" altLang="zh-TW"/>
            </a:p>
          </p:txBody>
        </p:sp>
        <p:sp>
          <p:nvSpPr>
            <p:cNvPr id="81" name="Rectangle 249"/>
            <p:cNvSpPr>
              <a:spLocks noChangeArrowheads="1"/>
            </p:cNvSpPr>
            <p:nvPr/>
          </p:nvSpPr>
          <p:spPr bwMode="auto">
            <a:xfrm>
              <a:off x="5198" y="52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82" name="Rectangle 250"/>
            <p:cNvSpPr>
              <a:spLocks noChangeArrowheads="1"/>
            </p:cNvSpPr>
            <p:nvPr/>
          </p:nvSpPr>
          <p:spPr bwMode="auto">
            <a:xfrm>
              <a:off x="5066"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83" name="Rectangle 251"/>
            <p:cNvSpPr>
              <a:spLocks noChangeArrowheads="1"/>
            </p:cNvSpPr>
            <p:nvPr/>
          </p:nvSpPr>
          <p:spPr bwMode="auto">
            <a:xfrm>
              <a:off x="5041"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4" name="Rectangle 252"/>
            <p:cNvSpPr>
              <a:spLocks noChangeArrowheads="1"/>
            </p:cNvSpPr>
            <p:nvPr/>
          </p:nvSpPr>
          <p:spPr bwMode="auto">
            <a:xfrm>
              <a:off x="4965" y="52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85" name="Rectangle 253"/>
            <p:cNvSpPr>
              <a:spLocks noChangeArrowheads="1"/>
            </p:cNvSpPr>
            <p:nvPr/>
          </p:nvSpPr>
          <p:spPr bwMode="auto">
            <a:xfrm>
              <a:off x="4836" y="52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6" name="Rectangle 254"/>
            <p:cNvSpPr>
              <a:spLocks noChangeArrowheads="1"/>
            </p:cNvSpPr>
            <p:nvPr/>
          </p:nvSpPr>
          <p:spPr bwMode="auto">
            <a:xfrm>
              <a:off x="45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7" name="Rectangle 255"/>
            <p:cNvSpPr>
              <a:spLocks noChangeArrowheads="1"/>
            </p:cNvSpPr>
            <p:nvPr/>
          </p:nvSpPr>
          <p:spPr bwMode="auto">
            <a:xfrm>
              <a:off x="4303"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8" name="Rectangle 256"/>
            <p:cNvSpPr>
              <a:spLocks noChangeArrowheads="1"/>
            </p:cNvSpPr>
            <p:nvPr/>
          </p:nvSpPr>
          <p:spPr bwMode="auto">
            <a:xfrm>
              <a:off x="4037"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9" name="Rectangle 257"/>
            <p:cNvSpPr>
              <a:spLocks noChangeArrowheads="1"/>
            </p:cNvSpPr>
            <p:nvPr/>
          </p:nvSpPr>
          <p:spPr bwMode="auto">
            <a:xfrm>
              <a:off x="37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0" name="Rectangle 258"/>
            <p:cNvSpPr>
              <a:spLocks noChangeArrowheads="1"/>
            </p:cNvSpPr>
            <p:nvPr/>
          </p:nvSpPr>
          <p:spPr bwMode="auto">
            <a:xfrm>
              <a:off x="3690"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91" name="Rectangle 259"/>
            <p:cNvSpPr>
              <a:spLocks noChangeArrowheads="1"/>
            </p:cNvSpPr>
            <p:nvPr/>
          </p:nvSpPr>
          <p:spPr bwMode="auto">
            <a:xfrm>
              <a:off x="3665"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2" name="Rectangle 260"/>
            <p:cNvSpPr>
              <a:spLocks noChangeArrowheads="1"/>
            </p:cNvSpPr>
            <p:nvPr/>
          </p:nvSpPr>
          <p:spPr bwMode="auto">
            <a:xfrm>
              <a:off x="3590"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93" name="Rectangle 261"/>
            <p:cNvSpPr>
              <a:spLocks noChangeArrowheads="1"/>
            </p:cNvSpPr>
            <p:nvPr/>
          </p:nvSpPr>
          <p:spPr bwMode="auto">
            <a:xfrm>
              <a:off x="3550" y="52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94" name="Rectangle 262"/>
            <p:cNvSpPr>
              <a:spLocks noChangeArrowheads="1"/>
            </p:cNvSpPr>
            <p:nvPr/>
          </p:nvSpPr>
          <p:spPr bwMode="auto">
            <a:xfrm>
              <a:off x="3408" y="52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95" name="Rectangle 263"/>
            <p:cNvSpPr>
              <a:spLocks noChangeArrowheads="1"/>
            </p:cNvSpPr>
            <p:nvPr/>
          </p:nvSpPr>
          <p:spPr bwMode="auto">
            <a:xfrm>
              <a:off x="5532"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96" name="Rectangle 264"/>
            <p:cNvSpPr>
              <a:spLocks noChangeArrowheads="1"/>
            </p:cNvSpPr>
            <p:nvPr/>
          </p:nvSpPr>
          <p:spPr bwMode="auto">
            <a:xfrm>
              <a:off x="5372" y="36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97" name="Rectangle 265"/>
            <p:cNvSpPr>
              <a:spLocks noChangeArrowheads="1"/>
            </p:cNvSpPr>
            <p:nvPr/>
          </p:nvSpPr>
          <p:spPr bwMode="auto">
            <a:xfrm>
              <a:off x="5259" y="366"/>
              <a:ext cx="1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or </a:t>
              </a:r>
              <a:endParaRPr lang="en-US" altLang="zh-TW"/>
            </a:p>
          </p:txBody>
        </p:sp>
        <p:sp>
          <p:nvSpPr>
            <p:cNvPr id="98" name="Rectangle 266"/>
            <p:cNvSpPr>
              <a:spLocks noChangeArrowheads="1"/>
            </p:cNvSpPr>
            <p:nvPr/>
          </p:nvSpPr>
          <p:spPr bwMode="auto">
            <a:xfrm>
              <a:off x="52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9" name="Rectangle 267"/>
            <p:cNvSpPr>
              <a:spLocks noChangeArrowheads="1"/>
            </p:cNvSpPr>
            <p:nvPr/>
          </p:nvSpPr>
          <p:spPr bwMode="auto">
            <a:xfrm>
              <a:off x="5187"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100" name="Rectangle 268"/>
            <p:cNvSpPr>
              <a:spLocks noChangeArrowheads="1"/>
            </p:cNvSpPr>
            <p:nvPr/>
          </p:nvSpPr>
          <p:spPr bwMode="auto">
            <a:xfrm>
              <a:off x="516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1" name="Rectangle 269"/>
            <p:cNvSpPr>
              <a:spLocks noChangeArrowheads="1"/>
            </p:cNvSpPr>
            <p:nvPr/>
          </p:nvSpPr>
          <p:spPr bwMode="auto">
            <a:xfrm>
              <a:off x="508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2" name="Rectangle 270"/>
            <p:cNvSpPr>
              <a:spLocks noChangeArrowheads="1"/>
            </p:cNvSpPr>
            <p:nvPr/>
          </p:nvSpPr>
          <p:spPr bwMode="auto">
            <a:xfrm>
              <a:off x="5057" y="36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a:t>
              </a:r>
              <a:endParaRPr lang="en-US" altLang="zh-TW"/>
            </a:p>
          </p:txBody>
        </p:sp>
        <p:sp>
          <p:nvSpPr>
            <p:cNvPr id="103" name="Rectangle 271"/>
            <p:cNvSpPr>
              <a:spLocks noChangeArrowheads="1"/>
            </p:cNvSpPr>
            <p:nvPr/>
          </p:nvSpPr>
          <p:spPr bwMode="auto">
            <a:xfrm>
              <a:off x="50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4" name="Rectangle 272"/>
            <p:cNvSpPr>
              <a:spLocks noChangeArrowheads="1"/>
            </p:cNvSpPr>
            <p:nvPr/>
          </p:nvSpPr>
          <p:spPr bwMode="auto">
            <a:xfrm>
              <a:off x="4959" y="36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105" name="Rectangle 273"/>
            <p:cNvSpPr>
              <a:spLocks noChangeArrowheads="1"/>
            </p:cNvSpPr>
            <p:nvPr/>
          </p:nvSpPr>
          <p:spPr bwMode="auto">
            <a:xfrm>
              <a:off x="4777" y="366"/>
              <a:ext cx="18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6" name="Rectangle 274"/>
            <p:cNvSpPr>
              <a:spLocks noChangeArrowheads="1"/>
            </p:cNvSpPr>
            <p:nvPr/>
          </p:nvSpPr>
          <p:spPr bwMode="auto">
            <a:xfrm>
              <a:off x="45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7" name="Rectangle 275"/>
            <p:cNvSpPr>
              <a:spLocks noChangeArrowheads="1"/>
            </p:cNvSpPr>
            <p:nvPr/>
          </p:nvSpPr>
          <p:spPr bwMode="auto">
            <a:xfrm>
              <a:off x="42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8" name="Rectangle 276"/>
            <p:cNvSpPr>
              <a:spLocks noChangeArrowheads="1"/>
            </p:cNvSpPr>
            <p:nvPr/>
          </p:nvSpPr>
          <p:spPr bwMode="auto">
            <a:xfrm>
              <a:off x="3977"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9" name="Rectangle 277"/>
            <p:cNvSpPr>
              <a:spLocks noChangeArrowheads="1"/>
            </p:cNvSpPr>
            <p:nvPr/>
          </p:nvSpPr>
          <p:spPr bwMode="auto">
            <a:xfrm>
              <a:off x="37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0" name="Rectangle 278"/>
            <p:cNvSpPr>
              <a:spLocks noChangeArrowheads="1"/>
            </p:cNvSpPr>
            <p:nvPr/>
          </p:nvSpPr>
          <p:spPr bwMode="auto">
            <a:xfrm>
              <a:off x="34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1" name="Rectangle 279"/>
            <p:cNvSpPr>
              <a:spLocks noChangeArrowheads="1"/>
            </p:cNvSpPr>
            <p:nvPr/>
          </p:nvSpPr>
          <p:spPr bwMode="auto">
            <a:xfrm>
              <a:off x="3395"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112" name="Rectangle 280"/>
            <p:cNvSpPr>
              <a:spLocks noChangeArrowheads="1"/>
            </p:cNvSpPr>
            <p:nvPr/>
          </p:nvSpPr>
          <p:spPr bwMode="auto">
            <a:xfrm>
              <a:off x="331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3" name="Rectangle 281"/>
            <p:cNvSpPr>
              <a:spLocks noChangeArrowheads="1"/>
            </p:cNvSpPr>
            <p:nvPr/>
          </p:nvSpPr>
          <p:spPr bwMode="auto">
            <a:xfrm>
              <a:off x="323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4" name="Rectangle 282"/>
            <p:cNvSpPr>
              <a:spLocks noChangeArrowheads="1"/>
            </p:cNvSpPr>
            <p:nvPr/>
          </p:nvSpPr>
          <p:spPr bwMode="auto">
            <a:xfrm>
              <a:off x="3159"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115" name="Rectangle 283"/>
            <p:cNvSpPr>
              <a:spLocks noChangeArrowheads="1"/>
            </p:cNvSpPr>
            <p:nvPr/>
          </p:nvSpPr>
          <p:spPr bwMode="auto">
            <a:xfrm>
              <a:off x="3134"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6" name="Rectangle 284"/>
            <p:cNvSpPr>
              <a:spLocks noChangeArrowheads="1"/>
            </p:cNvSpPr>
            <p:nvPr/>
          </p:nvSpPr>
          <p:spPr bwMode="auto">
            <a:xfrm>
              <a:off x="2987" y="526"/>
              <a:ext cx="1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grpSp>
    </p:spTree>
    <p:extLst>
      <p:ext uri="{BB962C8B-B14F-4D97-AF65-F5344CB8AC3E}">
        <p14:creationId xmlns:p14="http://schemas.microsoft.com/office/powerpoint/2010/main" val="356696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500"/>
                                        <p:tgtEl>
                                          <p:spTgt spid="4">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nodeType="clickEffect">
                                  <p:stCondLst>
                                    <p:cond delay="0"/>
                                  </p:stCondLst>
                                  <p:childTnLst>
                                    <p:animEffect transition="out" filter="randombar(horizontal)">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4" presetClass="exit" presetSubtype="10" fill="hold" nodeType="withEffect">
                                  <p:stCondLst>
                                    <p:cond delay="0"/>
                                  </p:stCondLst>
                                  <p:childTnLst>
                                    <p:animEffect transition="out" filter="randombar(horizontal)">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4" presetClass="exit" presetSubtype="10" fill="hold" nodeType="withEffect">
                                  <p:stCondLst>
                                    <p:cond delay="0"/>
                                  </p:stCondLst>
                                  <p:childTnLst>
                                    <p:animEffect transition="out" filter="randombar(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4" presetClass="exit" presetSubtype="10" fill="hold" nodeType="withEffect">
                                  <p:stCondLst>
                                    <p:cond delay="0"/>
                                  </p:stCondLst>
                                  <p:childTnLst>
                                    <p:animEffect transition="out" filter="randombar(horizontal)">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4" presetClass="exit" presetSubtype="10" fill="hold" nodeType="withEffect">
                                  <p:stCondLst>
                                    <p:cond delay="0"/>
                                  </p:stCondLst>
                                  <p:childTnLst>
                                    <p:animEffect transition="out" filter="randombar(horizontal)">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4" presetClass="exit" presetSubtype="10" fill="hold" nodeType="withEffect">
                                  <p:stCondLst>
                                    <p:cond delay="0"/>
                                  </p:stCondLst>
                                  <p:childTnLst>
                                    <p:animEffect transition="out" filter="randombar(horizontal)">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4" presetClass="exit" presetSubtype="10" fill="hold" nodeType="withEffect">
                                  <p:stCondLst>
                                    <p:cond delay="0"/>
                                  </p:stCondLst>
                                  <p:childTnLst>
                                    <p:animEffect transition="out" filter="randombar(horizontal)">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4" presetClass="exit" presetSubtype="10" fill="hold" nodeType="withEffect">
                                  <p:stCondLst>
                                    <p:cond delay="0"/>
                                  </p:stCondLst>
                                  <p:childTnLst>
                                    <p:animEffect transition="out" filter="randombar(horizont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4" presetClass="exit" presetSubtype="10" fill="hold" nodeType="withEffect">
                                  <p:stCondLst>
                                    <p:cond delay="0"/>
                                  </p:stCondLst>
                                  <p:childTnLst>
                                    <p:animEffect transition="out" filter="randombar(horizontal)">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14" presetClass="exit" presetSubtype="10" fill="hold" nodeType="withEffect">
                                  <p:stCondLst>
                                    <p:cond delay="0"/>
                                  </p:stCondLst>
                                  <p:childTnLst>
                                    <p:animEffect transition="out" filter="randombar(horizontal)">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par>
                                <p:cTn id="54" presetID="14" presetClass="exit" presetSubtype="10" fill="hold" nodeType="withEffect">
                                  <p:stCondLst>
                                    <p:cond delay="0"/>
                                  </p:stCondLst>
                                  <p:childTnLst>
                                    <p:animEffect transition="out" filter="randombar(horizontal)">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850" y="1484288"/>
            <a:ext cx="8362950" cy="51117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lvl="1"/>
            <a:r>
              <a:rPr lang="en-US" altLang="zh-TW"/>
              <a:t>Step 2: </a:t>
            </a:r>
            <a:r>
              <a:rPr lang="zh-TW" altLang="en-US"/>
              <a:t>當 </a:t>
            </a:r>
            <a:r>
              <a:rPr lang="en-US" altLang="zh-TW"/>
              <a:t>i = 1</a:t>
            </a:r>
            <a:r>
              <a:rPr lang="zh-TW" altLang="en-US"/>
              <a:t>，表示有 </a:t>
            </a:r>
            <a:r>
              <a:rPr lang="en-US" altLang="zh-TW"/>
              <a:t>1 </a:t>
            </a:r>
            <a:r>
              <a:rPr lang="zh-TW" altLang="en-US"/>
              <a:t>個物品可以拿 </a:t>
            </a:r>
            <a:r>
              <a:rPr lang="en-US" altLang="zh-TW"/>
              <a:t>(</a:t>
            </a:r>
            <a:r>
              <a:rPr lang="zh-TW" altLang="en-US"/>
              <a:t>即</a:t>
            </a:r>
            <a:r>
              <a:rPr lang="en-US" altLang="zh-TW"/>
              <a:t>: O</a:t>
            </a:r>
            <a:r>
              <a:rPr lang="en-US" altLang="zh-TW" baseline="-25000"/>
              <a:t>1</a:t>
            </a:r>
            <a:r>
              <a:rPr lang="en-US" altLang="zh-TW"/>
              <a:t>)</a:t>
            </a:r>
            <a:r>
              <a:rPr lang="zh-TW" altLang="en-US"/>
              <a:t>。</a:t>
            </a:r>
          </a:p>
          <a:p>
            <a:pPr lvl="2"/>
            <a:r>
              <a:rPr lang="zh-TW" altLang="en-US">
                <a:sym typeface="Symbol" panose="05050102010706020507" pitchFamily="18" charset="2"/>
              </a:rPr>
              <a:t>∵</a:t>
            </a:r>
            <a:r>
              <a:rPr lang="en-US" altLang="zh-TW"/>
              <a:t>k = 0 </a:t>
            </a:r>
            <a:r>
              <a:rPr lang="zh-TW" altLang="en-US"/>
              <a:t>，表示無法負重 </a:t>
            </a:r>
            <a:r>
              <a:rPr lang="en-US" altLang="zh-TW"/>
              <a:t>(</a:t>
            </a:r>
            <a:r>
              <a:rPr lang="zh-TW" altLang="en-US"/>
              <a:t>狀況 </a:t>
            </a:r>
            <a:r>
              <a:rPr lang="zh-TW" altLang="en-US">
                <a:sym typeface="Wingdings" panose="05000000000000000000" pitchFamily="2" charset="2"/>
              </a:rPr>
              <a:t></a:t>
            </a:r>
            <a:r>
              <a:rPr lang="en-US" altLang="zh-TW"/>
              <a:t>); </a:t>
            </a:r>
            <a:r>
              <a:rPr lang="en-US" altLang="zh-TW">
                <a:sym typeface="Symbol" panose="05050102010706020507" pitchFamily="18" charset="2"/>
              </a:rPr>
              <a:t>∴P[1, 0] = 0 </a:t>
            </a:r>
            <a:r>
              <a:rPr lang="zh-TW" altLang="en-US">
                <a:sym typeface="Symbol" panose="05050102010706020507" pitchFamily="18" charset="2"/>
              </a:rPr>
              <a:t>且 </a:t>
            </a:r>
            <a:r>
              <a:rPr lang="en-US" altLang="zh-TW">
                <a:sym typeface="Symbol" panose="05050102010706020507" pitchFamily="18" charset="2"/>
              </a:rPr>
              <a:t>label[1, 0] = ø</a:t>
            </a:r>
          </a:p>
          <a:p>
            <a:pPr lvl="2"/>
            <a:r>
              <a:rPr lang="en-US" altLang="zh-TW">
                <a:sym typeface="Symbol" panose="05050102010706020507" pitchFamily="18" charset="2"/>
              </a:rPr>
              <a:t>k=1</a:t>
            </a:r>
            <a:r>
              <a:rPr lang="zh-TW" altLang="en-US">
                <a:sym typeface="Symbol" panose="05050102010706020507" pitchFamily="18" charset="2"/>
              </a:rPr>
              <a:t>，表示能負重</a:t>
            </a:r>
            <a:r>
              <a:rPr lang="en-US" altLang="zh-TW">
                <a:sym typeface="Symbol" panose="05050102010706020507" pitchFamily="18" charset="2"/>
              </a:rPr>
              <a:t>1; </a:t>
            </a:r>
            <a:r>
              <a:rPr lang="zh-TW" altLang="en-US">
                <a:sym typeface="Symbol" panose="05050102010706020507" pitchFamily="18" charset="2"/>
              </a:rPr>
              <a:t>此時</a:t>
            </a:r>
            <a:r>
              <a:rPr lang="en-US" altLang="zh-TW">
                <a:sym typeface="Symbol" panose="05050102010706020507" pitchFamily="18" charset="2"/>
              </a:rPr>
              <a:t>:</a:t>
            </a:r>
          </a:p>
          <a:p>
            <a:pPr lvl="2"/>
            <a:endParaRPr lang="en-US" altLang="zh-TW">
              <a:sym typeface="Symbol" panose="05050102010706020507" pitchFamily="18" charset="2"/>
            </a:endParaRPr>
          </a:p>
          <a:p>
            <a:pPr lvl="2"/>
            <a:endParaRPr lang="en-US" altLang="zh-TW">
              <a:sym typeface="Symbol" panose="05050102010706020507" pitchFamily="18" charset="2"/>
            </a:endParaRPr>
          </a:p>
          <a:p>
            <a:pPr lvl="2"/>
            <a:endParaRPr lang="en-US" altLang="zh-TW">
              <a:sym typeface="Symbol" panose="05050102010706020507" pitchFamily="18" charset="2"/>
            </a:endParaRPr>
          </a:p>
          <a:p>
            <a:pPr lvl="2"/>
            <a:r>
              <a:rPr lang="en-US" altLang="zh-TW">
                <a:sym typeface="Symbol" panose="05050102010706020507" pitchFamily="18" charset="2"/>
              </a:rPr>
              <a:t>K = 2~5</a:t>
            </a:r>
            <a:r>
              <a:rPr lang="zh-TW" altLang="en-US">
                <a:sym typeface="Symbol" panose="05050102010706020507" pitchFamily="18" charset="2"/>
              </a:rPr>
              <a:t>，表示能負重</a:t>
            </a:r>
            <a:r>
              <a:rPr lang="en-US" altLang="zh-TW">
                <a:sym typeface="Symbol" panose="05050102010706020507" pitchFamily="18" charset="2"/>
              </a:rPr>
              <a:t>2 ~ 5; </a:t>
            </a:r>
            <a:r>
              <a:rPr lang="zh-TW" altLang="en-US">
                <a:sym typeface="Symbol" panose="05050102010706020507" pitchFamily="18" charset="2"/>
              </a:rPr>
              <a:t>但由於僅</a:t>
            </a:r>
            <a:r>
              <a:rPr lang="en-US" altLang="zh-TW">
                <a:sym typeface="Symbol" panose="05050102010706020507" pitchFamily="18" charset="2"/>
              </a:rPr>
              <a:t>1</a:t>
            </a:r>
            <a:r>
              <a:rPr lang="zh-TW" altLang="en-US">
                <a:sym typeface="Symbol" panose="05050102010706020507" pitchFamily="18" charset="2"/>
              </a:rPr>
              <a:t>個物品 </a:t>
            </a:r>
            <a:r>
              <a:rPr lang="en-US" altLang="zh-TW">
                <a:sym typeface="Symbol" panose="05050102010706020507" pitchFamily="18" charset="2"/>
              </a:rPr>
              <a:t>(</a:t>
            </a:r>
            <a:r>
              <a:rPr lang="zh-TW" altLang="en-US">
                <a:sym typeface="Symbol" panose="05050102010706020507" pitchFamily="18" charset="2"/>
              </a:rPr>
              <a:t>即</a:t>
            </a:r>
            <a:r>
              <a:rPr lang="en-US" altLang="zh-TW">
                <a:sym typeface="Symbol" panose="05050102010706020507" pitchFamily="18" charset="2"/>
              </a:rPr>
              <a:t>: O</a:t>
            </a:r>
            <a:r>
              <a:rPr lang="en-US" altLang="zh-TW" baseline="-25000">
                <a:sym typeface="Symbol" panose="05050102010706020507" pitchFamily="18" charset="2"/>
              </a:rPr>
              <a:t>1</a:t>
            </a:r>
            <a:r>
              <a:rPr lang="en-US" altLang="zh-TW">
                <a:sym typeface="Symbol" panose="05050102010706020507" pitchFamily="18" charset="2"/>
              </a:rPr>
              <a:t>) </a:t>
            </a:r>
            <a:r>
              <a:rPr lang="zh-TW" altLang="en-US">
                <a:sym typeface="Symbol" panose="05050102010706020507" pitchFamily="18" charset="2"/>
              </a:rPr>
              <a:t>可拿，因此</a:t>
            </a:r>
            <a:r>
              <a:rPr lang="en-US" altLang="zh-TW">
                <a:sym typeface="Symbol" panose="05050102010706020507" pitchFamily="18" charset="2"/>
              </a:rPr>
              <a:t>P[1, k]</a:t>
            </a:r>
            <a:r>
              <a:rPr lang="zh-TW" altLang="en-US">
                <a:sym typeface="Symbol" panose="05050102010706020507" pitchFamily="18" charset="2"/>
              </a:rPr>
              <a:t>與</a:t>
            </a:r>
            <a:r>
              <a:rPr lang="en-US" altLang="zh-TW">
                <a:sym typeface="Symbol" panose="05050102010706020507" pitchFamily="18" charset="2"/>
              </a:rPr>
              <a:t>label[1, k]</a:t>
            </a:r>
            <a:r>
              <a:rPr lang="zh-TW" altLang="en-US">
                <a:sym typeface="Symbol" panose="05050102010706020507" pitchFamily="18" charset="2"/>
              </a:rPr>
              <a:t>的其它值皆同</a:t>
            </a:r>
            <a:r>
              <a:rPr lang="en-US" altLang="zh-TW">
                <a:sym typeface="Symbol" panose="05050102010706020507" pitchFamily="18" charset="2"/>
              </a:rPr>
              <a:t>P[1, 1]</a:t>
            </a:r>
            <a:r>
              <a:rPr lang="zh-TW" altLang="en-US">
                <a:sym typeface="Symbol" panose="05050102010706020507" pitchFamily="18" charset="2"/>
              </a:rPr>
              <a:t>與</a:t>
            </a:r>
            <a:r>
              <a:rPr lang="en-US" altLang="zh-TW">
                <a:sym typeface="Symbol" panose="05050102010706020507" pitchFamily="18" charset="2"/>
              </a:rPr>
              <a:t>label[1, 1]</a:t>
            </a:r>
            <a:r>
              <a:rPr lang="zh-TW" altLang="en-US">
                <a:sym typeface="Symbol" panose="05050102010706020507" pitchFamily="18" charset="2"/>
              </a:rPr>
              <a:t>。</a:t>
            </a:r>
          </a:p>
        </p:txBody>
      </p:sp>
      <p:graphicFrame>
        <p:nvGraphicFramePr>
          <p:cNvPr id="3" name="Group 128"/>
          <p:cNvGraphicFramePr>
            <a:graphicFrameLocks/>
          </p:cNvGraphicFramePr>
          <p:nvPr>
            <p:extLst>
              <p:ext uri="{D42A27DB-BD31-4B8C-83A1-F6EECF244321}">
                <p14:modId xmlns:p14="http://schemas.microsoft.com/office/powerpoint/2010/main" val="3754297943"/>
              </p:ext>
            </p:extLst>
          </p:nvPr>
        </p:nvGraphicFramePr>
        <p:xfrm>
          <a:off x="1116013" y="4795813"/>
          <a:ext cx="3240087" cy="1828800"/>
        </p:xfrm>
        <a:graphic>
          <a:graphicData uri="http://schemas.openxmlformats.org/drawingml/2006/table">
            <a:tbl>
              <a:tblPr/>
              <a:tblGrid>
                <a:gridCol w="463550">
                  <a:extLst>
                    <a:ext uri="{9D8B030D-6E8A-4147-A177-3AD203B41FA5}">
                      <a16:colId xmlns:a16="http://schemas.microsoft.com/office/drawing/2014/main" val="2952073975"/>
                    </a:ext>
                  </a:extLst>
                </a:gridCol>
                <a:gridCol w="461962">
                  <a:extLst>
                    <a:ext uri="{9D8B030D-6E8A-4147-A177-3AD203B41FA5}">
                      <a16:colId xmlns:a16="http://schemas.microsoft.com/office/drawing/2014/main" val="554261562"/>
                    </a:ext>
                  </a:extLst>
                </a:gridCol>
                <a:gridCol w="463550">
                  <a:extLst>
                    <a:ext uri="{9D8B030D-6E8A-4147-A177-3AD203B41FA5}">
                      <a16:colId xmlns:a16="http://schemas.microsoft.com/office/drawing/2014/main" val="363517819"/>
                    </a:ext>
                  </a:extLst>
                </a:gridCol>
                <a:gridCol w="461963">
                  <a:extLst>
                    <a:ext uri="{9D8B030D-6E8A-4147-A177-3AD203B41FA5}">
                      <a16:colId xmlns:a16="http://schemas.microsoft.com/office/drawing/2014/main" val="2904140791"/>
                    </a:ext>
                  </a:extLst>
                </a:gridCol>
                <a:gridCol w="463550">
                  <a:extLst>
                    <a:ext uri="{9D8B030D-6E8A-4147-A177-3AD203B41FA5}">
                      <a16:colId xmlns:a16="http://schemas.microsoft.com/office/drawing/2014/main" val="3506181054"/>
                    </a:ext>
                  </a:extLst>
                </a:gridCol>
                <a:gridCol w="461962">
                  <a:extLst>
                    <a:ext uri="{9D8B030D-6E8A-4147-A177-3AD203B41FA5}">
                      <a16:colId xmlns:a16="http://schemas.microsoft.com/office/drawing/2014/main" val="2650546318"/>
                    </a:ext>
                  </a:extLst>
                </a:gridCol>
                <a:gridCol w="463550">
                  <a:extLst>
                    <a:ext uri="{9D8B030D-6E8A-4147-A177-3AD203B41FA5}">
                      <a16:colId xmlns:a16="http://schemas.microsoft.com/office/drawing/2014/main" val="2930697940"/>
                    </a:ext>
                  </a:extLst>
                </a:gridCol>
              </a:tblGrid>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8298528"/>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5790001"/>
                  </a:ext>
                </a:extLst>
              </a:tr>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7798218"/>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8170257"/>
                  </a:ext>
                </a:extLst>
              </a:tr>
              <a:tr h="34925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2445938"/>
                  </a:ext>
                </a:extLst>
              </a:tr>
            </a:tbl>
          </a:graphicData>
        </a:graphic>
      </p:graphicFrame>
      <p:graphicFrame>
        <p:nvGraphicFramePr>
          <p:cNvPr id="4" name="Group 129"/>
          <p:cNvGraphicFramePr>
            <a:graphicFrameLocks/>
          </p:cNvGraphicFramePr>
          <p:nvPr>
            <p:extLst>
              <p:ext uri="{D42A27DB-BD31-4B8C-83A1-F6EECF244321}">
                <p14:modId xmlns:p14="http://schemas.microsoft.com/office/powerpoint/2010/main" val="382792246"/>
              </p:ext>
            </p:extLst>
          </p:nvPr>
        </p:nvGraphicFramePr>
        <p:xfrm>
          <a:off x="4878388" y="4837088"/>
          <a:ext cx="3582987" cy="1889760"/>
        </p:xfrm>
        <a:graphic>
          <a:graphicData uri="http://schemas.openxmlformats.org/drawingml/2006/table">
            <a:tbl>
              <a:tblPr/>
              <a:tblGrid>
                <a:gridCol w="792162">
                  <a:extLst>
                    <a:ext uri="{9D8B030D-6E8A-4147-A177-3AD203B41FA5}">
                      <a16:colId xmlns:a16="http://schemas.microsoft.com/office/drawing/2014/main" val="68029718"/>
                    </a:ext>
                  </a:extLst>
                </a:gridCol>
                <a:gridCol w="465138">
                  <a:extLst>
                    <a:ext uri="{9D8B030D-6E8A-4147-A177-3AD203B41FA5}">
                      <a16:colId xmlns:a16="http://schemas.microsoft.com/office/drawing/2014/main" val="423962334"/>
                    </a:ext>
                  </a:extLst>
                </a:gridCol>
                <a:gridCol w="465137">
                  <a:extLst>
                    <a:ext uri="{9D8B030D-6E8A-4147-A177-3AD203B41FA5}">
                      <a16:colId xmlns:a16="http://schemas.microsoft.com/office/drawing/2014/main" val="4291262202"/>
                    </a:ext>
                  </a:extLst>
                </a:gridCol>
                <a:gridCol w="465138">
                  <a:extLst>
                    <a:ext uri="{9D8B030D-6E8A-4147-A177-3AD203B41FA5}">
                      <a16:colId xmlns:a16="http://schemas.microsoft.com/office/drawing/2014/main" val="3448911613"/>
                    </a:ext>
                  </a:extLst>
                </a:gridCol>
                <a:gridCol w="465137">
                  <a:extLst>
                    <a:ext uri="{9D8B030D-6E8A-4147-A177-3AD203B41FA5}">
                      <a16:colId xmlns:a16="http://schemas.microsoft.com/office/drawing/2014/main" val="3241930840"/>
                    </a:ext>
                  </a:extLst>
                </a:gridCol>
                <a:gridCol w="465138">
                  <a:extLst>
                    <a:ext uri="{9D8B030D-6E8A-4147-A177-3AD203B41FA5}">
                      <a16:colId xmlns:a16="http://schemas.microsoft.com/office/drawing/2014/main" val="2632567963"/>
                    </a:ext>
                  </a:extLst>
                </a:gridCol>
                <a:gridCol w="465137">
                  <a:extLst>
                    <a:ext uri="{9D8B030D-6E8A-4147-A177-3AD203B41FA5}">
                      <a16:colId xmlns:a16="http://schemas.microsoft.com/office/drawing/2014/main" val="928624658"/>
                    </a:ext>
                  </a:extLst>
                </a:gridCol>
              </a:tblGrid>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label</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9472011"/>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2640316"/>
                  </a:ext>
                </a:extLst>
              </a:tr>
              <a:tr h="35083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7207944"/>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4935151"/>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097920"/>
                  </a:ext>
                </a:extLst>
              </a:tr>
            </a:tbl>
          </a:graphicData>
        </a:graphic>
      </p:graphicFrame>
      <p:graphicFrame>
        <p:nvGraphicFramePr>
          <p:cNvPr id="5" name="Object 130"/>
          <p:cNvGraphicFramePr>
            <a:graphicFrameLocks noChangeAspect="1"/>
          </p:cNvGraphicFramePr>
          <p:nvPr>
            <p:extLst>
              <p:ext uri="{D42A27DB-BD31-4B8C-83A1-F6EECF244321}">
                <p14:modId xmlns:p14="http://schemas.microsoft.com/office/powerpoint/2010/main" val="914871479"/>
              </p:ext>
            </p:extLst>
          </p:nvPr>
        </p:nvGraphicFramePr>
        <p:xfrm>
          <a:off x="2339975" y="2779688"/>
          <a:ext cx="4319588" cy="800100"/>
        </p:xfrm>
        <a:graphic>
          <a:graphicData uri="http://schemas.openxmlformats.org/presentationml/2006/ole">
            <mc:AlternateContent xmlns:mc="http://schemas.openxmlformats.org/markup-compatibility/2006">
              <mc:Choice xmlns:v="urn:schemas-microsoft-com:vml" Requires="v">
                <p:oleObj spid="_x0000_s3102" name="方程式" r:id="rId3" imgW="2603160" imgH="482400" progId="Equation.3">
                  <p:embed/>
                </p:oleObj>
              </mc:Choice>
              <mc:Fallback>
                <p:oleObj name="方程式" r:id="rId3" imgW="2603160" imgH="482400" progId="Equation.3">
                  <p:embed/>
                  <p:pic>
                    <p:nvPicPr>
                      <p:cNvPr id="851074" name="Object 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779688"/>
                        <a:ext cx="4319588"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131"/>
          <p:cNvSpPr>
            <a:spLocks noChangeArrowheads="1"/>
          </p:cNvSpPr>
          <p:nvPr/>
        </p:nvSpPr>
        <p:spPr bwMode="auto">
          <a:xfrm>
            <a:off x="1620838" y="5589563"/>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Rectangle 132"/>
          <p:cNvSpPr>
            <a:spLocks noChangeArrowheads="1"/>
          </p:cNvSpPr>
          <p:nvPr/>
        </p:nvSpPr>
        <p:spPr bwMode="auto">
          <a:xfrm>
            <a:off x="2125663" y="5589563"/>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Rectangle 133"/>
          <p:cNvSpPr>
            <a:spLocks noChangeArrowheads="1"/>
          </p:cNvSpPr>
          <p:nvPr/>
        </p:nvSpPr>
        <p:spPr bwMode="auto">
          <a:xfrm>
            <a:off x="2557463" y="5589563"/>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134"/>
          <p:cNvSpPr>
            <a:spLocks noChangeArrowheads="1"/>
          </p:cNvSpPr>
          <p:nvPr/>
        </p:nvSpPr>
        <p:spPr bwMode="auto">
          <a:xfrm>
            <a:off x="3062288" y="5589563"/>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Rectangle 135"/>
          <p:cNvSpPr>
            <a:spLocks noChangeArrowheads="1"/>
          </p:cNvSpPr>
          <p:nvPr/>
        </p:nvSpPr>
        <p:spPr bwMode="auto">
          <a:xfrm>
            <a:off x="3494088" y="5589563"/>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Rectangle 136"/>
          <p:cNvSpPr>
            <a:spLocks noChangeArrowheads="1"/>
          </p:cNvSpPr>
          <p:nvPr/>
        </p:nvSpPr>
        <p:spPr bwMode="auto">
          <a:xfrm>
            <a:off x="3997325" y="5589563"/>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Rectangle 137"/>
          <p:cNvSpPr>
            <a:spLocks noChangeArrowheads="1"/>
          </p:cNvSpPr>
          <p:nvPr/>
        </p:nvSpPr>
        <p:spPr bwMode="auto">
          <a:xfrm>
            <a:off x="5724525" y="5692751"/>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Rectangle 138"/>
          <p:cNvSpPr>
            <a:spLocks noChangeArrowheads="1"/>
          </p:cNvSpPr>
          <p:nvPr/>
        </p:nvSpPr>
        <p:spPr bwMode="auto">
          <a:xfrm>
            <a:off x="6229350" y="5692751"/>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Rectangle 139"/>
          <p:cNvSpPr>
            <a:spLocks noChangeArrowheads="1"/>
          </p:cNvSpPr>
          <p:nvPr/>
        </p:nvSpPr>
        <p:spPr bwMode="auto">
          <a:xfrm>
            <a:off x="6661150" y="5692751"/>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Rectangle 140"/>
          <p:cNvSpPr>
            <a:spLocks noChangeArrowheads="1"/>
          </p:cNvSpPr>
          <p:nvPr/>
        </p:nvSpPr>
        <p:spPr bwMode="auto">
          <a:xfrm>
            <a:off x="7165975" y="5692751"/>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Rectangle 141"/>
          <p:cNvSpPr>
            <a:spLocks noChangeArrowheads="1"/>
          </p:cNvSpPr>
          <p:nvPr/>
        </p:nvSpPr>
        <p:spPr bwMode="auto">
          <a:xfrm>
            <a:off x="7597775" y="5692751"/>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Rectangle 142"/>
          <p:cNvSpPr>
            <a:spLocks noChangeArrowheads="1"/>
          </p:cNvSpPr>
          <p:nvPr/>
        </p:nvSpPr>
        <p:spPr bwMode="auto">
          <a:xfrm>
            <a:off x="8101013" y="56927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8" name="Group 143"/>
          <p:cNvGrpSpPr>
            <a:grpSpLocks/>
          </p:cNvGrpSpPr>
          <p:nvPr/>
        </p:nvGrpSpPr>
        <p:grpSpPr bwMode="auto">
          <a:xfrm>
            <a:off x="323850" y="620688"/>
            <a:ext cx="8569325" cy="788988"/>
            <a:chOff x="204" y="346"/>
            <a:chExt cx="5398" cy="497"/>
          </a:xfrm>
        </p:grpSpPr>
        <p:sp>
          <p:nvSpPr>
            <p:cNvPr id="19" name="Rectangle 144"/>
            <p:cNvSpPr>
              <a:spLocks noChangeArrowheads="1"/>
            </p:cNvSpPr>
            <p:nvPr/>
          </p:nvSpPr>
          <p:spPr bwMode="auto">
            <a:xfrm>
              <a:off x="1151" y="718"/>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$12</a:t>
              </a:r>
            </a:p>
          </p:txBody>
        </p:sp>
        <p:sp>
          <p:nvSpPr>
            <p:cNvPr id="20" name="Rectangle 145"/>
            <p:cNvSpPr>
              <a:spLocks noChangeArrowheads="1"/>
            </p:cNvSpPr>
            <p:nvPr/>
          </p:nvSpPr>
          <p:spPr bwMode="auto">
            <a:xfrm>
              <a:off x="575" y="718"/>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3</a:t>
              </a:r>
            </a:p>
          </p:txBody>
        </p:sp>
        <p:sp>
          <p:nvSpPr>
            <p:cNvPr id="21" name="Rectangle 146"/>
            <p:cNvSpPr>
              <a:spLocks noChangeArrowheads="1"/>
            </p:cNvSpPr>
            <p:nvPr/>
          </p:nvSpPr>
          <p:spPr bwMode="auto">
            <a:xfrm>
              <a:off x="204" y="718"/>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3</a:t>
              </a:r>
            </a:p>
          </p:txBody>
        </p:sp>
        <p:sp>
          <p:nvSpPr>
            <p:cNvPr id="22" name="Rectangle 147"/>
            <p:cNvSpPr>
              <a:spLocks noChangeArrowheads="1"/>
            </p:cNvSpPr>
            <p:nvPr/>
          </p:nvSpPr>
          <p:spPr bwMode="auto">
            <a:xfrm>
              <a:off x="1151" y="594"/>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$10</a:t>
              </a:r>
            </a:p>
          </p:txBody>
        </p:sp>
        <p:sp>
          <p:nvSpPr>
            <p:cNvPr id="23" name="Rectangle 148"/>
            <p:cNvSpPr>
              <a:spLocks noChangeArrowheads="1"/>
            </p:cNvSpPr>
            <p:nvPr/>
          </p:nvSpPr>
          <p:spPr bwMode="auto">
            <a:xfrm>
              <a:off x="575" y="594"/>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2</a:t>
              </a:r>
            </a:p>
          </p:txBody>
        </p:sp>
        <p:sp>
          <p:nvSpPr>
            <p:cNvPr id="24" name="Rectangle 149"/>
            <p:cNvSpPr>
              <a:spLocks noChangeArrowheads="1"/>
            </p:cNvSpPr>
            <p:nvPr/>
          </p:nvSpPr>
          <p:spPr bwMode="auto">
            <a:xfrm>
              <a:off x="204" y="594"/>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2</a:t>
              </a:r>
            </a:p>
          </p:txBody>
        </p:sp>
        <p:sp>
          <p:nvSpPr>
            <p:cNvPr id="25" name="Rectangle 150"/>
            <p:cNvSpPr>
              <a:spLocks noChangeArrowheads="1"/>
            </p:cNvSpPr>
            <p:nvPr/>
          </p:nvSpPr>
          <p:spPr bwMode="auto">
            <a:xfrm>
              <a:off x="1151" y="470"/>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$6</a:t>
              </a:r>
            </a:p>
          </p:txBody>
        </p:sp>
        <p:sp>
          <p:nvSpPr>
            <p:cNvPr id="26" name="Rectangle 151"/>
            <p:cNvSpPr>
              <a:spLocks noChangeArrowheads="1"/>
            </p:cNvSpPr>
            <p:nvPr/>
          </p:nvSpPr>
          <p:spPr bwMode="auto">
            <a:xfrm>
              <a:off x="575" y="470"/>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a:t>
              </a:r>
            </a:p>
          </p:txBody>
        </p:sp>
        <p:sp>
          <p:nvSpPr>
            <p:cNvPr id="27" name="Rectangle 152"/>
            <p:cNvSpPr>
              <a:spLocks noChangeArrowheads="1"/>
            </p:cNvSpPr>
            <p:nvPr/>
          </p:nvSpPr>
          <p:spPr bwMode="auto">
            <a:xfrm>
              <a:off x="204" y="470"/>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1</a:t>
              </a:r>
            </a:p>
          </p:txBody>
        </p:sp>
        <p:sp>
          <p:nvSpPr>
            <p:cNvPr id="28" name="Rectangle 153"/>
            <p:cNvSpPr>
              <a:spLocks noChangeArrowheads="1"/>
            </p:cNvSpPr>
            <p:nvPr/>
          </p:nvSpPr>
          <p:spPr bwMode="auto">
            <a:xfrm>
              <a:off x="1151" y="346"/>
              <a:ext cx="369"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利潤</a:t>
              </a:r>
            </a:p>
          </p:txBody>
        </p:sp>
        <p:sp>
          <p:nvSpPr>
            <p:cNvPr id="29" name="Rectangle 154"/>
            <p:cNvSpPr>
              <a:spLocks noChangeArrowheads="1"/>
            </p:cNvSpPr>
            <p:nvPr/>
          </p:nvSpPr>
          <p:spPr bwMode="auto">
            <a:xfrm>
              <a:off x="575" y="346"/>
              <a:ext cx="576"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重量</a:t>
              </a:r>
            </a:p>
          </p:txBody>
        </p:sp>
        <p:sp>
          <p:nvSpPr>
            <p:cNvPr id="30" name="Rectangle 155"/>
            <p:cNvSpPr>
              <a:spLocks noChangeArrowheads="1"/>
            </p:cNvSpPr>
            <p:nvPr/>
          </p:nvSpPr>
          <p:spPr bwMode="auto">
            <a:xfrm>
              <a:off x="204" y="346"/>
              <a:ext cx="371"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Item</a:t>
              </a:r>
            </a:p>
          </p:txBody>
        </p:sp>
        <p:sp>
          <p:nvSpPr>
            <p:cNvPr id="31" name="Line 156"/>
            <p:cNvSpPr>
              <a:spLocks noChangeShapeType="1"/>
            </p:cNvSpPr>
            <p:nvPr/>
          </p:nvSpPr>
          <p:spPr bwMode="auto">
            <a:xfrm>
              <a:off x="204" y="346"/>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 name="Line 157"/>
            <p:cNvSpPr>
              <a:spLocks noChangeShapeType="1"/>
            </p:cNvSpPr>
            <p:nvPr/>
          </p:nvSpPr>
          <p:spPr bwMode="auto">
            <a:xfrm>
              <a:off x="204" y="470"/>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58"/>
            <p:cNvSpPr>
              <a:spLocks noChangeShapeType="1"/>
            </p:cNvSpPr>
            <p:nvPr/>
          </p:nvSpPr>
          <p:spPr bwMode="auto">
            <a:xfrm>
              <a:off x="204" y="594"/>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159"/>
            <p:cNvSpPr>
              <a:spLocks noChangeShapeType="1"/>
            </p:cNvSpPr>
            <p:nvPr/>
          </p:nvSpPr>
          <p:spPr bwMode="auto">
            <a:xfrm>
              <a:off x="204" y="718"/>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 name="Line 160"/>
            <p:cNvSpPr>
              <a:spLocks noChangeShapeType="1"/>
            </p:cNvSpPr>
            <p:nvPr/>
          </p:nvSpPr>
          <p:spPr bwMode="auto">
            <a:xfrm>
              <a:off x="204" y="842"/>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 name="Line 161"/>
            <p:cNvSpPr>
              <a:spLocks noChangeShapeType="1"/>
            </p:cNvSpPr>
            <p:nvPr/>
          </p:nvSpPr>
          <p:spPr bwMode="auto">
            <a:xfrm>
              <a:off x="204"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 name="Line 162"/>
            <p:cNvSpPr>
              <a:spLocks noChangeShapeType="1"/>
            </p:cNvSpPr>
            <p:nvPr/>
          </p:nvSpPr>
          <p:spPr bwMode="auto">
            <a:xfrm>
              <a:off x="575"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8" name="Line 163"/>
            <p:cNvSpPr>
              <a:spLocks noChangeShapeType="1"/>
            </p:cNvSpPr>
            <p:nvPr/>
          </p:nvSpPr>
          <p:spPr bwMode="auto">
            <a:xfrm>
              <a:off x="1151"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9" name="Line 164"/>
            <p:cNvSpPr>
              <a:spLocks noChangeShapeType="1"/>
            </p:cNvSpPr>
            <p:nvPr/>
          </p:nvSpPr>
          <p:spPr bwMode="auto">
            <a:xfrm>
              <a:off x="1520"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0" name="AutoShape 165"/>
            <p:cNvSpPr>
              <a:spLocks noChangeAspect="1" noChangeArrowheads="1" noTextEdit="1"/>
            </p:cNvSpPr>
            <p:nvPr/>
          </p:nvSpPr>
          <p:spPr bwMode="auto">
            <a:xfrm>
              <a:off x="2971" y="346"/>
              <a:ext cx="263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1" name="Rectangle 166"/>
            <p:cNvSpPr>
              <a:spLocks noChangeArrowheads="1"/>
            </p:cNvSpPr>
            <p:nvPr/>
          </p:nvSpPr>
          <p:spPr bwMode="auto">
            <a:xfrm>
              <a:off x="3344" y="634"/>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42" name="Rectangle 167"/>
            <p:cNvSpPr>
              <a:spLocks noChangeArrowheads="1"/>
            </p:cNvSpPr>
            <p:nvPr/>
          </p:nvSpPr>
          <p:spPr bwMode="auto">
            <a:xfrm>
              <a:off x="3344" y="70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î</a:t>
              </a:r>
              <a:endParaRPr lang="en-US" altLang="zh-TW"/>
            </a:p>
          </p:txBody>
        </p:sp>
        <p:sp>
          <p:nvSpPr>
            <p:cNvPr id="43" name="Rectangle 168"/>
            <p:cNvSpPr>
              <a:spLocks noChangeArrowheads="1"/>
            </p:cNvSpPr>
            <p:nvPr/>
          </p:nvSpPr>
          <p:spPr bwMode="auto">
            <a:xfrm>
              <a:off x="3344" y="45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44" name="Rectangle 169"/>
            <p:cNvSpPr>
              <a:spLocks noChangeArrowheads="1"/>
            </p:cNvSpPr>
            <p:nvPr/>
          </p:nvSpPr>
          <p:spPr bwMode="auto">
            <a:xfrm>
              <a:off x="3344" y="53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í</a:t>
              </a:r>
              <a:endParaRPr lang="en-US" altLang="zh-TW"/>
            </a:p>
          </p:txBody>
        </p:sp>
        <p:sp>
          <p:nvSpPr>
            <p:cNvPr id="45" name="Rectangle 170"/>
            <p:cNvSpPr>
              <a:spLocks noChangeArrowheads="1"/>
            </p:cNvSpPr>
            <p:nvPr/>
          </p:nvSpPr>
          <p:spPr bwMode="auto">
            <a:xfrm>
              <a:off x="3344" y="36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ì</a:t>
              </a:r>
              <a:endParaRPr lang="en-US" altLang="zh-TW"/>
            </a:p>
          </p:txBody>
        </p:sp>
        <p:sp>
          <p:nvSpPr>
            <p:cNvPr id="46" name="Rectangle 171"/>
            <p:cNvSpPr>
              <a:spLocks noChangeArrowheads="1"/>
            </p:cNvSpPr>
            <p:nvPr/>
          </p:nvSpPr>
          <p:spPr bwMode="auto">
            <a:xfrm>
              <a:off x="5139"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³</a:t>
              </a:r>
              <a:endParaRPr lang="en-US" altLang="zh-TW"/>
            </a:p>
          </p:txBody>
        </p:sp>
        <p:sp>
          <p:nvSpPr>
            <p:cNvPr id="47" name="Rectangle 172"/>
            <p:cNvSpPr>
              <a:spLocks noChangeArrowheads="1"/>
            </p:cNvSpPr>
            <p:nvPr/>
          </p:nvSpPr>
          <p:spPr bwMode="auto">
            <a:xfrm>
              <a:off x="3747"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8" name="Rectangle 173"/>
            <p:cNvSpPr>
              <a:spLocks noChangeArrowheads="1"/>
            </p:cNvSpPr>
            <p:nvPr/>
          </p:nvSpPr>
          <p:spPr bwMode="auto">
            <a:xfrm>
              <a:off x="5143"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&lt;</a:t>
              </a:r>
              <a:endParaRPr lang="en-US" altLang="zh-TW"/>
            </a:p>
          </p:txBody>
        </p:sp>
        <p:sp>
          <p:nvSpPr>
            <p:cNvPr id="49" name="Rectangle 174"/>
            <p:cNvSpPr>
              <a:spLocks noChangeArrowheads="1"/>
            </p:cNvSpPr>
            <p:nvPr/>
          </p:nvSpPr>
          <p:spPr bwMode="auto">
            <a:xfrm>
              <a:off x="5450"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50" name="Rectangle 175"/>
            <p:cNvSpPr>
              <a:spLocks noChangeArrowheads="1"/>
            </p:cNvSpPr>
            <p:nvPr/>
          </p:nvSpPr>
          <p:spPr bwMode="auto">
            <a:xfrm>
              <a:off x="5109"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51" name="Rectangle 176"/>
            <p:cNvSpPr>
              <a:spLocks noChangeArrowheads="1"/>
            </p:cNvSpPr>
            <p:nvPr/>
          </p:nvSpPr>
          <p:spPr bwMode="auto">
            <a:xfrm>
              <a:off x="3264"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52" name="Rectangle 177"/>
            <p:cNvSpPr>
              <a:spLocks noChangeArrowheads="1"/>
            </p:cNvSpPr>
            <p:nvPr/>
          </p:nvSpPr>
          <p:spPr bwMode="auto">
            <a:xfrm>
              <a:off x="5478" y="75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3" name="Rectangle 178"/>
            <p:cNvSpPr>
              <a:spLocks noChangeArrowheads="1"/>
            </p:cNvSpPr>
            <p:nvPr/>
          </p:nvSpPr>
          <p:spPr bwMode="auto">
            <a:xfrm>
              <a:off x="5322" y="75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4" name="Rectangle 179"/>
            <p:cNvSpPr>
              <a:spLocks noChangeArrowheads="1"/>
            </p:cNvSpPr>
            <p:nvPr/>
          </p:nvSpPr>
          <p:spPr bwMode="auto">
            <a:xfrm>
              <a:off x="5306"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5" name="Rectangle 180"/>
            <p:cNvSpPr>
              <a:spLocks noChangeArrowheads="1"/>
            </p:cNvSpPr>
            <p:nvPr/>
          </p:nvSpPr>
          <p:spPr bwMode="auto">
            <a:xfrm>
              <a:off x="431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6" name="Rectangle 181"/>
            <p:cNvSpPr>
              <a:spLocks noChangeArrowheads="1"/>
            </p:cNvSpPr>
            <p:nvPr/>
          </p:nvSpPr>
          <p:spPr bwMode="auto">
            <a:xfrm>
              <a:off x="369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7" name="Rectangle 182"/>
            <p:cNvSpPr>
              <a:spLocks noChangeArrowheads="1"/>
            </p:cNvSpPr>
            <p:nvPr/>
          </p:nvSpPr>
          <p:spPr bwMode="auto">
            <a:xfrm>
              <a:off x="5481" y="59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8" name="Rectangle 183"/>
            <p:cNvSpPr>
              <a:spLocks noChangeArrowheads="1"/>
            </p:cNvSpPr>
            <p:nvPr/>
          </p:nvSpPr>
          <p:spPr bwMode="auto">
            <a:xfrm>
              <a:off x="5326" y="59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9" name="Rectangle 184"/>
            <p:cNvSpPr>
              <a:spLocks noChangeArrowheads="1"/>
            </p:cNvSpPr>
            <p:nvPr/>
          </p:nvSpPr>
          <p:spPr bwMode="auto">
            <a:xfrm>
              <a:off x="5310" y="59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60" name="Rectangle 185"/>
            <p:cNvSpPr>
              <a:spLocks noChangeArrowheads="1"/>
            </p:cNvSpPr>
            <p:nvPr/>
          </p:nvSpPr>
          <p:spPr bwMode="auto">
            <a:xfrm>
              <a:off x="5194" y="68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61" name="Rectangle 186"/>
            <p:cNvSpPr>
              <a:spLocks noChangeArrowheads="1"/>
            </p:cNvSpPr>
            <p:nvPr/>
          </p:nvSpPr>
          <p:spPr bwMode="auto">
            <a:xfrm>
              <a:off x="506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62" name="Rectangle 187"/>
            <p:cNvSpPr>
              <a:spLocks noChangeArrowheads="1"/>
            </p:cNvSpPr>
            <p:nvPr/>
          </p:nvSpPr>
          <p:spPr bwMode="auto">
            <a:xfrm>
              <a:off x="503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3" name="Rectangle 188"/>
            <p:cNvSpPr>
              <a:spLocks noChangeArrowheads="1"/>
            </p:cNvSpPr>
            <p:nvPr/>
          </p:nvSpPr>
          <p:spPr bwMode="auto">
            <a:xfrm>
              <a:off x="4961" y="68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64" name="Rectangle 189"/>
            <p:cNvSpPr>
              <a:spLocks noChangeArrowheads="1"/>
            </p:cNvSpPr>
            <p:nvPr/>
          </p:nvSpPr>
          <p:spPr bwMode="auto">
            <a:xfrm>
              <a:off x="4833" y="68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5" name="Rectangle 190"/>
            <p:cNvSpPr>
              <a:spLocks noChangeArrowheads="1"/>
            </p:cNvSpPr>
            <p:nvPr/>
          </p:nvSpPr>
          <p:spPr bwMode="auto">
            <a:xfrm>
              <a:off x="4713"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66" name="Rectangle 191"/>
            <p:cNvSpPr>
              <a:spLocks noChangeArrowheads="1"/>
            </p:cNvSpPr>
            <p:nvPr/>
          </p:nvSpPr>
          <p:spPr bwMode="auto">
            <a:xfrm>
              <a:off x="468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7" name="Rectangle 192"/>
            <p:cNvSpPr>
              <a:spLocks noChangeArrowheads="1"/>
            </p:cNvSpPr>
            <p:nvPr/>
          </p:nvSpPr>
          <p:spPr bwMode="auto">
            <a:xfrm>
              <a:off x="461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68" name="Rectangle 193"/>
            <p:cNvSpPr>
              <a:spLocks noChangeArrowheads="1"/>
            </p:cNvSpPr>
            <p:nvPr/>
          </p:nvSpPr>
          <p:spPr bwMode="auto">
            <a:xfrm>
              <a:off x="4573"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69" name="Rectangle 194"/>
            <p:cNvSpPr>
              <a:spLocks noChangeArrowheads="1"/>
            </p:cNvSpPr>
            <p:nvPr/>
          </p:nvSpPr>
          <p:spPr bwMode="auto">
            <a:xfrm>
              <a:off x="4431"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70" name="Rectangle 195"/>
            <p:cNvSpPr>
              <a:spLocks noChangeArrowheads="1"/>
            </p:cNvSpPr>
            <p:nvPr/>
          </p:nvSpPr>
          <p:spPr bwMode="auto">
            <a:xfrm>
              <a:off x="4406"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1" name="Rectangle 196"/>
            <p:cNvSpPr>
              <a:spLocks noChangeArrowheads="1"/>
            </p:cNvSpPr>
            <p:nvPr/>
          </p:nvSpPr>
          <p:spPr bwMode="auto">
            <a:xfrm>
              <a:off x="4349" y="686"/>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2" name="Rectangle 197"/>
            <p:cNvSpPr>
              <a:spLocks noChangeArrowheads="1"/>
            </p:cNvSpPr>
            <p:nvPr/>
          </p:nvSpPr>
          <p:spPr bwMode="auto">
            <a:xfrm>
              <a:off x="4233" y="686"/>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w</a:t>
              </a:r>
              <a:endParaRPr lang="en-US" altLang="zh-TW"/>
            </a:p>
          </p:txBody>
        </p:sp>
        <p:sp>
          <p:nvSpPr>
            <p:cNvPr id="73" name="Rectangle 198"/>
            <p:cNvSpPr>
              <a:spLocks noChangeArrowheads="1"/>
            </p:cNvSpPr>
            <p:nvPr/>
          </p:nvSpPr>
          <p:spPr bwMode="auto">
            <a:xfrm>
              <a:off x="4180"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4" name="Rectangle 199"/>
            <p:cNvSpPr>
              <a:spLocks noChangeArrowheads="1"/>
            </p:cNvSpPr>
            <p:nvPr/>
          </p:nvSpPr>
          <p:spPr bwMode="auto">
            <a:xfrm>
              <a:off x="4107" y="68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75" name="Rectangle 200"/>
            <p:cNvSpPr>
              <a:spLocks noChangeArrowheads="1"/>
            </p:cNvSpPr>
            <p:nvPr/>
          </p:nvSpPr>
          <p:spPr bwMode="auto">
            <a:xfrm>
              <a:off x="4082"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6" name="Rectangle 201"/>
            <p:cNvSpPr>
              <a:spLocks noChangeArrowheads="1"/>
            </p:cNvSpPr>
            <p:nvPr/>
          </p:nvSpPr>
          <p:spPr bwMode="auto">
            <a:xfrm>
              <a:off x="4007"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77" name="Rectangle 202"/>
            <p:cNvSpPr>
              <a:spLocks noChangeArrowheads="1"/>
            </p:cNvSpPr>
            <p:nvPr/>
          </p:nvSpPr>
          <p:spPr bwMode="auto">
            <a:xfrm>
              <a:off x="3967"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8" name="Rectangle 203"/>
            <p:cNvSpPr>
              <a:spLocks noChangeArrowheads="1"/>
            </p:cNvSpPr>
            <p:nvPr/>
          </p:nvSpPr>
          <p:spPr bwMode="auto">
            <a:xfrm>
              <a:off x="3825"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79" name="Rectangle 204"/>
            <p:cNvSpPr>
              <a:spLocks noChangeArrowheads="1"/>
            </p:cNvSpPr>
            <p:nvPr/>
          </p:nvSpPr>
          <p:spPr bwMode="auto">
            <a:xfrm>
              <a:off x="3412" y="686"/>
              <a:ext cx="2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Max(p</a:t>
              </a:r>
              <a:endParaRPr lang="en-US" altLang="zh-TW"/>
            </a:p>
          </p:txBody>
        </p:sp>
        <p:sp>
          <p:nvSpPr>
            <p:cNvPr id="80" name="Rectangle 205"/>
            <p:cNvSpPr>
              <a:spLocks noChangeArrowheads="1"/>
            </p:cNvSpPr>
            <p:nvPr/>
          </p:nvSpPr>
          <p:spPr bwMode="auto">
            <a:xfrm>
              <a:off x="5198" y="52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81" name="Rectangle 206"/>
            <p:cNvSpPr>
              <a:spLocks noChangeArrowheads="1"/>
            </p:cNvSpPr>
            <p:nvPr/>
          </p:nvSpPr>
          <p:spPr bwMode="auto">
            <a:xfrm>
              <a:off x="5066"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82" name="Rectangle 207"/>
            <p:cNvSpPr>
              <a:spLocks noChangeArrowheads="1"/>
            </p:cNvSpPr>
            <p:nvPr/>
          </p:nvSpPr>
          <p:spPr bwMode="auto">
            <a:xfrm>
              <a:off x="5041"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3" name="Rectangle 208"/>
            <p:cNvSpPr>
              <a:spLocks noChangeArrowheads="1"/>
            </p:cNvSpPr>
            <p:nvPr/>
          </p:nvSpPr>
          <p:spPr bwMode="auto">
            <a:xfrm>
              <a:off x="4965" y="52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84" name="Rectangle 209"/>
            <p:cNvSpPr>
              <a:spLocks noChangeArrowheads="1"/>
            </p:cNvSpPr>
            <p:nvPr/>
          </p:nvSpPr>
          <p:spPr bwMode="auto">
            <a:xfrm>
              <a:off x="4836" y="52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5" name="Rectangle 210"/>
            <p:cNvSpPr>
              <a:spLocks noChangeArrowheads="1"/>
            </p:cNvSpPr>
            <p:nvPr/>
          </p:nvSpPr>
          <p:spPr bwMode="auto">
            <a:xfrm>
              <a:off x="45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6" name="Rectangle 211"/>
            <p:cNvSpPr>
              <a:spLocks noChangeArrowheads="1"/>
            </p:cNvSpPr>
            <p:nvPr/>
          </p:nvSpPr>
          <p:spPr bwMode="auto">
            <a:xfrm>
              <a:off x="4303"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7" name="Rectangle 212"/>
            <p:cNvSpPr>
              <a:spLocks noChangeArrowheads="1"/>
            </p:cNvSpPr>
            <p:nvPr/>
          </p:nvSpPr>
          <p:spPr bwMode="auto">
            <a:xfrm>
              <a:off x="4037"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8" name="Rectangle 213"/>
            <p:cNvSpPr>
              <a:spLocks noChangeArrowheads="1"/>
            </p:cNvSpPr>
            <p:nvPr/>
          </p:nvSpPr>
          <p:spPr bwMode="auto">
            <a:xfrm>
              <a:off x="37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9" name="Rectangle 214"/>
            <p:cNvSpPr>
              <a:spLocks noChangeArrowheads="1"/>
            </p:cNvSpPr>
            <p:nvPr/>
          </p:nvSpPr>
          <p:spPr bwMode="auto">
            <a:xfrm>
              <a:off x="3690"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90" name="Rectangle 215"/>
            <p:cNvSpPr>
              <a:spLocks noChangeArrowheads="1"/>
            </p:cNvSpPr>
            <p:nvPr/>
          </p:nvSpPr>
          <p:spPr bwMode="auto">
            <a:xfrm>
              <a:off x="3665"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1" name="Rectangle 216"/>
            <p:cNvSpPr>
              <a:spLocks noChangeArrowheads="1"/>
            </p:cNvSpPr>
            <p:nvPr/>
          </p:nvSpPr>
          <p:spPr bwMode="auto">
            <a:xfrm>
              <a:off x="3590"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92" name="Rectangle 217"/>
            <p:cNvSpPr>
              <a:spLocks noChangeArrowheads="1"/>
            </p:cNvSpPr>
            <p:nvPr/>
          </p:nvSpPr>
          <p:spPr bwMode="auto">
            <a:xfrm>
              <a:off x="3550" y="52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93" name="Rectangle 218"/>
            <p:cNvSpPr>
              <a:spLocks noChangeArrowheads="1"/>
            </p:cNvSpPr>
            <p:nvPr/>
          </p:nvSpPr>
          <p:spPr bwMode="auto">
            <a:xfrm>
              <a:off x="3408" y="52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94" name="Rectangle 219"/>
            <p:cNvSpPr>
              <a:spLocks noChangeArrowheads="1"/>
            </p:cNvSpPr>
            <p:nvPr/>
          </p:nvSpPr>
          <p:spPr bwMode="auto">
            <a:xfrm>
              <a:off x="5532"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95" name="Rectangle 220"/>
            <p:cNvSpPr>
              <a:spLocks noChangeArrowheads="1"/>
            </p:cNvSpPr>
            <p:nvPr/>
          </p:nvSpPr>
          <p:spPr bwMode="auto">
            <a:xfrm>
              <a:off x="5372" y="36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96" name="Rectangle 221"/>
            <p:cNvSpPr>
              <a:spLocks noChangeArrowheads="1"/>
            </p:cNvSpPr>
            <p:nvPr/>
          </p:nvSpPr>
          <p:spPr bwMode="auto">
            <a:xfrm>
              <a:off x="5259" y="366"/>
              <a:ext cx="1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or </a:t>
              </a:r>
              <a:endParaRPr lang="en-US" altLang="zh-TW"/>
            </a:p>
          </p:txBody>
        </p:sp>
        <p:sp>
          <p:nvSpPr>
            <p:cNvPr id="97" name="Rectangle 222"/>
            <p:cNvSpPr>
              <a:spLocks noChangeArrowheads="1"/>
            </p:cNvSpPr>
            <p:nvPr/>
          </p:nvSpPr>
          <p:spPr bwMode="auto">
            <a:xfrm>
              <a:off x="52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8" name="Rectangle 223"/>
            <p:cNvSpPr>
              <a:spLocks noChangeArrowheads="1"/>
            </p:cNvSpPr>
            <p:nvPr/>
          </p:nvSpPr>
          <p:spPr bwMode="auto">
            <a:xfrm>
              <a:off x="5187"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99" name="Rectangle 224"/>
            <p:cNvSpPr>
              <a:spLocks noChangeArrowheads="1"/>
            </p:cNvSpPr>
            <p:nvPr/>
          </p:nvSpPr>
          <p:spPr bwMode="auto">
            <a:xfrm>
              <a:off x="516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0" name="Rectangle 225"/>
            <p:cNvSpPr>
              <a:spLocks noChangeArrowheads="1"/>
            </p:cNvSpPr>
            <p:nvPr/>
          </p:nvSpPr>
          <p:spPr bwMode="auto">
            <a:xfrm>
              <a:off x="508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1" name="Rectangle 226"/>
            <p:cNvSpPr>
              <a:spLocks noChangeArrowheads="1"/>
            </p:cNvSpPr>
            <p:nvPr/>
          </p:nvSpPr>
          <p:spPr bwMode="auto">
            <a:xfrm>
              <a:off x="5057" y="36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a:t>
              </a:r>
              <a:endParaRPr lang="en-US" altLang="zh-TW"/>
            </a:p>
          </p:txBody>
        </p:sp>
        <p:sp>
          <p:nvSpPr>
            <p:cNvPr id="102" name="Rectangle 227"/>
            <p:cNvSpPr>
              <a:spLocks noChangeArrowheads="1"/>
            </p:cNvSpPr>
            <p:nvPr/>
          </p:nvSpPr>
          <p:spPr bwMode="auto">
            <a:xfrm>
              <a:off x="50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3" name="Rectangle 228"/>
            <p:cNvSpPr>
              <a:spLocks noChangeArrowheads="1"/>
            </p:cNvSpPr>
            <p:nvPr/>
          </p:nvSpPr>
          <p:spPr bwMode="auto">
            <a:xfrm>
              <a:off x="4959" y="36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104" name="Rectangle 229"/>
            <p:cNvSpPr>
              <a:spLocks noChangeArrowheads="1"/>
            </p:cNvSpPr>
            <p:nvPr/>
          </p:nvSpPr>
          <p:spPr bwMode="auto">
            <a:xfrm>
              <a:off x="4777" y="366"/>
              <a:ext cx="18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5" name="Rectangle 230"/>
            <p:cNvSpPr>
              <a:spLocks noChangeArrowheads="1"/>
            </p:cNvSpPr>
            <p:nvPr/>
          </p:nvSpPr>
          <p:spPr bwMode="auto">
            <a:xfrm>
              <a:off x="45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6" name="Rectangle 231"/>
            <p:cNvSpPr>
              <a:spLocks noChangeArrowheads="1"/>
            </p:cNvSpPr>
            <p:nvPr/>
          </p:nvSpPr>
          <p:spPr bwMode="auto">
            <a:xfrm>
              <a:off x="42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7" name="Rectangle 232"/>
            <p:cNvSpPr>
              <a:spLocks noChangeArrowheads="1"/>
            </p:cNvSpPr>
            <p:nvPr/>
          </p:nvSpPr>
          <p:spPr bwMode="auto">
            <a:xfrm>
              <a:off x="3977"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8" name="Rectangle 233"/>
            <p:cNvSpPr>
              <a:spLocks noChangeArrowheads="1"/>
            </p:cNvSpPr>
            <p:nvPr/>
          </p:nvSpPr>
          <p:spPr bwMode="auto">
            <a:xfrm>
              <a:off x="37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9" name="Rectangle 234"/>
            <p:cNvSpPr>
              <a:spLocks noChangeArrowheads="1"/>
            </p:cNvSpPr>
            <p:nvPr/>
          </p:nvSpPr>
          <p:spPr bwMode="auto">
            <a:xfrm>
              <a:off x="34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0" name="Rectangle 235"/>
            <p:cNvSpPr>
              <a:spLocks noChangeArrowheads="1"/>
            </p:cNvSpPr>
            <p:nvPr/>
          </p:nvSpPr>
          <p:spPr bwMode="auto">
            <a:xfrm>
              <a:off x="3395"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111" name="Rectangle 236"/>
            <p:cNvSpPr>
              <a:spLocks noChangeArrowheads="1"/>
            </p:cNvSpPr>
            <p:nvPr/>
          </p:nvSpPr>
          <p:spPr bwMode="auto">
            <a:xfrm>
              <a:off x="331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2" name="Rectangle 237"/>
            <p:cNvSpPr>
              <a:spLocks noChangeArrowheads="1"/>
            </p:cNvSpPr>
            <p:nvPr/>
          </p:nvSpPr>
          <p:spPr bwMode="auto">
            <a:xfrm>
              <a:off x="323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3" name="Rectangle 238"/>
            <p:cNvSpPr>
              <a:spLocks noChangeArrowheads="1"/>
            </p:cNvSpPr>
            <p:nvPr/>
          </p:nvSpPr>
          <p:spPr bwMode="auto">
            <a:xfrm>
              <a:off x="3159"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114" name="Rectangle 239"/>
            <p:cNvSpPr>
              <a:spLocks noChangeArrowheads="1"/>
            </p:cNvSpPr>
            <p:nvPr/>
          </p:nvSpPr>
          <p:spPr bwMode="auto">
            <a:xfrm>
              <a:off x="3134"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5" name="Rectangle 240"/>
            <p:cNvSpPr>
              <a:spLocks noChangeArrowheads="1"/>
            </p:cNvSpPr>
            <p:nvPr/>
          </p:nvSpPr>
          <p:spPr bwMode="auto">
            <a:xfrm>
              <a:off x="2987" y="526"/>
              <a:ext cx="1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grpSp>
    </p:spTree>
    <p:extLst>
      <p:ext uri="{BB962C8B-B14F-4D97-AF65-F5344CB8AC3E}">
        <p14:creationId xmlns:p14="http://schemas.microsoft.com/office/powerpoint/2010/main" val="77935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par>
                                <p:cTn id="12" presetID="14" presetClass="entr" presetSubtype="1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par>
                          <p:cTn id="20" fill="hold">
                            <p:stCondLst>
                              <p:cond delay="500"/>
                            </p:stCondLst>
                            <p:childTnLst>
                              <p:par>
                                <p:cTn id="21" presetID="14" presetClass="exit" presetSubtype="10" fill="hold" nodeType="afterEffect">
                                  <p:stCondLst>
                                    <p:cond delay="0"/>
                                  </p:stCondLst>
                                  <p:childTnLst>
                                    <p:animEffect transition="out" filter="randombar(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1" dur="500"/>
                                        <p:tgtEl>
                                          <p:spTgt spid="2">
                                            <p:txEl>
                                              <p:pRg st="2" end="2"/>
                                            </p:txEl>
                                          </p:spTgt>
                                        </p:tgtEl>
                                      </p:cBhvr>
                                    </p:animEffect>
                                  </p:childTnLst>
                                </p:cTn>
                              </p:par>
                            </p:childTnLst>
                          </p:cTn>
                        </p:par>
                        <p:par>
                          <p:cTn id="32" fill="hold">
                            <p:stCondLst>
                              <p:cond delay="500"/>
                            </p:stCondLst>
                            <p:childTnLst>
                              <p:par>
                                <p:cTn id="33" presetID="14" presetClass="entr" presetSubtype="1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nodeType="clickEffect">
                                  <p:stCondLst>
                                    <p:cond delay="0"/>
                                  </p:stCondLst>
                                  <p:childTnLst>
                                    <p:animEffect transition="out" filter="randombar(horizontal)">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50" dur="500"/>
                                        <p:tgtEl>
                                          <p:spTgt spid="2">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nodeType="clickEffect">
                                  <p:stCondLst>
                                    <p:cond delay="0"/>
                                  </p:stCondLst>
                                  <p:childTnLst>
                                    <p:animEffect transition="out" filter="randombar(horizontal)">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par>
                                <p:cTn id="56" presetID="14" presetClass="exit" presetSubtype="10" fill="hold" nodeType="withEffect">
                                  <p:stCondLst>
                                    <p:cond delay="0"/>
                                  </p:stCondLst>
                                  <p:childTnLst>
                                    <p:animEffect transition="out" filter="randombar(horizontal)">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par>
                                <p:cTn id="59" presetID="14" presetClass="exit" presetSubtype="10" fill="hold" nodeType="withEffect">
                                  <p:stCondLst>
                                    <p:cond delay="0"/>
                                  </p:stCondLst>
                                  <p:childTnLst>
                                    <p:animEffect transition="out" filter="randombar(horizontal)">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par>
                                <p:cTn id="62" presetID="14" presetClass="exit" presetSubtype="10" fill="hold" nodeType="withEffect">
                                  <p:stCondLst>
                                    <p:cond delay="0"/>
                                  </p:stCondLst>
                                  <p:childTnLst>
                                    <p:animEffect transition="out" filter="randombar(horizontal)">
                                      <p:cBhvr>
                                        <p:cTn id="63" dur="500"/>
                                        <p:tgtEl>
                                          <p:spTgt spid="11"/>
                                        </p:tgtEl>
                                      </p:cBhvr>
                                    </p:animEffect>
                                    <p:set>
                                      <p:cBhvr>
                                        <p:cTn id="64" dur="1" fill="hold">
                                          <p:stCondLst>
                                            <p:cond delay="499"/>
                                          </p:stCondLst>
                                        </p:cTn>
                                        <p:tgtEl>
                                          <p:spTgt spid="11"/>
                                        </p:tgtEl>
                                        <p:attrNameLst>
                                          <p:attrName>style.visibility</p:attrName>
                                        </p:attrNameLst>
                                      </p:cBhvr>
                                      <p:to>
                                        <p:strVal val="hidden"/>
                                      </p:to>
                                    </p:set>
                                  </p:childTnLst>
                                </p:cTn>
                              </p:par>
                            </p:childTnLst>
                          </p:cTn>
                        </p:par>
                        <p:par>
                          <p:cTn id="65" fill="hold">
                            <p:stCondLst>
                              <p:cond delay="500"/>
                            </p:stCondLst>
                            <p:childTnLst>
                              <p:par>
                                <p:cTn id="66" presetID="14" presetClass="exit" presetSubtype="10" fill="hold" nodeType="afterEffect">
                                  <p:stCondLst>
                                    <p:cond delay="0"/>
                                  </p:stCondLst>
                                  <p:childTnLst>
                                    <p:animEffect transition="out" filter="randombar(horizontal)">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par>
                                <p:cTn id="69" presetID="14" presetClass="exit" presetSubtype="10" fill="hold" nodeType="withEffect">
                                  <p:stCondLst>
                                    <p:cond delay="0"/>
                                  </p:stCondLst>
                                  <p:childTnLst>
                                    <p:animEffect transition="out" filter="randombar(horizontal)">
                                      <p:cBhvr>
                                        <p:cTn id="70" dur="500"/>
                                        <p:tgtEl>
                                          <p:spTgt spid="15"/>
                                        </p:tgtEl>
                                      </p:cBhvr>
                                    </p:animEffect>
                                    <p:set>
                                      <p:cBhvr>
                                        <p:cTn id="71" dur="1" fill="hold">
                                          <p:stCondLst>
                                            <p:cond delay="499"/>
                                          </p:stCondLst>
                                        </p:cTn>
                                        <p:tgtEl>
                                          <p:spTgt spid="15"/>
                                        </p:tgtEl>
                                        <p:attrNameLst>
                                          <p:attrName>style.visibility</p:attrName>
                                        </p:attrNameLst>
                                      </p:cBhvr>
                                      <p:to>
                                        <p:strVal val="hidden"/>
                                      </p:to>
                                    </p:set>
                                  </p:childTnLst>
                                </p:cTn>
                              </p:par>
                              <p:par>
                                <p:cTn id="72" presetID="14" presetClass="exit" presetSubtype="10" fill="hold" nodeType="withEffect">
                                  <p:stCondLst>
                                    <p:cond delay="0"/>
                                  </p:stCondLst>
                                  <p:childTnLst>
                                    <p:animEffect transition="out" filter="randombar(horizontal)">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17"/>
                                        </p:tgtEl>
                                      </p:cBhvr>
                                    </p:animEffect>
                                    <p:set>
                                      <p:cBhvr>
                                        <p:cTn id="7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50825" y="1484288"/>
            <a:ext cx="8569325" cy="51117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lvl="1"/>
            <a:r>
              <a:rPr lang="en-US" altLang="zh-TW"/>
              <a:t>Step 3: </a:t>
            </a:r>
            <a:r>
              <a:rPr lang="zh-TW" altLang="en-US"/>
              <a:t>當 </a:t>
            </a:r>
            <a:r>
              <a:rPr lang="en-US" altLang="zh-TW"/>
              <a:t>i = 2</a:t>
            </a:r>
            <a:r>
              <a:rPr lang="zh-TW" altLang="en-US"/>
              <a:t>，表示有 </a:t>
            </a:r>
            <a:r>
              <a:rPr lang="en-US" altLang="zh-TW"/>
              <a:t>2 </a:t>
            </a:r>
            <a:r>
              <a:rPr lang="zh-TW" altLang="en-US"/>
              <a:t>個物品可以拿 </a:t>
            </a:r>
            <a:r>
              <a:rPr lang="en-US" altLang="zh-TW"/>
              <a:t>(</a:t>
            </a:r>
            <a:r>
              <a:rPr lang="zh-TW" altLang="en-US"/>
              <a:t>即</a:t>
            </a:r>
            <a:r>
              <a:rPr lang="en-US" altLang="zh-TW"/>
              <a:t>: O</a:t>
            </a:r>
            <a:r>
              <a:rPr lang="en-US" altLang="zh-TW" baseline="-25000"/>
              <a:t>1 </a:t>
            </a:r>
            <a:r>
              <a:rPr lang="zh-TW" altLang="en-US"/>
              <a:t>與</a:t>
            </a:r>
            <a:r>
              <a:rPr lang="en-US" altLang="zh-TW"/>
              <a:t>O</a:t>
            </a:r>
            <a:r>
              <a:rPr lang="en-US" altLang="zh-TW" baseline="-25000"/>
              <a:t>2</a:t>
            </a:r>
            <a:r>
              <a:rPr lang="en-US" altLang="zh-TW"/>
              <a:t>)</a:t>
            </a:r>
            <a:r>
              <a:rPr lang="zh-TW" altLang="en-US"/>
              <a:t>。</a:t>
            </a:r>
          </a:p>
          <a:p>
            <a:pPr lvl="2"/>
            <a:r>
              <a:rPr lang="zh-TW" altLang="en-US">
                <a:sym typeface="Symbol" panose="05050102010706020507" pitchFamily="18" charset="2"/>
              </a:rPr>
              <a:t>∵</a:t>
            </a:r>
            <a:r>
              <a:rPr lang="en-US" altLang="zh-TW"/>
              <a:t>k = 2 </a:t>
            </a:r>
            <a:r>
              <a:rPr lang="zh-TW" altLang="en-US"/>
              <a:t>，表示負重</a:t>
            </a:r>
            <a:r>
              <a:rPr lang="en-US" altLang="zh-TW"/>
              <a:t>2; </a:t>
            </a:r>
            <a:r>
              <a:rPr lang="zh-TW" altLang="en-US">
                <a:sym typeface="Symbol" panose="05050102010706020507" pitchFamily="18" charset="2"/>
              </a:rPr>
              <a:t>此時</a:t>
            </a:r>
            <a:r>
              <a:rPr lang="en-US" altLang="zh-TW">
                <a:sym typeface="Symbol" panose="05050102010706020507" pitchFamily="18" charset="2"/>
              </a:rPr>
              <a:t>:</a:t>
            </a:r>
          </a:p>
          <a:p>
            <a:pPr lvl="2"/>
            <a:endParaRPr lang="en-US" altLang="zh-TW">
              <a:sym typeface="Symbol" panose="05050102010706020507" pitchFamily="18" charset="2"/>
            </a:endParaRPr>
          </a:p>
          <a:p>
            <a:pPr lvl="2"/>
            <a:endParaRPr lang="en-US" altLang="zh-TW">
              <a:sym typeface="Symbol" panose="05050102010706020507" pitchFamily="18" charset="2"/>
            </a:endParaRPr>
          </a:p>
          <a:p>
            <a:pPr lvl="2"/>
            <a:endParaRPr lang="en-US" altLang="zh-TW">
              <a:sym typeface="Symbol" panose="05050102010706020507" pitchFamily="18" charset="2"/>
            </a:endParaRPr>
          </a:p>
          <a:p>
            <a:pPr lvl="2"/>
            <a:r>
              <a:rPr lang="en-US" altLang="zh-TW">
                <a:sym typeface="Symbol" panose="05050102010706020507" pitchFamily="18" charset="2"/>
              </a:rPr>
              <a:t>∵</a:t>
            </a:r>
            <a:r>
              <a:rPr lang="en-US" altLang="zh-TW"/>
              <a:t>k = 3 </a:t>
            </a:r>
            <a:r>
              <a:rPr lang="zh-TW" altLang="en-US"/>
              <a:t>，表示負重</a:t>
            </a:r>
            <a:r>
              <a:rPr lang="en-US" altLang="zh-TW"/>
              <a:t>3; </a:t>
            </a:r>
            <a:r>
              <a:rPr lang="zh-TW" altLang="en-US">
                <a:sym typeface="Symbol" panose="05050102010706020507" pitchFamily="18" charset="2"/>
              </a:rPr>
              <a:t>此時</a:t>
            </a:r>
            <a:r>
              <a:rPr lang="en-US" altLang="zh-TW">
                <a:sym typeface="Symbol" panose="05050102010706020507" pitchFamily="18" charset="2"/>
              </a:rPr>
              <a:t>:</a:t>
            </a:r>
          </a:p>
        </p:txBody>
      </p:sp>
      <p:graphicFrame>
        <p:nvGraphicFramePr>
          <p:cNvPr id="3" name="Group 3"/>
          <p:cNvGraphicFramePr>
            <a:graphicFrameLocks/>
          </p:cNvGraphicFramePr>
          <p:nvPr>
            <p:extLst>
              <p:ext uri="{D42A27DB-BD31-4B8C-83A1-F6EECF244321}">
                <p14:modId xmlns:p14="http://schemas.microsoft.com/office/powerpoint/2010/main" val="1871957300"/>
              </p:ext>
            </p:extLst>
          </p:nvPr>
        </p:nvGraphicFramePr>
        <p:xfrm>
          <a:off x="827088" y="4886301"/>
          <a:ext cx="3240087" cy="1828800"/>
        </p:xfrm>
        <a:graphic>
          <a:graphicData uri="http://schemas.openxmlformats.org/drawingml/2006/table">
            <a:tbl>
              <a:tblPr/>
              <a:tblGrid>
                <a:gridCol w="463550">
                  <a:extLst>
                    <a:ext uri="{9D8B030D-6E8A-4147-A177-3AD203B41FA5}">
                      <a16:colId xmlns:a16="http://schemas.microsoft.com/office/drawing/2014/main" val="2955066168"/>
                    </a:ext>
                  </a:extLst>
                </a:gridCol>
                <a:gridCol w="461962">
                  <a:extLst>
                    <a:ext uri="{9D8B030D-6E8A-4147-A177-3AD203B41FA5}">
                      <a16:colId xmlns:a16="http://schemas.microsoft.com/office/drawing/2014/main" val="1821356560"/>
                    </a:ext>
                  </a:extLst>
                </a:gridCol>
                <a:gridCol w="463550">
                  <a:extLst>
                    <a:ext uri="{9D8B030D-6E8A-4147-A177-3AD203B41FA5}">
                      <a16:colId xmlns:a16="http://schemas.microsoft.com/office/drawing/2014/main" val="1889981324"/>
                    </a:ext>
                  </a:extLst>
                </a:gridCol>
                <a:gridCol w="461963">
                  <a:extLst>
                    <a:ext uri="{9D8B030D-6E8A-4147-A177-3AD203B41FA5}">
                      <a16:colId xmlns:a16="http://schemas.microsoft.com/office/drawing/2014/main" val="4092354807"/>
                    </a:ext>
                  </a:extLst>
                </a:gridCol>
                <a:gridCol w="463550">
                  <a:extLst>
                    <a:ext uri="{9D8B030D-6E8A-4147-A177-3AD203B41FA5}">
                      <a16:colId xmlns:a16="http://schemas.microsoft.com/office/drawing/2014/main" val="2902478238"/>
                    </a:ext>
                  </a:extLst>
                </a:gridCol>
                <a:gridCol w="461962">
                  <a:extLst>
                    <a:ext uri="{9D8B030D-6E8A-4147-A177-3AD203B41FA5}">
                      <a16:colId xmlns:a16="http://schemas.microsoft.com/office/drawing/2014/main" val="2273111421"/>
                    </a:ext>
                  </a:extLst>
                </a:gridCol>
                <a:gridCol w="463550">
                  <a:extLst>
                    <a:ext uri="{9D8B030D-6E8A-4147-A177-3AD203B41FA5}">
                      <a16:colId xmlns:a16="http://schemas.microsoft.com/office/drawing/2014/main" val="86841764"/>
                    </a:ext>
                  </a:extLst>
                </a:gridCol>
              </a:tblGrid>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8836408"/>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820890"/>
                  </a:ext>
                </a:extLst>
              </a:tr>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0666353"/>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601064"/>
                  </a:ext>
                </a:extLst>
              </a:tr>
              <a:tr h="34925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7121978"/>
                  </a:ext>
                </a:extLst>
              </a:tr>
            </a:tbl>
          </a:graphicData>
        </a:graphic>
      </p:graphicFrame>
      <p:graphicFrame>
        <p:nvGraphicFramePr>
          <p:cNvPr id="4" name="Group 150"/>
          <p:cNvGraphicFramePr>
            <a:graphicFrameLocks/>
          </p:cNvGraphicFramePr>
          <p:nvPr>
            <p:extLst>
              <p:ext uri="{D42A27DB-BD31-4B8C-83A1-F6EECF244321}">
                <p14:modId xmlns:p14="http://schemas.microsoft.com/office/powerpoint/2010/main" val="563863145"/>
              </p:ext>
            </p:extLst>
          </p:nvPr>
        </p:nvGraphicFramePr>
        <p:xfrm>
          <a:off x="4211638" y="4927576"/>
          <a:ext cx="4606925" cy="1828800"/>
        </p:xfrm>
        <a:graphic>
          <a:graphicData uri="http://schemas.openxmlformats.org/drawingml/2006/table">
            <a:tbl>
              <a:tblPr/>
              <a:tblGrid>
                <a:gridCol w="720725">
                  <a:extLst>
                    <a:ext uri="{9D8B030D-6E8A-4147-A177-3AD203B41FA5}">
                      <a16:colId xmlns:a16="http://schemas.microsoft.com/office/drawing/2014/main" val="2765702448"/>
                    </a:ext>
                  </a:extLst>
                </a:gridCol>
                <a:gridCol w="647700">
                  <a:extLst>
                    <a:ext uri="{9D8B030D-6E8A-4147-A177-3AD203B41FA5}">
                      <a16:colId xmlns:a16="http://schemas.microsoft.com/office/drawing/2014/main" val="3451031734"/>
                    </a:ext>
                  </a:extLst>
                </a:gridCol>
                <a:gridCol w="647700">
                  <a:extLst>
                    <a:ext uri="{9D8B030D-6E8A-4147-A177-3AD203B41FA5}">
                      <a16:colId xmlns:a16="http://schemas.microsoft.com/office/drawing/2014/main" val="1239858452"/>
                    </a:ext>
                  </a:extLst>
                </a:gridCol>
                <a:gridCol w="647700">
                  <a:extLst>
                    <a:ext uri="{9D8B030D-6E8A-4147-A177-3AD203B41FA5}">
                      <a16:colId xmlns:a16="http://schemas.microsoft.com/office/drawing/2014/main" val="3819116835"/>
                    </a:ext>
                  </a:extLst>
                </a:gridCol>
                <a:gridCol w="647700">
                  <a:extLst>
                    <a:ext uri="{9D8B030D-6E8A-4147-A177-3AD203B41FA5}">
                      <a16:colId xmlns:a16="http://schemas.microsoft.com/office/drawing/2014/main" val="183180235"/>
                    </a:ext>
                  </a:extLst>
                </a:gridCol>
                <a:gridCol w="647700">
                  <a:extLst>
                    <a:ext uri="{9D8B030D-6E8A-4147-A177-3AD203B41FA5}">
                      <a16:colId xmlns:a16="http://schemas.microsoft.com/office/drawing/2014/main" val="392411550"/>
                    </a:ext>
                  </a:extLst>
                </a:gridCol>
                <a:gridCol w="647700">
                  <a:extLst>
                    <a:ext uri="{9D8B030D-6E8A-4147-A177-3AD203B41FA5}">
                      <a16:colId xmlns:a16="http://schemas.microsoft.com/office/drawing/2014/main" val="3548612811"/>
                    </a:ext>
                  </a:extLst>
                </a:gridCol>
              </a:tblGrid>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label</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2969472"/>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4507438"/>
                  </a:ext>
                </a:extLst>
              </a:tr>
              <a:tr h="35083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735913"/>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1023316"/>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9711267"/>
                  </a:ext>
                </a:extLst>
              </a:tr>
            </a:tbl>
          </a:graphicData>
        </a:graphic>
      </p:graphicFrame>
      <p:graphicFrame>
        <p:nvGraphicFramePr>
          <p:cNvPr id="5" name="Object 127"/>
          <p:cNvGraphicFramePr>
            <a:graphicFrameLocks noChangeAspect="1"/>
          </p:cNvGraphicFramePr>
          <p:nvPr>
            <p:extLst>
              <p:ext uri="{D42A27DB-BD31-4B8C-83A1-F6EECF244321}">
                <p14:modId xmlns:p14="http://schemas.microsoft.com/office/powerpoint/2010/main" val="1354463183"/>
              </p:ext>
            </p:extLst>
          </p:nvPr>
        </p:nvGraphicFramePr>
        <p:xfrm>
          <a:off x="2349500" y="2492351"/>
          <a:ext cx="4592638" cy="800100"/>
        </p:xfrm>
        <a:graphic>
          <a:graphicData uri="http://schemas.openxmlformats.org/presentationml/2006/ole">
            <mc:AlternateContent xmlns:mc="http://schemas.openxmlformats.org/markup-compatibility/2006">
              <mc:Choice xmlns:v="urn:schemas-microsoft-com:vml" Requires="v">
                <p:oleObj spid="_x0000_s4154" name="方程式" r:id="rId3" imgW="2768400" imgH="482400" progId="Equation.3">
                  <p:embed/>
                </p:oleObj>
              </mc:Choice>
              <mc:Fallback>
                <p:oleObj name="方程式" r:id="rId3" imgW="2768400" imgH="482400" progId="Equation.3">
                  <p:embed/>
                  <p:pic>
                    <p:nvPicPr>
                      <p:cNvPr id="856191" name="Object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500" y="2492351"/>
                        <a:ext cx="4592638"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51"/>
          <p:cNvGraphicFramePr>
            <a:graphicFrameLocks noChangeAspect="1"/>
          </p:cNvGraphicFramePr>
          <p:nvPr>
            <p:extLst>
              <p:ext uri="{D42A27DB-BD31-4B8C-83A1-F6EECF244321}">
                <p14:modId xmlns:p14="http://schemas.microsoft.com/office/powerpoint/2010/main" val="1359270386"/>
              </p:ext>
            </p:extLst>
          </p:nvPr>
        </p:nvGraphicFramePr>
        <p:xfrm>
          <a:off x="2339975" y="3860776"/>
          <a:ext cx="4572000" cy="800100"/>
        </p:xfrm>
        <a:graphic>
          <a:graphicData uri="http://schemas.openxmlformats.org/presentationml/2006/ole">
            <mc:AlternateContent xmlns:mc="http://schemas.openxmlformats.org/markup-compatibility/2006">
              <mc:Choice xmlns:v="urn:schemas-microsoft-com:vml" Requires="v">
                <p:oleObj spid="_x0000_s4155" name="方程式" r:id="rId5" imgW="2755800" imgH="482400" progId="Equation.3">
                  <p:embed/>
                </p:oleObj>
              </mc:Choice>
              <mc:Fallback>
                <p:oleObj name="方程式" r:id="rId5" imgW="2755800" imgH="482400" progId="Equation.3">
                  <p:embed/>
                  <p:pic>
                    <p:nvPicPr>
                      <p:cNvPr id="856215" name="Object 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860776"/>
                        <a:ext cx="4572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152"/>
          <p:cNvSpPr>
            <a:spLocks noChangeArrowheads="1"/>
          </p:cNvSpPr>
          <p:nvPr/>
        </p:nvSpPr>
        <p:spPr bwMode="auto">
          <a:xfrm>
            <a:off x="1331913" y="6061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Rectangle 153"/>
          <p:cNvSpPr>
            <a:spLocks noChangeArrowheads="1"/>
          </p:cNvSpPr>
          <p:nvPr/>
        </p:nvSpPr>
        <p:spPr bwMode="auto">
          <a:xfrm>
            <a:off x="1836738" y="6061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154"/>
          <p:cNvSpPr>
            <a:spLocks noChangeArrowheads="1"/>
          </p:cNvSpPr>
          <p:nvPr/>
        </p:nvSpPr>
        <p:spPr bwMode="auto">
          <a:xfrm>
            <a:off x="2268538" y="6061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Rectangle 155"/>
          <p:cNvSpPr>
            <a:spLocks noChangeArrowheads="1"/>
          </p:cNvSpPr>
          <p:nvPr/>
        </p:nvSpPr>
        <p:spPr bwMode="auto">
          <a:xfrm>
            <a:off x="2773363" y="6061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Rectangle 156"/>
          <p:cNvSpPr>
            <a:spLocks noChangeArrowheads="1"/>
          </p:cNvSpPr>
          <p:nvPr/>
        </p:nvSpPr>
        <p:spPr bwMode="auto">
          <a:xfrm>
            <a:off x="3205163" y="6061051"/>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Rectangle 157"/>
          <p:cNvSpPr>
            <a:spLocks noChangeArrowheads="1"/>
          </p:cNvSpPr>
          <p:nvPr/>
        </p:nvSpPr>
        <p:spPr bwMode="auto">
          <a:xfrm>
            <a:off x="3708400" y="6061051"/>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Rectangle 158"/>
          <p:cNvSpPr>
            <a:spLocks noChangeArrowheads="1"/>
          </p:cNvSpPr>
          <p:nvPr/>
        </p:nvSpPr>
        <p:spPr bwMode="auto">
          <a:xfrm>
            <a:off x="5076825" y="6092801"/>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Rectangle 159"/>
          <p:cNvSpPr>
            <a:spLocks noChangeArrowheads="1"/>
          </p:cNvSpPr>
          <p:nvPr/>
        </p:nvSpPr>
        <p:spPr bwMode="auto">
          <a:xfrm>
            <a:off x="5724525" y="6053113"/>
            <a:ext cx="360363" cy="287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Rectangle 160"/>
          <p:cNvSpPr>
            <a:spLocks noChangeArrowheads="1"/>
          </p:cNvSpPr>
          <p:nvPr/>
        </p:nvSpPr>
        <p:spPr bwMode="auto">
          <a:xfrm>
            <a:off x="6372225" y="6053113"/>
            <a:ext cx="360363" cy="287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Rectangle 161"/>
          <p:cNvSpPr>
            <a:spLocks noChangeArrowheads="1"/>
          </p:cNvSpPr>
          <p:nvPr/>
        </p:nvSpPr>
        <p:spPr bwMode="auto">
          <a:xfrm>
            <a:off x="6948488" y="6043588"/>
            <a:ext cx="504825" cy="3286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Rectangle 162"/>
          <p:cNvSpPr>
            <a:spLocks noChangeArrowheads="1"/>
          </p:cNvSpPr>
          <p:nvPr/>
        </p:nvSpPr>
        <p:spPr bwMode="auto">
          <a:xfrm>
            <a:off x="7596188" y="6043588"/>
            <a:ext cx="504825" cy="3286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Rectangle 163"/>
          <p:cNvSpPr>
            <a:spLocks noChangeArrowheads="1"/>
          </p:cNvSpPr>
          <p:nvPr/>
        </p:nvSpPr>
        <p:spPr bwMode="auto">
          <a:xfrm>
            <a:off x="8243888" y="6043588"/>
            <a:ext cx="504825" cy="3286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9" name="Group 164"/>
          <p:cNvGrpSpPr>
            <a:grpSpLocks/>
          </p:cNvGrpSpPr>
          <p:nvPr/>
        </p:nvGrpSpPr>
        <p:grpSpPr bwMode="auto">
          <a:xfrm>
            <a:off x="323850" y="620688"/>
            <a:ext cx="8569325" cy="788988"/>
            <a:chOff x="204" y="346"/>
            <a:chExt cx="5398" cy="497"/>
          </a:xfrm>
        </p:grpSpPr>
        <p:sp>
          <p:nvSpPr>
            <p:cNvPr id="20" name="Rectangle 165"/>
            <p:cNvSpPr>
              <a:spLocks noChangeArrowheads="1"/>
            </p:cNvSpPr>
            <p:nvPr/>
          </p:nvSpPr>
          <p:spPr bwMode="auto">
            <a:xfrm>
              <a:off x="1151" y="718"/>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$12</a:t>
              </a:r>
            </a:p>
          </p:txBody>
        </p:sp>
        <p:sp>
          <p:nvSpPr>
            <p:cNvPr id="21" name="Rectangle 166"/>
            <p:cNvSpPr>
              <a:spLocks noChangeArrowheads="1"/>
            </p:cNvSpPr>
            <p:nvPr/>
          </p:nvSpPr>
          <p:spPr bwMode="auto">
            <a:xfrm>
              <a:off x="575" y="718"/>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3</a:t>
              </a:r>
            </a:p>
          </p:txBody>
        </p:sp>
        <p:sp>
          <p:nvSpPr>
            <p:cNvPr id="22" name="Rectangle 167"/>
            <p:cNvSpPr>
              <a:spLocks noChangeArrowheads="1"/>
            </p:cNvSpPr>
            <p:nvPr/>
          </p:nvSpPr>
          <p:spPr bwMode="auto">
            <a:xfrm>
              <a:off x="204" y="718"/>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3</a:t>
              </a:r>
            </a:p>
          </p:txBody>
        </p:sp>
        <p:sp>
          <p:nvSpPr>
            <p:cNvPr id="23" name="Rectangle 168"/>
            <p:cNvSpPr>
              <a:spLocks noChangeArrowheads="1"/>
            </p:cNvSpPr>
            <p:nvPr/>
          </p:nvSpPr>
          <p:spPr bwMode="auto">
            <a:xfrm>
              <a:off x="1151" y="594"/>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$10</a:t>
              </a:r>
            </a:p>
          </p:txBody>
        </p:sp>
        <p:sp>
          <p:nvSpPr>
            <p:cNvPr id="24" name="Rectangle 169"/>
            <p:cNvSpPr>
              <a:spLocks noChangeArrowheads="1"/>
            </p:cNvSpPr>
            <p:nvPr/>
          </p:nvSpPr>
          <p:spPr bwMode="auto">
            <a:xfrm>
              <a:off x="575" y="594"/>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2</a:t>
              </a:r>
            </a:p>
          </p:txBody>
        </p:sp>
        <p:sp>
          <p:nvSpPr>
            <p:cNvPr id="25" name="Rectangle 170"/>
            <p:cNvSpPr>
              <a:spLocks noChangeArrowheads="1"/>
            </p:cNvSpPr>
            <p:nvPr/>
          </p:nvSpPr>
          <p:spPr bwMode="auto">
            <a:xfrm>
              <a:off x="204" y="594"/>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2</a:t>
              </a:r>
            </a:p>
          </p:txBody>
        </p:sp>
        <p:sp>
          <p:nvSpPr>
            <p:cNvPr id="26" name="Rectangle 171"/>
            <p:cNvSpPr>
              <a:spLocks noChangeArrowheads="1"/>
            </p:cNvSpPr>
            <p:nvPr/>
          </p:nvSpPr>
          <p:spPr bwMode="auto">
            <a:xfrm>
              <a:off x="1151" y="470"/>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$6</a:t>
              </a:r>
            </a:p>
          </p:txBody>
        </p:sp>
        <p:sp>
          <p:nvSpPr>
            <p:cNvPr id="27" name="Rectangle 172"/>
            <p:cNvSpPr>
              <a:spLocks noChangeArrowheads="1"/>
            </p:cNvSpPr>
            <p:nvPr/>
          </p:nvSpPr>
          <p:spPr bwMode="auto">
            <a:xfrm>
              <a:off x="575" y="470"/>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a:t>
              </a:r>
            </a:p>
          </p:txBody>
        </p:sp>
        <p:sp>
          <p:nvSpPr>
            <p:cNvPr id="28" name="Rectangle 173"/>
            <p:cNvSpPr>
              <a:spLocks noChangeArrowheads="1"/>
            </p:cNvSpPr>
            <p:nvPr/>
          </p:nvSpPr>
          <p:spPr bwMode="auto">
            <a:xfrm>
              <a:off x="204" y="470"/>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1</a:t>
              </a:r>
            </a:p>
          </p:txBody>
        </p:sp>
        <p:sp>
          <p:nvSpPr>
            <p:cNvPr id="29" name="Rectangle 174"/>
            <p:cNvSpPr>
              <a:spLocks noChangeArrowheads="1"/>
            </p:cNvSpPr>
            <p:nvPr/>
          </p:nvSpPr>
          <p:spPr bwMode="auto">
            <a:xfrm>
              <a:off x="1151" y="346"/>
              <a:ext cx="369"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利潤</a:t>
              </a:r>
            </a:p>
          </p:txBody>
        </p:sp>
        <p:sp>
          <p:nvSpPr>
            <p:cNvPr id="30" name="Rectangle 175"/>
            <p:cNvSpPr>
              <a:spLocks noChangeArrowheads="1"/>
            </p:cNvSpPr>
            <p:nvPr/>
          </p:nvSpPr>
          <p:spPr bwMode="auto">
            <a:xfrm>
              <a:off x="575" y="346"/>
              <a:ext cx="576"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重量</a:t>
              </a:r>
            </a:p>
          </p:txBody>
        </p:sp>
        <p:sp>
          <p:nvSpPr>
            <p:cNvPr id="31" name="Rectangle 176"/>
            <p:cNvSpPr>
              <a:spLocks noChangeArrowheads="1"/>
            </p:cNvSpPr>
            <p:nvPr/>
          </p:nvSpPr>
          <p:spPr bwMode="auto">
            <a:xfrm>
              <a:off x="204" y="346"/>
              <a:ext cx="371"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Item</a:t>
              </a:r>
            </a:p>
          </p:txBody>
        </p:sp>
        <p:sp>
          <p:nvSpPr>
            <p:cNvPr id="32" name="Line 177"/>
            <p:cNvSpPr>
              <a:spLocks noChangeShapeType="1"/>
            </p:cNvSpPr>
            <p:nvPr/>
          </p:nvSpPr>
          <p:spPr bwMode="auto">
            <a:xfrm>
              <a:off x="204" y="346"/>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78"/>
            <p:cNvSpPr>
              <a:spLocks noChangeShapeType="1"/>
            </p:cNvSpPr>
            <p:nvPr/>
          </p:nvSpPr>
          <p:spPr bwMode="auto">
            <a:xfrm>
              <a:off x="204" y="470"/>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179"/>
            <p:cNvSpPr>
              <a:spLocks noChangeShapeType="1"/>
            </p:cNvSpPr>
            <p:nvPr/>
          </p:nvSpPr>
          <p:spPr bwMode="auto">
            <a:xfrm>
              <a:off x="204" y="594"/>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 name="Line 180"/>
            <p:cNvSpPr>
              <a:spLocks noChangeShapeType="1"/>
            </p:cNvSpPr>
            <p:nvPr/>
          </p:nvSpPr>
          <p:spPr bwMode="auto">
            <a:xfrm>
              <a:off x="204" y="718"/>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 name="Line 181"/>
            <p:cNvSpPr>
              <a:spLocks noChangeShapeType="1"/>
            </p:cNvSpPr>
            <p:nvPr/>
          </p:nvSpPr>
          <p:spPr bwMode="auto">
            <a:xfrm>
              <a:off x="204" y="842"/>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 name="Line 182"/>
            <p:cNvSpPr>
              <a:spLocks noChangeShapeType="1"/>
            </p:cNvSpPr>
            <p:nvPr/>
          </p:nvSpPr>
          <p:spPr bwMode="auto">
            <a:xfrm>
              <a:off x="204"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8" name="Line 183"/>
            <p:cNvSpPr>
              <a:spLocks noChangeShapeType="1"/>
            </p:cNvSpPr>
            <p:nvPr/>
          </p:nvSpPr>
          <p:spPr bwMode="auto">
            <a:xfrm>
              <a:off x="575"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9" name="Line 184"/>
            <p:cNvSpPr>
              <a:spLocks noChangeShapeType="1"/>
            </p:cNvSpPr>
            <p:nvPr/>
          </p:nvSpPr>
          <p:spPr bwMode="auto">
            <a:xfrm>
              <a:off x="1151"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0" name="Line 185"/>
            <p:cNvSpPr>
              <a:spLocks noChangeShapeType="1"/>
            </p:cNvSpPr>
            <p:nvPr/>
          </p:nvSpPr>
          <p:spPr bwMode="auto">
            <a:xfrm>
              <a:off x="1520"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1" name="AutoShape 186"/>
            <p:cNvSpPr>
              <a:spLocks noChangeAspect="1" noChangeArrowheads="1" noTextEdit="1"/>
            </p:cNvSpPr>
            <p:nvPr/>
          </p:nvSpPr>
          <p:spPr bwMode="auto">
            <a:xfrm>
              <a:off x="2971" y="346"/>
              <a:ext cx="263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42" name="Rectangle 187"/>
            <p:cNvSpPr>
              <a:spLocks noChangeArrowheads="1"/>
            </p:cNvSpPr>
            <p:nvPr/>
          </p:nvSpPr>
          <p:spPr bwMode="auto">
            <a:xfrm>
              <a:off x="3344" y="634"/>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43" name="Rectangle 188"/>
            <p:cNvSpPr>
              <a:spLocks noChangeArrowheads="1"/>
            </p:cNvSpPr>
            <p:nvPr/>
          </p:nvSpPr>
          <p:spPr bwMode="auto">
            <a:xfrm>
              <a:off x="3344" y="70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î</a:t>
              </a:r>
              <a:endParaRPr lang="en-US" altLang="zh-TW"/>
            </a:p>
          </p:txBody>
        </p:sp>
        <p:sp>
          <p:nvSpPr>
            <p:cNvPr id="44" name="Rectangle 189"/>
            <p:cNvSpPr>
              <a:spLocks noChangeArrowheads="1"/>
            </p:cNvSpPr>
            <p:nvPr/>
          </p:nvSpPr>
          <p:spPr bwMode="auto">
            <a:xfrm>
              <a:off x="3344" y="45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45" name="Rectangle 190"/>
            <p:cNvSpPr>
              <a:spLocks noChangeArrowheads="1"/>
            </p:cNvSpPr>
            <p:nvPr/>
          </p:nvSpPr>
          <p:spPr bwMode="auto">
            <a:xfrm>
              <a:off x="3344" y="53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í</a:t>
              </a:r>
              <a:endParaRPr lang="en-US" altLang="zh-TW"/>
            </a:p>
          </p:txBody>
        </p:sp>
        <p:sp>
          <p:nvSpPr>
            <p:cNvPr id="46" name="Rectangle 191"/>
            <p:cNvSpPr>
              <a:spLocks noChangeArrowheads="1"/>
            </p:cNvSpPr>
            <p:nvPr/>
          </p:nvSpPr>
          <p:spPr bwMode="auto">
            <a:xfrm>
              <a:off x="3344" y="36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ì</a:t>
              </a:r>
              <a:endParaRPr lang="en-US" altLang="zh-TW"/>
            </a:p>
          </p:txBody>
        </p:sp>
        <p:sp>
          <p:nvSpPr>
            <p:cNvPr id="47" name="Rectangle 192"/>
            <p:cNvSpPr>
              <a:spLocks noChangeArrowheads="1"/>
            </p:cNvSpPr>
            <p:nvPr/>
          </p:nvSpPr>
          <p:spPr bwMode="auto">
            <a:xfrm>
              <a:off x="5139"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³</a:t>
              </a:r>
              <a:endParaRPr lang="en-US" altLang="zh-TW"/>
            </a:p>
          </p:txBody>
        </p:sp>
        <p:sp>
          <p:nvSpPr>
            <p:cNvPr id="48" name="Rectangle 193"/>
            <p:cNvSpPr>
              <a:spLocks noChangeArrowheads="1"/>
            </p:cNvSpPr>
            <p:nvPr/>
          </p:nvSpPr>
          <p:spPr bwMode="auto">
            <a:xfrm>
              <a:off x="3747"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9" name="Rectangle 194"/>
            <p:cNvSpPr>
              <a:spLocks noChangeArrowheads="1"/>
            </p:cNvSpPr>
            <p:nvPr/>
          </p:nvSpPr>
          <p:spPr bwMode="auto">
            <a:xfrm>
              <a:off x="5143"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&lt;</a:t>
              </a:r>
              <a:endParaRPr lang="en-US" altLang="zh-TW"/>
            </a:p>
          </p:txBody>
        </p:sp>
        <p:sp>
          <p:nvSpPr>
            <p:cNvPr id="50" name="Rectangle 195"/>
            <p:cNvSpPr>
              <a:spLocks noChangeArrowheads="1"/>
            </p:cNvSpPr>
            <p:nvPr/>
          </p:nvSpPr>
          <p:spPr bwMode="auto">
            <a:xfrm>
              <a:off x="5450"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51" name="Rectangle 196"/>
            <p:cNvSpPr>
              <a:spLocks noChangeArrowheads="1"/>
            </p:cNvSpPr>
            <p:nvPr/>
          </p:nvSpPr>
          <p:spPr bwMode="auto">
            <a:xfrm>
              <a:off x="5109"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52" name="Rectangle 197"/>
            <p:cNvSpPr>
              <a:spLocks noChangeArrowheads="1"/>
            </p:cNvSpPr>
            <p:nvPr/>
          </p:nvSpPr>
          <p:spPr bwMode="auto">
            <a:xfrm>
              <a:off x="3264"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53" name="Rectangle 198"/>
            <p:cNvSpPr>
              <a:spLocks noChangeArrowheads="1"/>
            </p:cNvSpPr>
            <p:nvPr/>
          </p:nvSpPr>
          <p:spPr bwMode="auto">
            <a:xfrm>
              <a:off x="5478" y="75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4" name="Rectangle 199"/>
            <p:cNvSpPr>
              <a:spLocks noChangeArrowheads="1"/>
            </p:cNvSpPr>
            <p:nvPr/>
          </p:nvSpPr>
          <p:spPr bwMode="auto">
            <a:xfrm>
              <a:off x="5322" y="75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5" name="Rectangle 200"/>
            <p:cNvSpPr>
              <a:spLocks noChangeArrowheads="1"/>
            </p:cNvSpPr>
            <p:nvPr/>
          </p:nvSpPr>
          <p:spPr bwMode="auto">
            <a:xfrm>
              <a:off x="5306"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6" name="Rectangle 201"/>
            <p:cNvSpPr>
              <a:spLocks noChangeArrowheads="1"/>
            </p:cNvSpPr>
            <p:nvPr/>
          </p:nvSpPr>
          <p:spPr bwMode="auto">
            <a:xfrm>
              <a:off x="431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7" name="Rectangle 202"/>
            <p:cNvSpPr>
              <a:spLocks noChangeArrowheads="1"/>
            </p:cNvSpPr>
            <p:nvPr/>
          </p:nvSpPr>
          <p:spPr bwMode="auto">
            <a:xfrm>
              <a:off x="369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8" name="Rectangle 203"/>
            <p:cNvSpPr>
              <a:spLocks noChangeArrowheads="1"/>
            </p:cNvSpPr>
            <p:nvPr/>
          </p:nvSpPr>
          <p:spPr bwMode="auto">
            <a:xfrm>
              <a:off x="5481" y="59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9" name="Rectangle 204"/>
            <p:cNvSpPr>
              <a:spLocks noChangeArrowheads="1"/>
            </p:cNvSpPr>
            <p:nvPr/>
          </p:nvSpPr>
          <p:spPr bwMode="auto">
            <a:xfrm>
              <a:off x="5326" y="59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60" name="Rectangle 205"/>
            <p:cNvSpPr>
              <a:spLocks noChangeArrowheads="1"/>
            </p:cNvSpPr>
            <p:nvPr/>
          </p:nvSpPr>
          <p:spPr bwMode="auto">
            <a:xfrm>
              <a:off x="5310" y="59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61" name="Rectangle 206"/>
            <p:cNvSpPr>
              <a:spLocks noChangeArrowheads="1"/>
            </p:cNvSpPr>
            <p:nvPr/>
          </p:nvSpPr>
          <p:spPr bwMode="auto">
            <a:xfrm>
              <a:off x="5194" y="68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62" name="Rectangle 207"/>
            <p:cNvSpPr>
              <a:spLocks noChangeArrowheads="1"/>
            </p:cNvSpPr>
            <p:nvPr/>
          </p:nvSpPr>
          <p:spPr bwMode="auto">
            <a:xfrm>
              <a:off x="506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63" name="Rectangle 208"/>
            <p:cNvSpPr>
              <a:spLocks noChangeArrowheads="1"/>
            </p:cNvSpPr>
            <p:nvPr/>
          </p:nvSpPr>
          <p:spPr bwMode="auto">
            <a:xfrm>
              <a:off x="503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4" name="Rectangle 209"/>
            <p:cNvSpPr>
              <a:spLocks noChangeArrowheads="1"/>
            </p:cNvSpPr>
            <p:nvPr/>
          </p:nvSpPr>
          <p:spPr bwMode="auto">
            <a:xfrm>
              <a:off x="4961" y="68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65" name="Rectangle 210"/>
            <p:cNvSpPr>
              <a:spLocks noChangeArrowheads="1"/>
            </p:cNvSpPr>
            <p:nvPr/>
          </p:nvSpPr>
          <p:spPr bwMode="auto">
            <a:xfrm>
              <a:off x="4833" y="68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6" name="Rectangle 211"/>
            <p:cNvSpPr>
              <a:spLocks noChangeArrowheads="1"/>
            </p:cNvSpPr>
            <p:nvPr/>
          </p:nvSpPr>
          <p:spPr bwMode="auto">
            <a:xfrm>
              <a:off x="4713"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67" name="Rectangle 212"/>
            <p:cNvSpPr>
              <a:spLocks noChangeArrowheads="1"/>
            </p:cNvSpPr>
            <p:nvPr/>
          </p:nvSpPr>
          <p:spPr bwMode="auto">
            <a:xfrm>
              <a:off x="468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8" name="Rectangle 213"/>
            <p:cNvSpPr>
              <a:spLocks noChangeArrowheads="1"/>
            </p:cNvSpPr>
            <p:nvPr/>
          </p:nvSpPr>
          <p:spPr bwMode="auto">
            <a:xfrm>
              <a:off x="461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69" name="Rectangle 214"/>
            <p:cNvSpPr>
              <a:spLocks noChangeArrowheads="1"/>
            </p:cNvSpPr>
            <p:nvPr/>
          </p:nvSpPr>
          <p:spPr bwMode="auto">
            <a:xfrm>
              <a:off x="4573"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0" name="Rectangle 215"/>
            <p:cNvSpPr>
              <a:spLocks noChangeArrowheads="1"/>
            </p:cNvSpPr>
            <p:nvPr/>
          </p:nvSpPr>
          <p:spPr bwMode="auto">
            <a:xfrm>
              <a:off x="4431"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71" name="Rectangle 216"/>
            <p:cNvSpPr>
              <a:spLocks noChangeArrowheads="1"/>
            </p:cNvSpPr>
            <p:nvPr/>
          </p:nvSpPr>
          <p:spPr bwMode="auto">
            <a:xfrm>
              <a:off x="4406"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2" name="Rectangle 217"/>
            <p:cNvSpPr>
              <a:spLocks noChangeArrowheads="1"/>
            </p:cNvSpPr>
            <p:nvPr/>
          </p:nvSpPr>
          <p:spPr bwMode="auto">
            <a:xfrm>
              <a:off x="4349" y="686"/>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3" name="Rectangle 218"/>
            <p:cNvSpPr>
              <a:spLocks noChangeArrowheads="1"/>
            </p:cNvSpPr>
            <p:nvPr/>
          </p:nvSpPr>
          <p:spPr bwMode="auto">
            <a:xfrm>
              <a:off x="4233" y="686"/>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w</a:t>
              </a:r>
              <a:endParaRPr lang="en-US" altLang="zh-TW"/>
            </a:p>
          </p:txBody>
        </p:sp>
        <p:sp>
          <p:nvSpPr>
            <p:cNvPr id="74" name="Rectangle 219"/>
            <p:cNvSpPr>
              <a:spLocks noChangeArrowheads="1"/>
            </p:cNvSpPr>
            <p:nvPr/>
          </p:nvSpPr>
          <p:spPr bwMode="auto">
            <a:xfrm>
              <a:off x="4180"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5" name="Rectangle 220"/>
            <p:cNvSpPr>
              <a:spLocks noChangeArrowheads="1"/>
            </p:cNvSpPr>
            <p:nvPr/>
          </p:nvSpPr>
          <p:spPr bwMode="auto">
            <a:xfrm>
              <a:off x="4107" y="68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76" name="Rectangle 221"/>
            <p:cNvSpPr>
              <a:spLocks noChangeArrowheads="1"/>
            </p:cNvSpPr>
            <p:nvPr/>
          </p:nvSpPr>
          <p:spPr bwMode="auto">
            <a:xfrm>
              <a:off x="4082"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7" name="Rectangle 222"/>
            <p:cNvSpPr>
              <a:spLocks noChangeArrowheads="1"/>
            </p:cNvSpPr>
            <p:nvPr/>
          </p:nvSpPr>
          <p:spPr bwMode="auto">
            <a:xfrm>
              <a:off x="4007"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78" name="Rectangle 223"/>
            <p:cNvSpPr>
              <a:spLocks noChangeArrowheads="1"/>
            </p:cNvSpPr>
            <p:nvPr/>
          </p:nvSpPr>
          <p:spPr bwMode="auto">
            <a:xfrm>
              <a:off x="3967"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9" name="Rectangle 224"/>
            <p:cNvSpPr>
              <a:spLocks noChangeArrowheads="1"/>
            </p:cNvSpPr>
            <p:nvPr/>
          </p:nvSpPr>
          <p:spPr bwMode="auto">
            <a:xfrm>
              <a:off x="3825"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80" name="Rectangle 225"/>
            <p:cNvSpPr>
              <a:spLocks noChangeArrowheads="1"/>
            </p:cNvSpPr>
            <p:nvPr/>
          </p:nvSpPr>
          <p:spPr bwMode="auto">
            <a:xfrm>
              <a:off x="3412" y="686"/>
              <a:ext cx="2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Max(p</a:t>
              </a:r>
              <a:endParaRPr lang="en-US" altLang="zh-TW"/>
            </a:p>
          </p:txBody>
        </p:sp>
        <p:sp>
          <p:nvSpPr>
            <p:cNvPr id="81" name="Rectangle 226"/>
            <p:cNvSpPr>
              <a:spLocks noChangeArrowheads="1"/>
            </p:cNvSpPr>
            <p:nvPr/>
          </p:nvSpPr>
          <p:spPr bwMode="auto">
            <a:xfrm>
              <a:off x="5198" y="52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82" name="Rectangle 227"/>
            <p:cNvSpPr>
              <a:spLocks noChangeArrowheads="1"/>
            </p:cNvSpPr>
            <p:nvPr/>
          </p:nvSpPr>
          <p:spPr bwMode="auto">
            <a:xfrm>
              <a:off x="5066"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83" name="Rectangle 228"/>
            <p:cNvSpPr>
              <a:spLocks noChangeArrowheads="1"/>
            </p:cNvSpPr>
            <p:nvPr/>
          </p:nvSpPr>
          <p:spPr bwMode="auto">
            <a:xfrm>
              <a:off x="5041"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4" name="Rectangle 229"/>
            <p:cNvSpPr>
              <a:spLocks noChangeArrowheads="1"/>
            </p:cNvSpPr>
            <p:nvPr/>
          </p:nvSpPr>
          <p:spPr bwMode="auto">
            <a:xfrm>
              <a:off x="4965" y="52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85" name="Rectangle 230"/>
            <p:cNvSpPr>
              <a:spLocks noChangeArrowheads="1"/>
            </p:cNvSpPr>
            <p:nvPr/>
          </p:nvSpPr>
          <p:spPr bwMode="auto">
            <a:xfrm>
              <a:off x="4836" y="52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6" name="Rectangle 231"/>
            <p:cNvSpPr>
              <a:spLocks noChangeArrowheads="1"/>
            </p:cNvSpPr>
            <p:nvPr/>
          </p:nvSpPr>
          <p:spPr bwMode="auto">
            <a:xfrm>
              <a:off x="45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7" name="Rectangle 232"/>
            <p:cNvSpPr>
              <a:spLocks noChangeArrowheads="1"/>
            </p:cNvSpPr>
            <p:nvPr/>
          </p:nvSpPr>
          <p:spPr bwMode="auto">
            <a:xfrm>
              <a:off x="4303"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8" name="Rectangle 233"/>
            <p:cNvSpPr>
              <a:spLocks noChangeArrowheads="1"/>
            </p:cNvSpPr>
            <p:nvPr/>
          </p:nvSpPr>
          <p:spPr bwMode="auto">
            <a:xfrm>
              <a:off x="4037"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9" name="Rectangle 234"/>
            <p:cNvSpPr>
              <a:spLocks noChangeArrowheads="1"/>
            </p:cNvSpPr>
            <p:nvPr/>
          </p:nvSpPr>
          <p:spPr bwMode="auto">
            <a:xfrm>
              <a:off x="37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0" name="Rectangle 235"/>
            <p:cNvSpPr>
              <a:spLocks noChangeArrowheads="1"/>
            </p:cNvSpPr>
            <p:nvPr/>
          </p:nvSpPr>
          <p:spPr bwMode="auto">
            <a:xfrm>
              <a:off x="3690"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91" name="Rectangle 236"/>
            <p:cNvSpPr>
              <a:spLocks noChangeArrowheads="1"/>
            </p:cNvSpPr>
            <p:nvPr/>
          </p:nvSpPr>
          <p:spPr bwMode="auto">
            <a:xfrm>
              <a:off x="3665"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2" name="Rectangle 237"/>
            <p:cNvSpPr>
              <a:spLocks noChangeArrowheads="1"/>
            </p:cNvSpPr>
            <p:nvPr/>
          </p:nvSpPr>
          <p:spPr bwMode="auto">
            <a:xfrm>
              <a:off x="3590"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93" name="Rectangle 238"/>
            <p:cNvSpPr>
              <a:spLocks noChangeArrowheads="1"/>
            </p:cNvSpPr>
            <p:nvPr/>
          </p:nvSpPr>
          <p:spPr bwMode="auto">
            <a:xfrm>
              <a:off x="3550" y="52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94" name="Rectangle 239"/>
            <p:cNvSpPr>
              <a:spLocks noChangeArrowheads="1"/>
            </p:cNvSpPr>
            <p:nvPr/>
          </p:nvSpPr>
          <p:spPr bwMode="auto">
            <a:xfrm>
              <a:off x="3408" y="52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95" name="Rectangle 240"/>
            <p:cNvSpPr>
              <a:spLocks noChangeArrowheads="1"/>
            </p:cNvSpPr>
            <p:nvPr/>
          </p:nvSpPr>
          <p:spPr bwMode="auto">
            <a:xfrm>
              <a:off x="5532"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96" name="Rectangle 241"/>
            <p:cNvSpPr>
              <a:spLocks noChangeArrowheads="1"/>
            </p:cNvSpPr>
            <p:nvPr/>
          </p:nvSpPr>
          <p:spPr bwMode="auto">
            <a:xfrm>
              <a:off x="5372" y="36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97" name="Rectangle 242"/>
            <p:cNvSpPr>
              <a:spLocks noChangeArrowheads="1"/>
            </p:cNvSpPr>
            <p:nvPr/>
          </p:nvSpPr>
          <p:spPr bwMode="auto">
            <a:xfrm>
              <a:off x="5259" y="366"/>
              <a:ext cx="1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or </a:t>
              </a:r>
              <a:endParaRPr lang="en-US" altLang="zh-TW"/>
            </a:p>
          </p:txBody>
        </p:sp>
        <p:sp>
          <p:nvSpPr>
            <p:cNvPr id="98" name="Rectangle 243"/>
            <p:cNvSpPr>
              <a:spLocks noChangeArrowheads="1"/>
            </p:cNvSpPr>
            <p:nvPr/>
          </p:nvSpPr>
          <p:spPr bwMode="auto">
            <a:xfrm>
              <a:off x="52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9" name="Rectangle 244"/>
            <p:cNvSpPr>
              <a:spLocks noChangeArrowheads="1"/>
            </p:cNvSpPr>
            <p:nvPr/>
          </p:nvSpPr>
          <p:spPr bwMode="auto">
            <a:xfrm>
              <a:off x="5187"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100" name="Rectangle 245"/>
            <p:cNvSpPr>
              <a:spLocks noChangeArrowheads="1"/>
            </p:cNvSpPr>
            <p:nvPr/>
          </p:nvSpPr>
          <p:spPr bwMode="auto">
            <a:xfrm>
              <a:off x="516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1" name="Rectangle 246"/>
            <p:cNvSpPr>
              <a:spLocks noChangeArrowheads="1"/>
            </p:cNvSpPr>
            <p:nvPr/>
          </p:nvSpPr>
          <p:spPr bwMode="auto">
            <a:xfrm>
              <a:off x="508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2" name="Rectangle 247"/>
            <p:cNvSpPr>
              <a:spLocks noChangeArrowheads="1"/>
            </p:cNvSpPr>
            <p:nvPr/>
          </p:nvSpPr>
          <p:spPr bwMode="auto">
            <a:xfrm>
              <a:off x="5057" y="36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a:t>
              </a:r>
              <a:endParaRPr lang="en-US" altLang="zh-TW"/>
            </a:p>
          </p:txBody>
        </p:sp>
        <p:sp>
          <p:nvSpPr>
            <p:cNvPr id="103" name="Rectangle 248"/>
            <p:cNvSpPr>
              <a:spLocks noChangeArrowheads="1"/>
            </p:cNvSpPr>
            <p:nvPr/>
          </p:nvSpPr>
          <p:spPr bwMode="auto">
            <a:xfrm>
              <a:off x="50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4" name="Rectangle 249"/>
            <p:cNvSpPr>
              <a:spLocks noChangeArrowheads="1"/>
            </p:cNvSpPr>
            <p:nvPr/>
          </p:nvSpPr>
          <p:spPr bwMode="auto">
            <a:xfrm>
              <a:off x="4959" y="36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105" name="Rectangle 250"/>
            <p:cNvSpPr>
              <a:spLocks noChangeArrowheads="1"/>
            </p:cNvSpPr>
            <p:nvPr/>
          </p:nvSpPr>
          <p:spPr bwMode="auto">
            <a:xfrm>
              <a:off x="4777" y="366"/>
              <a:ext cx="18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6" name="Rectangle 251"/>
            <p:cNvSpPr>
              <a:spLocks noChangeArrowheads="1"/>
            </p:cNvSpPr>
            <p:nvPr/>
          </p:nvSpPr>
          <p:spPr bwMode="auto">
            <a:xfrm>
              <a:off x="45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7" name="Rectangle 252"/>
            <p:cNvSpPr>
              <a:spLocks noChangeArrowheads="1"/>
            </p:cNvSpPr>
            <p:nvPr/>
          </p:nvSpPr>
          <p:spPr bwMode="auto">
            <a:xfrm>
              <a:off x="42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8" name="Rectangle 253"/>
            <p:cNvSpPr>
              <a:spLocks noChangeArrowheads="1"/>
            </p:cNvSpPr>
            <p:nvPr/>
          </p:nvSpPr>
          <p:spPr bwMode="auto">
            <a:xfrm>
              <a:off x="3977"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9" name="Rectangle 254"/>
            <p:cNvSpPr>
              <a:spLocks noChangeArrowheads="1"/>
            </p:cNvSpPr>
            <p:nvPr/>
          </p:nvSpPr>
          <p:spPr bwMode="auto">
            <a:xfrm>
              <a:off x="37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0" name="Rectangle 255"/>
            <p:cNvSpPr>
              <a:spLocks noChangeArrowheads="1"/>
            </p:cNvSpPr>
            <p:nvPr/>
          </p:nvSpPr>
          <p:spPr bwMode="auto">
            <a:xfrm>
              <a:off x="34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1" name="Rectangle 256"/>
            <p:cNvSpPr>
              <a:spLocks noChangeArrowheads="1"/>
            </p:cNvSpPr>
            <p:nvPr/>
          </p:nvSpPr>
          <p:spPr bwMode="auto">
            <a:xfrm>
              <a:off x="3395"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112" name="Rectangle 257"/>
            <p:cNvSpPr>
              <a:spLocks noChangeArrowheads="1"/>
            </p:cNvSpPr>
            <p:nvPr/>
          </p:nvSpPr>
          <p:spPr bwMode="auto">
            <a:xfrm>
              <a:off x="331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3" name="Rectangle 258"/>
            <p:cNvSpPr>
              <a:spLocks noChangeArrowheads="1"/>
            </p:cNvSpPr>
            <p:nvPr/>
          </p:nvSpPr>
          <p:spPr bwMode="auto">
            <a:xfrm>
              <a:off x="323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4" name="Rectangle 259"/>
            <p:cNvSpPr>
              <a:spLocks noChangeArrowheads="1"/>
            </p:cNvSpPr>
            <p:nvPr/>
          </p:nvSpPr>
          <p:spPr bwMode="auto">
            <a:xfrm>
              <a:off x="3159"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115" name="Rectangle 260"/>
            <p:cNvSpPr>
              <a:spLocks noChangeArrowheads="1"/>
            </p:cNvSpPr>
            <p:nvPr/>
          </p:nvSpPr>
          <p:spPr bwMode="auto">
            <a:xfrm>
              <a:off x="3134"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6" name="Rectangle 261"/>
            <p:cNvSpPr>
              <a:spLocks noChangeArrowheads="1"/>
            </p:cNvSpPr>
            <p:nvPr/>
          </p:nvSpPr>
          <p:spPr bwMode="auto">
            <a:xfrm>
              <a:off x="2987" y="526"/>
              <a:ext cx="1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grpSp>
    </p:spTree>
    <p:extLst>
      <p:ext uri="{BB962C8B-B14F-4D97-AF65-F5344CB8AC3E}">
        <p14:creationId xmlns:p14="http://schemas.microsoft.com/office/powerpoint/2010/main" val="243397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par>
                                <p:cTn id="12" presetID="14" presetClass="entr" presetSubtype="1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nodeType="clickEffect">
                                  <p:stCondLst>
                                    <p:cond delay="0"/>
                                  </p:stCondLst>
                                  <p:childTnLst>
                                    <p:animEffect transition="out" filter="randombar(horizontal)">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4" presetClass="exit" presetSubtype="10" fill="hold" nodeType="withEffect">
                                  <p:stCondLst>
                                    <p:cond delay="0"/>
                                  </p:stCondLst>
                                  <p:childTnLst>
                                    <p:animEffect transition="out" filter="randombar(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par>
                          <p:cTn id="23" fill="hold">
                            <p:stCondLst>
                              <p:cond delay="500"/>
                            </p:stCondLst>
                            <p:childTnLst>
                              <p:par>
                                <p:cTn id="24" presetID="14" presetClass="exit" presetSubtype="10" fill="hold" nodeType="afterEffect">
                                  <p:stCondLst>
                                    <p:cond delay="0"/>
                                  </p:stCondLst>
                                  <p:childTnLst>
                                    <p:animEffect transition="out" filter="randombar(horizontal)">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4" presetClass="exit" presetSubtype="10" fill="hold" nodeType="withEffect">
                                  <p:stCondLst>
                                    <p:cond delay="0"/>
                                  </p:stCondLst>
                                  <p:childTnLst>
                                    <p:animEffect transition="out" filter="randombar(horizontal)">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4" dur="500"/>
                                        <p:tgtEl>
                                          <p:spTgt spid="2">
                                            <p:txEl>
                                              <p:pRg st="1" end="1"/>
                                            </p:txEl>
                                          </p:spTgt>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nodeType="clickEffect">
                                  <p:stCondLst>
                                    <p:cond delay="0"/>
                                  </p:stCondLst>
                                  <p:childTnLst>
                                    <p:animEffect transition="out" filter="randombar(horizontal)">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nodeType="clickEffect">
                                  <p:stCondLst>
                                    <p:cond delay="0"/>
                                  </p:stCondLst>
                                  <p:childTnLst>
                                    <p:animEffect transition="out" filter="randombar(horizontal)">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53" dur="500"/>
                                        <p:tgtEl>
                                          <p:spTgt spid="2">
                                            <p:txEl>
                                              <p:pRg st="5" end="5"/>
                                            </p:txEl>
                                          </p:spTgt>
                                        </p:tgtEl>
                                      </p:cBhvr>
                                    </p:animEffect>
                                  </p:childTnLst>
                                </p:cTn>
                              </p:par>
                            </p:childTnLst>
                          </p:cTn>
                        </p:par>
                        <p:par>
                          <p:cTn id="54" fill="hold">
                            <p:stCondLst>
                              <p:cond delay="500"/>
                            </p:stCondLst>
                            <p:childTnLst>
                              <p:par>
                                <p:cTn id="55" presetID="14" presetClass="entr" presetSubtype="10"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randombar(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xit" presetSubtype="10" fill="hold" nodeType="click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nodeType="clickEffect">
                                  <p:stCondLst>
                                    <p:cond delay="0"/>
                                  </p:stCondLst>
                                  <p:childTnLst>
                                    <p:animEffect transition="out" filter="randombar(horizontal)">
                                      <p:cBhvr>
                                        <p:cTn id="66" dur="500"/>
                                        <p:tgtEl>
                                          <p:spTgt spid="16"/>
                                        </p:tgtEl>
                                      </p:cBhvr>
                                    </p:animEffect>
                                    <p:set>
                                      <p:cBhvr>
                                        <p:cTn id="67" dur="1" fill="hold">
                                          <p:stCondLst>
                                            <p:cond delay="499"/>
                                          </p:stCondLst>
                                        </p:cTn>
                                        <p:tgtEl>
                                          <p:spTgt spid="1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4" presetClass="exit" presetSubtype="10" fill="hold" nodeType="clickEffect">
                                  <p:stCondLst>
                                    <p:cond delay="0"/>
                                  </p:stCondLst>
                                  <p:childTnLst>
                                    <p:animEffect transition="out" filter="randombar(horizontal)">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par>
                                <p:cTn id="73" presetID="14" presetClass="exit" presetSubtype="10" fill="hold" nodeType="withEffect">
                                  <p:stCondLst>
                                    <p:cond delay="0"/>
                                  </p:stCondLst>
                                  <p:childTnLst>
                                    <p:animEffect transition="out" filter="randombar(horizontal)">
                                      <p:cBhvr>
                                        <p:cTn id="74" dur="500"/>
                                        <p:tgtEl>
                                          <p:spTgt spid="12"/>
                                        </p:tgtEl>
                                      </p:cBhvr>
                                    </p:animEffect>
                                    <p:set>
                                      <p:cBhvr>
                                        <p:cTn id="75" dur="1" fill="hold">
                                          <p:stCondLst>
                                            <p:cond delay="499"/>
                                          </p:stCondLst>
                                        </p:cTn>
                                        <p:tgtEl>
                                          <p:spTgt spid="12"/>
                                        </p:tgtEl>
                                        <p:attrNameLst>
                                          <p:attrName>style.visibility</p:attrName>
                                        </p:attrNameLst>
                                      </p:cBhvr>
                                      <p:to>
                                        <p:strVal val="hidden"/>
                                      </p:to>
                                    </p:set>
                                  </p:childTnLst>
                                </p:cTn>
                              </p:par>
                            </p:childTnLst>
                          </p:cTn>
                        </p:par>
                        <p:par>
                          <p:cTn id="76" fill="hold">
                            <p:stCondLst>
                              <p:cond delay="500"/>
                            </p:stCondLst>
                            <p:childTnLst>
                              <p:par>
                                <p:cTn id="77" presetID="14" presetClass="exit" presetSubtype="10" fill="hold" nodeType="afterEffect">
                                  <p:stCondLst>
                                    <p:cond delay="0"/>
                                  </p:stCondLst>
                                  <p:childTnLst>
                                    <p:animEffect transition="out" filter="randombar(horizontal)">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par>
                                <p:cTn id="80" presetID="14" presetClass="exit" presetSubtype="10" fill="hold" nodeType="withEffect">
                                  <p:stCondLst>
                                    <p:cond delay="0"/>
                                  </p:stCondLst>
                                  <p:childTnLst>
                                    <p:animEffect transition="out" filter="randombar(horizontal)">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9750" y="1557313"/>
            <a:ext cx="8135938" cy="51117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lvl="1">
              <a:lnSpc>
                <a:spcPct val="120000"/>
              </a:lnSpc>
            </a:pPr>
            <a:r>
              <a:rPr lang="en-US" altLang="zh-TW"/>
              <a:t>Step 4: </a:t>
            </a:r>
            <a:r>
              <a:rPr lang="zh-TW" altLang="en-US"/>
              <a:t>當 </a:t>
            </a:r>
            <a:r>
              <a:rPr lang="en-US" altLang="zh-TW"/>
              <a:t>i = 3</a:t>
            </a:r>
            <a:r>
              <a:rPr lang="zh-TW" altLang="en-US"/>
              <a:t>，表示有 </a:t>
            </a:r>
            <a:r>
              <a:rPr lang="en-US" altLang="zh-TW"/>
              <a:t>3 </a:t>
            </a:r>
            <a:r>
              <a:rPr lang="zh-TW" altLang="en-US"/>
              <a:t>個物品可以拿 </a:t>
            </a:r>
            <a:r>
              <a:rPr lang="en-US" altLang="zh-TW"/>
              <a:t>(</a:t>
            </a:r>
            <a:r>
              <a:rPr lang="zh-TW" altLang="en-US"/>
              <a:t>即</a:t>
            </a:r>
            <a:r>
              <a:rPr lang="en-US" altLang="zh-TW"/>
              <a:t>: O</a:t>
            </a:r>
            <a:r>
              <a:rPr lang="en-US" altLang="zh-TW" baseline="-25000"/>
              <a:t>1 </a:t>
            </a:r>
            <a:r>
              <a:rPr lang="zh-TW" altLang="en-US"/>
              <a:t>、 </a:t>
            </a:r>
            <a:r>
              <a:rPr lang="en-US" altLang="zh-TW"/>
              <a:t>O</a:t>
            </a:r>
            <a:r>
              <a:rPr lang="en-US" altLang="zh-TW" baseline="-25000"/>
              <a:t>2</a:t>
            </a:r>
            <a:r>
              <a:rPr lang="zh-TW" altLang="en-US"/>
              <a:t>與</a:t>
            </a:r>
            <a:r>
              <a:rPr lang="en-US" altLang="zh-TW"/>
              <a:t>O</a:t>
            </a:r>
            <a:r>
              <a:rPr lang="en-US" altLang="zh-TW" baseline="-25000"/>
              <a:t>3</a:t>
            </a:r>
            <a:r>
              <a:rPr lang="en-US" altLang="zh-TW"/>
              <a:t>)</a:t>
            </a:r>
            <a:r>
              <a:rPr lang="zh-TW" altLang="en-US"/>
              <a:t>。</a:t>
            </a:r>
          </a:p>
          <a:p>
            <a:pPr lvl="2">
              <a:lnSpc>
                <a:spcPct val="120000"/>
              </a:lnSpc>
            </a:pPr>
            <a:r>
              <a:rPr lang="zh-TW" altLang="en-US">
                <a:sym typeface="Symbol" panose="05050102010706020507" pitchFamily="18" charset="2"/>
              </a:rPr>
              <a:t>∵</a:t>
            </a:r>
            <a:r>
              <a:rPr lang="en-US" altLang="zh-TW"/>
              <a:t>k = 3 </a:t>
            </a:r>
            <a:r>
              <a:rPr lang="zh-TW" altLang="en-US"/>
              <a:t>，表示負重</a:t>
            </a:r>
            <a:r>
              <a:rPr lang="en-US" altLang="zh-TW"/>
              <a:t>3; </a:t>
            </a:r>
            <a:r>
              <a:rPr lang="zh-TW" altLang="en-US">
                <a:sym typeface="Symbol" panose="05050102010706020507" pitchFamily="18" charset="2"/>
              </a:rPr>
              <a:t>此時</a:t>
            </a:r>
            <a:r>
              <a:rPr lang="en-US" altLang="zh-TW">
                <a:sym typeface="Symbol" panose="05050102010706020507" pitchFamily="18" charset="2"/>
              </a:rPr>
              <a:t>:</a:t>
            </a:r>
          </a:p>
          <a:p>
            <a:pPr lvl="2"/>
            <a:endParaRPr lang="en-US" altLang="zh-TW">
              <a:sym typeface="Symbol" panose="05050102010706020507" pitchFamily="18" charset="2"/>
            </a:endParaRPr>
          </a:p>
          <a:p>
            <a:pPr lvl="2"/>
            <a:endParaRPr lang="en-US" altLang="zh-TW">
              <a:sym typeface="Symbol" panose="05050102010706020507" pitchFamily="18" charset="2"/>
            </a:endParaRPr>
          </a:p>
          <a:p>
            <a:pPr lvl="2"/>
            <a:endParaRPr lang="en-US" altLang="zh-TW">
              <a:sym typeface="Symbol" panose="05050102010706020507" pitchFamily="18" charset="2"/>
            </a:endParaRPr>
          </a:p>
        </p:txBody>
      </p:sp>
      <p:graphicFrame>
        <p:nvGraphicFramePr>
          <p:cNvPr id="3" name="Group 3"/>
          <p:cNvGraphicFramePr>
            <a:graphicFrameLocks/>
          </p:cNvGraphicFramePr>
          <p:nvPr>
            <p:extLst>
              <p:ext uri="{D42A27DB-BD31-4B8C-83A1-F6EECF244321}">
                <p14:modId xmlns:p14="http://schemas.microsoft.com/office/powerpoint/2010/main" val="4127219010"/>
              </p:ext>
            </p:extLst>
          </p:nvPr>
        </p:nvGraphicFramePr>
        <p:xfrm>
          <a:off x="755650" y="4652938"/>
          <a:ext cx="3240088" cy="1828800"/>
        </p:xfrm>
        <a:graphic>
          <a:graphicData uri="http://schemas.openxmlformats.org/drawingml/2006/table">
            <a:tbl>
              <a:tblPr/>
              <a:tblGrid>
                <a:gridCol w="463550">
                  <a:extLst>
                    <a:ext uri="{9D8B030D-6E8A-4147-A177-3AD203B41FA5}">
                      <a16:colId xmlns:a16="http://schemas.microsoft.com/office/drawing/2014/main" val="3038242448"/>
                    </a:ext>
                  </a:extLst>
                </a:gridCol>
                <a:gridCol w="461963">
                  <a:extLst>
                    <a:ext uri="{9D8B030D-6E8A-4147-A177-3AD203B41FA5}">
                      <a16:colId xmlns:a16="http://schemas.microsoft.com/office/drawing/2014/main" val="2935419536"/>
                    </a:ext>
                  </a:extLst>
                </a:gridCol>
                <a:gridCol w="463550">
                  <a:extLst>
                    <a:ext uri="{9D8B030D-6E8A-4147-A177-3AD203B41FA5}">
                      <a16:colId xmlns:a16="http://schemas.microsoft.com/office/drawing/2014/main" val="2547276273"/>
                    </a:ext>
                  </a:extLst>
                </a:gridCol>
                <a:gridCol w="461962">
                  <a:extLst>
                    <a:ext uri="{9D8B030D-6E8A-4147-A177-3AD203B41FA5}">
                      <a16:colId xmlns:a16="http://schemas.microsoft.com/office/drawing/2014/main" val="774840988"/>
                    </a:ext>
                  </a:extLst>
                </a:gridCol>
                <a:gridCol w="463550">
                  <a:extLst>
                    <a:ext uri="{9D8B030D-6E8A-4147-A177-3AD203B41FA5}">
                      <a16:colId xmlns:a16="http://schemas.microsoft.com/office/drawing/2014/main" val="1640875373"/>
                    </a:ext>
                  </a:extLst>
                </a:gridCol>
                <a:gridCol w="461963">
                  <a:extLst>
                    <a:ext uri="{9D8B030D-6E8A-4147-A177-3AD203B41FA5}">
                      <a16:colId xmlns:a16="http://schemas.microsoft.com/office/drawing/2014/main" val="1901064553"/>
                    </a:ext>
                  </a:extLst>
                </a:gridCol>
                <a:gridCol w="463550">
                  <a:extLst>
                    <a:ext uri="{9D8B030D-6E8A-4147-A177-3AD203B41FA5}">
                      <a16:colId xmlns:a16="http://schemas.microsoft.com/office/drawing/2014/main" val="121841673"/>
                    </a:ext>
                  </a:extLst>
                </a:gridCol>
              </a:tblGrid>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235689"/>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8784574"/>
                  </a:ext>
                </a:extLst>
              </a:tr>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1777435"/>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7324702"/>
                  </a:ext>
                </a:extLst>
              </a:tr>
              <a:tr h="34925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7985755"/>
                  </a:ext>
                </a:extLst>
              </a:tr>
            </a:tbl>
          </a:graphicData>
        </a:graphic>
      </p:graphicFrame>
      <p:graphicFrame>
        <p:nvGraphicFramePr>
          <p:cNvPr id="4" name="Group 65"/>
          <p:cNvGraphicFramePr>
            <a:graphicFrameLocks/>
          </p:cNvGraphicFramePr>
          <p:nvPr>
            <p:extLst>
              <p:ext uri="{D42A27DB-BD31-4B8C-83A1-F6EECF244321}">
                <p14:modId xmlns:p14="http://schemas.microsoft.com/office/powerpoint/2010/main" val="3807566823"/>
              </p:ext>
            </p:extLst>
          </p:nvPr>
        </p:nvGraphicFramePr>
        <p:xfrm>
          <a:off x="4140200" y="4694213"/>
          <a:ext cx="4606925" cy="1828800"/>
        </p:xfrm>
        <a:graphic>
          <a:graphicData uri="http://schemas.openxmlformats.org/drawingml/2006/table">
            <a:tbl>
              <a:tblPr/>
              <a:tblGrid>
                <a:gridCol w="720725">
                  <a:extLst>
                    <a:ext uri="{9D8B030D-6E8A-4147-A177-3AD203B41FA5}">
                      <a16:colId xmlns:a16="http://schemas.microsoft.com/office/drawing/2014/main" val="1567550166"/>
                    </a:ext>
                  </a:extLst>
                </a:gridCol>
                <a:gridCol w="647700">
                  <a:extLst>
                    <a:ext uri="{9D8B030D-6E8A-4147-A177-3AD203B41FA5}">
                      <a16:colId xmlns:a16="http://schemas.microsoft.com/office/drawing/2014/main" val="425544025"/>
                    </a:ext>
                  </a:extLst>
                </a:gridCol>
                <a:gridCol w="647700">
                  <a:extLst>
                    <a:ext uri="{9D8B030D-6E8A-4147-A177-3AD203B41FA5}">
                      <a16:colId xmlns:a16="http://schemas.microsoft.com/office/drawing/2014/main" val="1913091098"/>
                    </a:ext>
                  </a:extLst>
                </a:gridCol>
                <a:gridCol w="647700">
                  <a:extLst>
                    <a:ext uri="{9D8B030D-6E8A-4147-A177-3AD203B41FA5}">
                      <a16:colId xmlns:a16="http://schemas.microsoft.com/office/drawing/2014/main" val="3644127691"/>
                    </a:ext>
                  </a:extLst>
                </a:gridCol>
                <a:gridCol w="647700">
                  <a:extLst>
                    <a:ext uri="{9D8B030D-6E8A-4147-A177-3AD203B41FA5}">
                      <a16:colId xmlns:a16="http://schemas.microsoft.com/office/drawing/2014/main" val="3531392154"/>
                    </a:ext>
                  </a:extLst>
                </a:gridCol>
                <a:gridCol w="647700">
                  <a:extLst>
                    <a:ext uri="{9D8B030D-6E8A-4147-A177-3AD203B41FA5}">
                      <a16:colId xmlns:a16="http://schemas.microsoft.com/office/drawing/2014/main" val="3914661242"/>
                    </a:ext>
                  </a:extLst>
                </a:gridCol>
                <a:gridCol w="647700">
                  <a:extLst>
                    <a:ext uri="{9D8B030D-6E8A-4147-A177-3AD203B41FA5}">
                      <a16:colId xmlns:a16="http://schemas.microsoft.com/office/drawing/2014/main" val="3450176520"/>
                    </a:ext>
                  </a:extLst>
                </a:gridCol>
              </a:tblGrid>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label</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6303291"/>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0801467"/>
                  </a:ext>
                </a:extLst>
              </a:tr>
              <a:tr h="35083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1520758"/>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8983910"/>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3937733"/>
                  </a:ext>
                </a:extLst>
              </a:tr>
            </a:tbl>
          </a:graphicData>
        </a:graphic>
      </p:graphicFrame>
      <p:graphicFrame>
        <p:nvGraphicFramePr>
          <p:cNvPr id="5" name="Object 127"/>
          <p:cNvGraphicFramePr>
            <a:graphicFrameLocks noChangeAspect="1"/>
          </p:cNvGraphicFramePr>
          <p:nvPr>
            <p:extLst>
              <p:ext uri="{D42A27DB-BD31-4B8C-83A1-F6EECF244321}">
                <p14:modId xmlns:p14="http://schemas.microsoft.com/office/powerpoint/2010/main" val="2838714910"/>
              </p:ext>
            </p:extLst>
          </p:nvPr>
        </p:nvGraphicFramePr>
        <p:xfrm>
          <a:off x="2189163" y="3355951"/>
          <a:ext cx="4614862" cy="800100"/>
        </p:xfrm>
        <a:graphic>
          <a:graphicData uri="http://schemas.openxmlformats.org/presentationml/2006/ole">
            <mc:AlternateContent xmlns:mc="http://schemas.openxmlformats.org/markup-compatibility/2006">
              <mc:Choice xmlns:v="urn:schemas-microsoft-com:vml" Requires="v">
                <p:oleObj spid="_x0000_s5150" name="方程式" r:id="rId3" imgW="2781000" imgH="482400" progId="Equation.3">
                  <p:embed/>
                </p:oleObj>
              </mc:Choice>
              <mc:Fallback>
                <p:oleObj name="方程式" r:id="rId3" imgW="2781000" imgH="482400" progId="Equation.3">
                  <p:embed/>
                  <p:pic>
                    <p:nvPicPr>
                      <p:cNvPr id="857215" name="Object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163" y="3355951"/>
                        <a:ext cx="4614862"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130"/>
          <p:cNvSpPr>
            <a:spLocks noChangeArrowheads="1"/>
          </p:cNvSpPr>
          <p:nvPr/>
        </p:nvSpPr>
        <p:spPr bwMode="auto">
          <a:xfrm>
            <a:off x="1258888" y="6180113"/>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Rectangle 131"/>
          <p:cNvSpPr>
            <a:spLocks noChangeArrowheads="1"/>
          </p:cNvSpPr>
          <p:nvPr/>
        </p:nvSpPr>
        <p:spPr bwMode="auto">
          <a:xfrm>
            <a:off x="1763713" y="6180113"/>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Rectangle 132"/>
          <p:cNvSpPr>
            <a:spLocks noChangeArrowheads="1"/>
          </p:cNvSpPr>
          <p:nvPr/>
        </p:nvSpPr>
        <p:spPr bwMode="auto">
          <a:xfrm>
            <a:off x="2197100" y="6180113"/>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133"/>
          <p:cNvSpPr>
            <a:spLocks noChangeArrowheads="1"/>
          </p:cNvSpPr>
          <p:nvPr/>
        </p:nvSpPr>
        <p:spPr bwMode="auto">
          <a:xfrm>
            <a:off x="5003800" y="6221388"/>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Rectangle 134"/>
          <p:cNvSpPr>
            <a:spLocks noChangeArrowheads="1"/>
          </p:cNvSpPr>
          <p:nvPr/>
        </p:nvSpPr>
        <p:spPr bwMode="auto">
          <a:xfrm>
            <a:off x="5651500" y="6181701"/>
            <a:ext cx="360363" cy="287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Rectangle 135"/>
          <p:cNvSpPr>
            <a:spLocks noChangeArrowheads="1"/>
          </p:cNvSpPr>
          <p:nvPr/>
        </p:nvSpPr>
        <p:spPr bwMode="auto">
          <a:xfrm>
            <a:off x="6299200" y="6181701"/>
            <a:ext cx="360363" cy="287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Rectangle 136"/>
          <p:cNvSpPr>
            <a:spLocks noChangeArrowheads="1"/>
          </p:cNvSpPr>
          <p:nvPr/>
        </p:nvSpPr>
        <p:spPr bwMode="auto">
          <a:xfrm>
            <a:off x="6877050" y="6165304"/>
            <a:ext cx="503238"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Rectangle 137"/>
          <p:cNvSpPr>
            <a:spLocks noChangeArrowheads="1"/>
          </p:cNvSpPr>
          <p:nvPr/>
        </p:nvSpPr>
        <p:spPr bwMode="auto">
          <a:xfrm>
            <a:off x="2700338" y="6180113"/>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4" name="Group 138"/>
          <p:cNvGrpSpPr>
            <a:grpSpLocks/>
          </p:cNvGrpSpPr>
          <p:nvPr/>
        </p:nvGrpSpPr>
        <p:grpSpPr bwMode="auto">
          <a:xfrm>
            <a:off x="323850" y="620688"/>
            <a:ext cx="8569325" cy="788988"/>
            <a:chOff x="204" y="346"/>
            <a:chExt cx="5398" cy="497"/>
          </a:xfrm>
        </p:grpSpPr>
        <p:sp>
          <p:nvSpPr>
            <p:cNvPr id="15" name="Rectangle 139"/>
            <p:cNvSpPr>
              <a:spLocks noChangeArrowheads="1"/>
            </p:cNvSpPr>
            <p:nvPr/>
          </p:nvSpPr>
          <p:spPr bwMode="auto">
            <a:xfrm>
              <a:off x="1151" y="718"/>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$12</a:t>
              </a:r>
            </a:p>
          </p:txBody>
        </p:sp>
        <p:sp>
          <p:nvSpPr>
            <p:cNvPr id="16" name="Rectangle 140"/>
            <p:cNvSpPr>
              <a:spLocks noChangeArrowheads="1"/>
            </p:cNvSpPr>
            <p:nvPr/>
          </p:nvSpPr>
          <p:spPr bwMode="auto">
            <a:xfrm>
              <a:off x="575" y="718"/>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3</a:t>
              </a:r>
            </a:p>
          </p:txBody>
        </p:sp>
        <p:sp>
          <p:nvSpPr>
            <p:cNvPr id="17" name="Rectangle 141"/>
            <p:cNvSpPr>
              <a:spLocks noChangeArrowheads="1"/>
            </p:cNvSpPr>
            <p:nvPr/>
          </p:nvSpPr>
          <p:spPr bwMode="auto">
            <a:xfrm>
              <a:off x="204" y="718"/>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3</a:t>
              </a:r>
            </a:p>
          </p:txBody>
        </p:sp>
        <p:sp>
          <p:nvSpPr>
            <p:cNvPr id="18" name="Rectangle 142"/>
            <p:cNvSpPr>
              <a:spLocks noChangeArrowheads="1"/>
            </p:cNvSpPr>
            <p:nvPr/>
          </p:nvSpPr>
          <p:spPr bwMode="auto">
            <a:xfrm>
              <a:off x="1151" y="594"/>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$10</a:t>
              </a:r>
            </a:p>
          </p:txBody>
        </p:sp>
        <p:sp>
          <p:nvSpPr>
            <p:cNvPr id="19" name="Rectangle 143"/>
            <p:cNvSpPr>
              <a:spLocks noChangeArrowheads="1"/>
            </p:cNvSpPr>
            <p:nvPr/>
          </p:nvSpPr>
          <p:spPr bwMode="auto">
            <a:xfrm>
              <a:off x="575" y="594"/>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2</a:t>
              </a:r>
            </a:p>
          </p:txBody>
        </p:sp>
        <p:sp>
          <p:nvSpPr>
            <p:cNvPr id="20" name="Rectangle 144"/>
            <p:cNvSpPr>
              <a:spLocks noChangeArrowheads="1"/>
            </p:cNvSpPr>
            <p:nvPr/>
          </p:nvSpPr>
          <p:spPr bwMode="auto">
            <a:xfrm>
              <a:off x="204" y="594"/>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2</a:t>
              </a:r>
            </a:p>
          </p:txBody>
        </p:sp>
        <p:sp>
          <p:nvSpPr>
            <p:cNvPr id="21" name="Rectangle 145"/>
            <p:cNvSpPr>
              <a:spLocks noChangeArrowheads="1"/>
            </p:cNvSpPr>
            <p:nvPr/>
          </p:nvSpPr>
          <p:spPr bwMode="auto">
            <a:xfrm>
              <a:off x="1151" y="470"/>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$6</a:t>
              </a:r>
            </a:p>
          </p:txBody>
        </p:sp>
        <p:sp>
          <p:nvSpPr>
            <p:cNvPr id="22" name="Rectangle 146"/>
            <p:cNvSpPr>
              <a:spLocks noChangeArrowheads="1"/>
            </p:cNvSpPr>
            <p:nvPr/>
          </p:nvSpPr>
          <p:spPr bwMode="auto">
            <a:xfrm>
              <a:off x="575" y="470"/>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a:t>
              </a:r>
            </a:p>
          </p:txBody>
        </p:sp>
        <p:sp>
          <p:nvSpPr>
            <p:cNvPr id="23" name="Rectangle 147"/>
            <p:cNvSpPr>
              <a:spLocks noChangeArrowheads="1"/>
            </p:cNvSpPr>
            <p:nvPr/>
          </p:nvSpPr>
          <p:spPr bwMode="auto">
            <a:xfrm>
              <a:off x="204" y="470"/>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1</a:t>
              </a:r>
            </a:p>
          </p:txBody>
        </p:sp>
        <p:sp>
          <p:nvSpPr>
            <p:cNvPr id="24" name="Rectangle 148"/>
            <p:cNvSpPr>
              <a:spLocks noChangeArrowheads="1"/>
            </p:cNvSpPr>
            <p:nvPr/>
          </p:nvSpPr>
          <p:spPr bwMode="auto">
            <a:xfrm>
              <a:off x="1151" y="346"/>
              <a:ext cx="369"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利潤</a:t>
              </a:r>
            </a:p>
          </p:txBody>
        </p:sp>
        <p:sp>
          <p:nvSpPr>
            <p:cNvPr id="25" name="Rectangle 149"/>
            <p:cNvSpPr>
              <a:spLocks noChangeArrowheads="1"/>
            </p:cNvSpPr>
            <p:nvPr/>
          </p:nvSpPr>
          <p:spPr bwMode="auto">
            <a:xfrm>
              <a:off x="575" y="346"/>
              <a:ext cx="576"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重量</a:t>
              </a:r>
            </a:p>
          </p:txBody>
        </p:sp>
        <p:sp>
          <p:nvSpPr>
            <p:cNvPr id="26" name="Rectangle 150"/>
            <p:cNvSpPr>
              <a:spLocks noChangeArrowheads="1"/>
            </p:cNvSpPr>
            <p:nvPr/>
          </p:nvSpPr>
          <p:spPr bwMode="auto">
            <a:xfrm>
              <a:off x="204" y="346"/>
              <a:ext cx="371"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Item</a:t>
              </a:r>
            </a:p>
          </p:txBody>
        </p:sp>
        <p:sp>
          <p:nvSpPr>
            <p:cNvPr id="27" name="Line 151"/>
            <p:cNvSpPr>
              <a:spLocks noChangeShapeType="1"/>
            </p:cNvSpPr>
            <p:nvPr/>
          </p:nvSpPr>
          <p:spPr bwMode="auto">
            <a:xfrm>
              <a:off x="204" y="346"/>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 name="Line 152"/>
            <p:cNvSpPr>
              <a:spLocks noChangeShapeType="1"/>
            </p:cNvSpPr>
            <p:nvPr/>
          </p:nvSpPr>
          <p:spPr bwMode="auto">
            <a:xfrm>
              <a:off x="204" y="470"/>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 name="Line 153"/>
            <p:cNvSpPr>
              <a:spLocks noChangeShapeType="1"/>
            </p:cNvSpPr>
            <p:nvPr/>
          </p:nvSpPr>
          <p:spPr bwMode="auto">
            <a:xfrm>
              <a:off x="204" y="594"/>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 name="Line 154"/>
            <p:cNvSpPr>
              <a:spLocks noChangeShapeType="1"/>
            </p:cNvSpPr>
            <p:nvPr/>
          </p:nvSpPr>
          <p:spPr bwMode="auto">
            <a:xfrm>
              <a:off x="204" y="718"/>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1" name="Line 155"/>
            <p:cNvSpPr>
              <a:spLocks noChangeShapeType="1"/>
            </p:cNvSpPr>
            <p:nvPr/>
          </p:nvSpPr>
          <p:spPr bwMode="auto">
            <a:xfrm>
              <a:off x="204" y="842"/>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 name="Line 156"/>
            <p:cNvSpPr>
              <a:spLocks noChangeShapeType="1"/>
            </p:cNvSpPr>
            <p:nvPr/>
          </p:nvSpPr>
          <p:spPr bwMode="auto">
            <a:xfrm>
              <a:off x="204"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57"/>
            <p:cNvSpPr>
              <a:spLocks noChangeShapeType="1"/>
            </p:cNvSpPr>
            <p:nvPr/>
          </p:nvSpPr>
          <p:spPr bwMode="auto">
            <a:xfrm>
              <a:off x="575"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Line 158"/>
            <p:cNvSpPr>
              <a:spLocks noChangeShapeType="1"/>
            </p:cNvSpPr>
            <p:nvPr/>
          </p:nvSpPr>
          <p:spPr bwMode="auto">
            <a:xfrm>
              <a:off x="1151"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5" name="Line 159"/>
            <p:cNvSpPr>
              <a:spLocks noChangeShapeType="1"/>
            </p:cNvSpPr>
            <p:nvPr/>
          </p:nvSpPr>
          <p:spPr bwMode="auto">
            <a:xfrm>
              <a:off x="1520"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6" name="AutoShape 160"/>
            <p:cNvSpPr>
              <a:spLocks noChangeAspect="1" noChangeArrowheads="1" noTextEdit="1"/>
            </p:cNvSpPr>
            <p:nvPr/>
          </p:nvSpPr>
          <p:spPr bwMode="auto">
            <a:xfrm>
              <a:off x="2971" y="346"/>
              <a:ext cx="263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7" name="Rectangle 161"/>
            <p:cNvSpPr>
              <a:spLocks noChangeArrowheads="1"/>
            </p:cNvSpPr>
            <p:nvPr/>
          </p:nvSpPr>
          <p:spPr bwMode="auto">
            <a:xfrm>
              <a:off x="3344" y="634"/>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38" name="Rectangle 162"/>
            <p:cNvSpPr>
              <a:spLocks noChangeArrowheads="1"/>
            </p:cNvSpPr>
            <p:nvPr/>
          </p:nvSpPr>
          <p:spPr bwMode="auto">
            <a:xfrm>
              <a:off x="3344" y="70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î</a:t>
              </a:r>
              <a:endParaRPr lang="en-US" altLang="zh-TW"/>
            </a:p>
          </p:txBody>
        </p:sp>
        <p:sp>
          <p:nvSpPr>
            <p:cNvPr id="39" name="Rectangle 163"/>
            <p:cNvSpPr>
              <a:spLocks noChangeArrowheads="1"/>
            </p:cNvSpPr>
            <p:nvPr/>
          </p:nvSpPr>
          <p:spPr bwMode="auto">
            <a:xfrm>
              <a:off x="3344" y="45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40" name="Rectangle 164"/>
            <p:cNvSpPr>
              <a:spLocks noChangeArrowheads="1"/>
            </p:cNvSpPr>
            <p:nvPr/>
          </p:nvSpPr>
          <p:spPr bwMode="auto">
            <a:xfrm>
              <a:off x="3344" y="53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í</a:t>
              </a:r>
              <a:endParaRPr lang="en-US" altLang="zh-TW"/>
            </a:p>
          </p:txBody>
        </p:sp>
        <p:sp>
          <p:nvSpPr>
            <p:cNvPr id="41" name="Rectangle 165"/>
            <p:cNvSpPr>
              <a:spLocks noChangeArrowheads="1"/>
            </p:cNvSpPr>
            <p:nvPr/>
          </p:nvSpPr>
          <p:spPr bwMode="auto">
            <a:xfrm>
              <a:off x="3344" y="36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ì</a:t>
              </a:r>
              <a:endParaRPr lang="en-US" altLang="zh-TW"/>
            </a:p>
          </p:txBody>
        </p:sp>
        <p:sp>
          <p:nvSpPr>
            <p:cNvPr id="42" name="Rectangle 166"/>
            <p:cNvSpPr>
              <a:spLocks noChangeArrowheads="1"/>
            </p:cNvSpPr>
            <p:nvPr/>
          </p:nvSpPr>
          <p:spPr bwMode="auto">
            <a:xfrm>
              <a:off x="5139"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³</a:t>
              </a:r>
              <a:endParaRPr lang="en-US" altLang="zh-TW"/>
            </a:p>
          </p:txBody>
        </p:sp>
        <p:sp>
          <p:nvSpPr>
            <p:cNvPr id="43" name="Rectangle 167"/>
            <p:cNvSpPr>
              <a:spLocks noChangeArrowheads="1"/>
            </p:cNvSpPr>
            <p:nvPr/>
          </p:nvSpPr>
          <p:spPr bwMode="auto">
            <a:xfrm>
              <a:off x="3747"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4" name="Rectangle 168"/>
            <p:cNvSpPr>
              <a:spLocks noChangeArrowheads="1"/>
            </p:cNvSpPr>
            <p:nvPr/>
          </p:nvSpPr>
          <p:spPr bwMode="auto">
            <a:xfrm>
              <a:off x="5143"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&lt;</a:t>
              </a:r>
              <a:endParaRPr lang="en-US" altLang="zh-TW"/>
            </a:p>
          </p:txBody>
        </p:sp>
        <p:sp>
          <p:nvSpPr>
            <p:cNvPr id="45" name="Rectangle 169"/>
            <p:cNvSpPr>
              <a:spLocks noChangeArrowheads="1"/>
            </p:cNvSpPr>
            <p:nvPr/>
          </p:nvSpPr>
          <p:spPr bwMode="auto">
            <a:xfrm>
              <a:off x="5450"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6" name="Rectangle 170"/>
            <p:cNvSpPr>
              <a:spLocks noChangeArrowheads="1"/>
            </p:cNvSpPr>
            <p:nvPr/>
          </p:nvSpPr>
          <p:spPr bwMode="auto">
            <a:xfrm>
              <a:off x="5109"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7" name="Rectangle 171"/>
            <p:cNvSpPr>
              <a:spLocks noChangeArrowheads="1"/>
            </p:cNvSpPr>
            <p:nvPr/>
          </p:nvSpPr>
          <p:spPr bwMode="auto">
            <a:xfrm>
              <a:off x="3264"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8" name="Rectangle 172"/>
            <p:cNvSpPr>
              <a:spLocks noChangeArrowheads="1"/>
            </p:cNvSpPr>
            <p:nvPr/>
          </p:nvSpPr>
          <p:spPr bwMode="auto">
            <a:xfrm>
              <a:off x="5478" y="75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49" name="Rectangle 173"/>
            <p:cNvSpPr>
              <a:spLocks noChangeArrowheads="1"/>
            </p:cNvSpPr>
            <p:nvPr/>
          </p:nvSpPr>
          <p:spPr bwMode="auto">
            <a:xfrm>
              <a:off x="5322" y="75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0" name="Rectangle 174"/>
            <p:cNvSpPr>
              <a:spLocks noChangeArrowheads="1"/>
            </p:cNvSpPr>
            <p:nvPr/>
          </p:nvSpPr>
          <p:spPr bwMode="auto">
            <a:xfrm>
              <a:off x="5306"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1" name="Rectangle 175"/>
            <p:cNvSpPr>
              <a:spLocks noChangeArrowheads="1"/>
            </p:cNvSpPr>
            <p:nvPr/>
          </p:nvSpPr>
          <p:spPr bwMode="auto">
            <a:xfrm>
              <a:off x="431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2" name="Rectangle 176"/>
            <p:cNvSpPr>
              <a:spLocks noChangeArrowheads="1"/>
            </p:cNvSpPr>
            <p:nvPr/>
          </p:nvSpPr>
          <p:spPr bwMode="auto">
            <a:xfrm>
              <a:off x="369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3" name="Rectangle 177"/>
            <p:cNvSpPr>
              <a:spLocks noChangeArrowheads="1"/>
            </p:cNvSpPr>
            <p:nvPr/>
          </p:nvSpPr>
          <p:spPr bwMode="auto">
            <a:xfrm>
              <a:off x="5481" y="59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4" name="Rectangle 178"/>
            <p:cNvSpPr>
              <a:spLocks noChangeArrowheads="1"/>
            </p:cNvSpPr>
            <p:nvPr/>
          </p:nvSpPr>
          <p:spPr bwMode="auto">
            <a:xfrm>
              <a:off x="5326" y="59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5" name="Rectangle 179"/>
            <p:cNvSpPr>
              <a:spLocks noChangeArrowheads="1"/>
            </p:cNvSpPr>
            <p:nvPr/>
          </p:nvSpPr>
          <p:spPr bwMode="auto">
            <a:xfrm>
              <a:off x="5310" y="59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6" name="Rectangle 180"/>
            <p:cNvSpPr>
              <a:spLocks noChangeArrowheads="1"/>
            </p:cNvSpPr>
            <p:nvPr/>
          </p:nvSpPr>
          <p:spPr bwMode="auto">
            <a:xfrm>
              <a:off x="5194" y="68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57" name="Rectangle 181"/>
            <p:cNvSpPr>
              <a:spLocks noChangeArrowheads="1"/>
            </p:cNvSpPr>
            <p:nvPr/>
          </p:nvSpPr>
          <p:spPr bwMode="auto">
            <a:xfrm>
              <a:off x="506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58" name="Rectangle 182"/>
            <p:cNvSpPr>
              <a:spLocks noChangeArrowheads="1"/>
            </p:cNvSpPr>
            <p:nvPr/>
          </p:nvSpPr>
          <p:spPr bwMode="auto">
            <a:xfrm>
              <a:off x="503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59" name="Rectangle 183"/>
            <p:cNvSpPr>
              <a:spLocks noChangeArrowheads="1"/>
            </p:cNvSpPr>
            <p:nvPr/>
          </p:nvSpPr>
          <p:spPr bwMode="auto">
            <a:xfrm>
              <a:off x="4961" y="68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60" name="Rectangle 184"/>
            <p:cNvSpPr>
              <a:spLocks noChangeArrowheads="1"/>
            </p:cNvSpPr>
            <p:nvPr/>
          </p:nvSpPr>
          <p:spPr bwMode="auto">
            <a:xfrm>
              <a:off x="4833" y="68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1" name="Rectangle 185"/>
            <p:cNvSpPr>
              <a:spLocks noChangeArrowheads="1"/>
            </p:cNvSpPr>
            <p:nvPr/>
          </p:nvSpPr>
          <p:spPr bwMode="auto">
            <a:xfrm>
              <a:off x="4713"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62" name="Rectangle 186"/>
            <p:cNvSpPr>
              <a:spLocks noChangeArrowheads="1"/>
            </p:cNvSpPr>
            <p:nvPr/>
          </p:nvSpPr>
          <p:spPr bwMode="auto">
            <a:xfrm>
              <a:off x="468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3" name="Rectangle 187"/>
            <p:cNvSpPr>
              <a:spLocks noChangeArrowheads="1"/>
            </p:cNvSpPr>
            <p:nvPr/>
          </p:nvSpPr>
          <p:spPr bwMode="auto">
            <a:xfrm>
              <a:off x="461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64" name="Rectangle 188"/>
            <p:cNvSpPr>
              <a:spLocks noChangeArrowheads="1"/>
            </p:cNvSpPr>
            <p:nvPr/>
          </p:nvSpPr>
          <p:spPr bwMode="auto">
            <a:xfrm>
              <a:off x="4573"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65" name="Rectangle 189"/>
            <p:cNvSpPr>
              <a:spLocks noChangeArrowheads="1"/>
            </p:cNvSpPr>
            <p:nvPr/>
          </p:nvSpPr>
          <p:spPr bwMode="auto">
            <a:xfrm>
              <a:off x="4431"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66" name="Rectangle 190"/>
            <p:cNvSpPr>
              <a:spLocks noChangeArrowheads="1"/>
            </p:cNvSpPr>
            <p:nvPr/>
          </p:nvSpPr>
          <p:spPr bwMode="auto">
            <a:xfrm>
              <a:off x="4406"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7" name="Rectangle 191"/>
            <p:cNvSpPr>
              <a:spLocks noChangeArrowheads="1"/>
            </p:cNvSpPr>
            <p:nvPr/>
          </p:nvSpPr>
          <p:spPr bwMode="auto">
            <a:xfrm>
              <a:off x="4349" y="686"/>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68" name="Rectangle 192"/>
            <p:cNvSpPr>
              <a:spLocks noChangeArrowheads="1"/>
            </p:cNvSpPr>
            <p:nvPr/>
          </p:nvSpPr>
          <p:spPr bwMode="auto">
            <a:xfrm>
              <a:off x="4233" y="686"/>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w</a:t>
              </a:r>
              <a:endParaRPr lang="en-US" altLang="zh-TW"/>
            </a:p>
          </p:txBody>
        </p:sp>
        <p:sp>
          <p:nvSpPr>
            <p:cNvPr id="69" name="Rectangle 193"/>
            <p:cNvSpPr>
              <a:spLocks noChangeArrowheads="1"/>
            </p:cNvSpPr>
            <p:nvPr/>
          </p:nvSpPr>
          <p:spPr bwMode="auto">
            <a:xfrm>
              <a:off x="4180"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0" name="Rectangle 194"/>
            <p:cNvSpPr>
              <a:spLocks noChangeArrowheads="1"/>
            </p:cNvSpPr>
            <p:nvPr/>
          </p:nvSpPr>
          <p:spPr bwMode="auto">
            <a:xfrm>
              <a:off x="4107" y="68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71" name="Rectangle 195"/>
            <p:cNvSpPr>
              <a:spLocks noChangeArrowheads="1"/>
            </p:cNvSpPr>
            <p:nvPr/>
          </p:nvSpPr>
          <p:spPr bwMode="auto">
            <a:xfrm>
              <a:off x="4082"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2" name="Rectangle 196"/>
            <p:cNvSpPr>
              <a:spLocks noChangeArrowheads="1"/>
            </p:cNvSpPr>
            <p:nvPr/>
          </p:nvSpPr>
          <p:spPr bwMode="auto">
            <a:xfrm>
              <a:off x="4007"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73" name="Rectangle 197"/>
            <p:cNvSpPr>
              <a:spLocks noChangeArrowheads="1"/>
            </p:cNvSpPr>
            <p:nvPr/>
          </p:nvSpPr>
          <p:spPr bwMode="auto">
            <a:xfrm>
              <a:off x="3967"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4" name="Rectangle 198"/>
            <p:cNvSpPr>
              <a:spLocks noChangeArrowheads="1"/>
            </p:cNvSpPr>
            <p:nvPr/>
          </p:nvSpPr>
          <p:spPr bwMode="auto">
            <a:xfrm>
              <a:off x="3825"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75" name="Rectangle 199"/>
            <p:cNvSpPr>
              <a:spLocks noChangeArrowheads="1"/>
            </p:cNvSpPr>
            <p:nvPr/>
          </p:nvSpPr>
          <p:spPr bwMode="auto">
            <a:xfrm>
              <a:off x="3412" y="686"/>
              <a:ext cx="2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Max(p</a:t>
              </a:r>
              <a:endParaRPr lang="en-US" altLang="zh-TW"/>
            </a:p>
          </p:txBody>
        </p:sp>
        <p:sp>
          <p:nvSpPr>
            <p:cNvPr id="76" name="Rectangle 200"/>
            <p:cNvSpPr>
              <a:spLocks noChangeArrowheads="1"/>
            </p:cNvSpPr>
            <p:nvPr/>
          </p:nvSpPr>
          <p:spPr bwMode="auto">
            <a:xfrm>
              <a:off x="5198" y="52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77" name="Rectangle 201"/>
            <p:cNvSpPr>
              <a:spLocks noChangeArrowheads="1"/>
            </p:cNvSpPr>
            <p:nvPr/>
          </p:nvSpPr>
          <p:spPr bwMode="auto">
            <a:xfrm>
              <a:off x="5066"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78" name="Rectangle 202"/>
            <p:cNvSpPr>
              <a:spLocks noChangeArrowheads="1"/>
            </p:cNvSpPr>
            <p:nvPr/>
          </p:nvSpPr>
          <p:spPr bwMode="auto">
            <a:xfrm>
              <a:off x="5041"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9" name="Rectangle 203"/>
            <p:cNvSpPr>
              <a:spLocks noChangeArrowheads="1"/>
            </p:cNvSpPr>
            <p:nvPr/>
          </p:nvSpPr>
          <p:spPr bwMode="auto">
            <a:xfrm>
              <a:off x="4965" y="52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80" name="Rectangle 204"/>
            <p:cNvSpPr>
              <a:spLocks noChangeArrowheads="1"/>
            </p:cNvSpPr>
            <p:nvPr/>
          </p:nvSpPr>
          <p:spPr bwMode="auto">
            <a:xfrm>
              <a:off x="4836" y="52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1" name="Rectangle 205"/>
            <p:cNvSpPr>
              <a:spLocks noChangeArrowheads="1"/>
            </p:cNvSpPr>
            <p:nvPr/>
          </p:nvSpPr>
          <p:spPr bwMode="auto">
            <a:xfrm>
              <a:off x="45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2" name="Rectangle 206"/>
            <p:cNvSpPr>
              <a:spLocks noChangeArrowheads="1"/>
            </p:cNvSpPr>
            <p:nvPr/>
          </p:nvSpPr>
          <p:spPr bwMode="auto">
            <a:xfrm>
              <a:off x="4303"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3" name="Rectangle 207"/>
            <p:cNvSpPr>
              <a:spLocks noChangeArrowheads="1"/>
            </p:cNvSpPr>
            <p:nvPr/>
          </p:nvSpPr>
          <p:spPr bwMode="auto">
            <a:xfrm>
              <a:off x="4037"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4" name="Rectangle 208"/>
            <p:cNvSpPr>
              <a:spLocks noChangeArrowheads="1"/>
            </p:cNvSpPr>
            <p:nvPr/>
          </p:nvSpPr>
          <p:spPr bwMode="auto">
            <a:xfrm>
              <a:off x="37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5" name="Rectangle 209"/>
            <p:cNvSpPr>
              <a:spLocks noChangeArrowheads="1"/>
            </p:cNvSpPr>
            <p:nvPr/>
          </p:nvSpPr>
          <p:spPr bwMode="auto">
            <a:xfrm>
              <a:off x="3690"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86" name="Rectangle 210"/>
            <p:cNvSpPr>
              <a:spLocks noChangeArrowheads="1"/>
            </p:cNvSpPr>
            <p:nvPr/>
          </p:nvSpPr>
          <p:spPr bwMode="auto">
            <a:xfrm>
              <a:off x="3665"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7" name="Rectangle 211"/>
            <p:cNvSpPr>
              <a:spLocks noChangeArrowheads="1"/>
            </p:cNvSpPr>
            <p:nvPr/>
          </p:nvSpPr>
          <p:spPr bwMode="auto">
            <a:xfrm>
              <a:off x="3590"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88" name="Rectangle 212"/>
            <p:cNvSpPr>
              <a:spLocks noChangeArrowheads="1"/>
            </p:cNvSpPr>
            <p:nvPr/>
          </p:nvSpPr>
          <p:spPr bwMode="auto">
            <a:xfrm>
              <a:off x="3550" y="52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89" name="Rectangle 213"/>
            <p:cNvSpPr>
              <a:spLocks noChangeArrowheads="1"/>
            </p:cNvSpPr>
            <p:nvPr/>
          </p:nvSpPr>
          <p:spPr bwMode="auto">
            <a:xfrm>
              <a:off x="3408" y="52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90" name="Rectangle 214"/>
            <p:cNvSpPr>
              <a:spLocks noChangeArrowheads="1"/>
            </p:cNvSpPr>
            <p:nvPr/>
          </p:nvSpPr>
          <p:spPr bwMode="auto">
            <a:xfrm>
              <a:off x="5532"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91" name="Rectangle 215"/>
            <p:cNvSpPr>
              <a:spLocks noChangeArrowheads="1"/>
            </p:cNvSpPr>
            <p:nvPr/>
          </p:nvSpPr>
          <p:spPr bwMode="auto">
            <a:xfrm>
              <a:off x="5372" y="36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92" name="Rectangle 216"/>
            <p:cNvSpPr>
              <a:spLocks noChangeArrowheads="1"/>
            </p:cNvSpPr>
            <p:nvPr/>
          </p:nvSpPr>
          <p:spPr bwMode="auto">
            <a:xfrm>
              <a:off x="5259" y="366"/>
              <a:ext cx="1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or </a:t>
              </a:r>
              <a:endParaRPr lang="en-US" altLang="zh-TW"/>
            </a:p>
          </p:txBody>
        </p:sp>
        <p:sp>
          <p:nvSpPr>
            <p:cNvPr id="93" name="Rectangle 217"/>
            <p:cNvSpPr>
              <a:spLocks noChangeArrowheads="1"/>
            </p:cNvSpPr>
            <p:nvPr/>
          </p:nvSpPr>
          <p:spPr bwMode="auto">
            <a:xfrm>
              <a:off x="52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4" name="Rectangle 218"/>
            <p:cNvSpPr>
              <a:spLocks noChangeArrowheads="1"/>
            </p:cNvSpPr>
            <p:nvPr/>
          </p:nvSpPr>
          <p:spPr bwMode="auto">
            <a:xfrm>
              <a:off x="5187"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95" name="Rectangle 219"/>
            <p:cNvSpPr>
              <a:spLocks noChangeArrowheads="1"/>
            </p:cNvSpPr>
            <p:nvPr/>
          </p:nvSpPr>
          <p:spPr bwMode="auto">
            <a:xfrm>
              <a:off x="516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6" name="Rectangle 220"/>
            <p:cNvSpPr>
              <a:spLocks noChangeArrowheads="1"/>
            </p:cNvSpPr>
            <p:nvPr/>
          </p:nvSpPr>
          <p:spPr bwMode="auto">
            <a:xfrm>
              <a:off x="508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7" name="Rectangle 221"/>
            <p:cNvSpPr>
              <a:spLocks noChangeArrowheads="1"/>
            </p:cNvSpPr>
            <p:nvPr/>
          </p:nvSpPr>
          <p:spPr bwMode="auto">
            <a:xfrm>
              <a:off x="5057" y="36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a:t>
              </a:r>
              <a:endParaRPr lang="en-US" altLang="zh-TW"/>
            </a:p>
          </p:txBody>
        </p:sp>
        <p:sp>
          <p:nvSpPr>
            <p:cNvPr id="98" name="Rectangle 222"/>
            <p:cNvSpPr>
              <a:spLocks noChangeArrowheads="1"/>
            </p:cNvSpPr>
            <p:nvPr/>
          </p:nvSpPr>
          <p:spPr bwMode="auto">
            <a:xfrm>
              <a:off x="50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9" name="Rectangle 223"/>
            <p:cNvSpPr>
              <a:spLocks noChangeArrowheads="1"/>
            </p:cNvSpPr>
            <p:nvPr/>
          </p:nvSpPr>
          <p:spPr bwMode="auto">
            <a:xfrm>
              <a:off x="4959" y="36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100" name="Rectangle 224"/>
            <p:cNvSpPr>
              <a:spLocks noChangeArrowheads="1"/>
            </p:cNvSpPr>
            <p:nvPr/>
          </p:nvSpPr>
          <p:spPr bwMode="auto">
            <a:xfrm>
              <a:off x="4777" y="366"/>
              <a:ext cx="18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1" name="Rectangle 225"/>
            <p:cNvSpPr>
              <a:spLocks noChangeArrowheads="1"/>
            </p:cNvSpPr>
            <p:nvPr/>
          </p:nvSpPr>
          <p:spPr bwMode="auto">
            <a:xfrm>
              <a:off x="45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2" name="Rectangle 226"/>
            <p:cNvSpPr>
              <a:spLocks noChangeArrowheads="1"/>
            </p:cNvSpPr>
            <p:nvPr/>
          </p:nvSpPr>
          <p:spPr bwMode="auto">
            <a:xfrm>
              <a:off x="42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3" name="Rectangle 227"/>
            <p:cNvSpPr>
              <a:spLocks noChangeArrowheads="1"/>
            </p:cNvSpPr>
            <p:nvPr/>
          </p:nvSpPr>
          <p:spPr bwMode="auto">
            <a:xfrm>
              <a:off x="3977"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4" name="Rectangle 228"/>
            <p:cNvSpPr>
              <a:spLocks noChangeArrowheads="1"/>
            </p:cNvSpPr>
            <p:nvPr/>
          </p:nvSpPr>
          <p:spPr bwMode="auto">
            <a:xfrm>
              <a:off x="37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5" name="Rectangle 229"/>
            <p:cNvSpPr>
              <a:spLocks noChangeArrowheads="1"/>
            </p:cNvSpPr>
            <p:nvPr/>
          </p:nvSpPr>
          <p:spPr bwMode="auto">
            <a:xfrm>
              <a:off x="34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6" name="Rectangle 230"/>
            <p:cNvSpPr>
              <a:spLocks noChangeArrowheads="1"/>
            </p:cNvSpPr>
            <p:nvPr/>
          </p:nvSpPr>
          <p:spPr bwMode="auto">
            <a:xfrm>
              <a:off x="3395"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107" name="Rectangle 231"/>
            <p:cNvSpPr>
              <a:spLocks noChangeArrowheads="1"/>
            </p:cNvSpPr>
            <p:nvPr/>
          </p:nvSpPr>
          <p:spPr bwMode="auto">
            <a:xfrm>
              <a:off x="331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8" name="Rectangle 232"/>
            <p:cNvSpPr>
              <a:spLocks noChangeArrowheads="1"/>
            </p:cNvSpPr>
            <p:nvPr/>
          </p:nvSpPr>
          <p:spPr bwMode="auto">
            <a:xfrm>
              <a:off x="323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9" name="Rectangle 233"/>
            <p:cNvSpPr>
              <a:spLocks noChangeArrowheads="1"/>
            </p:cNvSpPr>
            <p:nvPr/>
          </p:nvSpPr>
          <p:spPr bwMode="auto">
            <a:xfrm>
              <a:off x="3159"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110" name="Rectangle 234"/>
            <p:cNvSpPr>
              <a:spLocks noChangeArrowheads="1"/>
            </p:cNvSpPr>
            <p:nvPr/>
          </p:nvSpPr>
          <p:spPr bwMode="auto">
            <a:xfrm>
              <a:off x="3134"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11" name="Rectangle 235"/>
            <p:cNvSpPr>
              <a:spLocks noChangeArrowheads="1"/>
            </p:cNvSpPr>
            <p:nvPr/>
          </p:nvSpPr>
          <p:spPr bwMode="auto">
            <a:xfrm>
              <a:off x="2987" y="526"/>
              <a:ext cx="1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grpSp>
    </p:spTree>
    <p:extLst>
      <p:ext uri="{BB962C8B-B14F-4D97-AF65-F5344CB8AC3E}">
        <p14:creationId xmlns:p14="http://schemas.microsoft.com/office/powerpoint/2010/main" val="400857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nodeType="clickEffect">
                                  <p:stCondLst>
                                    <p:cond delay="0"/>
                                  </p:stCondLst>
                                  <p:childTnLst>
                                    <p:animEffect transition="out" filter="randombar(horizontal)">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14" presetClass="exit" presetSubtype="10" fill="hold" nodeType="withEffect">
                                  <p:stCondLst>
                                    <p:cond delay="0"/>
                                  </p:stCondLst>
                                  <p:childTnLst>
                                    <p:animEffect transition="out" filter="randombar(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4" presetClass="exit" presetSubtype="10" fill="hold" nodeType="withEffect">
                                  <p:stCondLst>
                                    <p:cond delay="0"/>
                                  </p:stCondLst>
                                  <p:childTnLst>
                                    <p:animEffect transition="out" filter="randombar(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par>
                          <p:cTn id="26" fill="hold">
                            <p:stCondLst>
                              <p:cond delay="500"/>
                            </p:stCondLst>
                            <p:childTnLst>
                              <p:par>
                                <p:cTn id="27" presetID="14" presetClass="exit" presetSubtype="10" fill="hold" nodeType="afterEffect">
                                  <p:stCondLst>
                                    <p:cond delay="0"/>
                                  </p:stCondLst>
                                  <p:childTnLst>
                                    <p:animEffect transition="out" filter="randombar(horizontal)">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4" presetClass="exit" presetSubtype="10" fill="hold" nodeType="withEffect">
                                  <p:stCondLst>
                                    <p:cond delay="0"/>
                                  </p:stCondLst>
                                  <p:childTnLst>
                                    <p:animEffect transition="out" filter="randombar(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4" presetClass="exit" presetSubtype="10" fill="hold" nodeType="withEffect">
                                  <p:stCondLst>
                                    <p:cond delay="0"/>
                                  </p:stCondLst>
                                  <p:childTnLst>
                                    <p:animEffect transition="out" filter="randombar(horizontal)">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1"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40" dur="500"/>
                                        <p:tgtEl>
                                          <p:spTgt spid="2">
                                            <p:txEl>
                                              <p:pRg st="1" end="1"/>
                                            </p:txEl>
                                          </p:spTgt>
                                        </p:tgtEl>
                                      </p:cBhvr>
                                    </p:animEffect>
                                  </p:childTnLst>
                                </p:cTn>
                              </p:par>
                            </p:childTnLst>
                          </p:cTn>
                        </p:par>
                        <p:par>
                          <p:cTn id="41" fill="hold">
                            <p:stCondLst>
                              <p:cond delay="500"/>
                            </p:stCondLst>
                            <p:childTnLst>
                              <p:par>
                                <p:cTn id="42" presetID="14" presetClass="entr" presetSubtype="1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randombar(horizontal)">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xit" presetSubtype="10" fill="hold" nodeType="clickEffect">
                                  <p:stCondLst>
                                    <p:cond delay="0"/>
                                  </p:stCondLst>
                                  <p:childTnLst>
                                    <p:animEffect transition="out" filter="randombar(horizontal)">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4" presetClass="exit" presetSubtype="10" fill="hold" nodeType="clickEffect">
                                  <p:stCondLst>
                                    <p:cond delay="0"/>
                                  </p:stCondLst>
                                  <p:childTnLst>
                                    <p:animEffect transition="out" filter="randombar(horizontal)">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normAutofit lnSpcReduction="10000"/>
          </a:bodyPr>
          <a:lstStyle/>
          <a:p>
            <a:pPr lvl="1">
              <a:lnSpc>
                <a:spcPct val="110000"/>
              </a:lnSpc>
            </a:pPr>
            <a:r>
              <a:rPr lang="en-US" altLang="zh-TW" b="1" dirty="0">
                <a:solidFill>
                  <a:srgbClr val="0000FF"/>
                </a:solidFill>
                <a:effectLst>
                  <a:outerShdw blurRad="38100" dist="38100" dir="2700000" algn="tl">
                    <a:srgbClr val="C0C0C0"/>
                  </a:outerShdw>
                </a:effectLst>
              </a:rPr>
              <a:t>Greedy Approach</a:t>
            </a:r>
            <a:endParaRPr lang="en-US" altLang="zh-TW" dirty="0"/>
          </a:p>
          <a:p>
            <a:pPr lvl="2">
              <a:lnSpc>
                <a:spcPct val="110000"/>
              </a:lnSpc>
            </a:pPr>
            <a:r>
              <a:rPr lang="zh-TW" altLang="en-US" dirty="0"/>
              <a:t>是一種</a:t>
            </a:r>
            <a:r>
              <a:rPr lang="zh-TW" altLang="en-US" b="1" dirty="0">
                <a:solidFill>
                  <a:srgbClr val="008000"/>
                </a:solidFill>
                <a:effectLst>
                  <a:outerShdw blurRad="38100" dist="38100" dir="2700000" algn="tl">
                    <a:srgbClr val="C0C0C0"/>
                  </a:outerShdw>
                </a:effectLst>
              </a:rPr>
              <a:t>階段性 </a:t>
            </a:r>
            <a:r>
              <a:rPr lang="en-US" altLang="zh-TW" b="1" dirty="0">
                <a:solidFill>
                  <a:srgbClr val="008000"/>
                </a:solidFill>
                <a:effectLst>
                  <a:outerShdw blurRad="38100" dist="38100" dir="2700000" algn="tl">
                    <a:srgbClr val="C0C0C0"/>
                  </a:outerShdw>
                </a:effectLst>
              </a:rPr>
              <a:t>(Stage)</a:t>
            </a:r>
            <a:r>
              <a:rPr lang="en-US" altLang="zh-TW" dirty="0"/>
              <a:t> </a:t>
            </a:r>
            <a:r>
              <a:rPr lang="zh-TW" altLang="en-US" dirty="0"/>
              <a:t>的方法</a:t>
            </a:r>
          </a:p>
          <a:p>
            <a:pPr lvl="2">
              <a:lnSpc>
                <a:spcPct val="110000"/>
              </a:lnSpc>
            </a:pPr>
            <a:r>
              <a:rPr lang="zh-TW" altLang="en-US" dirty="0"/>
              <a:t>具有一</a:t>
            </a:r>
            <a:r>
              <a:rPr lang="zh-TW" altLang="en-US" b="1" dirty="0">
                <a:solidFill>
                  <a:srgbClr val="FF0000"/>
                </a:solidFill>
                <a:effectLst>
                  <a:outerShdw blurRad="38100" dist="38100" dir="2700000" algn="tl">
                    <a:srgbClr val="C0C0C0"/>
                  </a:outerShdw>
                </a:effectLst>
              </a:rPr>
              <a:t>選擇程序 </a:t>
            </a:r>
            <a:r>
              <a:rPr lang="en-US" altLang="zh-TW" b="1" dirty="0">
                <a:solidFill>
                  <a:srgbClr val="FF0000"/>
                </a:solidFill>
                <a:effectLst>
                  <a:outerShdw blurRad="38100" dist="38100" dir="2700000" algn="tl">
                    <a:srgbClr val="C0C0C0"/>
                  </a:outerShdw>
                </a:effectLst>
              </a:rPr>
              <a:t>(Selection Procedure)</a:t>
            </a:r>
            <a:r>
              <a:rPr lang="zh-TW" altLang="en-US" dirty="0"/>
              <a:t>，自某起始點</a:t>
            </a:r>
            <a:r>
              <a:rPr lang="en-US" altLang="zh-TW" dirty="0"/>
              <a:t>(</a:t>
            </a:r>
            <a:r>
              <a:rPr lang="zh-TW" altLang="en-US" dirty="0"/>
              <a:t>值</a:t>
            </a:r>
            <a:r>
              <a:rPr lang="en-US" altLang="zh-TW" dirty="0"/>
              <a:t>) </a:t>
            </a:r>
            <a:r>
              <a:rPr lang="zh-TW" altLang="en-US" dirty="0"/>
              <a:t>開始，在每一個階段逐一檢查每一個輸入是否適合加入答案中，重複經過多個階段後，即可順利獲得最佳解</a:t>
            </a:r>
          </a:p>
          <a:p>
            <a:pPr lvl="3">
              <a:lnSpc>
                <a:spcPct val="110000"/>
              </a:lnSpc>
            </a:pPr>
            <a:r>
              <a:rPr lang="zh-TW" altLang="en-US" dirty="0"/>
              <a:t>一個</a:t>
            </a:r>
            <a:r>
              <a:rPr lang="zh-TW" altLang="en-US" b="1" u="sng" dirty="0">
                <a:solidFill>
                  <a:srgbClr val="FF0000"/>
                </a:solidFill>
                <a:effectLst>
                  <a:outerShdw blurRad="38100" dist="38100" dir="2700000" algn="tl">
                    <a:srgbClr val="C0C0C0"/>
                  </a:outerShdw>
                </a:effectLst>
              </a:rPr>
              <a:t>選擇程序</a:t>
            </a:r>
            <a:r>
              <a:rPr lang="zh-TW" altLang="en-US" dirty="0"/>
              <a:t>正確與否，會影響貪婪法則所設計出之演算法在執行過後的答案</a:t>
            </a:r>
            <a:r>
              <a:rPr lang="zh-TW" altLang="en-US" b="1" u="sng" dirty="0">
                <a:effectLst>
                  <a:outerShdw blurRad="38100" dist="38100" dir="2700000" algn="tl">
                    <a:srgbClr val="C0C0C0"/>
                  </a:outerShdw>
                </a:effectLst>
              </a:rPr>
              <a:t>是否為最佳答案</a:t>
            </a:r>
            <a:r>
              <a:rPr lang="zh-TW" altLang="en-US" dirty="0"/>
              <a:t>。</a:t>
            </a:r>
          </a:p>
          <a:p>
            <a:pPr lvl="2">
              <a:lnSpc>
                <a:spcPct val="110000"/>
              </a:lnSpc>
            </a:pPr>
            <a:r>
              <a:rPr lang="zh-TW" altLang="en-US" b="1" dirty="0">
                <a:solidFill>
                  <a:srgbClr val="FF0000"/>
                </a:solidFill>
                <a:effectLst>
                  <a:outerShdw blurRad="38100" dist="38100" dir="2700000" algn="tl">
                    <a:srgbClr val="C0C0C0"/>
                  </a:outerShdw>
                </a:effectLst>
              </a:rPr>
              <a:t>較為簡單 </a:t>
            </a:r>
          </a:p>
          <a:p>
            <a:pPr lvl="2">
              <a:lnSpc>
                <a:spcPct val="110000"/>
              </a:lnSpc>
            </a:pPr>
            <a:r>
              <a:rPr lang="zh-TW" altLang="en-US" dirty="0"/>
              <a:t>如果所要處理的最佳化問題</a:t>
            </a:r>
            <a:r>
              <a:rPr lang="zh-TW" altLang="en-US" u="sng" dirty="0"/>
              <a:t>無法找到一個選擇程序</a:t>
            </a:r>
            <a:r>
              <a:rPr lang="zh-TW" altLang="en-US" dirty="0"/>
              <a:t>，則需要考慮所有的可能情況，就是屬於</a:t>
            </a:r>
            <a:r>
              <a:rPr lang="en-US" altLang="zh-TW" dirty="0"/>
              <a:t>Dynamic Programming</a:t>
            </a:r>
          </a:p>
          <a:p>
            <a:pPr lvl="1">
              <a:lnSpc>
                <a:spcPct val="110000"/>
              </a:lnSpc>
            </a:pPr>
            <a:r>
              <a:rPr lang="en-US" altLang="zh-TW" b="1" dirty="0">
                <a:solidFill>
                  <a:srgbClr val="0000FF"/>
                </a:solidFill>
                <a:effectLst>
                  <a:outerShdw blurRad="38100" dist="38100" dir="2700000" algn="tl">
                    <a:srgbClr val="C0C0C0"/>
                  </a:outerShdw>
                </a:effectLst>
              </a:rPr>
              <a:t>Dynamic Programming</a:t>
            </a:r>
          </a:p>
          <a:p>
            <a:pPr lvl="2">
              <a:lnSpc>
                <a:spcPct val="110000"/>
              </a:lnSpc>
            </a:pPr>
            <a:r>
              <a:rPr lang="zh-TW" altLang="en-US" dirty="0"/>
              <a:t>先把所有的情況都看過一遍，才去挑出最佳的結果</a:t>
            </a:r>
          </a:p>
          <a:p>
            <a:pPr lvl="2">
              <a:lnSpc>
                <a:spcPct val="110000"/>
              </a:lnSpc>
            </a:pPr>
            <a:r>
              <a:rPr lang="zh-TW" altLang="en-US" dirty="0"/>
              <a:t>考慮問題所有可能的情況，將最佳化問題的目標函數表示成一個遞迴關係式，結合</a:t>
            </a:r>
            <a:r>
              <a:rPr lang="en-US" altLang="zh-TW" dirty="0"/>
              <a:t>Table</a:t>
            </a:r>
            <a:r>
              <a:rPr lang="zh-TW" altLang="en-US" dirty="0"/>
              <a:t>的使用以找出最佳解</a:t>
            </a:r>
          </a:p>
          <a:p>
            <a:endParaRPr lang="zh-TW" altLang="en-US" dirty="0"/>
          </a:p>
        </p:txBody>
      </p:sp>
    </p:spTree>
    <p:extLst>
      <p:ext uri="{BB962C8B-B14F-4D97-AF65-F5344CB8AC3E}">
        <p14:creationId xmlns:p14="http://schemas.microsoft.com/office/powerpoint/2010/main" val="511959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p:cNvGraphicFramePr>
            <a:graphicFrameLocks/>
          </p:cNvGraphicFramePr>
          <p:nvPr>
            <p:extLst>
              <p:ext uri="{D42A27DB-BD31-4B8C-83A1-F6EECF244321}">
                <p14:modId xmlns:p14="http://schemas.microsoft.com/office/powerpoint/2010/main" val="3182227609"/>
              </p:ext>
            </p:extLst>
          </p:nvPr>
        </p:nvGraphicFramePr>
        <p:xfrm>
          <a:off x="973138" y="4871293"/>
          <a:ext cx="3240087" cy="1828800"/>
        </p:xfrm>
        <a:graphic>
          <a:graphicData uri="http://schemas.openxmlformats.org/drawingml/2006/table">
            <a:tbl>
              <a:tblPr/>
              <a:tblGrid>
                <a:gridCol w="463550">
                  <a:extLst>
                    <a:ext uri="{9D8B030D-6E8A-4147-A177-3AD203B41FA5}">
                      <a16:colId xmlns:a16="http://schemas.microsoft.com/office/drawing/2014/main" val="749945175"/>
                    </a:ext>
                  </a:extLst>
                </a:gridCol>
                <a:gridCol w="461962">
                  <a:extLst>
                    <a:ext uri="{9D8B030D-6E8A-4147-A177-3AD203B41FA5}">
                      <a16:colId xmlns:a16="http://schemas.microsoft.com/office/drawing/2014/main" val="3296583953"/>
                    </a:ext>
                  </a:extLst>
                </a:gridCol>
                <a:gridCol w="463550">
                  <a:extLst>
                    <a:ext uri="{9D8B030D-6E8A-4147-A177-3AD203B41FA5}">
                      <a16:colId xmlns:a16="http://schemas.microsoft.com/office/drawing/2014/main" val="3285592706"/>
                    </a:ext>
                  </a:extLst>
                </a:gridCol>
                <a:gridCol w="461963">
                  <a:extLst>
                    <a:ext uri="{9D8B030D-6E8A-4147-A177-3AD203B41FA5}">
                      <a16:colId xmlns:a16="http://schemas.microsoft.com/office/drawing/2014/main" val="462910492"/>
                    </a:ext>
                  </a:extLst>
                </a:gridCol>
                <a:gridCol w="463550">
                  <a:extLst>
                    <a:ext uri="{9D8B030D-6E8A-4147-A177-3AD203B41FA5}">
                      <a16:colId xmlns:a16="http://schemas.microsoft.com/office/drawing/2014/main" val="2519809098"/>
                    </a:ext>
                  </a:extLst>
                </a:gridCol>
                <a:gridCol w="461962">
                  <a:extLst>
                    <a:ext uri="{9D8B030D-6E8A-4147-A177-3AD203B41FA5}">
                      <a16:colId xmlns:a16="http://schemas.microsoft.com/office/drawing/2014/main" val="1352153391"/>
                    </a:ext>
                  </a:extLst>
                </a:gridCol>
                <a:gridCol w="463550">
                  <a:extLst>
                    <a:ext uri="{9D8B030D-6E8A-4147-A177-3AD203B41FA5}">
                      <a16:colId xmlns:a16="http://schemas.microsoft.com/office/drawing/2014/main" val="3440993333"/>
                    </a:ext>
                  </a:extLst>
                </a:gridCol>
              </a:tblGrid>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P</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1446726"/>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0757545"/>
                  </a:ext>
                </a:extLst>
              </a:tr>
              <a:tr h="1301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0361249"/>
                  </a:ext>
                </a:extLst>
              </a:tr>
              <a:tr h="12858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3457835"/>
                  </a:ext>
                </a:extLst>
              </a:tr>
              <a:tr h="34925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8943748"/>
                  </a:ext>
                </a:extLst>
              </a:tr>
            </a:tbl>
          </a:graphicData>
        </a:graphic>
      </p:graphicFrame>
      <p:graphicFrame>
        <p:nvGraphicFramePr>
          <p:cNvPr id="3" name="Group 134"/>
          <p:cNvGraphicFramePr>
            <a:graphicFrameLocks/>
          </p:cNvGraphicFramePr>
          <p:nvPr>
            <p:extLst>
              <p:ext uri="{D42A27DB-BD31-4B8C-83A1-F6EECF244321}">
                <p14:modId xmlns:p14="http://schemas.microsoft.com/office/powerpoint/2010/main" val="4189288275"/>
              </p:ext>
            </p:extLst>
          </p:nvPr>
        </p:nvGraphicFramePr>
        <p:xfrm>
          <a:off x="4357688" y="4912568"/>
          <a:ext cx="4606925" cy="1828800"/>
        </p:xfrm>
        <a:graphic>
          <a:graphicData uri="http://schemas.openxmlformats.org/drawingml/2006/table">
            <a:tbl>
              <a:tblPr/>
              <a:tblGrid>
                <a:gridCol w="720725">
                  <a:extLst>
                    <a:ext uri="{9D8B030D-6E8A-4147-A177-3AD203B41FA5}">
                      <a16:colId xmlns:a16="http://schemas.microsoft.com/office/drawing/2014/main" val="2706895069"/>
                    </a:ext>
                  </a:extLst>
                </a:gridCol>
                <a:gridCol w="647700">
                  <a:extLst>
                    <a:ext uri="{9D8B030D-6E8A-4147-A177-3AD203B41FA5}">
                      <a16:colId xmlns:a16="http://schemas.microsoft.com/office/drawing/2014/main" val="4098907052"/>
                    </a:ext>
                  </a:extLst>
                </a:gridCol>
                <a:gridCol w="647700">
                  <a:extLst>
                    <a:ext uri="{9D8B030D-6E8A-4147-A177-3AD203B41FA5}">
                      <a16:colId xmlns:a16="http://schemas.microsoft.com/office/drawing/2014/main" val="1685565682"/>
                    </a:ext>
                  </a:extLst>
                </a:gridCol>
                <a:gridCol w="647700">
                  <a:extLst>
                    <a:ext uri="{9D8B030D-6E8A-4147-A177-3AD203B41FA5}">
                      <a16:colId xmlns:a16="http://schemas.microsoft.com/office/drawing/2014/main" val="258224197"/>
                    </a:ext>
                  </a:extLst>
                </a:gridCol>
                <a:gridCol w="647700">
                  <a:extLst>
                    <a:ext uri="{9D8B030D-6E8A-4147-A177-3AD203B41FA5}">
                      <a16:colId xmlns:a16="http://schemas.microsoft.com/office/drawing/2014/main" val="3621231067"/>
                    </a:ext>
                  </a:extLst>
                </a:gridCol>
                <a:gridCol w="647700">
                  <a:extLst>
                    <a:ext uri="{9D8B030D-6E8A-4147-A177-3AD203B41FA5}">
                      <a16:colId xmlns:a16="http://schemas.microsoft.com/office/drawing/2014/main" val="750000972"/>
                    </a:ext>
                  </a:extLst>
                </a:gridCol>
                <a:gridCol w="647700">
                  <a:extLst>
                    <a:ext uri="{9D8B030D-6E8A-4147-A177-3AD203B41FA5}">
                      <a16:colId xmlns:a16="http://schemas.microsoft.com/office/drawing/2014/main" val="204994954"/>
                    </a:ext>
                  </a:extLst>
                </a:gridCol>
              </a:tblGrid>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label</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2257932"/>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5197294"/>
                  </a:ext>
                </a:extLst>
              </a:tr>
              <a:tr h="350838">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9220883"/>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568754"/>
                  </a:ext>
                </a:extLst>
              </a:tr>
              <a:tr h="35242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257500"/>
                  </a:ext>
                </a:extLst>
              </a:tr>
            </a:tbl>
          </a:graphicData>
        </a:graphic>
      </p:graphicFrame>
      <p:sp>
        <p:nvSpPr>
          <p:cNvPr id="4" name="Rectangle 129"/>
          <p:cNvSpPr>
            <a:spLocks noChangeArrowheads="1"/>
          </p:cNvSpPr>
          <p:nvPr/>
        </p:nvSpPr>
        <p:spPr bwMode="auto">
          <a:xfrm>
            <a:off x="539750" y="1553418"/>
            <a:ext cx="8135938"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73050" indent="-273050">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723900" indent="-271463">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1160463" indent="-257175">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609725" indent="-269875">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2060575" indent="-27146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517775" indent="-27146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974975" indent="-27146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432175" indent="-27146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889375" indent="-27146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lvl="2"/>
            <a:r>
              <a:rPr lang="en-US" altLang="zh-TW" sz="2000" b="0">
                <a:sym typeface="Symbol" panose="05050102010706020507" pitchFamily="18" charset="2"/>
              </a:rPr>
              <a:t>∵</a:t>
            </a:r>
            <a:r>
              <a:rPr lang="en-US" altLang="zh-TW" sz="2000" b="0"/>
              <a:t>k = 4 </a:t>
            </a:r>
            <a:r>
              <a:rPr lang="zh-TW" altLang="en-US" sz="2000" b="0"/>
              <a:t>，表示負重</a:t>
            </a:r>
            <a:r>
              <a:rPr lang="en-US" altLang="zh-TW" sz="2000" b="0"/>
              <a:t>4; </a:t>
            </a:r>
            <a:r>
              <a:rPr lang="zh-TW" altLang="en-US" sz="2000" b="0">
                <a:sym typeface="Symbol" panose="05050102010706020507" pitchFamily="18" charset="2"/>
              </a:rPr>
              <a:t>此時</a:t>
            </a:r>
            <a:r>
              <a:rPr lang="en-US" altLang="zh-TW" sz="2000" b="0">
                <a:sym typeface="Symbol" panose="05050102010706020507" pitchFamily="18" charset="2"/>
              </a:rPr>
              <a:t>:</a:t>
            </a:r>
          </a:p>
          <a:p>
            <a:pPr lvl="2"/>
            <a:endParaRPr lang="en-US" altLang="zh-TW" sz="2000" b="0">
              <a:sym typeface="Symbol" panose="05050102010706020507" pitchFamily="18" charset="2"/>
            </a:endParaRPr>
          </a:p>
          <a:p>
            <a:pPr lvl="2"/>
            <a:endParaRPr lang="en-US" altLang="zh-TW" sz="2000" b="0">
              <a:sym typeface="Symbol" panose="05050102010706020507" pitchFamily="18" charset="2"/>
            </a:endParaRPr>
          </a:p>
          <a:p>
            <a:pPr lvl="2"/>
            <a:endParaRPr lang="en-US" altLang="zh-TW" sz="2000" b="0">
              <a:sym typeface="Symbol" panose="05050102010706020507" pitchFamily="18" charset="2"/>
            </a:endParaRPr>
          </a:p>
          <a:p>
            <a:pPr lvl="2"/>
            <a:r>
              <a:rPr lang="en-US" altLang="zh-TW" sz="2000" b="0">
                <a:sym typeface="Symbol" panose="05050102010706020507" pitchFamily="18" charset="2"/>
              </a:rPr>
              <a:t>∵</a:t>
            </a:r>
            <a:r>
              <a:rPr lang="en-US" altLang="zh-TW" sz="2000" b="0"/>
              <a:t>k = 5 </a:t>
            </a:r>
            <a:r>
              <a:rPr lang="zh-TW" altLang="en-US" sz="2000" b="0"/>
              <a:t>，表示負重</a:t>
            </a:r>
            <a:r>
              <a:rPr lang="en-US" altLang="zh-TW" sz="2000" b="0"/>
              <a:t>5; </a:t>
            </a:r>
            <a:r>
              <a:rPr lang="zh-TW" altLang="en-US" sz="2000" b="0">
                <a:sym typeface="Symbol" panose="05050102010706020507" pitchFamily="18" charset="2"/>
              </a:rPr>
              <a:t>此時</a:t>
            </a:r>
            <a:r>
              <a:rPr lang="en-US" altLang="zh-TW" sz="2000" b="0">
                <a:sym typeface="Symbol" panose="05050102010706020507" pitchFamily="18" charset="2"/>
              </a:rPr>
              <a:t>:</a:t>
            </a:r>
          </a:p>
        </p:txBody>
      </p:sp>
      <p:graphicFrame>
        <p:nvGraphicFramePr>
          <p:cNvPr id="5" name="Object 127"/>
          <p:cNvGraphicFramePr>
            <a:graphicFrameLocks noChangeAspect="1"/>
          </p:cNvGraphicFramePr>
          <p:nvPr>
            <p:extLst>
              <p:ext uri="{D42A27DB-BD31-4B8C-83A1-F6EECF244321}">
                <p14:modId xmlns:p14="http://schemas.microsoft.com/office/powerpoint/2010/main" val="2672754420"/>
              </p:ext>
            </p:extLst>
          </p:nvPr>
        </p:nvGraphicFramePr>
        <p:xfrm>
          <a:off x="2438400" y="3706068"/>
          <a:ext cx="4718050" cy="800100"/>
        </p:xfrm>
        <a:graphic>
          <a:graphicData uri="http://schemas.openxmlformats.org/presentationml/2006/ole">
            <mc:AlternateContent xmlns:mc="http://schemas.openxmlformats.org/markup-compatibility/2006">
              <mc:Choice xmlns:v="urn:schemas-microsoft-com:vml" Requires="v">
                <p:oleObj spid="_x0000_s6202" name="方程式" r:id="rId3" imgW="2844720" imgH="482400" progId="Equation.3">
                  <p:embed/>
                </p:oleObj>
              </mc:Choice>
              <mc:Fallback>
                <p:oleObj name="方程式" r:id="rId3" imgW="2844720" imgH="482400" progId="Equation.3">
                  <p:embed/>
                  <p:pic>
                    <p:nvPicPr>
                      <p:cNvPr id="858239" name="Object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706068"/>
                        <a:ext cx="471805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28"/>
          <p:cNvGraphicFramePr>
            <a:graphicFrameLocks noChangeAspect="1"/>
          </p:cNvGraphicFramePr>
          <p:nvPr>
            <p:extLst>
              <p:ext uri="{D42A27DB-BD31-4B8C-83A1-F6EECF244321}">
                <p14:modId xmlns:p14="http://schemas.microsoft.com/office/powerpoint/2010/main" val="3659953782"/>
              </p:ext>
            </p:extLst>
          </p:nvPr>
        </p:nvGraphicFramePr>
        <p:xfrm>
          <a:off x="2524125" y="2058243"/>
          <a:ext cx="4635500" cy="800100"/>
        </p:xfrm>
        <a:graphic>
          <a:graphicData uri="http://schemas.openxmlformats.org/presentationml/2006/ole">
            <mc:AlternateContent xmlns:mc="http://schemas.openxmlformats.org/markup-compatibility/2006">
              <mc:Choice xmlns:v="urn:schemas-microsoft-com:vml" Requires="v">
                <p:oleObj spid="_x0000_s6203" name="方程式" r:id="rId5" imgW="2793960" imgH="482400" progId="Equation.3">
                  <p:embed/>
                </p:oleObj>
              </mc:Choice>
              <mc:Fallback>
                <p:oleObj name="方程式" r:id="rId5" imgW="2793960" imgH="482400" progId="Equation.3">
                  <p:embed/>
                  <p:pic>
                    <p:nvPicPr>
                      <p:cNvPr id="858240" name="Object 1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4125" y="2058243"/>
                        <a:ext cx="46355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135"/>
          <p:cNvSpPr>
            <a:spLocks noChangeArrowheads="1"/>
          </p:cNvSpPr>
          <p:nvPr/>
        </p:nvSpPr>
        <p:spPr bwMode="auto">
          <a:xfrm>
            <a:off x="3365500" y="6409580"/>
            <a:ext cx="287338"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Rectangle 136"/>
          <p:cNvSpPr>
            <a:spLocks noChangeArrowheads="1"/>
          </p:cNvSpPr>
          <p:nvPr/>
        </p:nvSpPr>
        <p:spPr bwMode="auto">
          <a:xfrm>
            <a:off x="3852863" y="6409580"/>
            <a:ext cx="2873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Rectangle 137"/>
          <p:cNvSpPr>
            <a:spLocks noChangeArrowheads="1"/>
          </p:cNvSpPr>
          <p:nvPr/>
        </p:nvSpPr>
        <p:spPr bwMode="auto">
          <a:xfrm>
            <a:off x="7748588" y="6411168"/>
            <a:ext cx="479425" cy="279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Rectangle 138"/>
          <p:cNvSpPr>
            <a:spLocks noChangeArrowheads="1"/>
          </p:cNvSpPr>
          <p:nvPr/>
        </p:nvSpPr>
        <p:spPr bwMode="auto">
          <a:xfrm>
            <a:off x="8389938" y="6393705"/>
            <a:ext cx="503237"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Rectangle 139"/>
          <p:cNvSpPr>
            <a:spLocks noChangeArrowheads="1"/>
          </p:cNvSpPr>
          <p:nvPr/>
        </p:nvSpPr>
        <p:spPr bwMode="auto">
          <a:xfrm>
            <a:off x="3714750" y="6298455"/>
            <a:ext cx="512763" cy="404813"/>
          </a:xfrm>
          <a:prstGeom prst="rect">
            <a:avLst/>
          </a:prstGeom>
          <a:solidFill>
            <a:srgbClr val="FF0000">
              <a:alpha val="30000"/>
            </a:srgbClr>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12" name="Group 140"/>
          <p:cNvGrpSpPr>
            <a:grpSpLocks/>
          </p:cNvGrpSpPr>
          <p:nvPr/>
        </p:nvGrpSpPr>
        <p:grpSpPr bwMode="auto">
          <a:xfrm>
            <a:off x="323850" y="618380"/>
            <a:ext cx="8569325" cy="788988"/>
            <a:chOff x="204" y="346"/>
            <a:chExt cx="5398" cy="497"/>
          </a:xfrm>
        </p:grpSpPr>
        <p:sp>
          <p:nvSpPr>
            <p:cNvPr id="13" name="Rectangle 141"/>
            <p:cNvSpPr>
              <a:spLocks noChangeArrowheads="1"/>
            </p:cNvSpPr>
            <p:nvPr/>
          </p:nvSpPr>
          <p:spPr bwMode="auto">
            <a:xfrm>
              <a:off x="1151" y="718"/>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$12</a:t>
              </a:r>
            </a:p>
          </p:txBody>
        </p:sp>
        <p:sp>
          <p:nvSpPr>
            <p:cNvPr id="14" name="Rectangle 142"/>
            <p:cNvSpPr>
              <a:spLocks noChangeArrowheads="1"/>
            </p:cNvSpPr>
            <p:nvPr/>
          </p:nvSpPr>
          <p:spPr bwMode="auto">
            <a:xfrm>
              <a:off x="575" y="718"/>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3</a:t>
              </a:r>
            </a:p>
          </p:txBody>
        </p:sp>
        <p:sp>
          <p:nvSpPr>
            <p:cNvPr id="15" name="Rectangle 143"/>
            <p:cNvSpPr>
              <a:spLocks noChangeArrowheads="1"/>
            </p:cNvSpPr>
            <p:nvPr/>
          </p:nvSpPr>
          <p:spPr bwMode="auto">
            <a:xfrm>
              <a:off x="204" y="718"/>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3</a:t>
              </a:r>
            </a:p>
          </p:txBody>
        </p:sp>
        <p:sp>
          <p:nvSpPr>
            <p:cNvPr id="16" name="Rectangle 144"/>
            <p:cNvSpPr>
              <a:spLocks noChangeArrowheads="1"/>
            </p:cNvSpPr>
            <p:nvPr/>
          </p:nvSpPr>
          <p:spPr bwMode="auto">
            <a:xfrm>
              <a:off x="1151" y="594"/>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$10</a:t>
              </a:r>
            </a:p>
          </p:txBody>
        </p:sp>
        <p:sp>
          <p:nvSpPr>
            <p:cNvPr id="17" name="Rectangle 145"/>
            <p:cNvSpPr>
              <a:spLocks noChangeArrowheads="1"/>
            </p:cNvSpPr>
            <p:nvPr/>
          </p:nvSpPr>
          <p:spPr bwMode="auto">
            <a:xfrm>
              <a:off x="575" y="594"/>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2</a:t>
              </a:r>
            </a:p>
          </p:txBody>
        </p:sp>
        <p:sp>
          <p:nvSpPr>
            <p:cNvPr id="18" name="Rectangle 146"/>
            <p:cNvSpPr>
              <a:spLocks noChangeArrowheads="1"/>
            </p:cNvSpPr>
            <p:nvPr/>
          </p:nvSpPr>
          <p:spPr bwMode="auto">
            <a:xfrm>
              <a:off x="204" y="594"/>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2</a:t>
              </a:r>
            </a:p>
          </p:txBody>
        </p:sp>
        <p:sp>
          <p:nvSpPr>
            <p:cNvPr id="19" name="Rectangle 147"/>
            <p:cNvSpPr>
              <a:spLocks noChangeArrowheads="1"/>
            </p:cNvSpPr>
            <p:nvPr/>
          </p:nvSpPr>
          <p:spPr bwMode="auto">
            <a:xfrm>
              <a:off x="1151" y="470"/>
              <a:ext cx="369"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$6</a:t>
              </a:r>
            </a:p>
          </p:txBody>
        </p:sp>
        <p:sp>
          <p:nvSpPr>
            <p:cNvPr id="20" name="Rectangle 148"/>
            <p:cNvSpPr>
              <a:spLocks noChangeArrowheads="1"/>
            </p:cNvSpPr>
            <p:nvPr/>
          </p:nvSpPr>
          <p:spPr bwMode="auto">
            <a:xfrm>
              <a:off x="575" y="470"/>
              <a:ext cx="57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1</a:t>
              </a:r>
            </a:p>
          </p:txBody>
        </p:sp>
        <p:sp>
          <p:nvSpPr>
            <p:cNvPr id="21" name="Rectangle 149"/>
            <p:cNvSpPr>
              <a:spLocks noChangeArrowheads="1"/>
            </p:cNvSpPr>
            <p:nvPr/>
          </p:nvSpPr>
          <p:spPr bwMode="auto">
            <a:xfrm>
              <a:off x="204" y="470"/>
              <a:ext cx="371"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O</a:t>
              </a:r>
              <a:r>
                <a:rPr lang="en-US" altLang="zh-TW" sz="1400" b="0" baseline="-25000"/>
                <a:t>1</a:t>
              </a:r>
            </a:p>
          </p:txBody>
        </p:sp>
        <p:sp>
          <p:nvSpPr>
            <p:cNvPr id="22" name="Rectangle 150"/>
            <p:cNvSpPr>
              <a:spLocks noChangeArrowheads="1"/>
            </p:cNvSpPr>
            <p:nvPr/>
          </p:nvSpPr>
          <p:spPr bwMode="auto">
            <a:xfrm>
              <a:off x="1151" y="346"/>
              <a:ext cx="369"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利潤</a:t>
              </a:r>
            </a:p>
          </p:txBody>
        </p:sp>
        <p:sp>
          <p:nvSpPr>
            <p:cNvPr id="23" name="Rectangle 151"/>
            <p:cNvSpPr>
              <a:spLocks noChangeArrowheads="1"/>
            </p:cNvSpPr>
            <p:nvPr/>
          </p:nvSpPr>
          <p:spPr bwMode="auto">
            <a:xfrm>
              <a:off x="575" y="346"/>
              <a:ext cx="576"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zh-TW" altLang="en-US" sz="1400" b="0"/>
                <a:t>重量</a:t>
              </a:r>
            </a:p>
          </p:txBody>
        </p:sp>
        <p:sp>
          <p:nvSpPr>
            <p:cNvPr id="24" name="Rectangle 152"/>
            <p:cNvSpPr>
              <a:spLocks noChangeArrowheads="1"/>
            </p:cNvSpPr>
            <p:nvPr/>
          </p:nvSpPr>
          <p:spPr bwMode="auto">
            <a:xfrm>
              <a:off x="204" y="346"/>
              <a:ext cx="371" cy="124"/>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u"/>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buChar char="n"/>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buChar char="¡"/>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buChar char="p"/>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buChar char="u"/>
                <a:defRPr kumimoji="1" sz="1400">
                  <a:solidFill>
                    <a:schemeClr val="tx1"/>
                  </a:solidFill>
                  <a:latin typeface="Berlin Sans FB" panose="020E0602020502020306" pitchFamily="34" charset="0"/>
                  <a:ea typeface="新細明體" panose="02020500000000000000" pitchFamily="18" charset="-120"/>
                </a:defRPr>
              </a:lvl9pPr>
            </a:lstStyle>
            <a:p>
              <a:pPr algn="ctr">
                <a:lnSpc>
                  <a:spcPct val="50000"/>
                </a:lnSpc>
                <a:spcBef>
                  <a:spcPct val="0"/>
                </a:spcBef>
                <a:buFont typeface="Wingdings" panose="05000000000000000000" pitchFamily="2" charset="2"/>
                <a:buNone/>
              </a:pPr>
              <a:r>
                <a:rPr lang="en-US" altLang="zh-TW" sz="1400" b="0"/>
                <a:t>Item</a:t>
              </a:r>
            </a:p>
          </p:txBody>
        </p:sp>
        <p:sp>
          <p:nvSpPr>
            <p:cNvPr id="25" name="Line 153"/>
            <p:cNvSpPr>
              <a:spLocks noChangeShapeType="1"/>
            </p:cNvSpPr>
            <p:nvPr/>
          </p:nvSpPr>
          <p:spPr bwMode="auto">
            <a:xfrm>
              <a:off x="204" y="346"/>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Line 154"/>
            <p:cNvSpPr>
              <a:spLocks noChangeShapeType="1"/>
            </p:cNvSpPr>
            <p:nvPr/>
          </p:nvSpPr>
          <p:spPr bwMode="auto">
            <a:xfrm>
              <a:off x="204" y="470"/>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 name="Line 155"/>
            <p:cNvSpPr>
              <a:spLocks noChangeShapeType="1"/>
            </p:cNvSpPr>
            <p:nvPr/>
          </p:nvSpPr>
          <p:spPr bwMode="auto">
            <a:xfrm>
              <a:off x="204" y="594"/>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 name="Line 156"/>
            <p:cNvSpPr>
              <a:spLocks noChangeShapeType="1"/>
            </p:cNvSpPr>
            <p:nvPr/>
          </p:nvSpPr>
          <p:spPr bwMode="auto">
            <a:xfrm>
              <a:off x="204" y="718"/>
              <a:ext cx="13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 name="Line 157"/>
            <p:cNvSpPr>
              <a:spLocks noChangeShapeType="1"/>
            </p:cNvSpPr>
            <p:nvPr/>
          </p:nvSpPr>
          <p:spPr bwMode="auto">
            <a:xfrm>
              <a:off x="204" y="842"/>
              <a:ext cx="13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 name="Line 158"/>
            <p:cNvSpPr>
              <a:spLocks noChangeShapeType="1"/>
            </p:cNvSpPr>
            <p:nvPr/>
          </p:nvSpPr>
          <p:spPr bwMode="auto">
            <a:xfrm>
              <a:off x="204"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1" name="Line 159"/>
            <p:cNvSpPr>
              <a:spLocks noChangeShapeType="1"/>
            </p:cNvSpPr>
            <p:nvPr/>
          </p:nvSpPr>
          <p:spPr bwMode="auto">
            <a:xfrm>
              <a:off x="575"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2" name="Line 160"/>
            <p:cNvSpPr>
              <a:spLocks noChangeShapeType="1"/>
            </p:cNvSpPr>
            <p:nvPr/>
          </p:nvSpPr>
          <p:spPr bwMode="auto">
            <a:xfrm>
              <a:off x="1151" y="346"/>
              <a:ext cx="0" cy="4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 name="Line 161"/>
            <p:cNvSpPr>
              <a:spLocks noChangeShapeType="1"/>
            </p:cNvSpPr>
            <p:nvPr/>
          </p:nvSpPr>
          <p:spPr bwMode="auto">
            <a:xfrm>
              <a:off x="1520" y="346"/>
              <a:ext cx="0" cy="4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 name="AutoShape 162"/>
            <p:cNvSpPr>
              <a:spLocks noChangeAspect="1" noChangeArrowheads="1" noTextEdit="1"/>
            </p:cNvSpPr>
            <p:nvPr/>
          </p:nvSpPr>
          <p:spPr bwMode="auto">
            <a:xfrm>
              <a:off x="2971" y="346"/>
              <a:ext cx="263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5" name="Rectangle 163"/>
            <p:cNvSpPr>
              <a:spLocks noChangeArrowheads="1"/>
            </p:cNvSpPr>
            <p:nvPr/>
          </p:nvSpPr>
          <p:spPr bwMode="auto">
            <a:xfrm>
              <a:off x="3344" y="634"/>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36" name="Rectangle 164"/>
            <p:cNvSpPr>
              <a:spLocks noChangeArrowheads="1"/>
            </p:cNvSpPr>
            <p:nvPr/>
          </p:nvSpPr>
          <p:spPr bwMode="auto">
            <a:xfrm>
              <a:off x="3344" y="70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î</a:t>
              </a:r>
              <a:endParaRPr lang="en-US" altLang="zh-TW"/>
            </a:p>
          </p:txBody>
        </p:sp>
        <p:sp>
          <p:nvSpPr>
            <p:cNvPr id="37" name="Rectangle 165"/>
            <p:cNvSpPr>
              <a:spLocks noChangeArrowheads="1"/>
            </p:cNvSpPr>
            <p:nvPr/>
          </p:nvSpPr>
          <p:spPr bwMode="auto">
            <a:xfrm>
              <a:off x="3344" y="453"/>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ï</a:t>
              </a:r>
              <a:endParaRPr lang="en-US" altLang="zh-TW"/>
            </a:p>
          </p:txBody>
        </p:sp>
        <p:sp>
          <p:nvSpPr>
            <p:cNvPr id="38" name="Rectangle 166"/>
            <p:cNvSpPr>
              <a:spLocks noChangeArrowheads="1"/>
            </p:cNvSpPr>
            <p:nvPr/>
          </p:nvSpPr>
          <p:spPr bwMode="auto">
            <a:xfrm>
              <a:off x="3344" y="53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í</a:t>
              </a:r>
              <a:endParaRPr lang="en-US" altLang="zh-TW"/>
            </a:p>
          </p:txBody>
        </p:sp>
        <p:sp>
          <p:nvSpPr>
            <p:cNvPr id="39" name="Rectangle 167"/>
            <p:cNvSpPr>
              <a:spLocks noChangeArrowheads="1"/>
            </p:cNvSpPr>
            <p:nvPr/>
          </p:nvSpPr>
          <p:spPr bwMode="auto">
            <a:xfrm>
              <a:off x="3344" y="362"/>
              <a:ext cx="5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ì</a:t>
              </a:r>
              <a:endParaRPr lang="en-US" altLang="zh-TW"/>
            </a:p>
          </p:txBody>
        </p:sp>
        <p:sp>
          <p:nvSpPr>
            <p:cNvPr id="40" name="Rectangle 168"/>
            <p:cNvSpPr>
              <a:spLocks noChangeArrowheads="1"/>
            </p:cNvSpPr>
            <p:nvPr/>
          </p:nvSpPr>
          <p:spPr bwMode="auto">
            <a:xfrm>
              <a:off x="5139"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³</a:t>
              </a:r>
              <a:endParaRPr lang="en-US" altLang="zh-TW"/>
            </a:p>
          </p:txBody>
        </p:sp>
        <p:sp>
          <p:nvSpPr>
            <p:cNvPr id="41" name="Rectangle 169"/>
            <p:cNvSpPr>
              <a:spLocks noChangeArrowheads="1"/>
            </p:cNvSpPr>
            <p:nvPr/>
          </p:nvSpPr>
          <p:spPr bwMode="auto">
            <a:xfrm>
              <a:off x="3747" y="67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2" name="Rectangle 170"/>
            <p:cNvSpPr>
              <a:spLocks noChangeArrowheads="1"/>
            </p:cNvSpPr>
            <p:nvPr/>
          </p:nvSpPr>
          <p:spPr bwMode="auto">
            <a:xfrm>
              <a:off x="5143"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&lt;</a:t>
              </a:r>
              <a:endParaRPr lang="en-US" altLang="zh-TW"/>
            </a:p>
          </p:txBody>
        </p:sp>
        <p:sp>
          <p:nvSpPr>
            <p:cNvPr id="43" name="Rectangle 171"/>
            <p:cNvSpPr>
              <a:spLocks noChangeArrowheads="1"/>
            </p:cNvSpPr>
            <p:nvPr/>
          </p:nvSpPr>
          <p:spPr bwMode="auto">
            <a:xfrm>
              <a:off x="5450"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4" name="Rectangle 172"/>
            <p:cNvSpPr>
              <a:spLocks noChangeArrowheads="1"/>
            </p:cNvSpPr>
            <p:nvPr/>
          </p:nvSpPr>
          <p:spPr bwMode="auto">
            <a:xfrm>
              <a:off x="5109" y="35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5" name="Rectangle 173"/>
            <p:cNvSpPr>
              <a:spLocks noChangeArrowheads="1"/>
            </p:cNvSpPr>
            <p:nvPr/>
          </p:nvSpPr>
          <p:spPr bwMode="auto">
            <a:xfrm>
              <a:off x="3264" y="514"/>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latin typeface="Symbol" panose="05050102010706020507" pitchFamily="18" charset="2"/>
                </a:rPr>
                <a:t>=</a:t>
              </a:r>
              <a:endParaRPr lang="en-US" altLang="zh-TW"/>
            </a:p>
          </p:txBody>
        </p:sp>
        <p:sp>
          <p:nvSpPr>
            <p:cNvPr id="46" name="Rectangle 174"/>
            <p:cNvSpPr>
              <a:spLocks noChangeArrowheads="1"/>
            </p:cNvSpPr>
            <p:nvPr/>
          </p:nvSpPr>
          <p:spPr bwMode="auto">
            <a:xfrm>
              <a:off x="5478" y="75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47" name="Rectangle 175"/>
            <p:cNvSpPr>
              <a:spLocks noChangeArrowheads="1"/>
            </p:cNvSpPr>
            <p:nvPr/>
          </p:nvSpPr>
          <p:spPr bwMode="auto">
            <a:xfrm>
              <a:off x="5322" y="75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48" name="Rectangle 176"/>
            <p:cNvSpPr>
              <a:spLocks noChangeArrowheads="1"/>
            </p:cNvSpPr>
            <p:nvPr/>
          </p:nvSpPr>
          <p:spPr bwMode="auto">
            <a:xfrm>
              <a:off x="5306"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49" name="Rectangle 177"/>
            <p:cNvSpPr>
              <a:spLocks noChangeArrowheads="1"/>
            </p:cNvSpPr>
            <p:nvPr/>
          </p:nvSpPr>
          <p:spPr bwMode="auto">
            <a:xfrm>
              <a:off x="431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0" name="Rectangle 178"/>
            <p:cNvSpPr>
              <a:spLocks noChangeArrowheads="1"/>
            </p:cNvSpPr>
            <p:nvPr/>
          </p:nvSpPr>
          <p:spPr bwMode="auto">
            <a:xfrm>
              <a:off x="3699" y="75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1" name="Rectangle 179"/>
            <p:cNvSpPr>
              <a:spLocks noChangeArrowheads="1"/>
            </p:cNvSpPr>
            <p:nvPr/>
          </p:nvSpPr>
          <p:spPr bwMode="auto">
            <a:xfrm>
              <a:off x="5481" y="592"/>
              <a:ext cx="8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2" name="Rectangle 180"/>
            <p:cNvSpPr>
              <a:spLocks noChangeArrowheads="1"/>
            </p:cNvSpPr>
            <p:nvPr/>
          </p:nvSpPr>
          <p:spPr bwMode="auto">
            <a:xfrm>
              <a:off x="5326" y="592"/>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          </a:t>
              </a:r>
              <a:endParaRPr lang="en-US" altLang="zh-TW"/>
            </a:p>
          </p:txBody>
        </p:sp>
        <p:sp>
          <p:nvSpPr>
            <p:cNvPr id="53" name="Rectangle 181"/>
            <p:cNvSpPr>
              <a:spLocks noChangeArrowheads="1"/>
            </p:cNvSpPr>
            <p:nvPr/>
          </p:nvSpPr>
          <p:spPr bwMode="auto">
            <a:xfrm>
              <a:off x="5310" y="592"/>
              <a:ext cx="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800" b="0">
                  <a:solidFill>
                    <a:srgbClr val="000000"/>
                  </a:solidFill>
                </a:rPr>
                <a:t>i</a:t>
              </a:r>
              <a:endParaRPr lang="en-US" altLang="zh-TW"/>
            </a:p>
          </p:txBody>
        </p:sp>
        <p:sp>
          <p:nvSpPr>
            <p:cNvPr id="54" name="Rectangle 182"/>
            <p:cNvSpPr>
              <a:spLocks noChangeArrowheads="1"/>
            </p:cNvSpPr>
            <p:nvPr/>
          </p:nvSpPr>
          <p:spPr bwMode="auto">
            <a:xfrm>
              <a:off x="5194" y="68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55" name="Rectangle 183"/>
            <p:cNvSpPr>
              <a:spLocks noChangeArrowheads="1"/>
            </p:cNvSpPr>
            <p:nvPr/>
          </p:nvSpPr>
          <p:spPr bwMode="auto">
            <a:xfrm>
              <a:off x="506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56" name="Rectangle 184"/>
            <p:cNvSpPr>
              <a:spLocks noChangeArrowheads="1"/>
            </p:cNvSpPr>
            <p:nvPr/>
          </p:nvSpPr>
          <p:spPr bwMode="auto">
            <a:xfrm>
              <a:off x="503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57" name="Rectangle 185"/>
            <p:cNvSpPr>
              <a:spLocks noChangeArrowheads="1"/>
            </p:cNvSpPr>
            <p:nvPr/>
          </p:nvSpPr>
          <p:spPr bwMode="auto">
            <a:xfrm>
              <a:off x="4961" y="68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58" name="Rectangle 186"/>
            <p:cNvSpPr>
              <a:spLocks noChangeArrowheads="1"/>
            </p:cNvSpPr>
            <p:nvPr/>
          </p:nvSpPr>
          <p:spPr bwMode="auto">
            <a:xfrm>
              <a:off x="4833" y="68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59" name="Rectangle 187"/>
            <p:cNvSpPr>
              <a:spLocks noChangeArrowheads="1"/>
            </p:cNvSpPr>
            <p:nvPr/>
          </p:nvSpPr>
          <p:spPr bwMode="auto">
            <a:xfrm>
              <a:off x="4713"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60" name="Rectangle 188"/>
            <p:cNvSpPr>
              <a:spLocks noChangeArrowheads="1"/>
            </p:cNvSpPr>
            <p:nvPr/>
          </p:nvSpPr>
          <p:spPr bwMode="auto">
            <a:xfrm>
              <a:off x="4688"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1" name="Rectangle 189"/>
            <p:cNvSpPr>
              <a:spLocks noChangeArrowheads="1"/>
            </p:cNvSpPr>
            <p:nvPr/>
          </p:nvSpPr>
          <p:spPr bwMode="auto">
            <a:xfrm>
              <a:off x="4613"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62" name="Rectangle 190"/>
            <p:cNvSpPr>
              <a:spLocks noChangeArrowheads="1"/>
            </p:cNvSpPr>
            <p:nvPr/>
          </p:nvSpPr>
          <p:spPr bwMode="auto">
            <a:xfrm>
              <a:off x="4573"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63" name="Rectangle 191"/>
            <p:cNvSpPr>
              <a:spLocks noChangeArrowheads="1"/>
            </p:cNvSpPr>
            <p:nvPr/>
          </p:nvSpPr>
          <p:spPr bwMode="auto">
            <a:xfrm>
              <a:off x="4431"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64" name="Rectangle 192"/>
            <p:cNvSpPr>
              <a:spLocks noChangeArrowheads="1"/>
            </p:cNvSpPr>
            <p:nvPr/>
          </p:nvSpPr>
          <p:spPr bwMode="auto">
            <a:xfrm>
              <a:off x="4406"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65" name="Rectangle 193"/>
            <p:cNvSpPr>
              <a:spLocks noChangeArrowheads="1"/>
            </p:cNvSpPr>
            <p:nvPr/>
          </p:nvSpPr>
          <p:spPr bwMode="auto">
            <a:xfrm>
              <a:off x="4349" y="686"/>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66" name="Rectangle 194"/>
            <p:cNvSpPr>
              <a:spLocks noChangeArrowheads="1"/>
            </p:cNvSpPr>
            <p:nvPr/>
          </p:nvSpPr>
          <p:spPr bwMode="auto">
            <a:xfrm>
              <a:off x="4233" y="686"/>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w</a:t>
              </a:r>
              <a:endParaRPr lang="en-US" altLang="zh-TW"/>
            </a:p>
          </p:txBody>
        </p:sp>
        <p:sp>
          <p:nvSpPr>
            <p:cNvPr id="67" name="Rectangle 195"/>
            <p:cNvSpPr>
              <a:spLocks noChangeArrowheads="1"/>
            </p:cNvSpPr>
            <p:nvPr/>
          </p:nvSpPr>
          <p:spPr bwMode="auto">
            <a:xfrm>
              <a:off x="4180"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68" name="Rectangle 196"/>
            <p:cNvSpPr>
              <a:spLocks noChangeArrowheads="1"/>
            </p:cNvSpPr>
            <p:nvPr/>
          </p:nvSpPr>
          <p:spPr bwMode="auto">
            <a:xfrm>
              <a:off x="4107" y="68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69" name="Rectangle 197"/>
            <p:cNvSpPr>
              <a:spLocks noChangeArrowheads="1"/>
            </p:cNvSpPr>
            <p:nvPr/>
          </p:nvSpPr>
          <p:spPr bwMode="auto">
            <a:xfrm>
              <a:off x="4082" y="68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0" name="Rectangle 198"/>
            <p:cNvSpPr>
              <a:spLocks noChangeArrowheads="1"/>
            </p:cNvSpPr>
            <p:nvPr/>
          </p:nvSpPr>
          <p:spPr bwMode="auto">
            <a:xfrm>
              <a:off x="4007" y="68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71" name="Rectangle 199"/>
            <p:cNvSpPr>
              <a:spLocks noChangeArrowheads="1"/>
            </p:cNvSpPr>
            <p:nvPr/>
          </p:nvSpPr>
          <p:spPr bwMode="auto">
            <a:xfrm>
              <a:off x="3967" y="68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72" name="Rectangle 200"/>
            <p:cNvSpPr>
              <a:spLocks noChangeArrowheads="1"/>
            </p:cNvSpPr>
            <p:nvPr/>
          </p:nvSpPr>
          <p:spPr bwMode="auto">
            <a:xfrm>
              <a:off x="3825" y="68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73" name="Rectangle 201"/>
            <p:cNvSpPr>
              <a:spLocks noChangeArrowheads="1"/>
            </p:cNvSpPr>
            <p:nvPr/>
          </p:nvSpPr>
          <p:spPr bwMode="auto">
            <a:xfrm>
              <a:off x="3412" y="686"/>
              <a:ext cx="2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Max(p</a:t>
              </a:r>
              <a:endParaRPr lang="en-US" altLang="zh-TW"/>
            </a:p>
          </p:txBody>
        </p:sp>
        <p:sp>
          <p:nvSpPr>
            <p:cNvPr id="74" name="Rectangle 202"/>
            <p:cNvSpPr>
              <a:spLocks noChangeArrowheads="1"/>
            </p:cNvSpPr>
            <p:nvPr/>
          </p:nvSpPr>
          <p:spPr bwMode="auto">
            <a:xfrm>
              <a:off x="5198" y="526"/>
              <a:ext cx="10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w</a:t>
              </a:r>
              <a:endParaRPr lang="en-US" altLang="zh-TW"/>
            </a:p>
          </p:txBody>
        </p:sp>
        <p:sp>
          <p:nvSpPr>
            <p:cNvPr id="75" name="Rectangle 203"/>
            <p:cNvSpPr>
              <a:spLocks noChangeArrowheads="1"/>
            </p:cNvSpPr>
            <p:nvPr/>
          </p:nvSpPr>
          <p:spPr bwMode="auto">
            <a:xfrm>
              <a:off x="5066"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76" name="Rectangle 204"/>
            <p:cNvSpPr>
              <a:spLocks noChangeArrowheads="1"/>
            </p:cNvSpPr>
            <p:nvPr/>
          </p:nvSpPr>
          <p:spPr bwMode="auto">
            <a:xfrm>
              <a:off x="5041"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7" name="Rectangle 205"/>
            <p:cNvSpPr>
              <a:spLocks noChangeArrowheads="1"/>
            </p:cNvSpPr>
            <p:nvPr/>
          </p:nvSpPr>
          <p:spPr bwMode="auto">
            <a:xfrm>
              <a:off x="4965" y="52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78" name="Rectangle 206"/>
            <p:cNvSpPr>
              <a:spLocks noChangeArrowheads="1"/>
            </p:cNvSpPr>
            <p:nvPr/>
          </p:nvSpPr>
          <p:spPr bwMode="auto">
            <a:xfrm>
              <a:off x="4836" y="526"/>
              <a:ext cx="1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79" name="Rectangle 207"/>
            <p:cNvSpPr>
              <a:spLocks noChangeArrowheads="1"/>
            </p:cNvSpPr>
            <p:nvPr/>
          </p:nvSpPr>
          <p:spPr bwMode="auto">
            <a:xfrm>
              <a:off x="45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0" name="Rectangle 208"/>
            <p:cNvSpPr>
              <a:spLocks noChangeArrowheads="1"/>
            </p:cNvSpPr>
            <p:nvPr/>
          </p:nvSpPr>
          <p:spPr bwMode="auto">
            <a:xfrm>
              <a:off x="4303"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1" name="Rectangle 209"/>
            <p:cNvSpPr>
              <a:spLocks noChangeArrowheads="1"/>
            </p:cNvSpPr>
            <p:nvPr/>
          </p:nvSpPr>
          <p:spPr bwMode="auto">
            <a:xfrm>
              <a:off x="4037"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2" name="Rectangle 210"/>
            <p:cNvSpPr>
              <a:spLocks noChangeArrowheads="1"/>
            </p:cNvSpPr>
            <p:nvPr/>
          </p:nvSpPr>
          <p:spPr bwMode="auto">
            <a:xfrm>
              <a:off x="3770" y="52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3" name="Rectangle 211"/>
            <p:cNvSpPr>
              <a:spLocks noChangeArrowheads="1"/>
            </p:cNvSpPr>
            <p:nvPr/>
          </p:nvSpPr>
          <p:spPr bwMode="auto">
            <a:xfrm>
              <a:off x="3690"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84" name="Rectangle 212"/>
            <p:cNvSpPr>
              <a:spLocks noChangeArrowheads="1"/>
            </p:cNvSpPr>
            <p:nvPr/>
          </p:nvSpPr>
          <p:spPr bwMode="auto">
            <a:xfrm>
              <a:off x="3665"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85" name="Rectangle 213"/>
            <p:cNvSpPr>
              <a:spLocks noChangeArrowheads="1"/>
            </p:cNvSpPr>
            <p:nvPr/>
          </p:nvSpPr>
          <p:spPr bwMode="auto">
            <a:xfrm>
              <a:off x="3590" y="52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1,</a:t>
              </a:r>
              <a:endParaRPr lang="en-US" altLang="zh-TW"/>
            </a:p>
          </p:txBody>
        </p:sp>
        <p:sp>
          <p:nvSpPr>
            <p:cNvPr id="86" name="Rectangle 214"/>
            <p:cNvSpPr>
              <a:spLocks noChangeArrowheads="1"/>
            </p:cNvSpPr>
            <p:nvPr/>
          </p:nvSpPr>
          <p:spPr bwMode="auto">
            <a:xfrm>
              <a:off x="3550" y="52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a:t>
              </a:r>
              <a:endParaRPr lang="en-US" altLang="zh-TW"/>
            </a:p>
          </p:txBody>
        </p:sp>
        <p:sp>
          <p:nvSpPr>
            <p:cNvPr id="87" name="Rectangle 215"/>
            <p:cNvSpPr>
              <a:spLocks noChangeArrowheads="1"/>
            </p:cNvSpPr>
            <p:nvPr/>
          </p:nvSpPr>
          <p:spPr bwMode="auto">
            <a:xfrm>
              <a:off x="3408" y="526"/>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sp>
          <p:nvSpPr>
            <p:cNvPr id="88" name="Rectangle 216"/>
            <p:cNvSpPr>
              <a:spLocks noChangeArrowheads="1"/>
            </p:cNvSpPr>
            <p:nvPr/>
          </p:nvSpPr>
          <p:spPr bwMode="auto">
            <a:xfrm>
              <a:off x="5532"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89" name="Rectangle 217"/>
            <p:cNvSpPr>
              <a:spLocks noChangeArrowheads="1"/>
            </p:cNvSpPr>
            <p:nvPr/>
          </p:nvSpPr>
          <p:spPr bwMode="auto">
            <a:xfrm>
              <a:off x="5372" y="366"/>
              <a:ext cx="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 </a:t>
              </a:r>
              <a:endParaRPr lang="en-US" altLang="zh-TW"/>
            </a:p>
          </p:txBody>
        </p:sp>
        <p:sp>
          <p:nvSpPr>
            <p:cNvPr id="90" name="Rectangle 218"/>
            <p:cNvSpPr>
              <a:spLocks noChangeArrowheads="1"/>
            </p:cNvSpPr>
            <p:nvPr/>
          </p:nvSpPr>
          <p:spPr bwMode="auto">
            <a:xfrm>
              <a:off x="5259" y="366"/>
              <a:ext cx="11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or </a:t>
              </a:r>
              <a:endParaRPr lang="en-US" altLang="zh-TW"/>
            </a:p>
          </p:txBody>
        </p:sp>
        <p:sp>
          <p:nvSpPr>
            <p:cNvPr id="91" name="Rectangle 219"/>
            <p:cNvSpPr>
              <a:spLocks noChangeArrowheads="1"/>
            </p:cNvSpPr>
            <p:nvPr/>
          </p:nvSpPr>
          <p:spPr bwMode="auto">
            <a:xfrm>
              <a:off x="52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2" name="Rectangle 220"/>
            <p:cNvSpPr>
              <a:spLocks noChangeArrowheads="1"/>
            </p:cNvSpPr>
            <p:nvPr/>
          </p:nvSpPr>
          <p:spPr bwMode="auto">
            <a:xfrm>
              <a:off x="5187"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93" name="Rectangle 221"/>
            <p:cNvSpPr>
              <a:spLocks noChangeArrowheads="1"/>
            </p:cNvSpPr>
            <p:nvPr/>
          </p:nvSpPr>
          <p:spPr bwMode="auto">
            <a:xfrm>
              <a:off x="516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4" name="Rectangle 222"/>
            <p:cNvSpPr>
              <a:spLocks noChangeArrowheads="1"/>
            </p:cNvSpPr>
            <p:nvPr/>
          </p:nvSpPr>
          <p:spPr bwMode="auto">
            <a:xfrm>
              <a:off x="5084"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5" name="Rectangle 223"/>
            <p:cNvSpPr>
              <a:spLocks noChangeArrowheads="1"/>
            </p:cNvSpPr>
            <p:nvPr/>
          </p:nvSpPr>
          <p:spPr bwMode="auto">
            <a:xfrm>
              <a:off x="5057" y="366"/>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a:t>
              </a:r>
              <a:endParaRPr lang="en-US" altLang="zh-TW"/>
            </a:p>
          </p:txBody>
        </p:sp>
        <p:sp>
          <p:nvSpPr>
            <p:cNvPr id="96" name="Rectangle 224"/>
            <p:cNvSpPr>
              <a:spLocks noChangeArrowheads="1"/>
            </p:cNvSpPr>
            <p:nvPr/>
          </p:nvSpPr>
          <p:spPr bwMode="auto">
            <a:xfrm>
              <a:off x="5035" y="36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7" name="Rectangle 225"/>
            <p:cNvSpPr>
              <a:spLocks noChangeArrowheads="1"/>
            </p:cNvSpPr>
            <p:nvPr/>
          </p:nvSpPr>
          <p:spPr bwMode="auto">
            <a:xfrm>
              <a:off x="4959" y="366"/>
              <a:ext cx="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if</a:t>
              </a:r>
              <a:endParaRPr lang="en-US" altLang="zh-TW"/>
            </a:p>
          </p:txBody>
        </p:sp>
        <p:sp>
          <p:nvSpPr>
            <p:cNvPr id="98" name="Rectangle 226"/>
            <p:cNvSpPr>
              <a:spLocks noChangeArrowheads="1"/>
            </p:cNvSpPr>
            <p:nvPr/>
          </p:nvSpPr>
          <p:spPr bwMode="auto">
            <a:xfrm>
              <a:off x="4777" y="366"/>
              <a:ext cx="18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99" name="Rectangle 227"/>
            <p:cNvSpPr>
              <a:spLocks noChangeArrowheads="1"/>
            </p:cNvSpPr>
            <p:nvPr/>
          </p:nvSpPr>
          <p:spPr bwMode="auto">
            <a:xfrm>
              <a:off x="45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0" name="Rectangle 228"/>
            <p:cNvSpPr>
              <a:spLocks noChangeArrowheads="1"/>
            </p:cNvSpPr>
            <p:nvPr/>
          </p:nvSpPr>
          <p:spPr bwMode="auto">
            <a:xfrm>
              <a:off x="42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1" name="Rectangle 229"/>
            <p:cNvSpPr>
              <a:spLocks noChangeArrowheads="1"/>
            </p:cNvSpPr>
            <p:nvPr/>
          </p:nvSpPr>
          <p:spPr bwMode="auto">
            <a:xfrm>
              <a:off x="3977"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2" name="Rectangle 230"/>
            <p:cNvSpPr>
              <a:spLocks noChangeArrowheads="1"/>
            </p:cNvSpPr>
            <p:nvPr/>
          </p:nvSpPr>
          <p:spPr bwMode="auto">
            <a:xfrm>
              <a:off x="3710"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3" name="Rectangle 231"/>
            <p:cNvSpPr>
              <a:spLocks noChangeArrowheads="1"/>
            </p:cNvSpPr>
            <p:nvPr/>
          </p:nvSpPr>
          <p:spPr bwMode="auto">
            <a:xfrm>
              <a:off x="3444" y="366"/>
              <a:ext cx="2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4" name="Rectangle 232"/>
            <p:cNvSpPr>
              <a:spLocks noChangeArrowheads="1"/>
            </p:cNvSpPr>
            <p:nvPr/>
          </p:nvSpPr>
          <p:spPr bwMode="auto">
            <a:xfrm>
              <a:off x="3395" y="366"/>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0</a:t>
              </a:r>
              <a:endParaRPr lang="en-US" altLang="zh-TW"/>
            </a:p>
          </p:txBody>
        </p:sp>
        <p:sp>
          <p:nvSpPr>
            <p:cNvPr id="105" name="Rectangle 233"/>
            <p:cNvSpPr>
              <a:spLocks noChangeArrowheads="1"/>
            </p:cNvSpPr>
            <p:nvPr/>
          </p:nvSpPr>
          <p:spPr bwMode="auto">
            <a:xfrm>
              <a:off x="331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6" name="Rectangle 234"/>
            <p:cNvSpPr>
              <a:spLocks noChangeArrowheads="1"/>
            </p:cNvSpPr>
            <p:nvPr/>
          </p:nvSpPr>
          <p:spPr bwMode="auto">
            <a:xfrm>
              <a:off x="3239"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7" name="Rectangle 235"/>
            <p:cNvSpPr>
              <a:spLocks noChangeArrowheads="1"/>
            </p:cNvSpPr>
            <p:nvPr/>
          </p:nvSpPr>
          <p:spPr bwMode="auto">
            <a:xfrm>
              <a:off x="3159" y="526"/>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k]</a:t>
              </a:r>
              <a:endParaRPr lang="en-US" altLang="zh-TW"/>
            </a:p>
          </p:txBody>
        </p:sp>
        <p:sp>
          <p:nvSpPr>
            <p:cNvPr id="108" name="Rectangle 236"/>
            <p:cNvSpPr>
              <a:spLocks noChangeArrowheads="1"/>
            </p:cNvSpPr>
            <p:nvPr/>
          </p:nvSpPr>
          <p:spPr bwMode="auto">
            <a:xfrm>
              <a:off x="3134" y="526"/>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 </a:t>
              </a:r>
              <a:endParaRPr lang="en-US" altLang="zh-TW"/>
            </a:p>
          </p:txBody>
        </p:sp>
        <p:sp>
          <p:nvSpPr>
            <p:cNvPr id="109" name="Rectangle 237"/>
            <p:cNvSpPr>
              <a:spLocks noChangeArrowheads="1"/>
            </p:cNvSpPr>
            <p:nvPr/>
          </p:nvSpPr>
          <p:spPr bwMode="auto">
            <a:xfrm>
              <a:off x="2987" y="526"/>
              <a:ext cx="14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300" b="0">
                  <a:solidFill>
                    <a:srgbClr val="000000"/>
                  </a:solidFill>
                </a:rPr>
                <a:t>P[i,</a:t>
              </a:r>
              <a:endParaRPr lang="en-US" altLang="zh-TW"/>
            </a:p>
          </p:txBody>
        </p:sp>
      </p:grpSp>
    </p:spTree>
    <p:extLst>
      <p:ext uri="{BB962C8B-B14F-4D97-AF65-F5344CB8AC3E}">
        <p14:creationId xmlns:p14="http://schemas.microsoft.com/office/powerpoint/2010/main" val="34508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nodeType="clickEffect">
                                  <p:stCondLst>
                                    <p:cond delay="0"/>
                                  </p:stCondLst>
                                  <p:childTnLst>
                                    <p:animEffect transition="out" filter="randombar(horizontal)">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nodeType="clickEffect">
                                  <p:stCondLst>
                                    <p:cond delay="0"/>
                                  </p:stCondLst>
                                  <p:childTnLst>
                                    <p:animEffect transition="out" filter="randombar(horizontal)">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3" dur="500"/>
                                        <p:tgtEl>
                                          <p:spTgt spid="4">
                                            <p:txEl>
                                              <p:pRg st="4" end="4"/>
                                            </p:txEl>
                                          </p:spTgt>
                                        </p:tgtEl>
                                      </p:cBhvr>
                                    </p:animEffect>
                                  </p:childTnLst>
                                </p:cTn>
                              </p:par>
                            </p:childTnLst>
                          </p:cTn>
                        </p:par>
                        <p:par>
                          <p:cTn id="34" fill="hold">
                            <p:stCondLst>
                              <p:cond delay="500"/>
                            </p:stCondLst>
                            <p:childTnLst>
                              <p:par>
                                <p:cTn id="35" presetID="14" presetClass="entr" presetSubtype="1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xit" presetSubtype="10" fill="hold" nodeType="clickEffect">
                                  <p:stCondLst>
                                    <p:cond delay="0"/>
                                  </p:stCondLst>
                                  <p:childTnLst>
                                    <p:animEffect transition="out" filter="randombar(horizontal)">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nodeType="clickEffect">
                                  <p:stCondLst>
                                    <p:cond delay="0"/>
                                  </p:stCondLst>
                                  <p:childTnLst>
                                    <p:animEffect transition="out" filter="randombar(horizontal)">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randombar(horizontal)">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620713"/>
            <a:ext cx="6192837" cy="60928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15"/>
          <p:cNvGrpSpPr>
            <a:grpSpLocks/>
          </p:cNvGrpSpPr>
          <p:nvPr/>
        </p:nvGrpSpPr>
        <p:grpSpPr bwMode="auto">
          <a:xfrm>
            <a:off x="936625" y="1844675"/>
            <a:ext cx="603250" cy="792163"/>
            <a:chOff x="459" y="1162"/>
            <a:chExt cx="380" cy="499"/>
          </a:xfrm>
        </p:grpSpPr>
        <p:sp>
          <p:nvSpPr>
            <p:cNvPr id="4" name="AutoShape 5"/>
            <p:cNvSpPr>
              <a:spLocks/>
            </p:cNvSpPr>
            <p:nvPr/>
          </p:nvSpPr>
          <p:spPr bwMode="auto">
            <a:xfrm>
              <a:off x="698" y="1162"/>
              <a:ext cx="141" cy="499"/>
            </a:xfrm>
            <a:prstGeom prst="leftBrace">
              <a:avLst>
                <a:gd name="adj1" fmla="val 2949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 name="Text Box 10"/>
            <p:cNvSpPr txBox="1">
              <a:spLocks noChangeArrowheads="1"/>
            </p:cNvSpPr>
            <p:nvPr/>
          </p:nvSpPr>
          <p:spPr bwMode="auto">
            <a:xfrm>
              <a:off x="459" y="1294"/>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ym typeface="Wingdings 2" panose="05020102010507070707" pitchFamily="18" charset="2"/>
                </a:rPr>
                <a:t></a:t>
              </a:r>
            </a:p>
          </p:txBody>
        </p:sp>
      </p:grpSp>
      <p:grpSp>
        <p:nvGrpSpPr>
          <p:cNvPr id="6" name="Group 16"/>
          <p:cNvGrpSpPr>
            <a:grpSpLocks/>
          </p:cNvGrpSpPr>
          <p:nvPr/>
        </p:nvGrpSpPr>
        <p:grpSpPr bwMode="auto">
          <a:xfrm>
            <a:off x="936625" y="3213100"/>
            <a:ext cx="611188" cy="431800"/>
            <a:chOff x="459" y="2024"/>
            <a:chExt cx="385" cy="272"/>
          </a:xfrm>
        </p:grpSpPr>
        <p:sp>
          <p:nvSpPr>
            <p:cNvPr id="7" name="AutoShape 6"/>
            <p:cNvSpPr>
              <a:spLocks/>
            </p:cNvSpPr>
            <p:nvPr/>
          </p:nvSpPr>
          <p:spPr bwMode="auto">
            <a:xfrm>
              <a:off x="703" y="2024"/>
              <a:ext cx="141" cy="272"/>
            </a:xfrm>
            <a:prstGeom prst="leftBrace">
              <a:avLst>
                <a:gd name="adj1" fmla="val 1607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Text Box 11"/>
            <p:cNvSpPr txBox="1">
              <a:spLocks noChangeArrowheads="1"/>
            </p:cNvSpPr>
            <p:nvPr/>
          </p:nvSpPr>
          <p:spPr bwMode="auto">
            <a:xfrm>
              <a:off x="459" y="2024"/>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ym typeface="Wingdings 2" panose="05020102010507070707" pitchFamily="18" charset="2"/>
                </a:rPr>
                <a:t></a:t>
              </a:r>
            </a:p>
          </p:txBody>
        </p:sp>
      </p:grpSp>
      <p:grpSp>
        <p:nvGrpSpPr>
          <p:cNvPr id="9" name="Group 17"/>
          <p:cNvGrpSpPr>
            <a:grpSpLocks/>
          </p:cNvGrpSpPr>
          <p:nvPr/>
        </p:nvGrpSpPr>
        <p:grpSpPr bwMode="auto">
          <a:xfrm>
            <a:off x="936625" y="4508500"/>
            <a:ext cx="611188" cy="792163"/>
            <a:chOff x="459" y="2840"/>
            <a:chExt cx="385" cy="499"/>
          </a:xfrm>
        </p:grpSpPr>
        <p:sp>
          <p:nvSpPr>
            <p:cNvPr id="10" name="AutoShape 7"/>
            <p:cNvSpPr>
              <a:spLocks/>
            </p:cNvSpPr>
            <p:nvPr/>
          </p:nvSpPr>
          <p:spPr bwMode="auto">
            <a:xfrm>
              <a:off x="703" y="2840"/>
              <a:ext cx="141" cy="499"/>
            </a:xfrm>
            <a:prstGeom prst="leftBrace">
              <a:avLst>
                <a:gd name="adj1" fmla="val 2949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Text Box 12"/>
            <p:cNvSpPr txBox="1">
              <a:spLocks noChangeArrowheads="1"/>
            </p:cNvSpPr>
            <p:nvPr/>
          </p:nvSpPr>
          <p:spPr bwMode="auto">
            <a:xfrm>
              <a:off x="459" y="2972"/>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ym typeface="Wingdings 2" panose="05020102010507070707" pitchFamily="18" charset="2"/>
                </a:rPr>
                <a:t></a:t>
              </a:r>
            </a:p>
          </p:txBody>
        </p:sp>
      </p:grpSp>
      <p:grpSp>
        <p:nvGrpSpPr>
          <p:cNvPr id="12" name="Group 18"/>
          <p:cNvGrpSpPr>
            <a:grpSpLocks/>
          </p:cNvGrpSpPr>
          <p:nvPr/>
        </p:nvGrpSpPr>
        <p:grpSpPr bwMode="auto">
          <a:xfrm>
            <a:off x="936625" y="5445125"/>
            <a:ext cx="603250" cy="504825"/>
            <a:chOff x="459" y="3430"/>
            <a:chExt cx="380" cy="318"/>
          </a:xfrm>
        </p:grpSpPr>
        <p:sp>
          <p:nvSpPr>
            <p:cNvPr id="13" name="AutoShape 8"/>
            <p:cNvSpPr>
              <a:spLocks/>
            </p:cNvSpPr>
            <p:nvPr/>
          </p:nvSpPr>
          <p:spPr bwMode="auto">
            <a:xfrm>
              <a:off x="703" y="3430"/>
              <a:ext cx="136" cy="318"/>
            </a:xfrm>
            <a:prstGeom prst="leftBrace">
              <a:avLst>
                <a:gd name="adj1" fmla="val 19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Text Box 13"/>
            <p:cNvSpPr txBox="1">
              <a:spLocks noChangeArrowheads="1"/>
            </p:cNvSpPr>
            <p:nvPr/>
          </p:nvSpPr>
          <p:spPr bwMode="auto">
            <a:xfrm>
              <a:off x="459" y="3475"/>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ym typeface="Wingdings 2" panose="05020102010507070707" pitchFamily="18" charset="2"/>
                </a:rPr>
                <a:t></a:t>
              </a:r>
            </a:p>
          </p:txBody>
        </p:sp>
      </p:grpSp>
      <p:grpSp>
        <p:nvGrpSpPr>
          <p:cNvPr id="15" name="Group 19"/>
          <p:cNvGrpSpPr>
            <a:grpSpLocks/>
          </p:cNvGrpSpPr>
          <p:nvPr/>
        </p:nvGrpSpPr>
        <p:grpSpPr bwMode="auto">
          <a:xfrm>
            <a:off x="936625" y="6092825"/>
            <a:ext cx="603250" cy="504825"/>
            <a:chOff x="459" y="3838"/>
            <a:chExt cx="380" cy="318"/>
          </a:xfrm>
        </p:grpSpPr>
        <p:sp>
          <p:nvSpPr>
            <p:cNvPr id="16" name="AutoShape 9"/>
            <p:cNvSpPr>
              <a:spLocks/>
            </p:cNvSpPr>
            <p:nvPr/>
          </p:nvSpPr>
          <p:spPr bwMode="auto">
            <a:xfrm>
              <a:off x="703" y="3838"/>
              <a:ext cx="136" cy="318"/>
            </a:xfrm>
            <a:prstGeom prst="leftBrace">
              <a:avLst>
                <a:gd name="adj1" fmla="val 19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Text Box 14"/>
            <p:cNvSpPr txBox="1">
              <a:spLocks noChangeArrowheads="1"/>
            </p:cNvSpPr>
            <p:nvPr/>
          </p:nvSpPr>
          <p:spPr bwMode="auto">
            <a:xfrm>
              <a:off x="459" y="3879"/>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sym typeface="Wingdings 2" panose="05020102010507070707" pitchFamily="18" charset="2"/>
                </a:rPr>
                <a:t></a:t>
              </a:r>
            </a:p>
          </p:txBody>
        </p:sp>
      </p:grpSp>
    </p:spTree>
    <p:extLst>
      <p:ext uri="{BB962C8B-B14F-4D97-AF65-F5344CB8AC3E}">
        <p14:creationId xmlns:p14="http://schemas.microsoft.com/office/powerpoint/2010/main" val="411314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Dijkstra Algorithm for Single-pair Shortest Path Problem</a:t>
            </a:r>
            <a:endParaRPr lang="zh-TW" altLang="en-US" cap="none" dirty="0"/>
          </a:p>
        </p:txBody>
      </p:sp>
      <p:sp>
        <p:nvSpPr>
          <p:cNvPr id="3" name="內容版面配置區 2"/>
          <p:cNvSpPr>
            <a:spLocks noGrp="1"/>
          </p:cNvSpPr>
          <p:nvPr>
            <p:ph idx="1"/>
          </p:nvPr>
        </p:nvSpPr>
        <p:spPr>
          <a:xfrm>
            <a:off x="581192" y="1916832"/>
            <a:ext cx="7989752" cy="4608511"/>
          </a:xfrm>
        </p:spPr>
        <p:txBody>
          <a:bodyPr>
            <a:normAutofit fontScale="85000" lnSpcReduction="10000"/>
          </a:bodyPr>
          <a:lstStyle/>
          <a:p>
            <a:pPr>
              <a:lnSpc>
                <a:spcPct val="130000"/>
              </a:lnSpc>
              <a:spcBef>
                <a:spcPct val="30000"/>
              </a:spcBef>
            </a:pPr>
            <a:r>
              <a:rPr lang="zh-TW" altLang="en-US" b="1" dirty="0">
                <a:solidFill>
                  <a:srgbClr val="0000FF"/>
                </a:solidFill>
                <a:effectLst>
                  <a:outerShdw blurRad="38100" dist="38100" dir="2700000" algn="tl">
                    <a:srgbClr val="C0C0C0"/>
                  </a:outerShdw>
                </a:effectLst>
              </a:rPr>
              <a:t>最短路徑 </a:t>
            </a:r>
            <a:r>
              <a:rPr lang="en-US" altLang="zh-TW" b="1" dirty="0">
                <a:solidFill>
                  <a:srgbClr val="0000FF"/>
                </a:solidFill>
                <a:effectLst>
                  <a:outerShdw blurRad="38100" dist="38100" dir="2700000" algn="tl">
                    <a:srgbClr val="C0C0C0"/>
                  </a:outerShdw>
                </a:effectLst>
              </a:rPr>
              <a:t>(Shortest Path) </a:t>
            </a:r>
            <a:r>
              <a:rPr lang="zh-TW" altLang="en-US" b="1" dirty="0">
                <a:solidFill>
                  <a:srgbClr val="0000FF"/>
                </a:solidFill>
                <a:effectLst>
                  <a:outerShdw blurRad="38100" dist="38100" dir="2700000" algn="tl">
                    <a:srgbClr val="C0C0C0"/>
                  </a:outerShdw>
                </a:effectLst>
              </a:rPr>
              <a:t>問題</a:t>
            </a:r>
          </a:p>
          <a:p>
            <a:pPr lvl="1">
              <a:lnSpc>
                <a:spcPct val="130000"/>
              </a:lnSpc>
              <a:spcBef>
                <a:spcPct val="30000"/>
              </a:spcBef>
            </a:pPr>
            <a:r>
              <a:rPr lang="zh-TW" altLang="en-US" dirty="0">
                <a:latin typeface="Rockwell Condensed" panose="02060603050405020104" pitchFamily="18" charset="0"/>
                <a:ea typeface="MS PGothic" panose="020B0600070205080204" pitchFamily="34" charset="-128"/>
              </a:rPr>
              <a:t>求單一頂點到其它頂點之最短路徑 </a:t>
            </a:r>
            <a:r>
              <a:rPr lang="en-US" altLang="zh-TW" dirty="0">
                <a:latin typeface="Rockwell Condensed" panose="02060603050405020104" pitchFamily="18" charset="0"/>
                <a:ea typeface="MS PGothic" panose="020B0600070205080204" pitchFamily="34" charset="-128"/>
              </a:rPr>
              <a:t>(</a:t>
            </a:r>
            <a:r>
              <a:rPr lang="en-US" altLang="zh-TW" b="1" dirty="0">
                <a:solidFill>
                  <a:srgbClr val="FF0000"/>
                </a:solidFill>
                <a:effectLst>
                  <a:outerShdw blurRad="38100" dist="38100" dir="2700000" algn="tl">
                    <a:srgbClr val="C0C0C0"/>
                  </a:outerShdw>
                </a:effectLst>
                <a:latin typeface="Rockwell Condensed" panose="02060603050405020104" pitchFamily="18" charset="0"/>
                <a:ea typeface="MS PGothic" panose="020B0600070205080204" pitchFamily="34" charset="-128"/>
              </a:rPr>
              <a:t>Single pair shortest path</a:t>
            </a:r>
            <a:r>
              <a:rPr lang="en-US" altLang="zh-TW" dirty="0">
                <a:latin typeface="Rockwell Condensed" panose="02060603050405020104" pitchFamily="18" charset="0"/>
                <a:ea typeface="MS PGothic" panose="020B0600070205080204" pitchFamily="34" charset="-128"/>
              </a:rPr>
              <a:t>)</a:t>
            </a:r>
          </a:p>
          <a:p>
            <a:pPr lvl="2">
              <a:lnSpc>
                <a:spcPct val="130000"/>
              </a:lnSpc>
              <a:spcBef>
                <a:spcPct val="30000"/>
              </a:spcBef>
            </a:pPr>
            <a:r>
              <a:rPr lang="zh-TW" altLang="en-US" dirty="0">
                <a:latin typeface="Rockwell Condensed" panose="02060603050405020104" pitchFamily="18" charset="0"/>
                <a:ea typeface="MS PGothic" panose="020B0600070205080204" pitchFamily="34" charset="-128"/>
              </a:rPr>
              <a:t>使用</a:t>
            </a:r>
            <a:r>
              <a:rPr lang="en-US" altLang="zh-TW" b="1" dirty="0">
                <a:effectLst>
                  <a:outerShdw blurRad="38100" dist="38100" dir="2700000" algn="tl">
                    <a:srgbClr val="C0C0C0"/>
                  </a:outerShdw>
                </a:effectLst>
                <a:latin typeface="Rockwell Condensed" panose="02060603050405020104" pitchFamily="18" charset="0"/>
                <a:ea typeface="MS PGothic" panose="020B0600070205080204" pitchFamily="34" charset="-128"/>
              </a:rPr>
              <a:t>Dijkstra’s Algorithm</a:t>
            </a:r>
          </a:p>
          <a:p>
            <a:pPr lvl="3">
              <a:lnSpc>
                <a:spcPct val="130000"/>
              </a:lnSpc>
              <a:spcBef>
                <a:spcPct val="30000"/>
              </a:spcBef>
            </a:pPr>
            <a:r>
              <a:rPr lang="zh-TW" altLang="en-US" dirty="0">
                <a:latin typeface="Rockwell Condensed" panose="02060603050405020104" pitchFamily="18" charset="0"/>
                <a:ea typeface="MS PGothic" panose="020B0600070205080204" pitchFamily="34" charset="-128"/>
              </a:rPr>
              <a:t>採用 “貪婪演算法” 之解題策略</a:t>
            </a:r>
          </a:p>
          <a:p>
            <a:pPr lvl="3">
              <a:lnSpc>
                <a:spcPct val="130000"/>
              </a:lnSpc>
              <a:spcBef>
                <a:spcPct val="30000"/>
              </a:spcBef>
            </a:pPr>
            <a:r>
              <a:rPr lang="zh-TW" altLang="en-US" dirty="0">
                <a:latin typeface="Rockwell Condensed" panose="02060603050405020104" pitchFamily="18" charset="0"/>
                <a:ea typeface="MS PGothic" panose="020B0600070205080204" pitchFamily="34" charset="-128"/>
              </a:rPr>
              <a:t>找出某一頂點到其它頂點之最短路徑之時間複雜度為</a:t>
            </a:r>
            <a:r>
              <a:rPr lang="en-US" altLang="zh-TW" dirty="0">
                <a:latin typeface="Rockwell Condensed" panose="02060603050405020104" pitchFamily="18" charset="0"/>
                <a:ea typeface="MS PGothic" panose="020B0600070205080204" pitchFamily="34" charset="-128"/>
              </a:rPr>
              <a:t>O(n</a:t>
            </a:r>
            <a:r>
              <a:rPr lang="en-US" altLang="zh-TW" baseline="30000" dirty="0">
                <a:latin typeface="Rockwell Condensed" panose="02060603050405020104" pitchFamily="18" charset="0"/>
                <a:ea typeface="MS PGothic" panose="020B0600070205080204" pitchFamily="34" charset="-128"/>
              </a:rPr>
              <a:t>2</a:t>
            </a:r>
            <a:r>
              <a:rPr lang="en-US" altLang="zh-TW" dirty="0">
                <a:latin typeface="Rockwell Condensed" panose="02060603050405020104" pitchFamily="18" charset="0"/>
                <a:ea typeface="MS PGothic" panose="020B0600070205080204" pitchFamily="34" charset="-128"/>
              </a:rPr>
              <a:t>)</a:t>
            </a:r>
          </a:p>
          <a:p>
            <a:pPr lvl="1">
              <a:lnSpc>
                <a:spcPct val="130000"/>
              </a:lnSpc>
              <a:spcBef>
                <a:spcPct val="30000"/>
              </a:spcBef>
            </a:pPr>
            <a:r>
              <a:rPr lang="zh-TW" altLang="en-US" dirty="0">
                <a:latin typeface="Rockwell Condensed" panose="02060603050405020104" pitchFamily="18" charset="0"/>
                <a:ea typeface="MS PGothic" panose="020B0600070205080204" pitchFamily="34" charset="-128"/>
              </a:rPr>
              <a:t>求所有頂點之間的最短路徑 </a:t>
            </a:r>
            <a:r>
              <a:rPr lang="en-US" altLang="zh-TW" dirty="0">
                <a:latin typeface="Rockwell Condensed" panose="02060603050405020104" pitchFamily="18" charset="0"/>
                <a:ea typeface="MS PGothic" panose="020B0600070205080204" pitchFamily="34" charset="-128"/>
              </a:rPr>
              <a:t>(</a:t>
            </a:r>
            <a:r>
              <a:rPr lang="en-US" altLang="zh-TW" b="1" dirty="0">
                <a:solidFill>
                  <a:srgbClr val="FF0000"/>
                </a:solidFill>
                <a:effectLst>
                  <a:outerShdw blurRad="38100" dist="38100" dir="2700000" algn="tl">
                    <a:srgbClr val="C0C0C0"/>
                  </a:outerShdw>
                </a:effectLst>
                <a:latin typeface="Rockwell Condensed" panose="02060603050405020104" pitchFamily="18" charset="0"/>
                <a:ea typeface="MS PGothic" panose="020B0600070205080204" pitchFamily="34" charset="-128"/>
              </a:rPr>
              <a:t>All pair shortest path</a:t>
            </a:r>
            <a:r>
              <a:rPr lang="en-US" altLang="zh-TW" dirty="0">
                <a:latin typeface="Rockwell Condensed" panose="02060603050405020104" pitchFamily="18" charset="0"/>
                <a:ea typeface="MS PGothic" panose="020B0600070205080204" pitchFamily="34" charset="-128"/>
              </a:rPr>
              <a:t>)</a:t>
            </a:r>
          </a:p>
          <a:p>
            <a:pPr lvl="2">
              <a:lnSpc>
                <a:spcPct val="130000"/>
              </a:lnSpc>
              <a:spcBef>
                <a:spcPct val="30000"/>
              </a:spcBef>
            </a:pPr>
            <a:r>
              <a:rPr lang="zh-TW" altLang="en-US" dirty="0">
                <a:latin typeface="Rockwell Condensed" panose="02060603050405020104" pitchFamily="18" charset="0"/>
                <a:ea typeface="MS PGothic" panose="020B0600070205080204" pitchFamily="34" charset="-128"/>
              </a:rPr>
              <a:t>使用</a:t>
            </a:r>
            <a:r>
              <a:rPr lang="en-US" altLang="zh-TW" b="1" dirty="0">
                <a:effectLst>
                  <a:outerShdw blurRad="38100" dist="38100" dir="2700000" algn="tl">
                    <a:srgbClr val="C0C0C0"/>
                  </a:outerShdw>
                </a:effectLst>
                <a:latin typeface="Rockwell Condensed" panose="02060603050405020104" pitchFamily="18" charset="0"/>
                <a:ea typeface="MS PGothic" panose="020B0600070205080204" pitchFamily="34" charset="-128"/>
              </a:rPr>
              <a:t>n</a:t>
            </a:r>
            <a:r>
              <a:rPr lang="zh-TW" altLang="en-US" b="1" dirty="0">
                <a:effectLst>
                  <a:outerShdw blurRad="38100" dist="38100" dir="2700000" algn="tl">
                    <a:srgbClr val="C0C0C0"/>
                  </a:outerShdw>
                </a:effectLst>
                <a:latin typeface="Rockwell Condensed" panose="02060603050405020104" pitchFamily="18" charset="0"/>
                <a:ea typeface="MS PGothic" panose="020B0600070205080204" pitchFamily="34" charset="-128"/>
              </a:rPr>
              <a:t>次</a:t>
            </a:r>
            <a:r>
              <a:rPr lang="en-US" altLang="zh-TW" b="1" dirty="0">
                <a:effectLst>
                  <a:outerShdw blurRad="38100" dist="38100" dir="2700000" algn="tl">
                    <a:srgbClr val="C0C0C0"/>
                  </a:outerShdw>
                </a:effectLst>
                <a:latin typeface="Rockwell Condensed" panose="02060603050405020104" pitchFamily="18" charset="0"/>
                <a:ea typeface="MS PGothic" panose="020B0600070205080204" pitchFamily="34" charset="-128"/>
              </a:rPr>
              <a:t>Dijkstra’s Algorithm</a:t>
            </a:r>
          </a:p>
          <a:p>
            <a:pPr lvl="3">
              <a:lnSpc>
                <a:spcPct val="130000"/>
              </a:lnSpc>
              <a:spcBef>
                <a:spcPct val="30000"/>
              </a:spcBef>
            </a:pPr>
            <a:r>
              <a:rPr lang="zh-TW" altLang="en-US" dirty="0">
                <a:latin typeface="Rockwell Condensed" panose="02060603050405020104" pitchFamily="18" charset="0"/>
                <a:ea typeface="MS PGothic" panose="020B0600070205080204" pitchFamily="34" charset="-128"/>
              </a:rPr>
              <a:t>每一次帶不同的起始點</a:t>
            </a:r>
          </a:p>
          <a:p>
            <a:pPr lvl="3">
              <a:lnSpc>
                <a:spcPct val="130000"/>
              </a:lnSpc>
              <a:spcBef>
                <a:spcPct val="30000"/>
              </a:spcBef>
            </a:pPr>
            <a:r>
              <a:rPr lang="zh-TW" altLang="en-US" dirty="0">
                <a:latin typeface="Rockwell Condensed" panose="02060603050405020104" pitchFamily="18" charset="0"/>
                <a:ea typeface="MS PGothic" panose="020B0600070205080204" pitchFamily="34" charset="-128"/>
              </a:rPr>
              <a:t>需要的時間複雜度 </a:t>
            </a:r>
            <a:r>
              <a:rPr lang="en-US" altLang="zh-TW" dirty="0">
                <a:latin typeface="Rockwell Condensed" panose="02060603050405020104" pitchFamily="18" charset="0"/>
                <a:ea typeface="MS PGothic" panose="020B0600070205080204" pitchFamily="34" charset="-128"/>
              </a:rPr>
              <a:t>O(n</a:t>
            </a:r>
            <a:r>
              <a:rPr lang="en-US" altLang="zh-TW" baseline="30000" dirty="0">
                <a:latin typeface="Rockwell Condensed" panose="02060603050405020104" pitchFamily="18" charset="0"/>
                <a:ea typeface="MS PGothic" panose="020B0600070205080204" pitchFamily="34" charset="-128"/>
              </a:rPr>
              <a:t>3</a:t>
            </a:r>
            <a:r>
              <a:rPr lang="en-US" altLang="zh-TW" dirty="0">
                <a:latin typeface="Rockwell Condensed" panose="02060603050405020104" pitchFamily="18" charset="0"/>
                <a:ea typeface="MS PGothic" panose="020B0600070205080204" pitchFamily="34" charset="-128"/>
              </a:rPr>
              <a:t>) </a:t>
            </a:r>
          </a:p>
          <a:p>
            <a:pPr lvl="2">
              <a:lnSpc>
                <a:spcPct val="130000"/>
              </a:lnSpc>
              <a:spcBef>
                <a:spcPct val="30000"/>
              </a:spcBef>
            </a:pPr>
            <a:r>
              <a:rPr lang="zh-TW" altLang="en-US" dirty="0">
                <a:latin typeface="Rockwell Condensed" panose="02060603050405020104" pitchFamily="18" charset="0"/>
                <a:ea typeface="MS PGothic" panose="020B0600070205080204" pitchFamily="34" charset="-128"/>
              </a:rPr>
              <a:t>使用</a:t>
            </a:r>
            <a:r>
              <a:rPr lang="en-US" altLang="zh-TW" b="1" dirty="0">
                <a:effectLst>
                  <a:outerShdw blurRad="38100" dist="38100" dir="2700000" algn="tl">
                    <a:srgbClr val="C0C0C0"/>
                  </a:outerShdw>
                </a:effectLst>
                <a:latin typeface="Rockwell Condensed" panose="02060603050405020104" pitchFamily="18" charset="0"/>
                <a:ea typeface="MS PGothic" panose="020B0600070205080204" pitchFamily="34" charset="-128"/>
              </a:rPr>
              <a:t>Floyd’s Algorithm</a:t>
            </a:r>
          </a:p>
          <a:p>
            <a:pPr lvl="3">
              <a:lnSpc>
                <a:spcPct val="130000"/>
              </a:lnSpc>
              <a:spcBef>
                <a:spcPct val="30000"/>
              </a:spcBef>
            </a:pPr>
            <a:r>
              <a:rPr lang="zh-TW" altLang="en-US" dirty="0">
                <a:latin typeface="Rockwell Condensed" panose="02060603050405020104" pitchFamily="18" charset="0"/>
                <a:ea typeface="MS PGothic" panose="020B0600070205080204" pitchFamily="34" charset="-128"/>
              </a:rPr>
              <a:t>採用 “動態規劃” 之解題策略</a:t>
            </a:r>
            <a:endParaRPr lang="zh-TW"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216" y="4695651"/>
            <a:ext cx="2808288" cy="211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88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3850" y="692696"/>
            <a:ext cx="8497888" cy="5445125"/>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a:lnSpc>
                <a:spcPct val="120000"/>
              </a:lnSpc>
            </a:pPr>
            <a:r>
              <a:rPr lang="en-US" altLang="zh-TW"/>
              <a:t>Dijkstra’s Algorithm</a:t>
            </a:r>
            <a:r>
              <a:rPr lang="zh-TW" altLang="en-US"/>
              <a:t>有三個資料結構來做輔助：</a:t>
            </a:r>
          </a:p>
          <a:p>
            <a:pPr lvl="1">
              <a:lnSpc>
                <a:spcPct val="120000"/>
              </a:lnSpc>
            </a:pPr>
            <a:r>
              <a:rPr lang="en-US" altLang="zh-TW" b="1">
                <a:solidFill>
                  <a:srgbClr val="0000FF"/>
                </a:solidFill>
                <a:effectLst>
                  <a:outerShdw blurRad="38100" dist="38100" dir="2700000" algn="tl">
                    <a:srgbClr val="C0C0C0"/>
                  </a:outerShdw>
                </a:effectLst>
              </a:rPr>
              <a:t>Cost Matrix</a:t>
            </a:r>
            <a:r>
              <a:rPr lang="en-US" altLang="zh-TW"/>
              <a:t> (</a:t>
            </a:r>
            <a:r>
              <a:rPr lang="zh-TW" altLang="en-US"/>
              <a:t>成本矩陣</a:t>
            </a:r>
            <a:r>
              <a:rPr lang="en-US" altLang="zh-TW"/>
              <a:t>, </a:t>
            </a:r>
            <a:r>
              <a:rPr lang="zh-TW" altLang="en-US"/>
              <a:t>相鄰矩陣</a:t>
            </a:r>
            <a:r>
              <a:rPr lang="en-US" altLang="zh-TW"/>
              <a:t>):</a:t>
            </a:r>
            <a:r>
              <a:rPr lang="en-US" altLang="zh-TW" sz="1800"/>
              <a:t> </a:t>
            </a:r>
          </a:p>
          <a:p>
            <a:pPr lvl="2">
              <a:lnSpc>
                <a:spcPct val="120000"/>
              </a:lnSpc>
            </a:pPr>
            <a:r>
              <a:rPr lang="zh-TW" altLang="en-US"/>
              <a:t>假設</a:t>
            </a:r>
            <a:r>
              <a:rPr lang="en-US" altLang="zh-TW"/>
              <a:t>G = (V, E)</a:t>
            </a:r>
            <a:r>
              <a:rPr lang="zh-TW" altLang="en-US"/>
              <a:t>為一有向圖，邊上有路徑長度 </a:t>
            </a:r>
            <a:r>
              <a:rPr lang="en-US" altLang="zh-TW"/>
              <a:t>(or </a:t>
            </a:r>
            <a:r>
              <a:rPr lang="zh-TW" altLang="en-US"/>
              <a:t>成本</a:t>
            </a:r>
            <a:r>
              <a:rPr lang="en-US" altLang="zh-TW"/>
              <a:t>)</a:t>
            </a:r>
            <a:r>
              <a:rPr lang="zh-TW" altLang="en-US"/>
              <a:t>，</a:t>
            </a:r>
            <a:r>
              <a:rPr lang="en-US" altLang="zh-TW"/>
              <a:t>|V|=n</a:t>
            </a:r>
            <a:r>
              <a:rPr lang="zh-TW" altLang="en-US"/>
              <a:t>，則</a:t>
            </a:r>
            <a:r>
              <a:rPr lang="en-US" altLang="zh-TW"/>
              <a:t>Cost Matrix</a:t>
            </a:r>
            <a:r>
              <a:rPr lang="zh-TW" altLang="en-US"/>
              <a:t>為一個</a:t>
            </a:r>
            <a:r>
              <a:rPr lang="en-US" altLang="zh-TW"/>
              <a:t>n×n</a:t>
            </a:r>
            <a:r>
              <a:rPr lang="zh-TW" altLang="en-US"/>
              <a:t>的二維矩陣，其中：</a:t>
            </a:r>
          </a:p>
          <a:p>
            <a:pPr lvl="2">
              <a:lnSpc>
                <a:spcPct val="120000"/>
              </a:lnSpc>
            </a:pPr>
            <a:endParaRPr lang="zh-TW" altLang="en-US"/>
          </a:p>
          <a:p>
            <a:pPr lvl="2">
              <a:lnSpc>
                <a:spcPct val="120000"/>
              </a:lnSpc>
            </a:pPr>
            <a:endParaRPr lang="zh-TW" altLang="en-US" sz="1600"/>
          </a:p>
          <a:p>
            <a:pPr lvl="2">
              <a:lnSpc>
                <a:spcPct val="120000"/>
              </a:lnSpc>
            </a:pPr>
            <a:endParaRPr lang="zh-TW" altLang="en-US" sz="1600"/>
          </a:p>
          <a:p>
            <a:pPr lvl="1">
              <a:lnSpc>
                <a:spcPct val="120000"/>
              </a:lnSpc>
            </a:pPr>
            <a:r>
              <a:rPr lang="en-US" altLang="zh-TW" b="1">
                <a:solidFill>
                  <a:srgbClr val="0000FF"/>
                </a:solidFill>
                <a:effectLst>
                  <a:outerShdw blurRad="38100" dist="38100" dir="2700000" algn="tl">
                    <a:srgbClr val="C0C0C0"/>
                  </a:outerShdw>
                </a:effectLst>
              </a:rPr>
              <a:t>S[1… n]</a:t>
            </a:r>
            <a:r>
              <a:rPr lang="en-US" altLang="zh-TW"/>
              <a:t> of Boolean:</a:t>
            </a:r>
          </a:p>
          <a:p>
            <a:pPr lvl="2">
              <a:lnSpc>
                <a:spcPct val="120000"/>
              </a:lnSpc>
            </a:pPr>
            <a:r>
              <a:rPr lang="zh-TW" altLang="en-US"/>
              <a:t>初始值皆為 </a:t>
            </a:r>
            <a:r>
              <a:rPr lang="en-US" altLang="zh-TW"/>
              <a:t>0</a:t>
            </a:r>
          </a:p>
          <a:p>
            <a:pPr lvl="2">
              <a:lnSpc>
                <a:spcPct val="120000"/>
              </a:lnSpc>
            </a:pPr>
            <a:endParaRPr lang="en-US" altLang="zh-TW" sz="1600"/>
          </a:p>
          <a:p>
            <a:pPr lvl="2">
              <a:lnSpc>
                <a:spcPct val="120000"/>
              </a:lnSpc>
            </a:pPr>
            <a:endParaRPr lang="en-US" altLang="zh-TW" sz="1600"/>
          </a:p>
          <a:p>
            <a:pPr lvl="1">
              <a:lnSpc>
                <a:spcPct val="120000"/>
              </a:lnSpc>
            </a:pPr>
            <a:r>
              <a:rPr lang="en-US" altLang="zh-TW" b="1">
                <a:solidFill>
                  <a:srgbClr val="0000FF"/>
                </a:solidFill>
                <a:effectLst>
                  <a:outerShdw blurRad="38100" dist="38100" dir="2700000" algn="tl">
                    <a:srgbClr val="C0C0C0"/>
                  </a:outerShdw>
                </a:effectLst>
              </a:rPr>
              <a:t>DIST[1… n]</a:t>
            </a:r>
            <a:r>
              <a:rPr lang="en-US" altLang="zh-TW"/>
              <a:t> of Integer:</a:t>
            </a:r>
          </a:p>
          <a:p>
            <a:pPr lvl="2">
              <a:lnSpc>
                <a:spcPct val="120000"/>
              </a:lnSpc>
            </a:pPr>
            <a:r>
              <a:rPr lang="en-US" altLang="zh-TW"/>
              <a:t>DIST[i] </a:t>
            </a:r>
            <a:r>
              <a:rPr lang="zh-TW" altLang="en-US"/>
              <a:t>表示由目前起點到頂點</a:t>
            </a:r>
            <a:r>
              <a:rPr lang="en-US" altLang="zh-TW"/>
              <a:t>Vi</a:t>
            </a:r>
            <a:r>
              <a:rPr lang="zh-TW" altLang="en-US"/>
              <a:t>之最短路徑長度 </a:t>
            </a:r>
            <a:r>
              <a:rPr lang="en-US" altLang="zh-TW"/>
              <a:t>(Shortest Path Length)</a:t>
            </a:r>
          </a:p>
          <a:p>
            <a:pPr lvl="2">
              <a:lnSpc>
                <a:spcPct val="120000"/>
              </a:lnSpc>
            </a:pPr>
            <a:r>
              <a:rPr lang="zh-TW" altLang="en-US"/>
              <a:t>此</a:t>
            </a:r>
            <a:r>
              <a:rPr lang="en-US" altLang="zh-TW"/>
              <a:t>array</a:t>
            </a:r>
            <a:r>
              <a:rPr lang="zh-TW" altLang="en-US"/>
              <a:t>存放我們最終所需要的結果</a:t>
            </a:r>
            <a:endParaRPr lang="zh-TW" altLang="en-US" dirty="0"/>
          </a:p>
        </p:txBody>
      </p:sp>
      <p:graphicFrame>
        <p:nvGraphicFramePr>
          <p:cNvPr id="5" name="Object 4"/>
          <p:cNvGraphicFramePr>
            <a:graphicFrameLocks noGrp="1" noChangeAspect="1"/>
          </p:cNvGraphicFramePr>
          <p:nvPr>
            <p:ph sz="quarter" idx="4294967295"/>
            <p:extLst>
              <p:ext uri="{D42A27DB-BD31-4B8C-83A1-F6EECF244321}">
                <p14:modId xmlns:p14="http://schemas.microsoft.com/office/powerpoint/2010/main" val="2547710927"/>
              </p:ext>
            </p:extLst>
          </p:nvPr>
        </p:nvGraphicFramePr>
        <p:xfrm>
          <a:off x="2916238" y="2404021"/>
          <a:ext cx="3349625" cy="1068387"/>
        </p:xfrm>
        <a:graphic>
          <a:graphicData uri="http://schemas.openxmlformats.org/presentationml/2006/ole">
            <mc:AlternateContent xmlns:mc="http://schemas.openxmlformats.org/markup-compatibility/2006">
              <mc:Choice xmlns:v="urn:schemas-microsoft-com:vml" Requires="v">
                <p:oleObj spid="_x0000_s7226" name="方程式" r:id="rId3" imgW="2158920" imgH="711000" progId="Equation.3">
                  <p:embed/>
                </p:oleObj>
              </mc:Choice>
              <mc:Fallback>
                <p:oleObj name="方程式" r:id="rId3" imgW="2158920" imgH="711000" progId="Equation.3">
                  <p:embed/>
                  <p:pic>
                    <p:nvPicPr>
                      <p:cNvPr id="8755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404021"/>
                        <a:ext cx="3349625" cy="106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p:cNvGraphicFramePr>
            <a:graphicFrameLocks noGrp="1" noChangeAspect="1"/>
          </p:cNvGraphicFramePr>
          <p:nvPr>
            <p:ph sz="quarter" idx="4294967295"/>
            <p:extLst>
              <p:ext uri="{D42A27DB-BD31-4B8C-83A1-F6EECF244321}">
                <p14:modId xmlns:p14="http://schemas.microsoft.com/office/powerpoint/2010/main" val="708403293"/>
              </p:ext>
            </p:extLst>
          </p:nvPr>
        </p:nvGraphicFramePr>
        <p:xfrm>
          <a:off x="2916238" y="4197896"/>
          <a:ext cx="4606925" cy="714375"/>
        </p:xfrm>
        <a:graphic>
          <a:graphicData uri="http://schemas.openxmlformats.org/presentationml/2006/ole">
            <mc:AlternateContent xmlns:mc="http://schemas.openxmlformats.org/markup-compatibility/2006">
              <mc:Choice xmlns:v="urn:schemas-microsoft-com:vml" Requires="v">
                <p:oleObj spid="_x0000_s7227" name="方程式" r:id="rId5" imgW="2857320" imgH="457200" progId="Equation.3">
                  <p:embed/>
                </p:oleObj>
              </mc:Choice>
              <mc:Fallback>
                <p:oleObj name="方程式" r:id="rId5" imgW="2857320" imgH="457200" progId="Equation.3">
                  <p:embed/>
                  <p:pic>
                    <p:nvPicPr>
                      <p:cNvPr id="8755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4197896"/>
                        <a:ext cx="4606925"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7353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500"/>
                                        <p:tgtEl>
                                          <p:spTgt spid="4">
                                            <p:txEl>
                                              <p:pRg st="1" end="1"/>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4" dur="500"/>
                                        <p:tgtEl>
                                          <p:spTgt spid="4">
                                            <p:txEl>
                                              <p:pRg st="6" end="6"/>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17" dur="500"/>
                                        <p:tgtEl>
                                          <p:spTgt spid="4">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2" dur="500"/>
                                        <p:tgtEl>
                                          <p:spTgt spid="4">
                                            <p:txEl>
                                              <p:pRg st="2" end="2"/>
                                            </p:txEl>
                                          </p:spTgt>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childTnLst>
                          </p:cTn>
                        </p:par>
                        <p:par>
                          <p:cTn id="32" fill="hold">
                            <p:stCondLst>
                              <p:cond delay="500"/>
                            </p:stCondLst>
                            <p:childTnLst>
                              <p:par>
                                <p:cTn id="33" presetID="14" presetClass="entr" presetSubtype="1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0" dur="500"/>
                                        <p:tgtEl>
                                          <p:spTgt spid="4">
                                            <p:txEl>
                                              <p:pRg st="11" end="11"/>
                                            </p:txEl>
                                          </p:spTgt>
                                        </p:tgtEl>
                                      </p:cBhvr>
                                    </p:animEffect>
                                  </p:childTnLst>
                                </p:cTn>
                              </p:par>
                            </p:childTnLst>
                          </p:cTn>
                        </p:par>
                        <p:par>
                          <p:cTn id="41" fill="hold">
                            <p:stCondLst>
                              <p:cond delay="500"/>
                            </p:stCondLst>
                            <p:childTnLst>
                              <p:par>
                                <p:cTn id="42" presetID="14" presetClass="entr" presetSubtype="10" fill="hold" nodeType="afterEffect">
                                  <p:stCondLst>
                                    <p:cond delay="0"/>
                                  </p:stCondLst>
                                  <p:childTnLst>
                                    <p:set>
                                      <p:cBhvr>
                                        <p:cTn id="43"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4"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solidFill>
                  <a:srgbClr val="0000FF"/>
                </a:solidFill>
                <a:effectLst>
                  <a:outerShdw blurRad="38100" dist="38100" dir="2700000" algn="tl">
                    <a:srgbClr val="000000">
                      <a:alpha val="43137"/>
                    </a:srgbClr>
                  </a:outerShdw>
                </a:effectLst>
              </a:rPr>
              <a:t>Dijkstra</a:t>
            </a:r>
            <a:r>
              <a:rPr lang="zh-TW" altLang="en-US" cap="none" dirty="0">
                <a:solidFill>
                  <a:srgbClr val="0000FF"/>
                </a:solidFill>
                <a:effectLst>
                  <a:outerShdw blurRad="38100" dist="38100" dir="2700000" algn="tl">
                    <a:srgbClr val="000000">
                      <a:alpha val="43137"/>
                    </a:srgbClr>
                  </a:outerShdw>
                </a:effectLst>
              </a:rPr>
              <a:t>的解題概念</a:t>
            </a:r>
            <a:endParaRPr lang="zh-TW" altLang="en-US" cap="none"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581192" y="1770803"/>
            <a:ext cx="7989752" cy="2642447"/>
          </a:xfrm>
        </p:spPr>
        <p:txBody>
          <a:bodyPr>
            <a:normAutofit fontScale="85000" lnSpcReduction="20000"/>
          </a:bodyPr>
          <a:lstStyle/>
          <a:p>
            <a:pPr marL="268288" indent="-268288">
              <a:lnSpc>
                <a:spcPct val="115000"/>
              </a:lnSpc>
              <a:spcBef>
                <a:spcPct val="15000"/>
              </a:spcBef>
            </a:pPr>
            <a:r>
              <a:rPr lang="zh-TW" altLang="en-US" sz="2000" dirty="0"/>
              <a:t>從某一起始點</a:t>
            </a:r>
            <a:r>
              <a:rPr lang="en-US" altLang="zh-TW" sz="2000" dirty="0"/>
              <a:t>v</a:t>
            </a:r>
            <a:r>
              <a:rPr lang="zh-TW" altLang="en-US" sz="2000" dirty="0"/>
              <a:t>到其它頂點的最短路徑</a:t>
            </a:r>
            <a:r>
              <a:rPr lang="zh-TW" altLang="en-US" sz="1800" dirty="0"/>
              <a:t> </a:t>
            </a:r>
            <a:r>
              <a:rPr lang="en-US" altLang="zh-TW" sz="1600" dirty="0"/>
              <a:t>(</a:t>
            </a:r>
            <a:r>
              <a:rPr lang="zh-TW" altLang="en-US" sz="1600" dirty="0"/>
              <a:t>起始點</a:t>
            </a:r>
            <a:r>
              <a:rPr lang="en-US" altLang="zh-TW" sz="1600" dirty="0"/>
              <a:t>v</a:t>
            </a:r>
            <a:r>
              <a:rPr lang="zh-TW" altLang="en-US" sz="1600" dirty="0"/>
              <a:t>自已到達自已一定是最短，且路徑長度為</a:t>
            </a:r>
            <a:r>
              <a:rPr lang="en-US" altLang="zh-TW" sz="1600" dirty="0"/>
              <a:t>0)</a:t>
            </a:r>
            <a:r>
              <a:rPr lang="zh-TW" altLang="en-US" sz="1800" dirty="0"/>
              <a:t>：</a:t>
            </a:r>
          </a:p>
          <a:p>
            <a:pPr marL="725488" lvl="1" indent="-277813">
              <a:lnSpc>
                <a:spcPct val="115000"/>
              </a:lnSpc>
              <a:spcBef>
                <a:spcPct val="15000"/>
              </a:spcBef>
              <a:buSzPct val="90000"/>
              <a:buFont typeface="Wingdings" panose="05000000000000000000" pitchFamily="2" charset="2"/>
              <a:buAutoNum type="arabicPeriod"/>
            </a:pPr>
            <a:r>
              <a:rPr lang="zh-TW" altLang="en-US" sz="1800" b="1" dirty="0">
                <a:solidFill>
                  <a:srgbClr val="FF0000"/>
                </a:solidFill>
                <a:effectLst>
                  <a:outerShdw blurRad="38100" dist="38100" dir="2700000" algn="tl">
                    <a:srgbClr val="C0C0C0"/>
                  </a:outerShdw>
                </a:effectLst>
              </a:rPr>
              <a:t>選擇程序</a:t>
            </a:r>
            <a:r>
              <a:rPr lang="zh-TW" altLang="en-US" sz="1800" dirty="0"/>
              <a:t>：排除已記錄到</a:t>
            </a:r>
            <a:r>
              <a:rPr lang="en-US" altLang="zh-TW" sz="1800" dirty="0"/>
              <a:t>S</a:t>
            </a:r>
            <a:r>
              <a:rPr lang="zh-TW" altLang="en-US" sz="1800" dirty="0"/>
              <a:t>矩陣中的頂點，找出從起始點</a:t>
            </a:r>
            <a:r>
              <a:rPr lang="en-US" altLang="zh-TW" sz="1800" dirty="0"/>
              <a:t>v</a:t>
            </a:r>
            <a:r>
              <a:rPr lang="zh-TW" altLang="en-US" sz="1800" dirty="0"/>
              <a:t>到達哪一個終止頂點</a:t>
            </a:r>
            <a:r>
              <a:rPr lang="en-US" altLang="zh-TW" sz="1800" dirty="0" err="1"/>
              <a:t>vj</a:t>
            </a:r>
            <a:r>
              <a:rPr lang="zh-TW" altLang="en-US" sz="1800" dirty="0"/>
              <a:t>的路徑最短 </a:t>
            </a:r>
            <a:r>
              <a:rPr lang="en-US" altLang="zh-TW" sz="1600" dirty="0"/>
              <a:t>(</a:t>
            </a:r>
            <a:r>
              <a:rPr lang="zh-TW" altLang="en-US" sz="1600" dirty="0"/>
              <a:t>此路徑不排除會經過</a:t>
            </a:r>
            <a:r>
              <a:rPr lang="en-US" altLang="zh-TW" sz="1600" dirty="0"/>
              <a:t>S</a:t>
            </a:r>
            <a:r>
              <a:rPr lang="zh-TW" altLang="en-US" sz="1600" dirty="0"/>
              <a:t>矩陣中所記錄的各個頂點</a:t>
            </a:r>
            <a:r>
              <a:rPr lang="en-US" altLang="zh-TW" sz="1600" dirty="0"/>
              <a:t>)</a:t>
            </a:r>
            <a:r>
              <a:rPr lang="zh-TW" altLang="en-US" sz="1800" dirty="0"/>
              <a:t>，記下該頂點</a:t>
            </a:r>
            <a:r>
              <a:rPr lang="en-US" altLang="zh-TW" sz="1800" dirty="0" err="1"/>
              <a:t>vj</a:t>
            </a:r>
            <a:r>
              <a:rPr lang="en-US" altLang="zh-TW" sz="1800" dirty="0"/>
              <a:t> (by S[j])</a:t>
            </a:r>
            <a:r>
              <a:rPr lang="zh-TW" altLang="en-US" sz="1800" dirty="0"/>
              <a:t>，同時將起始點至該點的最短路徑長度記錄到</a:t>
            </a:r>
            <a:r>
              <a:rPr lang="en-US" altLang="zh-TW" sz="1800" dirty="0"/>
              <a:t>DIST[j]</a:t>
            </a:r>
            <a:r>
              <a:rPr lang="zh-TW" altLang="en-US" sz="1800" dirty="0"/>
              <a:t>。</a:t>
            </a:r>
          </a:p>
          <a:p>
            <a:pPr marL="1166813" lvl="2" indent="-261938">
              <a:lnSpc>
                <a:spcPct val="115000"/>
              </a:lnSpc>
              <a:spcBef>
                <a:spcPct val="15000"/>
              </a:spcBef>
              <a:buSzPct val="90000"/>
            </a:pPr>
            <a:r>
              <a:rPr lang="zh-TW" altLang="en-US" sz="1600" dirty="0"/>
              <a:t>若</a:t>
            </a:r>
            <a:r>
              <a:rPr lang="en-US" altLang="zh-TW" sz="1600" dirty="0"/>
              <a:t>S</a:t>
            </a:r>
            <a:r>
              <a:rPr lang="zh-TW" altLang="en-US" sz="1600" dirty="0"/>
              <a:t>矩陣內的值皆為</a:t>
            </a:r>
            <a:r>
              <a:rPr lang="en-US" altLang="zh-TW" sz="1600" dirty="0"/>
              <a:t>0</a:t>
            </a:r>
            <a:r>
              <a:rPr lang="zh-TW" altLang="en-US" sz="1600" dirty="0"/>
              <a:t>，則為初始情況，尚未知有任何頂點</a:t>
            </a:r>
            <a:r>
              <a:rPr lang="en-US" altLang="zh-TW" sz="1600" dirty="0"/>
              <a:t>vi</a:t>
            </a:r>
            <a:r>
              <a:rPr lang="zh-TW" altLang="en-US" sz="1600" dirty="0"/>
              <a:t>與</a:t>
            </a:r>
            <a:r>
              <a:rPr lang="en-US" altLang="zh-TW" sz="1600" dirty="0"/>
              <a:t>v</a:t>
            </a:r>
            <a:r>
              <a:rPr lang="zh-TW" altLang="en-US" sz="1600" dirty="0"/>
              <a:t>有最短路徑。</a:t>
            </a:r>
          </a:p>
          <a:p>
            <a:pPr marL="1166813" lvl="2" indent="-261938">
              <a:lnSpc>
                <a:spcPct val="115000"/>
              </a:lnSpc>
              <a:spcBef>
                <a:spcPct val="15000"/>
              </a:spcBef>
              <a:buSzPct val="90000"/>
            </a:pPr>
            <a:r>
              <a:rPr lang="zh-TW" altLang="en-US" sz="1600" dirty="0"/>
              <a:t>此時主要考量</a:t>
            </a:r>
            <a:r>
              <a:rPr lang="zh-TW" altLang="en-US" sz="1600" u="sng" dirty="0"/>
              <a:t>從起始點</a:t>
            </a:r>
            <a:r>
              <a:rPr lang="en-US" altLang="zh-TW" sz="1600" u="sng" dirty="0"/>
              <a:t>v</a:t>
            </a:r>
            <a:r>
              <a:rPr lang="zh-TW" altLang="en-US" sz="1600" u="sng" dirty="0"/>
              <a:t>到達哪一個終止頂點</a:t>
            </a:r>
            <a:r>
              <a:rPr lang="en-US" altLang="zh-TW" sz="1600" u="sng" dirty="0"/>
              <a:t>vi</a:t>
            </a:r>
            <a:r>
              <a:rPr lang="zh-TW" altLang="en-US" sz="1600" u="sng" dirty="0"/>
              <a:t>的</a:t>
            </a:r>
            <a:r>
              <a:rPr lang="zh-TW" altLang="en-US" sz="1600" b="1" u="sng" dirty="0">
                <a:solidFill>
                  <a:srgbClr val="0000FF"/>
                </a:solidFill>
                <a:effectLst>
                  <a:outerShdw blurRad="38100" dist="38100" dir="2700000" algn="tl">
                    <a:srgbClr val="C0C0C0"/>
                  </a:outerShdw>
                </a:effectLst>
              </a:rPr>
              <a:t>直達路徑</a:t>
            </a:r>
            <a:r>
              <a:rPr lang="zh-TW" altLang="en-US" sz="1600" u="sng" dirty="0"/>
              <a:t>最短</a:t>
            </a:r>
            <a:r>
              <a:rPr lang="zh-TW" altLang="en-US" sz="1600" dirty="0"/>
              <a:t>，由</a:t>
            </a:r>
            <a:r>
              <a:rPr lang="en-US" altLang="zh-TW" sz="1600" dirty="0"/>
              <a:t>S</a:t>
            </a:r>
            <a:r>
              <a:rPr lang="zh-TW" altLang="en-US" sz="1600" dirty="0"/>
              <a:t>矩陣記錄該頂點</a:t>
            </a:r>
            <a:r>
              <a:rPr lang="en-US" altLang="zh-TW" sz="1600" dirty="0"/>
              <a:t>vi </a:t>
            </a:r>
            <a:r>
              <a:rPr lang="zh-TW" altLang="en-US" sz="1600" dirty="0"/>
              <a:t>，同時將起始點至該點的最短路徑長度記錄到</a:t>
            </a:r>
            <a:r>
              <a:rPr lang="en-US" altLang="zh-TW" sz="1600" dirty="0"/>
              <a:t>DIST[</a:t>
            </a:r>
            <a:r>
              <a:rPr lang="en-US" altLang="zh-TW" sz="1600" dirty="0" err="1"/>
              <a:t>i</a:t>
            </a:r>
            <a:r>
              <a:rPr lang="en-US" altLang="zh-TW" sz="1600" dirty="0"/>
              <a:t>]</a:t>
            </a:r>
            <a:r>
              <a:rPr lang="zh-TW" altLang="en-US" sz="1600" dirty="0"/>
              <a:t>。</a:t>
            </a:r>
          </a:p>
          <a:p>
            <a:pPr marL="725488" lvl="1" indent="-277813">
              <a:lnSpc>
                <a:spcPct val="115000"/>
              </a:lnSpc>
              <a:spcBef>
                <a:spcPct val="15000"/>
              </a:spcBef>
              <a:buSzPct val="90000"/>
              <a:buFont typeface="Wingdings" panose="05000000000000000000" pitchFamily="2" charset="2"/>
              <a:buAutoNum type="arabicPeriod"/>
            </a:pPr>
            <a:r>
              <a:rPr lang="zh-TW" altLang="en-US" sz="1800" dirty="0"/>
              <a:t>重覆步驟</a:t>
            </a:r>
            <a:r>
              <a:rPr lang="en-US" altLang="zh-TW" sz="1800" dirty="0"/>
              <a:t>1</a:t>
            </a:r>
            <a:r>
              <a:rPr lang="zh-TW" altLang="en-US" sz="1800" dirty="0"/>
              <a:t>，直到圖中所有頂點皆被記錄到</a:t>
            </a:r>
            <a:r>
              <a:rPr lang="en-US" altLang="zh-TW" sz="1800" dirty="0"/>
              <a:t>S</a:t>
            </a:r>
            <a:r>
              <a:rPr lang="zh-TW" altLang="en-US" sz="1800" dirty="0"/>
              <a:t>矩陣為止。</a:t>
            </a:r>
          </a:p>
          <a:p>
            <a:endParaRPr lang="zh-TW" altLang="en-US" dirty="0"/>
          </a:p>
        </p:txBody>
      </p:sp>
      <p:graphicFrame>
        <p:nvGraphicFramePr>
          <p:cNvPr id="4" name="Group 202"/>
          <p:cNvGraphicFramePr>
            <a:graphicFrameLocks/>
          </p:cNvGraphicFramePr>
          <p:nvPr/>
        </p:nvGraphicFramePr>
        <p:xfrm>
          <a:off x="4710113" y="4292600"/>
          <a:ext cx="4038600" cy="793115"/>
        </p:xfrm>
        <a:graphic>
          <a:graphicData uri="http://schemas.openxmlformats.org/drawingml/2006/table">
            <a:tbl>
              <a:tblPr/>
              <a:tblGrid>
                <a:gridCol w="925512">
                  <a:extLst>
                    <a:ext uri="{9D8B030D-6E8A-4147-A177-3AD203B41FA5}">
                      <a16:colId xmlns:a16="http://schemas.microsoft.com/office/drawing/2014/main" val="547607396"/>
                    </a:ext>
                  </a:extLst>
                </a:gridCol>
                <a:gridCol w="792163">
                  <a:extLst>
                    <a:ext uri="{9D8B030D-6E8A-4147-A177-3AD203B41FA5}">
                      <a16:colId xmlns:a16="http://schemas.microsoft.com/office/drawing/2014/main" val="3205142675"/>
                    </a:ext>
                  </a:extLst>
                </a:gridCol>
                <a:gridCol w="773112">
                  <a:extLst>
                    <a:ext uri="{9D8B030D-6E8A-4147-A177-3AD203B41FA5}">
                      <a16:colId xmlns:a16="http://schemas.microsoft.com/office/drawing/2014/main" val="773399813"/>
                    </a:ext>
                  </a:extLst>
                </a:gridCol>
                <a:gridCol w="774700">
                  <a:extLst>
                    <a:ext uri="{9D8B030D-6E8A-4147-A177-3AD203B41FA5}">
                      <a16:colId xmlns:a16="http://schemas.microsoft.com/office/drawing/2014/main" val="1188592220"/>
                    </a:ext>
                  </a:extLst>
                </a:gridCol>
                <a:gridCol w="773113">
                  <a:extLst>
                    <a:ext uri="{9D8B030D-6E8A-4147-A177-3AD203B41FA5}">
                      <a16:colId xmlns:a16="http://schemas.microsoft.com/office/drawing/2014/main" val="3491757082"/>
                    </a:ext>
                  </a:extLst>
                </a:gridCol>
              </a:tblGrid>
              <a:tr h="16510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S[</a:t>
                      </a:r>
                    </a:p>
                  </a:txBody>
                  <a:tcPr anchor="ct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台北</a:t>
                      </a:r>
                    </a:p>
                  </a:txBody>
                  <a:tcPr anchor="ctr" horzOverflow="overflow">
                    <a:lnL>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板橋</a:t>
                      </a:r>
                    </a:p>
                  </a:txBody>
                  <a:tcPr anchor="ctr" horzOverflow="overflow">
                    <a:lnL>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新竹</a:t>
                      </a:r>
                    </a:p>
                  </a:txBody>
                  <a:tcPr anchor="ctr" horzOverflow="overflow">
                    <a:lnL>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苗栗</a:t>
                      </a: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59134769"/>
                  </a:ext>
                </a:extLst>
              </a:tr>
              <a:tr h="3968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DIST[</a:t>
                      </a:r>
                    </a:p>
                  </a:txBody>
                  <a:tcPr anchor="ctr" horzOverflow="overflow">
                    <a:lnL cap="flat">
                      <a:noFill/>
                    </a:lnL>
                    <a:lnR>
                      <a:noFill/>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anchor="ctr" horzOverflow="overflow">
                    <a:lnL>
                      <a:noFill/>
                    </a:lnL>
                    <a:lnR>
                      <a:noFill/>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anchor="ctr" horzOverflow="overflow">
                    <a:lnL>
                      <a:noFill/>
                    </a:lnL>
                    <a:lnR>
                      <a:noFill/>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80</a:t>
                      </a:r>
                    </a:p>
                  </a:txBody>
                  <a:tcPr anchor="ctr" horzOverflow="overflow">
                    <a:lnL>
                      <a:noFill/>
                    </a:lnL>
                    <a:lnR>
                      <a:noFill/>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100]</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2276209836"/>
                  </a:ext>
                </a:extLst>
              </a:tr>
            </a:tbl>
          </a:graphicData>
        </a:graphic>
      </p:graphicFrame>
      <p:sp>
        <p:nvSpPr>
          <p:cNvPr id="5" name="Oval 4"/>
          <p:cNvSpPr>
            <a:spLocks noChangeArrowheads="1"/>
          </p:cNvSpPr>
          <p:nvPr/>
        </p:nvSpPr>
        <p:spPr bwMode="auto">
          <a:xfrm>
            <a:off x="2341563" y="4508500"/>
            <a:ext cx="719137"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b="0">
                <a:ea typeface="MS PGothic" panose="020B0600070205080204" pitchFamily="34" charset="-128"/>
              </a:rPr>
              <a:t>台北</a:t>
            </a:r>
          </a:p>
        </p:txBody>
      </p:sp>
      <p:sp>
        <p:nvSpPr>
          <p:cNvPr id="6" name="Oval 5"/>
          <p:cNvSpPr>
            <a:spLocks noChangeArrowheads="1"/>
          </p:cNvSpPr>
          <p:nvPr/>
        </p:nvSpPr>
        <p:spPr bwMode="auto">
          <a:xfrm>
            <a:off x="3852863" y="5300663"/>
            <a:ext cx="719137" cy="6477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b="0">
                <a:ea typeface="MS PGothic" panose="020B0600070205080204" pitchFamily="34" charset="-128"/>
              </a:rPr>
              <a:t>板橋</a:t>
            </a:r>
          </a:p>
        </p:txBody>
      </p:sp>
      <p:sp>
        <p:nvSpPr>
          <p:cNvPr id="7" name="Oval 6"/>
          <p:cNvSpPr>
            <a:spLocks noChangeArrowheads="1"/>
          </p:cNvSpPr>
          <p:nvPr/>
        </p:nvSpPr>
        <p:spPr bwMode="auto">
          <a:xfrm>
            <a:off x="2341563" y="5588000"/>
            <a:ext cx="719137" cy="6477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b="0">
                <a:ea typeface="MS PGothic" panose="020B0600070205080204" pitchFamily="34" charset="-128"/>
              </a:rPr>
              <a:t>苗栗</a:t>
            </a:r>
          </a:p>
        </p:txBody>
      </p:sp>
      <p:sp>
        <p:nvSpPr>
          <p:cNvPr id="8" name="Oval 7"/>
          <p:cNvSpPr>
            <a:spLocks noChangeArrowheads="1"/>
          </p:cNvSpPr>
          <p:nvPr/>
        </p:nvSpPr>
        <p:spPr bwMode="auto">
          <a:xfrm>
            <a:off x="1044575" y="5372100"/>
            <a:ext cx="719138" cy="647700"/>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b="0">
                <a:ea typeface="MS PGothic" panose="020B0600070205080204" pitchFamily="34" charset="-128"/>
              </a:rPr>
              <a:t>新竹</a:t>
            </a:r>
          </a:p>
        </p:txBody>
      </p:sp>
      <p:sp>
        <p:nvSpPr>
          <p:cNvPr id="9" name="Line 8"/>
          <p:cNvSpPr>
            <a:spLocks noChangeShapeType="1"/>
          </p:cNvSpPr>
          <p:nvPr/>
        </p:nvSpPr>
        <p:spPr bwMode="auto">
          <a:xfrm>
            <a:off x="3060700" y="4940300"/>
            <a:ext cx="865188"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 name="Line 9"/>
          <p:cNvSpPr>
            <a:spLocks noChangeShapeType="1"/>
          </p:cNvSpPr>
          <p:nvPr/>
        </p:nvSpPr>
        <p:spPr bwMode="auto">
          <a:xfrm>
            <a:off x="2700338" y="51562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Line 10"/>
          <p:cNvSpPr>
            <a:spLocks noChangeShapeType="1"/>
          </p:cNvSpPr>
          <p:nvPr/>
        </p:nvSpPr>
        <p:spPr bwMode="auto">
          <a:xfrm flipH="1">
            <a:off x="1620838" y="5011738"/>
            <a:ext cx="792162"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 name="Freeform 11"/>
          <p:cNvSpPr>
            <a:spLocks/>
          </p:cNvSpPr>
          <p:nvPr/>
        </p:nvSpPr>
        <p:spPr bwMode="auto">
          <a:xfrm>
            <a:off x="2917825" y="5948363"/>
            <a:ext cx="1150938" cy="431800"/>
          </a:xfrm>
          <a:custGeom>
            <a:avLst/>
            <a:gdLst>
              <a:gd name="T0" fmla="*/ 725 w 725"/>
              <a:gd name="T1" fmla="*/ 0 h 196"/>
              <a:gd name="T2" fmla="*/ 498 w 725"/>
              <a:gd name="T3" fmla="*/ 181 h 196"/>
              <a:gd name="T4" fmla="*/ 0 w 725"/>
              <a:gd name="T5" fmla="*/ 91 h 196"/>
            </a:gdLst>
            <a:ahLst/>
            <a:cxnLst>
              <a:cxn ang="0">
                <a:pos x="T0" y="T1"/>
              </a:cxn>
              <a:cxn ang="0">
                <a:pos x="T2" y="T3"/>
              </a:cxn>
              <a:cxn ang="0">
                <a:pos x="T4" y="T5"/>
              </a:cxn>
            </a:cxnLst>
            <a:rect l="0" t="0" r="r" b="b"/>
            <a:pathLst>
              <a:path w="725" h="196">
                <a:moveTo>
                  <a:pt x="725" y="0"/>
                </a:moveTo>
                <a:cubicBezTo>
                  <a:pt x="672" y="83"/>
                  <a:pt x="619" y="166"/>
                  <a:pt x="498" y="181"/>
                </a:cubicBezTo>
                <a:cubicBezTo>
                  <a:pt x="377" y="196"/>
                  <a:pt x="83" y="106"/>
                  <a:pt x="0" y="91"/>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3" name="Freeform 13"/>
          <p:cNvSpPr>
            <a:spLocks/>
          </p:cNvSpPr>
          <p:nvPr/>
        </p:nvSpPr>
        <p:spPr bwMode="auto">
          <a:xfrm>
            <a:off x="1549400" y="5937250"/>
            <a:ext cx="2592388" cy="658813"/>
          </a:xfrm>
          <a:custGeom>
            <a:avLst/>
            <a:gdLst>
              <a:gd name="T0" fmla="*/ 1542 w 1542"/>
              <a:gd name="T1" fmla="*/ 0 h 415"/>
              <a:gd name="T2" fmla="*/ 1043 w 1542"/>
              <a:gd name="T3" fmla="*/ 408 h 415"/>
              <a:gd name="T4" fmla="*/ 0 w 1542"/>
              <a:gd name="T5" fmla="*/ 45 h 415"/>
            </a:gdLst>
            <a:ahLst/>
            <a:cxnLst>
              <a:cxn ang="0">
                <a:pos x="T0" y="T1"/>
              </a:cxn>
              <a:cxn ang="0">
                <a:pos x="T2" y="T3"/>
              </a:cxn>
              <a:cxn ang="0">
                <a:pos x="T4" y="T5"/>
              </a:cxn>
            </a:cxnLst>
            <a:rect l="0" t="0" r="r" b="b"/>
            <a:pathLst>
              <a:path w="1542" h="415">
                <a:moveTo>
                  <a:pt x="1542" y="0"/>
                </a:moveTo>
                <a:cubicBezTo>
                  <a:pt x="1421" y="200"/>
                  <a:pt x="1300" y="401"/>
                  <a:pt x="1043" y="408"/>
                </a:cubicBezTo>
                <a:cubicBezTo>
                  <a:pt x="786" y="415"/>
                  <a:pt x="181" y="113"/>
                  <a:pt x="0" y="45"/>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4" name="Text Box 14"/>
          <p:cNvSpPr txBox="1">
            <a:spLocks noChangeArrowheads="1"/>
          </p:cNvSpPr>
          <p:nvPr/>
        </p:nvSpPr>
        <p:spPr bwMode="auto">
          <a:xfrm>
            <a:off x="3473450" y="474503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10</a:t>
            </a:r>
          </a:p>
        </p:txBody>
      </p:sp>
      <p:sp>
        <p:nvSpPr>
          <p:cNvPr id="15" name="Text Box 15"/>
          <p:cNvSpPr txBox="1">
            <a:spLocks noChangeArrowheads="1"/>
          </p:cNvSpPr>
          <p:nvPr/>
        </p:nvSpPr>
        <p:spPr bwMode="auto">
          <a:xfrm>
            <a:off x="2628900" y="514985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110</a:t>
            </a:r>
          </a:p>
        </p:txBody>
      </p:sp>
      <p:sp>
        <p:nvSpPr>
          <p:cNvPr id="16" name="Text Box 16"/>
          <p:cNvSpPr txBox="1">
            <a:spLocks noChangeArrowheads="1"/>
          </p:cNvSpPr>
          <p:nvPr/>
        </p:nvSpPr>
        <p:spPr bwMode="auto">
          <a:xfrm>
            <a:off x="1692275" y="493395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80</a:t>
            </a:r>
          </a:p>
        </p:txBody>
      </p:sp>
      <p:sp>
        <p:nvSpPr>
          <p:cNvPr id="17" name="Text Box 17"/>
          <p:cNvSpPr txBox="1">
            <a:spLocks noChangeArrowheads="1"/>
          </p:cNvSpPr>
          <p:nvPr/>
        </p:nvSpPr>
        <p:spPr bwMode="auto">
          <a:xfrm>
            <a:off x="3295650" y="58689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90</a:t>
            </a:r>
          </a:p>
        </p:txBody>
      </p:sp>
      <p:sp>
        <p:nvSpPr>
          <p:cNvPr id="18" name="Text Box 18"/>
          <p:cNvSpPr txBox="1">
            <a:spLocks noChangeArrowheads="1"/>
          </p:cNvSpPr>
          <p:nvPr/>
        </p:nvSpPr>
        <p:spPr bwMode="auto">
          <a:xfrm>
            <a:off x="1908175" y="62357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75</a:t>
            </a:r>
          </a:p>
        </p:txBody>
      </p:sp>
      <p:sp>
        <p:nvSpPr>
          <p:cNvPr id="19" name="Rectangle 167"/>
          <p:cNvSpPr>
            <a:spLocks noChangeArrowheads="1"/>
          </p:cNvSpPr>
          <p:nvPr/>
        </p:nvSpPr>
        <p:spPr bwMode="auto">
          <a:xfrm>
            <a:off x="5651500" y="4292600"/>
            <a:ext cx="504825" cy="7921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Rectangle 168"/>
          <p:cNvSpPr>
            <a:spLocks noChangeArrowheads="1"/>
          </p:cNvSpPr>
          <p:nvPr/>
        </p:nvSpPr>
        <p:spPr bwMode="auto">
          <a:xfrm>
            <a:off x="6500813" y="4221163"/>
            <a:ext cx="503237" cy="86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Rectangle 169"/>
          <p:cNvSpPr>
            <a:spLocks noChangeArrowheads="1"/>
          </p:cNvSpPr>
          <p:nvPr/>
        </p:nvSpPr>
        <p:spPr bwMode="auto">
          <a:xfrm>
            <a:off x="7253288" y="4221163"/>
            <a:ext cx="503237" cy="86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Rectangle 170"/>
          <p:cNvSpPr>
            <a:spLocks noChangeArrowheads="1"/>
          </p:cNvSpPr>
          <p:nvPr/>
        </p:nvSpPr>
        <p:spPr bwMode="auto">
          <a:xfrm>
            <a:off x="8077200" y="4221163"/>
            <a:ext cx="503238" cy="86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 name="Line 171"/>
          <p:cNvSpPr>
            <a:spLocks noChangeShapeType="1"/>
          </p:cNvSpPr>
          <p:nvPr/>
        </p:nvSpPr>
        <p:spPr bwMode="auto">
          <a:xfrm>
            <a:off x="3059113" y="4941888"/>
            <a:ext cx="865187" cy="5032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4" name="Line 172"/>
          <p:cNvSpPr>
            <a:spLocks noChangeShapeType="1"/>
          </p:cNvSpPr>
          <p:nvPr/>
        </p:nvSpPr>
        <p:spPr bwMode="auto">
          <a:xfrm flipH="1">
            <a:off x="1619250" y="5013325"/>
            <a:ext cx="792163" cy="4318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5" name="Line 173"/>
          <p:cNvSpPr>
            <a:spLocks noChangeShapeType="1"/>
          </p:cNvSpPr>
          <p:nvPr/>
        </p:nvSpPr>
        <p:spPr bwMode="auto">
          <a:xfrm>
            <a:off x="3059113" y="4941888"/>
            <a:ext cx="865187" cy="503237"/>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Freeform 174"/>
          <p:cNvSpPr>
            <a:spLocks/>
          </p:cNvSpPr>
          <p:nvPr/>
        </p:nvSpPr>
        <p:spPr bwMode="auto">
          <a:xfrm>
            <a:off x="2916238" y="5949950"/>
            <a:ext cx="1150937" cy="431800"/>
          </a:xfrm>
          <a:custGeom>
            <a:avLst/>
            <a:gdLst>
              <a:gd name="T0" fmla="*/ 725 w 725"/>
              <a:gd name="T1" fmla="*/ 0 h 196"/>
              <a:gd name="T2" fmla="*/ 498 w 725"/>
              <a:gd name="T3" fmla="*/ 181 h 196"/>
              <a:gd name="T4" fmla="*/ 0 w 725"/>
              <a:gd name="T5" fmla="*/ 91 h 196"/>
            </a:gdLst>
            <a:ahLst/>
            <a:cxnLst>
              <a:cxn ang="0">
                <a:pos x="T0" y="T1"/>
              </a:cxn>
              <a:cxn ang="0">
                <a:pos x="T2" y="T3"/>
              </a:cxn>
              <a:cxn ang="0">
                <a:pos x="T4" y="T5"/>
              </a:cxn>
            </a:cxnLst>
            <a:rect l="0" t="0" r="r" b="b"/>
            <a:pathLst>
              <a:path w="725" h="196">
                <a:moveTo>
                  <a:pt x="725" y="0"/>
                </a:moveTo>
                <a:cubicBezTo>
                  <a:pt x="672" y="83"/>
                  <a:pt x="619" y="166"/>
                  <a:pt x="498" y="181"/>
                </a:cubicBezTo>
                <a:cubicBezTo>
                  <a:pt x="377" y="196"/>
                  <a:pt x="83" y="106"/>
                  <a:pt x="0" y="91"/>
                </a:cubicBezTo>
              </a:path>
            </a:pathLst>
          </a:custGeom>
          <a:noFill/>
          <a:ln w="28575" cmpd="sng">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aphicFrame>
        <p:nvGraphicFramePr>
          <p:cNvPr id="27" name="Group 291"/>
          <p:cNvGraphicFramePr>
            <a:graphicFrameLocks/>
          </p:cNvGraphicFramePr>
          <p:nvPr/>
        </p:nvGraphicFramePr>
        <p:xfrm>
          <a:off x="4859338" y="5053013"/>
          <a:ext cx="3667125" cy="1706880"/>
        </p:xfrm>
        <a:graphic>
          <a:graphicData uri="http://schemas.openxmlformats.org/drawingml/2006/table">
            <a:tbl>
              <a:tblPr/>
              <a:tblGrid>
                <a:gridCol w="733425">
                  <a:extLst>
                    <a:ext uri="{9D8B030D-6E8A-4147-A177-3AD203B41FA5}">
                      <a16:colId xmlns:a16="http://schemas.microsoft.com/office/drawing/2014/main" val="3361704351"/>
                    </a:ext>
                  </a:extLst>
                </a:gridCol>
                <a:gridCol w="733425">
                  <a:extLst>
                    <a:ext uri="{9D8B030D-6E8A-4147-A177-3AD203B41FA5}">
                      <a16:colId xmlns:a16="http://schemas.microsoft.com/office/drawing/2014/main" val="3776627140"/>
                    </a:ext>
                  </a:extLst>
                </a:gridCol>
                <a:gridCol w="733425">
                  <a:extLst>
                    <a:ext uri="{9D8B030D-6E8A-4147-A177-3AD203B41FA5}">
                      <a16:colId xmlns:a16="http://schemas.microsoft.com/office/drawing/2014/main" val="3781421668"/>
                    </a:ext>
                  </a:extLst>
                </a:gridCol>
                <a:gridCol w="733425">
                  <a:extLst>
                    <a:ext uri="{9D8B030D-6E8A-4147-A177-3AD203B41FA5}">
                      <a16:colId xmlns:a16="http://schemas.microsoft.com/office/drawing/2014/main" val="8692044"/>
                    </a:ext>
                  </a:extLst>
                </a:gridCol>
                <a:gridCol w="733425">
                  <a:extLst>
                    <a:ext uri="{9D8B030D-6E8A-4147-A177-3AD203B41FA5}">
                      <a16:colId xmlns:a16="http://schemas.microsoft.com/office/drawing/2014/main" val="2456164362"/>
                    </a:ext>
                  </a:extLst>
                </a:gridCol>
              </a:tblGrid>
              <a:tr h="26670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Cost</a:t>
                      </a:r>
                    </a:p>
                  </a:txBody>
                  <a:tcPr anchor="ct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台北</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板橋</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新竹</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苗栗</a:t>
                      </a: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6887425"/>
                  </a:ext>
                </a:extLst>
              </a:tr>
              <a:tr h="227013">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台北</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48422"/>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板橋</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0902011"/>
                  </a:ext>
                </a:extLst>
              </a:tr>
              <a:tr h="144463">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新竹</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3331005"/>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苗栗</a:t>
                      </a:r>
                    </a:p>
                  </a:txBody>
                  <a:tcPr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6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2147409"/>
                  </a:ext>
                </a:extLst>
              </a:tr>
            </a:tbl>
          </a:graphicData>
        </a:graphic>
      </p:graphicFrame>
    </p:spTree>
    <p:extLst>
      <p:ext uri="{BB962C8B-B14F-4D97-AF65-F5344CB8AC3E}">
        <p14:creationId xmlns:p14="http://schemas.microsoft.com/office/powerpoint/2010/main" val="90150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par>
                                <p:cTn id="11" presetID="14"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par>
                                <p:cTn id="14" presetID="14" presetClass="entr" presetSubtype="1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par>
                                <p:cTn id="31" presetID="14" presetClass="entr" presetSubtype="1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par>
                                <p:cTn id="34" presetID="14" presetClass="entr" presetSubtype="1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randombar(horizontal)">
                                      <p:cBhvr>
                                        <p:cTn id="36" dur="500"/>
                                        <p:tgtEl>
                                          <p:spTgt spid="10"/>
                                        </p:tgtEl>
                                      </p:cBhvr>
                                    </p:animEffect>
                                  </p:childTnLst>
                                </p:cTn>
                              </p:par>
                              <p:par>
                                <p:cTn id="37" presetID="14" presetClass="entr" presetSubtype="1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par>
                                <p:cTn id="43" presetID="14" presetClass="entr" presetSubtype="1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randombar(horizontal)">
                                      <p:cBhvr>
                                        <p:cTn id="45" dur="500"/>
                                        <p:tgtEl>
                                          <p:spTgt spid="13"/>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randombar(horizontal)">
                                      <p:cBhvr>
                                        <p:cTn id="48" dur="500"/>
                                        <p:tgtEl>
                                          <p:spTgt spid="14"/>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randombar(horizontal)">
                                      <p:cBhvr>
                                        <p:cTn id="51" dur="500"/>
                                        <p:tgtEl>
                                          <p:spTgt spid="15"/>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randombar(horizontal)">
                                      <p:cBhvr>
                                        <p:cTn id="54" dur="500"/>
                                        <p:tgtEl>
                                          <p:spTgt spid="16"/>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randombar(horizontal)">
                                      <p:cBhvr>
                                        <p:cTn id="57" dur="500"/>
                                        <p:tgtEl>
                                          <p:spTgt spid="17"/>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randombar(horizontal)">
                                      <p:cBhvr>
                                        <p:cTn id="60" dur="500"/>
                                        <p:tgtEl>
                                          <p:spTgt spid="18"/>
                                        </p:tgtEl>
                                      </p:cBhvr>
                                    </p:animEffect>
                                  </p:childTnLst>
                                </p:cTn>
                              </p:par>
                            </p:childTnLst>
                          </p:cTn>
                        </p:par>
                        <p:par>
                          <p:cTn id="61" fill="hold">
                            <p:stCondLst>
                              <p:cond delay="500"/>
                            </p:stCondLst>
                            <p:childTnLst>
                              <p:par>
                                <p:cTn id="62" presetID="14" presetClass="entr" presetSubtype="10"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randombar(horizontal)">
                                      <p:cBhvr>
                                        <p:cTn id="64" dur="500"/>
                                        <p:tgtEl>
                                          <p:spTgt spid="4"/>
                                        </p:tgtEl>
                                      </p:cBhvr>
                                    </p:animEffect>
                                  </p:childTnLst>
                                </p:cTn>
                              </p:par>
                            </p:childTnLst>
                          </p:cTn>
                        </p:par>
                        <p:par>
                          <p:cTn id="65" fill="hold">
                            <p:stCondLst>
                              <p:cond delay="1000"/>
                            </p:stCondLst>
                            <p:childTnLst>
                              <p:par>
                                <p:cTn id="66" presetID="14" presetClass="entr" presetSubtype="10" fill="hold"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randombar(horizontal)">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xit" presetSubtype="10" fill="hold" nodeType="clickEffect">
                                  <p:stCondLst>
                                    <p:cond delay="0"/>
                                  </p:stCondLst>
                                  <p:childTnLst>
                                    <p:animEffect transition="out" filter="randombar(horizontal)">
                                      <p:cBhvr>
                                        <p:cTn id="72" dur="500"/>
                                        <p:tgtEl>
                                          <p:spTgt spid="19"/>
                                        </p:tgtEl>
                                      </p:cBhvr>
                                    </p:animEffect>
                                    <p:set>
                                      <p:cBhvr>
                                        <p:cTn id="73" dur="1" fill="hold">
                                          <p:stCondLst>
                                            <p:cond delay="499"/>
                                          </p:stCondLst>
                                        </p:cTn>
                                        <p:tgtEl>
                                          <p:spTgt spid="1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randombar(horizontal)">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xit" presetSubtype="10" fill="hold" nodeType="clickEffect">
                                  <p:stCondLst>
                                    <p:cond delay="0"/>
                                  </p:stCondLst>
                                  <p:childTnLst>
                                    <p:animEffect transition="out" filter="randombar(horizontal)">
                                      <p:cBhvr>
                                        <p:cTn id="82" dur="500"/>
                                        <p:tgtEl>
                                          <p:spTgt spid="20"/>
                                        </p:tgtEl>
                                      </p:cBhvr>
                                    </p:animEffect>
                                    <p:set>
                                      <p:cBhvr>
                                        <p:cTn id="83" dur="1" fill="hold">
                                          <p:stCondLst>
                                            <p:cond delay="499"/>
                                          </p:stCondLst>
                                        </p:cTn>
                                        <p:tgtEl>
                                          <p:spTgt spid="2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randombar(horizontal)">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nodeType="clickEffect">
                                  <p:stCondLst>
                                    <p:cond delay="0"/>
                                  </p:stCondLst>
                                  <p:childTnLst>
                                    <p:animEffect transition="out" filter="randombar(horizontal)">
                                      <p:cBhvr>
                                        <p:cTn id="92" dur="500"/>
                                        <p:tgtEl>
                                          <p:spTgt spid="21"/>
                                        </p:tgtEl>
                                      </p:cBhvr>
                                    </p:animEffect>
                                    <p:set>
                                      <p:cBhvr>
                                        <p:cTn id="93" dur="1" fill="hold">
                                          <p:stCondLst>
                                            <p:cond delay="499"/>
                                          </p:stCondLst>
                                        </p:cTn>
                                        <p:tgtEl>
                                          <p:spTgt spid="21"/>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randombar(horizontal)">
                                      <p:cBhvr>
                                        <p:cTn id="98" dur="500"/>
                                        <p:tgtEl>
                                          <p:spTgt spid="25"/>
                                        </p:tgtEl>
                                      </p:cBhvr>
                                    </p:animEffect>
                                  </p:childTnLst>
                                </p:cTn>
                              </p:par>
                              <p:par>
                                <p:cTn id="99" presetID="14" presetClass="entr" presetSubtype="10" fill="hold"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randombar(horizontal)">
                                      <p:cBhvr>
                                        <p:cTn id="101" dur="500"/>
                                        <p:tgtEl>
                                          <p:spTgt spid="26"/>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xit" presetSubtype="10" fill="hold" nodeType="clickEffect">
                                  <p:stCondLst>
                                    <p:cond delay="0"/>
                                  </p:stCondLst>
                                  <p:childTnLst>
                                    <p:animEffect transition="out" filter="randombar(horizontal)">
                                      <p:cBhvr>
                                        <p:cTn id="105" dur="500"/>
                                        <p:tgtEl>
                                          <p:spTgt spid="22"/>
                                        </p:tgtEl>
                                      </p:cBhvr>
                                    </p:animEffect>
                                    <p:set>
                                      <p:cBhvr>
                                        <p:cTn id="10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4" grpId="0"/>
      <p:bldP spid="15" grpId="0"/>
      <p:bldP spid="16" grpId="0"/>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713"/>
            <a:ext cx="8578850" cy="613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4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581286"/>
          </a:xfrm>
        </p:spPr>
        <p:txBody>
          <a:bodyPr/>
          <a:lstStyle/>
          <a:p>
            <a:r>
              <a:rPr lang="en-US" altLang="zh-TW" cap="none" dirty="0">
                <a:effectLst>
                  <a:outerShdw blurRad="38100" dist="38100" dir="2700000" algn="tl">
                    <a:srgbClr val="000000">
                      <a:alpha val="43137"/>
                    </a:srgbClr>
                  </a:outerShdw>
                </a:effectLst>
              </a:rPr>
              <a:t>Dijkstra</a:t>
            </a:r>
            <a:r>
              <a:rPr lang="zh-TW" altLang="en-US" dirty="0">
                <a:effectLst>
                  <a:outerShdw blurRad="38100" dist="38100" dir="2700000" algn="tl">
                    <a:srgbClr val="000000">
                      <a:alpha val="43137"/>
                    </a:srgbClr>
                  </a:outerShdw>
                </a:effectLst>
              </a:rPr>
              <a:t>的解題程序</a:t>
            </a:r>
          </a:p>
        </p:txBody>
      </p:sp>
      <p:sp>
        <p:nvSpPr>
          <p:cNvPr id="3" name="內容版面配置區 2"/>
          <p:cNvSpPr>
            <a:spLocks noGrp="1"/>
          </p:cNvSpPr>
          <p:nvPr>
            <p:ph idx="1"/>
          </p:nvPr>
        </p:nvSpPr>
        <p:spPr>
          <a:xfrm>
            <a:off x="581192" y="1556792"/>
            <a:ext cx="7989752" cy="5112568"/>
          </a:xfrm>
        </p:spPr>
        <p:txBody>
          <a:bodyPr>
            <a:normAutofit fontScale="85000" lnSpcReduction="20000"/>
          </a:bodyPr>
          <a:lstStyle/>
          <a:p>
            <a:pPr marL="268288" indent="-268288">
              <a:buClr>
                <a:schemeClr val="tx1"/>
              </a:buClr>
              <a:buSzTx/>
              <a:buFont typeface="Wingdings" panose="05000000000000000000" pitchFamily="2" charset="2"/>
              <a:buAutoNum type="arabicPeriod"/>
            </a:pPr>
            <a:r>
              <a:rPr lang="en-US" altLang="zh-TW" dirty="0"/>
              <a:t>DIST[ ]</a:t>
            </a:r>
            <a:r>
              <a:rPr lang="zh-TW" altLang="en-US" dirty="0"/>
              <a:t>的初值為</a:t>
            </a:r>
            <a:r>
              <a:rPr lang="en-US" altLang="zh-TW" dirty="0"/>
              <a:t>Cost</a:t>
            </a:r>
            <a:r>
              <a:rPr lang="zh-TW" altLang="en-US" dirty="0"/>
              <a:t>矩陣</a:t>
            </a:r>
            <a:r>
              <a:rPr lang="zh-TW" altLang="en-US" b="1" dirty="0">
                <a:solidFill>
                  <a:srgbClr val="FF0000"/>
                </a:solidFill>
                <a:effectLst>
                  <a:outerShdw blurRad="38100" dist="38100" dir="2700000" algn="tl">
                    <a:srgbClr val="C0C0C0"/>
                  </a:outerShdw>
                </a:effectLst>
              </a:rPr>
              <a:t>第</a:t>
            </a:r>
            <a:r>
              <a:rPr lang="en-US" altLang="zh-TW" b="1" dirty="0">
                <a:solidFill>
                  <a:srgbClr val="FF0000"/>
                </a:solidFill>
                <a:effectLst>
                  <a:outerShdw blurRad="38100" dist="38100" dir="2700000" algn="tl">
                    <a:srgbClr val="C0C0C0"/>
                  </a:outerShdw>
                </a:effectLst>
              </a:rPr>
              <a:t>v</a:t>
            </a:r>
            <a:r>
              <a:rPr lang="zh-TW" altLang="en-US" b="1" dirty="0">
                <a:solidFill>
                  <a:srgbClr val="FF0000"/>
                </a:solidFill>
                <a:effectLst>
                  <a:outerShdw blurRad="38100" dist="38100" dir="2700000" algn="tl">
                    <a:srgbClr val="C0C0C0"/>
                  </a:outerShdw>
                </a:effectLst>
              </a:rPr>
              <a:t>列</a:t>
            </a:r>
            <a:r>
              <a:rPr lang="zh-TW" altLang="en-US" dirty="0"/>
              <a:t> </a:t>
            </a:r>
            <a:r>
              <a:rPr lang="en-US" altLang="zh-TW" dirty="0"/>
              <a:t>(</a:t>
            </a:r>
            <a:r>
              <a:rPr lang="zh-TW" altLang="en-US" dirty="0"/>
              <a:t>令 </a:t>
            </a:r>
            <a:r>
              <a:rPr lang="en-US" altLang="zh-TW" dirty="0"/>
              <a:t>v </a:t>
            </a:r>
            <a:r>
              <a:rPr lang="zh-TW" altLang="en-US" dirty="0"/>
              <a:t>為起點</a:t>
            </a:r>
            <a:r>
              <a:rPr lang="en-US" altLang="zh-TW" dirty="0"/>
              <a:t>)</a:t>
            </a:r>
          </a:p>
          <a:p>
            <a:pPr marL="803275" lvl="1" indent="-355600">
              <a:buClr>
                <a:schemeClr val="bg2"/>
              </a:buClr>
              <a:buSzTx/>
              <a:buFont typeface="Wingdings" panose="05000000000000000000" pitchFamily="2" charset="2"/>
              <a:buChar char="u"/>
            </a:pPr>
            <a:r>
              <a:rPr lang="en-US" altLang="zh-TW" dirty="0"/>
              <a:t>S[1 … n] = 0</a:t>
            </a:r>
          </a:p>
          <a:p>
            <a:pPr marL="803275" lvl="1" indent="-355600">
              <a:buClr>
                <a:schemeClr val="bg2"/>
              </a:buClr>
              <a:buSzTx/>
              <a:buFont typeface="Wingdings" panose="05000000000000000000" pitchFamily="2" charset="2"/>
              <a:buChar char="u"/>
            </a:pPr>
            <a:r>
              <a:rPr lang="en-US" altLang="zh-TW" dirty="0"/>
              <a:t>S[v] = 1</a:t>
            </a:r>
          </a:p>
          <a:p>
            <a:pPr marL="268288" indent="-268288">
              <a:buClr>
                <a:schemeClr val="tx1"/>
              </a:buClr>
              <a:buSzTx/>
              <a:buFont typeface="Wingdings" panose="05000000000000000000" pitchFamily="2" charset="2"/>
              <a:buAutoNum type="arabicPeriod"/>
            </a:pPr>
            <a:r>
              <a:rPr lang="zh-TW" altLang="en-US" dirty="0"/>
              <a:t>自那些尚未決定</a:t>
            </a:r>
            <a:r>
              <a:rPr lang="en-US" altLang="zh-TW" dirty="0"/>
              <a:t>shortest path</a:t>
            </a:r>
            <a:r>
              <a:rPr lang="zh-TW" altLang="en-US" dirty="0"/>
              <a:t>的頂點 </a:t>
            </a:r>
            <a:r>
              <a:rPr lang="en-US" altLang="zh-TW" dirty="0"/>
              <a:t>(</a:t>
            </a:r>
            <a:r>
              <a:rPr lang="zh-TW" altLang="en-US" dirty="0"/>
              <a:t>即：</a:t>
            </a:r>
            <a:r>
              <a:rPr lang="en-US" altLang="zh-TW" dirty="0"/>
              <a:t>S[]</a:t>
            </a:r>
            <a:r>
              <a:rPr lang="zh-TW" altLang="en-US" dirty="0"/>
              <a:t>中仍為</a:t>
            </a:r>
            <a:r>
              <a:rPr lang="en-US" altLang="zh-TW" dirty="0"/>
              <a:t>0</a:t>
            </a:r>
            <a:r>
              <a:rPr lang="zh-TW" altLang="en-US" dirty="0"/>
              <a:t>之頂點</a:t>
            </a:r>
            <a:r>
              <a:rPr lang="en-US" altLang="zh-TW" dirty="0"/>
              <a:t>) </a:t>
            </a:r>
            <a:r>
              <a:rPr lang="zh-TW" altLang="en-US" dirty="0"/>
              <a:t>中，挑出最小</a:t>
            </a:r>
            <a:r>
              <a:rPr lang="en-US" altLang="zh-TW" dirty="0"/>
              <a:t>DIST[</a:t>
            </a:r>
            <a:r>
              <a:rPr lang="en-US" altLang="zh-TW" dirty="0" err="1"/>
              <a:t>i</a:t>
            </a:r>
            <a:r>
              <a:rPr lang="en-US" altLang="zh-TW" dirty="0"/>
              <a:t>]</a:t>
            </a:r>
            <a:r>
              <a:rPr lang="zh-TW" altLang="en-US" dirty="0"/>
              <a:t>。</a:t>
            </a:r>
          </a:p>
          <a:p>
            <a:pPr marL="268288" indent="-268288">
              <a:buClr>
                <a:schemeClr val="tx1"/>
              </a:buClr>
              <a:buSzTx/>
              <a:buFont typeface="Wingdings" panose="05000000000000000000" pitchFamily="2" charset="2"/>
              <a:buAutoNum type="arabicPeriod"/>
            </a:pPr>
            <a:r>
              <a:rPr lang="en-US" altLang="zh-TW" dirty="0"/>
              <a:t>S[</a:t>
            </a:r>
            <a:r>
              <a:rPr lang="en-US" altLang="zh-TW" dirty="0" err="1"/>
              <a:t>i</a:t>
            </a:r>
            <a:r>
              <a:rPr lang="en-US" altLang="zh-TW" dirty="0"/>
              <a:t>] = 1 (</a:t>
            </a:r>
            <a:r>
              <a:rPr lang="zh-TW" altLang="en-US" dirty="0"/>
              <a:t>表示已確定起點</a:t>
            </a:r>
            <a:r>
              <a:rPr lang="en-US" altLang="zh-TW" dirty="0"/>
              <a:t>v</a:t>
            </a:r>
            <a:r>
              <a:rPr lang="zh-TW" altLang="en-US" dirty="0"/>
              <a:t>到頂點</a:t>
            </a:r>
            <a:r>
              <a:rPr lang="en-US" altLang="zh-TW" dirty="0"/>
              <a:t>vi</a:t>
            </a:r>
            <a:r>
              <a:rPr lang="zh-TW" altLang="en-US" dirty="0"/>
              <a:t>的最短路徑</a:t>
            </a:r>
            <a:r>
              <a:rPr lang="en-US" altLang="zh-TW" dirty="0"/>
              <a:t>)</a:t>
            </a:r>
          </a:p>
          <a:p>
            <a:pPr marL="268288" indent="-268288">
              <a:buClr>
                <a:schemeClr val="tx1"/>
              </a:buClr>
              <a:buSzTx/>
              <a:buFont typeface="Wingdings" panose="05000000000000000000" pitchFamily="2" charset="2"/>
              <a:buAutoNum type="arabicPeriod"/>
            </a:pPr>
            <a:r>
              <a:rPr lang="zh-TW" altLang="en-US" dirty="0"/>
              <a:t>更新</a:t>
            </a:r>
            <a:r>
              <a:rPr lang="en-US" altLang="zh-TW" dirty="0"/>
              <a:t>DIST[j] (for S[j] = 0)by pass through vi</a:t>
            </a:r>
          </a:p>
          <a:p>
            <a:pPr marL="268288" indent="-268288">
              <a:buClr>
                <a:schemeClr val="tx1"/>
              </a:buClr>
              <a:buSzTx/>
              <a:buFont typeface="Wingdings" panose="05000000000000000000" pitchFamily="2" charset="2"/>
              <a:buAutoNum type="arabicPeriod"/>
            </a:pPr>
            <a:endParaRPr lang="en-US" altLang="zh-TW" dirty="0"/>
          </a:p>
          <a:p>
            <a:pPr marL="268288" indent="-268288">
              <a:buClr>
                <a:schemeClr val="tx1"/>
              </a:buClr>
              <a:buSzTx/>
              <a:buFont typeface="Wingdings" panose="05000000000000000000" pitchFamily="2" charset="2"/>
              <a:buAutoNum type="arabicPeriod"/>
            </a:pPr>
            <a:endParaRPr lang="en-US" altLang="zh-TW" dirty="0"/>
          </a:p>
          <a:p>
            <a:pPr marL="268288" indent="-268288">
              <a:buClr>
                <a:schemeClr val="tx1"/>
              </a:buClr>
              <a:buSzTx/>
              <a:buFont typeface="Wingdings" panose="05000000000000000000" pitchFamily="2" charset="2"/>
              <a:buAutoNum type="arabicPeriod"/>
            </a:pPr>
            <a:endParaRPr lang="en-US" altLang="zh-TW" dirty="0"/>
          </a:p>
          <a:p>
            <a:pPr marL="268288" indent="-268288">
              <a:buClr>
                <a:schemeClr val="tx1"/>
              </a:buClr>
              <a:buSzTx/>
              <a:buFont typeface="Wingdings" panose="05000000000000000000" pitchFamily="2" charset="2"/>
              <a:buAutoNum type="arabicPeriod"/>
            </a:pPr>
            <a:endParaRPr lang="en-US" altLang="zh-TW" dirty="0"/>
          </a:p>
          <a:p>
            <a:pPr marL="268288" indent="-268288">
              <a:buClr>
                <a:schemeClr val="tx1"/>
              </a:buClr>
              <a:buSzTx/>
              <a:buFont typeface="Wingdings" panose="05000000000000000000" pitchFamily="2" charset="2"/>
              <a:buAutoNum type="arabicPeriod"/>
            </a:pPr>
            <a:endParaRPr lang="en-US" altLang="zh-TW" dirty="0"/>
          </a:p>
          <a:p>
            <a:pPr marL="268288" indent="-268288">
              <a:buClr>
                <a:schemeClr val="tx1"/>
              </a:buClr>
              <a:buSzTx/>
              <a:buFont typeface="Wingdings" panose="05000000000000000000" pitchFamily="2" charset="2"/>
              <a:buAutoNum type="arabicPeriod"/>
            </a:pPr>
            <a:r>
              <a:rPr lang="en-US" altLang="zh-TW" dirty="0"/>
              <a:t>Repeat 2 ~4 until all S[</a:t>
            </a:r>
            <a:r>
              <a:rPr lang="en-US" altLang="zh-TW" dirty="0" err="1"/>
              <a:t>i</a:t>
            </a:r>
            <a:r>
              <a:rPr lang="en-US" altLang="zh-TW" dirty="0"/>
              <a:t>] = 1</a:t>
            </a:r>
          </a:p>
          <a:p>
            <a:endParaRPr lang="zh-TW" altLang="en-US" dirty="0"/>
          </a:p>
        </p:txBody>
      </p:sp>
      <p:grpSp>
        <p:nvGrpSpPr>
          <p:cNvPr id="4" name="Group 4"/>
          <p:cNvGrpSpPr>
            <a:grpSpLocks/>
          </p:cNvGrpSpPr>
          <p:nvPr/>
        </p:nvGrpSpPr>
        <p:grpSpPr bwMode="auto">
          <a:xfrm>
            <a:off x="900113" y="4077072"/>
            <a:ext cx="3122612" cy="1730375"/>
            <a:chOff x="1202" y="1570"/>
            <a:chExt cx="1967" cy="1090"/>
          </a:xfrm>
        </p:grpSpPr>
        <p:sp>
          <p:nvSpPr>
            <p:cNvPr id="5" name="Oval 5"/>
            <p:cNvSpPr>
              <a:spLocks noChangeArrowheads="1"/>
            </p:cNvSpPr>
            <p:nvPr/>
          </p:nvSpPr>
          <p:spPr bwMode="auto">
            <a:xfrm>
              <a:off x="1338" y="1706"/>
              <a:ext cx="272" cy="27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latin typeface="Berlin Sans FB" panose="020E0602020502020306" pitchFamily="34" charset="0"/>
                </a:rPr>
                <a:t>v</a:t>
              </a:r>
              <a:endParaRPr lang="en-US" altLang="zh-TW" b="0" baseline="-25000">
                <a:latin typeface="Berlin Sans FB" panose="020E0602020502020306" pitchFamily="34" charset="0"/>
              </a:endParaRPr>
            </a:p>
          </p:txBody>
        </p:sp>
        <p:sp>
          <p:nvSpPr>
            <p:cNvPr id="6" name="Oval 6"/>
            <p:cNvSpPr>
              <a:spLocks noChangeArrowheads="1"/>
            </p:cNvSpPr>
            <p:nvPr/>
          </p:nvSpPr>
          <p:spPr bwMode="auto">
            <a:xfrm>
              <a:off x="2653" y="1706"/>
              <a:ext cx="272" cy="27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latin typeface="Berlin Sans FB" panose="020E0602020502020306" pitchFamily="34" charset="0"/>
                </a:rPr>
                <a:t>vj</a:t>
              </a:r>
              <a:endParaRPr lang="en-US" altLang="zh-TW" b="0" baseline="-25000">
                <a:latin typeface="Berlin Sans FB" panose="020E0602020502020306" pitchFamily="34" charset="0"/>
              </a:endParaRPr>
            </a:p>
          </p:txBody>
        </p:sp>
        <p:sp>
          <p:nvSpPr>
            <p:cNvPr id="7" name="Oval 7"/>
            <p:cNvSpPr>
              <a:spLocks noChangeArrowheads="1"/>
            </p:cNvSpPr>
            <p:nvPr/>
          </p:nvSpPr>
          <p:spPr bwMode="auto">
            <a:xfrm>
              <a:off x="2018" y="2387"/>
              <a:ext cx="272" cy="27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latin typeface="Berlin Sans FB" panose="020E0602020502020306" pitchFamily="34" charset="0"/>
                  <a:ea typeface="MS PGothic" panose="020B0600070205080204" pitchFamily="34" charset="-128"/>
                </a:rPr>
                <a:t>vi</a:t>
              </a:r>
              <a:endParaRPr lang="en-US" altLang="zh-TW" b="0" baseline="-25000">
                <a:latin typeface="Berlin Sans FB" panose="020E0602020502020306" pitchFamily="34" charset="0"/>
                <a:ea typeface="MS PGothic" panose="020B0600070205080204" pitchFamily="34" charset="-128"/>
              </a:endParaRPr>
            </a:p>
          </p:txBody>
        </p:sp>
        <p:sp>
          <p:nvSpPr>
            <p:cNvPr id="8" name="Line 8"/>
            <p:cNvSpPr>
              <a:spLocks noChangeShapeType="1"/>
            </p:cNvSpPr>
            <p:nvPr/>
          </p:nvSpPr>
          <p:spPr bwMode="auto">
            <a:xfrm>
              <a:off x="1610" y="1842"/>
              <a:ext cx="104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 name="Line 9"/>
            <p:cNvSpPr>
              <a:spLocks noChangeShapeType="1"/>
            </p:cNvSpPr>
            <p:nvPr/>
          </p:nvSpPr>
          <p:spPr bwMode="auto">
            <a:xfrm>
              <a:off x="1519" y="1979"/>
              <a:ext cx="499" cy="45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 name="Line 10"/>
            <p:cNvSpPr>
              <a:spLocks noChangeShapeType="1"/>
            </p:cNvSpPr>
            <p:nvPr/>
          </p:nvSpPr>
          <p:spPr bwMode="auto">
            <a:xfrm flipV="1">
              <a:off x="2290" y="1979"/>
              <a:ext cx="499" cy="45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Text Box 11"/>
            <p:cNvSpPr txBox="1">
              <a:spLocks noChangeArrowheads="1"/>
            </p:cNvSpPr>
            <p:nvPr/>
          </p:nvSpPr>
          <p:spPr bwMode="auto">
            <a:xfrm>
              <a:off x="1837" y="1570"/>
              <a:ext cx="5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t>DIST[j]</a:t>
              </a:r>
            </a:p>
          </p:txBody>
        </p:sp>
        <p:sp>
          <p:nvSpPr>
            <p:cNvPr id="12" name="Text Box 12"/>
            <p:cNvSpPr txBox="1">
              <a:spLocks noChangeArrowheads="1"/>
            </p:cNvSpPr>
            <p:nvPr/>
          </p:nvSpPr>
          <p:spPr bwMode="auto">
            <a:xfrm>
              <a:off x="1202" y="2160"/>
              <a:ext cx="5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t>DIST[i]</a:t>
              </a:r>
            </a:p>
          </p:txBody>
        </p:sp>
        <p:sp>
          <p:nvSpPr>
            <p:cNvPr id="13" name="Text Box 13"/>
            <p:cNvSpPr txBox="1">
              <a:spLocks noChangeArrowheads="1"/>
            </p:cNvSpPr>
            <p:nvPr/>
          </p:nvSpPr>
          <p:spPr bwMode="auto">
            <a:xfrm>
              <a:off x="2517" y="2160"/>
              <a:ext cx="6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t>Cost[i][j]</a:t>
              </a:r>
            </a:p>
          </p:txBody>
        </p:sp>
      </p:grpSp>
      <p:graphicFrame>
        <p:nvGraphicFramePr>
          <p:cNvPr id="14" name="Object 14"/>
          <p:cNvGraphicFramePr>
            <a:graphicFrameLocks noChangeAspect="1"/>
          </p:cNvGraphicFramePr>
          <p:nvPr>
            <p:extLst>
              <p:ext uri="{D42A27DB-BD31-4B8C-83A1-F6EECF244321}">
                <p14:modId xmlns:p14="http://schemas.microsoft.com/office/powerpoint/2010/main" val="4273417854"/>
              </p:ext>
            </p:extLst>
          </p:nvPr>
        </p:nvGraphicFramePr>
        <p:xfrm>
          <a:off x="4549775" y="4439022"/>
          <a:ext cx="3989388" cy="290513"/>
        </p:xfrm>
        <a:graphic>
          <a:graphicData uri="http://schemas.openxmlformats.org/presentationml/2006/ole">
            <mc:AlternateContent xmlns:mc="http://schemas.openxmlformats.org/markup-compatibility/2006">
              <mc:Choice xmlns:v="urn:schemas-microsoft-com:vml" Requires="v">
                <p:oleObj spid="_x0000_s8223" name="方程式" r:id="rId3" imgW="2793960" imgH="203040" progId="Equation.3">
                  <p:embed/>
                </p:oleObj>
              </mc:Choice>
              <mc:Fallback>
                <p:oleObj name="方程式" r:id="rId3" imgW="2793960" imgH="203040" progId="Equation.3">
                  <p:embed/>
                  <p:pic>
                    <p:nvPicPr>
                      <p:cNvPr id="90113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775" y="4439022"/>
                        <a:ext cx="3989388"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7493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下圖是一個含有</a:t>
            </a:r>
            <a:r>
              <a:rPr lang="en-US" altLang="zh-TW" dirty="0"/>
              <a:t>8</a:t>
            </a:r>
            <a:r>
              <a:rPr lang="zh-TW" altLang="en-US" dirty="0"/>
              <a:t>個頂點的有向圖，其成本矩陣如下所示：</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79" y="2060575"/>
            <a:ext cx="3819525" cy="18573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979" y="3032125"/>
            <a:ext cx="53435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533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75"/>
          <p:cNvGraphicFramePr>
            <a:graphicFrameLocks noGrp="1"/>
          </p:cNvGraphicFramePr>
          <p:nvPr>
            <p:ph sz="half" idx="1"/>
            <p:extLst>
              <p:ext uri="{D42A27DB-BD31-4B8C-83A1-F6EECF244321}">
                <p14:modId xmlns:p14="http://schemas.microsoft.com/office/powerpoint/2010/main" val="2021368083"/>
              </p:ext>
            </p:extLst>
          </p:nvPr>
        </p:nvGraphicFramePr>
        <p:xfrm>
          <a:off x="395288" y="2577505"/>
          <a:ext cx="8205787" cy="3291840"/>
        </p:xfrm>
        <a:graphic>
          <a:graphicData uri="http://schemas.openxmlformats.org/drawingml/2006/table">
            <a:tbl>
              <a:tblPr/>
              <a:tblGrid>
                <a:gridCol w="720725">
                  <a:extLst>
                    <a:ext uri="{9D8B030D-6E8A-4147-A177-3AD203B41FA5}">
                      <a16:colId xmlns:a16="http://schemas.microsoft.com/office/drawing/2014/main" val="173880450"/>
                    </a:ext>
                  </a:extLst>
                </a:gridCol>
                <a:gridCol w="1295400">
                  <a:extLst>
                    <a:ext uri="{9D8B030D-6E8A-4147-A177-3AD203B41FA5}">
                      <a16:colId xmlns:a16="http://schemas.microsoft.com/office/drawing/2014/main" val="312455463"/>
                    </a:ext>
                  </a:extLst>
                </a:gridCol>
                <a:gridCol w="792162">
                  <a:extLst>
                    <a:ext uri="{9D8B030D-6E8A-4147-A177-3AD203B41FA5}">
                      <a16:colId xmlns:a16="http://schemas.microsoft.com/office/drawing/2014/main" val="79102263"/>
                    </a:ext>
                  </a:extLst>
                </a:gridCol>
                <a:gridCol w="674688">
                  <a:extLst>
                    <a:ext uri="{9D8B030D-6E8A-4147-A177-3AD203B41FA5}">
                      <a16:colId xmlns:a16="http://schemas.microsoft.com/office/drawing/2014/main" val="2196577871"/>
                    </a:ext>
                  </a:extLst>
                </a:gridCol>
                <a:gridCol w="674687">
                  <a:extLst>
                    <a:ext uri="{9D8B030D-6E8A-4147-A177-3AD203B41FA5}">
                      <a16:colId xmlns:a16="http://schemas.microsoft.com/office/drawing/2014/main" val="3868793423"/>
                    </a:ext>
                  </a:extLst>
                </a:gridCol>
                <a:gridCol w="674688">
                  <a:extLst>
                    <a:ext uri="{9D8B030D-6E8A-4147-A177-3AD203B41FA5}">
                      <a16:colId xmlns:a16="http://schemas.microsoft.com/office/drawing/2014/main" val="2963071986"/>
                    </a:ext>
                  </a:extLst>
                </a:gridCol>
                <a:gridCol w="674687">
                  <a:extLst>
                    <a:ext uri="{9D8B030D-6E8A-4147-A177-3AD203B41FA5}">
                      <a16:colId xmlns:a16="http://schemas.microsoft.com/office/drawing/2014/main" val="3440130245"/>
                    </a:ext>
                  </a:extLst>
                </a:gridCol>
                <a:gridCol w="674688">
                  <a:extLst>
                    <a:ext uri="{9D8B030D-6E8A-4147-A177-3AD203B41FA5}">
                      <a16:colId xmlns:a16="http://schemas.microsoft.com/office/drawing/2014/main" val="2367619485"/>
                    </a:ext>
                  </a:extLst>
                </a:gridCol>
                <a:gridCol w="674687">
                  <a:extLst>
                    <a:ext uri="{9D8B030D-6E8A-4147-A177-3AD203B41FA5}">
                      <a16:colId xmlns:a16="http://schemas.microsoft.com/office/drawing/2014/main" val="2917311464"/>
                    </a:ext>
                  </a:extLst>
                </a:gridCol>
                <a:gridCol w="674688">
                  <a:extLst>
                    <a:ext uri="{9D8B030D-6E8A-4147-A177-3AD203B41FA5}">
                      <a16:colId xmlns:a16="http://schemas.microsoft.com/office/drawing/2014/main" val="3419565971"/>
                    </a:ext>
                  </a:extLst>
                </a:gridCol>
                <a:gridCol w="674687">
                  <a:extLst>
                    <a:ext uri="{9D8B030D-6E8A-4147-A177-3AD203B41FA5}">
                      <a16:colId xmlns:a16="http://schemas.microsoft.com/office/drawing/2014/main" val="1562597730"/>
                    </a:ext>
                  </a:extLst>
                </a:gridCol>
              </a:tblGrid>
              <a:tr h="3333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狀態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zh-TW" altLang="en-US"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頂點選擇 </a:t>
                      </a: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DIST</a:t>
                      </a:r>
                    </a:p>
                  </a:txBody>
                  <a:tcPr horzOverflow="overflow">
                    <a:lnL w="28575" cap="flat" cmpd="sng" algn="ctr">
                      <a:solidFill>
                        <a:schemeClr val="tx1"/>
                      </a:solidFill>
                      <a:prstDash val="solid"/>
                      <a:round/>
                      <a:headEnd type="none" w="med" len="med"/>
                      <a:tailEnd type="none" w="med" len="med"/>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7</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8</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3856723"/>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Initial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2644032"/>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8963401"/>
                  </a:ext>
                </a:extLst>
              </a:tr>
              <a:tr h="31750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4362297"/>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2450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2551593"/>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3350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2450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7168281"/>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3350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sym typeface="Symbol" panose="05050102010706020507" pitchFamily="18" charset="2"/>
                        </a:rPr>
                        <a:t>3250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sym typeface="Symbol" panose="05050102010706020507" pitchFamily="18" charset="2"/>
                        </a:rPr>
                        <a:t>2450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9776230"/>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3350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3250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sym typeface="Symbol" panose="05050102010706020507" pitchFamily="18" charset="2"/>
                        </a:rPr>
                        <a:t>2450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0962503"/>
                  </a:ext>
                </a:extLst>
              </a:tr>
              <a:tr h="0">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3350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3250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sym typeface="Symbol" panose="05050102010706020507" pitchFamily="18" charset="2"/>
                        </a:rPr>
                        <a:t>2450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rgbClr val="FF0000"/>
                          </a:solidFill>
                          <a:effectLst/>
                          <a:latin typeface="Berlin Sans FB" panose="020E0602020502020306" pitchFamily="34" charset="0"/>
                          <a:ea typeface="新細明體" panose="02020500000000000000" pitchFamily="18" charset="-120"/>
                        </a:rPr>
                        <a:t>1150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dirty="0">
                          <a:ln>
                            <a:noFill/>
                          </a:ln>
                          <a:solidFill>
                            <a:srgbClr val="FF0000"/>
                          </a:solidFill>
                          <a:effectLst/>
                          <a:latin typeface="Berlin Sans FB" panose="020E0602020502020306" pitchFamily="34" charset="0"/>
                          <a:ea typeface="新細明體" panose="02020500000000000000" pitchFamily="18" charset="-120"/>
                        </a:rPr>
                        <a:t>1650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1933760"/>
                  </a:ext>
                </a:extLst>
              </a:tr>
            </a:tbl>
          </a:graphicData>
        </a:graphic>
      </p:graphicFrame>
      <p:graphicFrame>
        <p:nvGraphicFramePr>
          <p:cNvPr id="5" name="Group 385"/>
          <p:cNvGraphicFramePr>
            <a:graphicFrameLocks/>
          </p:cNvGraphicFramePr>
          <p:nvPr>
            <p:extLst>
              <p:ext uri="{D42A27DB-BD31-4B8C-83A1-F6EECF244321}">
                <p14:modId xmlns:p14="http://schemas.microsoft.com/office/powerpoint/2010/main" val="1622687905"/>
              </p:ext>
            </p:extLst>
          </p:nvPr>
        </p:nvGraphicFramePr>
        <p:xfrm>
          <a:off x="5303838" y="750292"/>
          <a:ext cx="3300412" cy="731520"/>
        </p:xfrm>
        <a:graphic>
          <a:graphicData uri="http://schemas.openxmlformats.org/drawingml/2006/table">
            <a:tbl>
              <a:tblPr/>
              <a:tblGrid>
                <a:gridCol w="366712">
                  <a:extLst>
                    <a:ext uri="{9D8B030D-6E8A-4147-A177-3AD203B41FA5}">
                      <a16:colId xmlns:a16="http://schemas.microsoft.com/office/drawing/2014/main" val="1308931450"/>
                    </a:ext>
                  </a:extLst>
                </a:gridCol>
                <a:gridCol w="366713">
                  <a:extLst>
                    <a:ext uri="{9D8B030D-6E8A-4147-A177-3AD203B41FA5}">
                      <a16:colId xmlns:a16="http://schemas.microsoft.com/office/drawing/2014/main" val="1177920824"/>
                    </a:ext>
                  </a:extLst>
                </a:gridCol>
                <a:gridCol w="366712">
                  <a:extLst>
                    <a:ext uri="{9D8B030D-6E8A-4147-A177-3AD203B41FA5}">
                      <a16:colId xmlns:a16="http://schemas.microsoft.com/office/drawing/2014/main" val="2190537364"/>
                    </a:ext>
                  </a:extLst>
                </a:gridCol>
                <a:gridCol w="366713">
                  <a:extLst>
                    <a:ext uri="{9D8B030D-6E8A-4147-A177-3AD203B41FA5}">
                      <a16:colId xmlns:a16="http://schemas.microsoft.com/office/drawing/2014/main" val="2710384478"/>
                    </a:ext>
                  </a:extLst>
                </a:gridCol>
                <a:gridCol w="366712">
                  <a:extLst>
                    <a:ext uri="{9D8B030D-6E8A-4147-A177-3AD203B41FA5}">
                      <a16:colId xmlns:a16="http://schemas.microsoft.com/office/drawing/2014/main" val="257250468"/>
                    </a:ext>
                  </a:extLst>
                </a:gridCol>
                <a:gridCol w="366713">
                  <a:extLst>
                    <a:ext uri="{9D8B030D-6E8A-4147-A177-3AD203B41FA5}">
                      <a16:colId xmlns:a16="http://schemas.microsoft.com/office/drawing/2014/main" val="1746977949"/>
                    </a:ext>
                  </a:extLst>
                </a:gridCol>
                <a:gridCol w="366712">
                  <a:extLst>
                    <a:ext uri="{9D8B030D-6E8A-4147-A177-3AD203B41FA5}">
                      <a16:colId xmlns:a16="http://schemas.microsoft.com/office/drawing/2014/main" val="4120678312"/>
                    </a:ext>
                  </a:extLst>
                </a:gridCol>
                <a:gridCol w="366713">
                  <a:extLst>
                    <a:ext uri="{9D8B030D-6E8A-4147-A177-3AD203B41FA5}">
                      <a16:colId xmlns:a16="http://schemas.microsoft.com/office/drawing/2014/main" val="1901800801"/>
                    </a:ext>
                  </a:extLst>
                </a:gridCol>
                <a:gridCol w="366712">
                  <a:extLst>
                    <a:ext uri="{9D8B030D-6E8A-4147-A177-3AD203B41FA5}">
                      <a16:colId xmlns:a16="http://schemas.microsoft.com/office/drawing/2014/main" val="3895965845"/>
                    </a:ext>
                  </a:extLst>
                </a:gridCol>
              </a:tblGrid>
              <a:tr h="271463">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endParaRPr kumimoji="1" lang="zh-TW"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6</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7</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8</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1095931"/>
                  </a:ext>
                </a:extLst>
              </a:tr>
              <a:tr h="231775">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S</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0000"/>
                        <a:buFont typeface="Wingdings" panose="05000000000000000000" pitchFamily="2" charset="2"/>
                        <a:defRPr kumimoji="1" sz="2400">
                          <a:solidFill>
                            <a:schemeClr val="tx1"/>
                          </a:solidFill>
                          <a:latin typeface="Berlin Sans FB" panose="020E0602020502020306" pitchFamily="34" charset="0"/>
                          <a:ea typeface="新細明體" panose="02020500000000000000" pitchFamily="18" charset="-120"/>
                        </a:defRPr>
                      </a:lvl1pPr>
                      <a:lvl2pPr marL="452438">
                        <a:spcBef>
                          <a:spcPct val="20000"/>
                        </a:spcBef>
                        <a:buClr>
                          <a:schemeClr val="accent2"/>
                        </a:buClr>
                        <a:buSzPct val="75000"/>
                        <a:buFont typeface="Wingdings" panose="05000000000000000000" pitchFamily="2" charset="2"/>
                        <a:defRPr kumimoji="1" sz="2000">
                          <a:solidFill>
                            <a:schemeClr val="tx1"/>
                          </a:solidFill>
                          <a:latin typeface="Berlin Sans FB" panose="020E0602020502020306" pitchFamily="34" charset="0"/>
                          <a:ea typeface="新細明體" panose="02020500000000000000" pitchFamily="18" charset="-120"/>
                        </a:defRPr>
                      </a:lvl2pPr>
                      <a:lvl3pPr marL="903288">
                        <a:spcBef>
                          <a:spcPct val="20000"/>
                        </a:spcBef>
                        <a:buClr>
                          <a:schemeClr val="bg2"/>
                        </a:buClr>
                        <a:buSzPct val="65000"/>
                        <a:buFont typeface="Wingdings" panose="05000000000000000000" pitchFamily="2" charset="2"/>
                        <a:defRPr kumimoji="1">
                          <a:solidFill>
                            <a:schemeClr val="tx1"/>
                          </a:solidFill>
                          <a:latin typeface="Berlin Sans FB" panose="020E0602020502020306" pitchFamily="34" charset="0"/>
                          <a:ea typeface="新細明體" panose="02020500000000000000" pitchFamily="18" charset="-120"/>
                        </a:defRPr>
                      </a:lvl3pPr>
                      <a:lvl4pPr marL="1339850">
                        <a:spcBef>
                          <a:spcPct val="20000"/>
                        </a:spcBef>
                        <a:buClr>
                          <a:schemeClr val="accent2"/>
                        </a:buClr>
                        <a:buSzPct val="75000"/>
                        <a:buFont typeface="Wingdings" panose="05000000000000000000" pitchFamily="2" charset="2"/>
                        <a:defRPr kumimoji="1" sz="1600">
                          <a:solidFill>
                            <a:schemeClr val="tx1"/>
                          </a:solidFill>
                          <a:latin typeface="Berlin Sans FB" panose="020E0602020502020306" pitchFamily="34" charset="0"/>
                          <a:ea typeface="新細明體" panose="02020500000000000000" pitchFamily="18" charset="-120"/>
                        </a:defRPr>
                      </a:lvl4pPr>
                      <a:lvl5pPr marL="1789113">
                        <a:spcBef>
                          <a:spcPct val="20000"/>
                        </a:spcBef>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5pPr>
                      <a:lvl6pPr marL="22463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6pPr>
                      <a:lvl7pPr marL="27035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7pPr>
                      <a:lvl8pPr marL="31607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8pPr>
                      <a:lvl9pPr marL="3617913" fontAlgn="base">
                        <a:spcBef>
                          <a:spcPct val="20000"/>
                        </a:spcBef>
                        <a:spcAft>
                          <a:spcPct val="0"/>
                        </a:spcAft>
                        <a:buClr>
                          <a:schemeClr val="accent1"/>
                        </a:buClr>
                        <a:buSzPct val="50000"/>
                        <a:buFont typeface="Wingdings" panose="05000000000000000000" pitchFamily="2" charset="2"/>
                        <a:defRPr kumimoji="1" sz="1400">
                          <a:solidFill>
                            <a:schemeClr val="tx1"/>
                          </a:solidFill>
                          <a:latin typeface="Berlin Sans FB" panose="020E0602020502020306"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Berlin Sans FB" panose="020E0602020502020306" pitchFamily="34" charset="0"/>
                          <a:ea typeface="新細明體" panose="02020500000000000000" pitchFamily="18" charset="-12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2032256"/>
                  </a:ext>
                </a:extLst>
              </a:tr>
            </a:tbl>
          </a:graphicData>
        </a:graphic>
      </p:graphicFrame>
      <p:pic>
        <p:nvPicPr>
          <p:cNvPr id="6" name="Picture 3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548680"/>
            <a:ext cx="3819525" cy="18573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54"/>
          <p:cNvSpPr>
            <a:spLocks noChangeArrowheads="1"/>
          </p:cNvSpPr>
          <p:nvPr/>
        </p:nvSpPr>
        <p:spPr bwMode="auto">
          <a:xfrm>
            <a:off x="2484438" y="2982317"/>
            <a:ext cx="576262" cy="287338"/>
          </a:xfrm>
          <a:prstGeom prst="rightArrow">
            <a:avLst>
              <a:gd name="adj1" fmla="val 50000"/>
              <a:gd name="adj2" fmla="val 501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AutoShape 457"/>
          <p:cNvSpPr>
            <a:spLocks noChangeArrowheads="1"/>
          </p:cNvSpPr>
          <p:nvPr/>
        </p:nvSpPr>
        <p:spPr bwMode="auto">
          <a:xfrm>
            <a:off x="2484438" y="3342680"/>
            <a:ext cx="576262" cy="287337"/>
          </a:xfrm>
          <a:prstGeom prst="rightArrow">
            <a:avLst>
              <a:gd name="adj1" fmla="val 50000"/>
              <a:gd name="adj2" fmla="val 501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AutoShape 458"/>
          <p:cNvSpPr>
            <a:spLocks noChangeArrowheads="1"/>
          </p:cNvSpPr>
          <p:nvPr/>
        </p:nvSpPr>
        <p:spPr bwMode="auto">
          <a:xfrm>
            <a:off x="2484438" y="3703042"/>
            <a:ext cx="576262" cy="287338"/>
          </a:xfrm>
          <a:prstGeom prst="rightArrow">
            <a:avLst>
              <a:gd name="adj1" fmla="val 50000"/>
              <a:gd name="adj2" fmla="val 501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AutoShape 459"/>
          <p:cNvSpPr>
            <a:spLocks noChangeArrowheads="1"/>
          </p:cNvSpPr>
          <p:nvPr/>
        </p:nvSpPr>
        <p:spPr bwMode="auto">
          <a:xfrm>
            <a:off x="2484438" y="4063405"/>
            <a:ext cx="576262" cy="287337"/>
          </a:xfrm>
          <a:prstGeom prst="rightArrow">
            <a:avLst>
              <a:gd name="adj1" fmla="val 50000"/>
              <a:gd name="adj2" fmla="val 501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AutoShape 460"/>
          <p:cNvSpPr>
            <a:spLocks noChangeArrowheads="1"/>
          </p:cNvSpPr>
          <p:nvPr/>
        </p:nvSpPr>
        <p:spPr bwMode="auto">
          <a:xfrm>
            <a:off x="2484438" y="4422180"/>
            <a:ext cx="576262" cy="287337"/>
          </a:xfrm>
          <a:prstGeom prst="rightArrow">
            <a:avLst>
              <a:gd name="adj1" fmla="val 50000"/>
              <a:gd name="adj2" fmla="val 501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AutoShape 461"/>
          <p:cNvSpPr>
            <a:spLocks noChangeArrowheads="1"/>
          </p:cNvSpPr>
          <p:nvPr/>
        </p:nvSpPr>
        <p:spPr bwMode="auto">
          <a:xfrm>
            <a:off x="2484438" y="4782542"/>
            <a:ext cx="576262" cy="287338"/>
          </a:xfrm>
          <a:prstGeom prst="rightArrow">
            <a:avLst>
              <a:gd name="adj1" fmla="val 50000"/>
              <a:gd name="adj2" fmla="val 501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AutoShape 462"/>
          <p:cNvSpPr>
            <a:spLocks noChangeArrowheads="1"/>
          </p:cNvSpPr>
          <p:nvPr/>
        </p:nvSpPr>
        <p:spPr bwMode="auto">
          <a:xfrm>
            <a:off x="2484438" y="5142905"/>
            <a:ext cx="576262" cy="287337"/>
          </a:xfrm>
          <a:prstGeom prst="rightArrow">
            <a:avLst>
              <a:gd name="adj1" fmla="val 50000"/>
              <a:gd name="adj2" fmla="val 501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AutoShape 463"/>
          <p:cNvSpPr>
            <a:spLocks noChangeArrowheads="1"/>
          </p:cNvSpPr>
          <p:nvPr/>
        </p:nvSpPr>
        <p:spPr bwMode="auto">
          <a:xfrm>
            <a:off x="2484438" y="5503267"/>
            <a:ext cx="576262" cy="287338"/>
          </a:xfrm>
          <a:prstGeom prst="rightArrow">
            <a:avLst>
              <a:gd name="adj1" fmla="val 50000"/>
              <a:gd name="adj2" fmla="val 501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Text Box 465"/>
          <p:cNvSpPr txBox="1">
            <a:spLocks noChangeArrowheads="1"/>
          </p:cNvSpPr>
          <p:nvPr/>
        </p:nvSpPr>
        <p:spPr bwMode="auto">
          <a:xfrm>
            <a:off x="5708650" y="1159867"/>
            <a:ext cx="287338"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b="0">
                <a:latin typeface="Berlin Sans FB" panose="020E0602020502020306" pitchFamily="34" charset="0"/>
              </a:rPr>
              <a:t>0</a:t>
            </a:r>
          </a:p>
        </p:txBody>
      </p:sp>
      <p:sp>
        <p:nvSpPr>
          <p:cNvPr id="16" name="Text Box 466"/>
          <p:cNvSpPr txBox="1">
            <a:spLocks noChangeArrowheads="1"/>
          </p:cNvSpPr>
          <p:nvPr/>
        </p:nvSpPr>
        <p:spPr bwMode="auto">
          <a:xfrm>
            <a:off x="6084888" y="1159867"/>
            <a:ext cx="287337"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b="0">
                <a:latin typeface="Berlin Sans FB" panose="020E0602020502020306" pitchFamily="34" charset="0"/>
              </a:rPr>
              <a:t>0</a:t>
            </a:r>
          </a:p>
        </p:txBody>
      </p:sp>
      <p:sp>
        <p:nvSpPr>
          <p:cNvPr id="17" name="Text Box 467"/>
          <p:cNvSpPr txBox="1">
            <a:spLocks noChangeArrowheads="1"/>
          </p:cNvSpPr>
          <p:nvPr/>
        </p:nvSpPr>
        <p:spPr bwMode="auto">
          <a:xfrm>
            <a:off x="6429375" y="1159867"/>
            <a:ext cx="287338"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b="0">
                <a:latin typeface="Berlin Sans FB" panose="020E0602020502020306" pitchFamily="34" charset="0"/>
              </a:rPr>
              <a:t>0</a:t>
            </a:r>
          </a:p>
        </p:txBody>
      </p:sp>
      <p:sp>
        <p:nvSpPr>
          <p:cNvPr id="18" name="Text Box 468"/>
          <p:cNvSpPr txBox="1">
            <a:spLocks noChangeArrowheads="1"/>
          </p:cNvSpPr>
          <p:nvPr/>
        </p:nvSpPr>
        <p:spPr bwMode="auto">
          <a:xfrm>
            <a:off x="6805613" y="1159867"/>
            <a:ext cx="287337"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b="0">
                <a:latin typeface="Berlin Sans FB" panose="020E0602020502020306" pitchFamily="34" charset="0"/>
              </a:rPr>
              <a:t>0</a:t>
            </a:r>
          </a:p>
        </p:txBody>
      </p:sp>
      <p:sp>
        <p:nvSpPr>
          <p:cNvPr id="19" name="Text Box 469"/>
          <p:cNvSpPr txBox="1">
            <a:spLocks noChangeArrowheads="1"/>
          </p:cNvSpPr>
          <p:nvPr/>
        </p:nvSpPr>
        <p:spPr bwMode="auto">
          <a:xfrm>
            <a:off x="7164388" y="1159867"/>
            <a:ext cx="287337"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b="0">
                <a:latin typeface="Berlin Sans FB" panose="020E0602020502020306" pitchFamily="34" charset="0"/>
              </a:rPr>
              <a:t>0</a:t>
            </a:r>
          </a:p>
        </p:txBody>
      </p:sp>
      <p:sp>
        <p:nvSpPr>
          <p:cNvPr id="20" name="Text Box 470"/>
          <p:cNvSpPr txBox="1">
            <a:spLocks noChangeArrowheads="1"/>
          </p:cNvSpPr>
          <p:nvPr/>
        </p:nvSpPr>
        <p:spPr bwMode="auto">
          <a:xfrm>
            <a:off x="7540625" y="1159867"/>
            <a:ext cx="287338"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b="0">
                <a:latin typeface="Berlin Sans FB" panose="020E0602020502020306" pitchFamily="34" charset="0"/>
              </a:rPr>
              <a:t>0</a:t>
            </a:r>
          </a:p>
        </p:txBody>
      </p:sp>
      <p:sp>
        <p:nvSpPr>
          <p:cNvPr id="21" name="Text Box 471"/>
          <p:cNvSpPr txBox="1">
            <a:spLocks noChangeArrowheads="1"/>
          </p:cNvSpPr>
          <p:nvPr/>
        </p:nvSpPr>
        <p:spPr bwMode="auto">
          <a:xfrm>
            <a:off x="7885113" y="1159867"/>
            <a:ext cx="287337"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b="0">
                <a:latin typeface="Berlin Sans FB" panose="020E0602020502020306" pitchFamily="34" charset="0"/>
              </a:rPr>
              <a:t>0</a:t>
            </a:r>
          </a:p>
        </p:txBody>
      </p:sp>
      <p:sp>
        <p:nvSpPr>
          <p:cNvPr id="22" name="Text Box 472"/>
          <p:cNvSpPr txBox="1">
            <a:spLocks noChangeArrowheads="1"/>
          </p:cNvSpPr>
          <p:nvPr/>
        </p:nvSpPr>
        <p:spPr bwMode="auto">
          <a:xfrm>
            <a:off x="8261350" y="1159867"/>
            <a:ext cx="287338"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TW" b="0">
                <a:latin typeface="Berlin Sans FB" panose="020E0602020502020306" pitchFamily="34" charset="0"/>
              </a:rPr>
              <a:t>0</a:t>
            </a:r>
          </a:p>
        </p:txBody>
      </p:sp>
      <p:sp>
        <p:nvSpPr>
          <p:cNvPr id="23" name="Rectangle 473"/>
          <p:cNvSpPr>
            <a:spLocks noChangeArrowheads="1"/>
          </p:cNvSpPr>
          <p:nvPr/>
        </p:nvSpPr>
        <p:spPr bwMode="auto">
          <a:xfrm>
            <a:off x="1331913" y="2982317"/>
            <a:ext cx="914400"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Rectangle 474"/>
          <p:cNvSpPr>
            <a:spLocks noChangeArrowheads="1"/>
          </p:cNvSpPr>
          <p:nvPr/>
        </p:nvSpPr>
        <p:spPr bwMode="auto">
          <a:xfrm>
            <a:off x="1331913" y="3341092"/>
            <a:ext cx="914400"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Rectangle 475"/>
          <p:cNvSpPr>
            <a:spLocks noChangeArrowheads="1"/>
          </p:cNvSpPr>
          <p:nvPr/>
        </p:nvSpPr>
        <p:spPr bwMode="auto">
          <a:xfrm>
            <a:off x="1331913" y="3703042"/>
            <a:ext cx="914400"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Rectangle 476"/>
          <p:cNvSpPr>
            <a:spLocks noChangeArrowheads="1"/>
          </p:cNvSpPr>
          <p:nvPr/>
        </p:nvSpPr>
        <p:spPr bwMode="auto">
          <a:xfrm>
            <a:off x="1331913" y="4063405"/>
            <a:ext cx="914400"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Rectangle 477"/>
          <p:cNvSpPr>
            <a:spLocks noChangeArrowheads="1"/>
          </p:cNvSpPr>
          <p:nvPr/>
        </p:nvSpPr>
        <p:spPr bwMode="auto">
          <a:xfrm>
            <a:off x="1331913" y="4422180"/>
            <a:ext cx="914400"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Rectangle 478"/>
          <p:cNvSpPr>
            <a:spLocks noChangeArrowheads="1"/>
          </p:cNvSpPr>
          <p:nvPr/>
        </p:nvSpPr>
        <p:spPr bwMode="auto">
          <a:xfrm>
            <a:off x="1331913" y="4798417"/>
            <a:ext cx="914400"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Rectangle 479"/>
          <p:cNvSpPr>
            <a:spLocks noChangeArrowheads="1"/>
          </p:cNvSpPr>
          <p:nvPr/>
        </p:nvSpPr>
        <p:spPr bwMode="auto">
          <a:xfrm>
            <a:off x="1331913" y="5174655"/>
            <a:ext cx="914400"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Rectangle 480"/>
          <p:cNvSpPr>
            <a:spLocks noChangeArrowheads="1"/>
          </p:cNvSpPr>
          <p:nvPr/>
        </p:nvSpPr>
        <p:spPr bwMode="auto">
          <a:xfrm>
            <a:off x="1331913" y="5517555"/>
            <a:ext cx="914400"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31" name="Group 489"/>
          <p:cNvGrpSpPr>
            <a:grpSpLocks/>
          </p:cNvGrpSpPr>
          <p:nvPr/>
        </p:nvGrpSpPr>
        <p:grpSpPr bwMode="auto">
          <a:xfrm>
            <a:off x="3260725" y="2982317"/>
            <a:ext cx="5272088" cy="288925"/>
            <a:chOff x="2054" y="2432"/>
            <a:chExt cx="3321" cy="182"/>
          </a:xfrm>
        </p:grpSpPr>
        <p:sp>
          <p:nvSpPr>
            <p:cNvPr id="32" name="Rectangle 481"/>
            <p:cNvSpPr>
              <a:spLocks noChangeArrowheads="1"/>
            </p:cNvSpPr>
            <p:nvPr/>
          </p:nvSpPr>
          <p:spPr bwMode="auto">
            <a:xfrm>
              <a:off x="2054" y="2433"/>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Rectangle 482"/>
            <p:cNvSpPr>
              <a:spLocks noChangeArrowheads="1"/>
            </p:cNvSpPr>
            <p:nvPr/>
          </p:nvSpPr>
          <p:spPr bwMode="auto">
            <a:xfrm>
              <a:off x="247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Rectangle 483"/>
            <p:cNvSpPr>
              <a:spLocks noChangeArrowheads="1"/>
            </p:cNvSpPr>
            <p:nvPr/>
          </p:nvSpPr>
          <p:spPr bwMode="auto">
            <a:xfrm>
              <a:off x="2905"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 name="Rectangle 484"/>
            <p:cNvSpPr>
              <a:spLocks noChangeArrowheads="1"/>
            </p:cNvSpPr>
            <p:nvPr/>
          </p:nvSpPr>
          <p:spPr bwMode="auto">
            <a:xfrm>
              <a:off x="3334"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Rectangle 485"/>
            <p:cNvSpPr>
              <a:spLocks noChangeArrowheads="1"/>
            </p:cNvSpPr>
            <p:nvPr/>
          </p:nvSpPr>
          <p:spPr bwMode="auto">
            <a:xfrm>
              <a:off x="375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Rectangle 486"/>
            <p:cNvSpPr>
              <a:spLocks noChangeArrowheads="1"/>
            </p:cNvSpPr>
            <p:nvPr/>
          </p:nvSpPr>
          <p:spPr bwMode="auto">
            <a:xfrm>
              <a:off x="4176"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Rectangle 487"/>
            <p:cNvSpPr>
              <a:spLocks noChangeArrowheads="1"/>
            </p:cNvSpPr>
            <p:nvPr/>
          </p:nvSpPr>
          <p:spPr bwMode="auto">
            <a:xfrm>
              <a:off x="4589"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Rectangle 488"/>
            <p:cNvSpPr>
              <a:spLocks noChangeArrowheads="1"/>
            </p:cNvSpPr>
            <p:nvPr/>
          </p:nvSpPr>
          <p:spPr bwMode="auto">
            <a:xfrm>
              <a:off x="501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40" name="Group 490"/>
          <p:cNvGrpSpPr>
            <a:grpSpLocks/>
          </p:cNvGrpSpPr>
          <p:nvPr/>
        </p:nvGrpSpPr>
        <p:grpSpPr bwMode="auto">
          <a:xfrm>
            <a:off x="3260725" y="3341092"/>
            <a:ext cx="5272088" cy="288925"/>
            <a:chOff x="2054" y="2432"/>
            <a:chExt cx="3321" cy="182"/>
          </a:xfrm>
        </p:grpSpPr>
        <p:sp>
          <p:nvSpPr>
            <p:cNvPr id="41" name="Rectangle 491"/>
            <p:cNvSpPr>
              <a:spLocks noChangeArrowheads="1"/>
            </p:cNvSpPr>
            <p:nvPr/>
          </p:nvSpPr>
          <p:spPr bwMode="auto">
            <a:xfrm>
              <a:off x="2054" y="2433"/>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Rectangle 492"/>
            <p:cNvSpPr>
              <a:spLocks noChangeArrowheads="1"/>
            </p:cNvSpPr>
            <p:nvPr/>
          </p:nvSpPr>
          <p:spPr bwMode="auto">
            <a:xfrm>
              <a:off x="247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Rectangle 493"/>
            <p:cNvSpPr>
              <a:spLocks noChangeArrowheads="1"/>
            </p:cNvSpPr>
            <p:nvPr/>
          </p:nvSpPr>
          <p:spPr bwMode="auto">
            <a:xfrm>
              <a:off x="2905"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Rectangle 494"/>
            <p:cNvSpPr>
              <a:spLocks noChangeArrowheads="1"/>
            </p:cNvSpPr>
            <p:nvPr/>
          </p:nvSpPr>
          <p:spPr bwMode="auto">
            <a:xfrm>
              <a:off x="3334"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Rectangle 495"/>
            <p:cNvSpPr>
              <a:spLocks noChangeArrowheads="1"/>
            </p:cNvSpPr>
            <p:nvPr/>
          </p:nvSpPr>
          <p:spPr bwMode="auto">
            <a:xfrm>
              <a:off x="375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Rectangle 496"/>
            <p:cNvSpPr>
              <a:spLocks noChangeArrowheads="1"/>
            </p:cNvSpPr>
            <p:nvPr/>
          </p:nvSpPr>
          <p:spPr bwMode="auto">
            <a:xfrm>
              <a:off x="4176"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Rectangle 497"/>
            <p:cNvSpPr>
              <a:spLocks noChangeArrowheads="1"/>
            </p:cNvSpPr>
            <p:nvPr/>
          </p:nvSpPr>
          <p:spPr bwMode="auto">
            <a:xfrm>
              <a:off x="4589"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Rectangle 498"/>
            <p:cNvSpPr>
              <a:spLocks noChangeArrowheads="1"/>
            </p:cNvSpPr>
            <p:nvPr/>
          </p:nvSpPr>
          <p:spPr bwMode="auto">
            <a:xfrm>
              <a:off x="501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49" name="Group 499"/>
          <p:cNvGrpSpPr>
            <a:grpSpLocks/>
          </p:cNvGrpSpPr>
          <p:nvPr/>
        </p:nvGrpSpPr>
        <p:grpSpPr bwMode="auto">
          <a:xfrm>
            <a:off x="3260352" y="3716139"/>
            <a:ext cx="5272088" cy="288925"/>
            <a:chOff x="2054" y="2432"/>
            <a:chExt cx="3321" cy="182"/>
          </a:xfrm>
        </p:grpSpPr>
        <p:sp>
          <p:nvSpPr>
            <p:cNvPr id="50" name="Rectangle 500"/>
            <p:cNvSpPr>
              <a:spLocks noChangeArrowheads="1"/>
            </p:cNvSpPr>
            <p:nvPr/>
          </p:nvSpPr>
          <p:spPr bwMode="auto">
            <a:xfrm>
              <a:off x="2054" y="2433"/>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 name="Rectangle 501"/>
            <p:cNvSpPr>
              <a:spLocks noChangeArrowheads="1"/>
            </p:cNvSpPr>
            <p:nvPr/>
          </p:nvSpPr>
          <p:spPr bwMode="auto">
            <a:xfrm>
              <a:off x="247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 name="Rectangle 502"/>
            <p:cNvSpPr>
              <a:spLocks noChangeArrowheads="1"/>
            </p:cNvSpPr>
            <p:nvPr/>
          </p:nvSpPr>
          <p:spPr bwMode="auto">
            <a:xfrm>
              <a:off x="2905"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 name="Rectangle 503"/>
            <p:cNvSpPr>
              <a:spLocks noChangeArrowheads="1"/>
            </p:cNvSpPr>
            <p:nvPr/>
          </p:nvSpPr>
          <p:spPr bwMode="auto">
            <a:xfrm>
              <a:off x="3334"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 name="Rectangle 504"/>
            <p:cNvSpPr>
              <a:spLocks noChangeArrowheads="1"/>
            </p:cNvSpPr>
            <p:nvPr/>
          </p:nvSpPr>
          <p:spPr bwMode="auto">
            <a:xfrm>
              <a:off x="375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Rectangle 505"/>
            <p:cNvSpPr>
              <a:spLocks noChangeArrowheads="1"/>
            </p:cNvSpPr>
            <p:nvPr/>
          </p:nvSpPr>
          <p:spPr bwMode="auto">
            <a:xfrm>
              <a:off x="4176"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 name="Rectangle 506"/>
            <p:cNvSpPr>
              <a:spLocks noChangeArrowheads="1"/>
            </p:cNvSpPr>
            <p:nvPr/>
          </p:nvSpPr>
          <p:spPr bwMode="auto">
            <a:xfrm>
              <a:off x="4589"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 name="Rectangle 507"/>
            <p:cNvSpPr>
              <a:spLocks noChangeArrowheads="1"/>
            </p:cNvSpPr>
            <p:nvPr/>
          </p:nvSpPr>
          <p:spPr bwMode="auto">
            <a:xfrm>
              <a:off x="501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58" name="Group 508"/>
          <p:cNvGrpSpPr>
            <a:grpSpLocks/>
          </p:cNvGrpSpPr>
          <p:nvPr/>
        </p:nvGrpSpPr>
        <p:grpSpPr bwMode="auto">
          <a:xfrm>
            <a:off x="3276600" y="4061817"/>
            <a:ext cx="5272088" cy="288925"/>
            <a:chOff x="2054" y="2432"/>
            <a:chExt cx="3321" cy="182"/>
          </a:xfrm>
        </p:grpSpPr>
        <p:sp>
          <p:nvSpPr>
            <p:cNvPr id="59" name="Rectangle 509"/>
            <p:cNvSpPr>
              <a:spLocks noChangeArrowheads="1"/>
            </p:cNvSpPr>
            <p:nvPr/>
          </p:nvSpPr>
          <p:spPr bwMode="auto">
            <a:xfrm>
              <a:off x="2054" y="2433"/>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 name="Rectangle 510"/>
            <p:cNvSpPr>
              <a:spLocks noChangeArrowheads="1"/>
            </p:cNvSpPr>
            <p:nvPr/>
          </p:nvSpPr>
          <p:spPr bwMode="auto">
            <a:xfrm>
              <a:off x="247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1" name="Rectangle 511"/>
            <p:cNvSpPr>
              <a:spLocks noChangeArrowheads="1"/>
            </p:cNvSpPr>
            <p:nvPr/>
          </p:nvSpPr>
          <p:spPr bwMode="auto">
            <a:xfrm>
              <a:off x="2905"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2" name="Rectangle 512"/>
            <p:cNvSpPr>
              <a:spLocks noChangeArrowheads="1"/>
            </p:cNvSpPr>
            <p:nvPr/>
          </p:nvSpPr>
          <p:spPr bwMode="auto">
            <a:xfrm>
              <a:off x="3334"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3" name="Rectangle 513"/>
            <p:cNvSpPr>
              <a:spLocks noChangeArrowheads="1"/>
            </p:cNvSpPr>
            <p:nvPr/>
          </p:nvSpPr>
          <p:spPr bwMode="auto">
            <a:xfrm>
              <a:off x="375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 name="Rectangle 514"/>
            <p:cNvSpPr>
              <a:spLocks noChangeArrowheads="1"/>
            </p:cNvSpPr>
            <p:nvPr/>
          </p:nvSpPr>
          <p:spPr bwMode="auto">
            <a:xfrm>
              <a:off x="4176"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5" name="Rectangle 515"/>
            <p:cNvSpPr>
              <a:spLocks noChangeArrowheads="1"/>
            </p:cNvSpPr>
            <p:nvPr/>
          </p:nvSpPr>
          <p:spPr bwMode="auto">
            <a:xfrm>
              <a:off x="4589"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6" name="Rectangle 516"/>
            <p:cNvSpPr>
              <a:spLocks noChangeArrowheads="1"/>
            </p:cNvSpPr>
            <p:nvPr/>
          </p:nvSpPr>
          <p:spPr bwMode="auto">
            <a:xfrm>
              <a:off x="501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67" name="Group 517"/>
          <p:cNvGrpSpPr>
            <a:grpSpLocks/>
          </p:cNvGrpSpPr>
          <p:nvPr/>
        </p:nvGrpSpPr>
        <p:grpSpPr bwMode="auto">
          <a:xfrm>
            <a:off x="3276600" y="4422180"/>
            <a:ext cx="5272088" cy="288925"/>
            <a:chOff x="2054" y="2432"/>
            <a:chExt cx="3321" cy="182"/>
          </a:xfrm>
        </p:grpSpPr>
        <p:sp>
          <p:nvSpPr>
            <p:cNvPr id="68" name="Rectangle 518"/>
            <p:cNvSpPr>
              <a:spLocks noChangeArrowheads="1"/>
            </p:cNvSpPr>
            <p:nvPr/>
          </p:nvSpPr>
          <p:spPr bwMode="auto">
            <a:xfrm>
              <a:off x="2054" y="2433"/>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9" name="Rectangle 519"/>
            <p:cNvSpPr>
              <a:spLocks noChangeArrowheads="1"/>
            </p:cNvSpPr>
            <p:nvPr/>
          </p:nvSpPr>
          <p:spPr bwMode="auto">
            <a:xfrm>
              <a:off x="247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0" name="Rectangle 520"/>
            <p:cNvSpPr>
              <a:spLocks noChangeArrowheads="1"/>
            </p:cNvSpPr>
            <p:nvPr/>
          </p:nvSpPr>
          <p:spPr bwMode="auto">
            <a:xfrm>
              <a:off x="2905"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1" name="Rectangle 521"/>
            <p:cNvSpPr>
              <a:spLocks noChangeArrowheads="1"/>
            </p:cNvSpPr>
            <p:nvPr/>
          </p:nvSpPr>
          <p:spPr bwMode="auto">
            <a:xfrm>
              <a:off x="3334"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2" name="Rectangle 522"/>
            <p:cNvSpPr>
              <a:spLocks noChangeArrowheads="1"/>
            </p:cNvSpPr>
            <p:nvPr/>
          </p:nvSpPr>
          <p:spPr bwMode="auto">
            <a:xfrm>
              <a:off x="375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3" name="Rectangle 523"/>
            <p:cNvSpPr>
              <a:spLocks noChangeArrowheads="1"/>
            </p:cNvSpPr>
            <p:nvPr/>
          </p:nvSpPr>
          <p:spPr bwMode="auto">
            <a:xfrm>
              <a:off x="4176"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4" name="Rectangle 524"/>
            <p:cNvSpPr>
              <a:spLocks noChangeArrowheads="1"/>
            </p:cNvSpPr>
            <p:nvPr/>
          </p:nvSpPr>
          <p:spPr bwMode="auto">
            <a:xfrm>
              <a:off x="4589"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5" name="Rectangle 525"/>
            <p:cNvSpPr>
              <a:spLocks noChangeArrowheads="1"/>
            </p:cNvSpPr>
            <p:nvPr/>
          </p:nvSpPr>
          <p:spPr bwMode="auto">
            <a:xfrm>
              <a:off x="501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76" name="Group 526"/>
          <p:cNvGrpSpPr>
            <a:grpSpLocks/>
          </p:cNvGrpSpPr>
          <p:nvPr/>
        </p:nvGrpSpPr>
        <p:grpSpPr bwMode="auto">
          <a:xfrm>
            <a:off x="3260725" y="4782542"/>
            <a:ext cx="5272088" cy="288925"/>
            <a:chOff x="2054" y="2432"/>
            <a:chExt cx="3321" cy="182"/>
          </a:xfrm>
        </p:grpSpPr>
        <p:sp>
          <p:nvSpPr>
            <p:cNvPr id="77" name="Rectangle 527"/>
            <p:cNvSpPr>
              <a:spLocks noChangeArrowheads="1"/>
            </p:cNvSpPr>
            <p:nvPr/>
          </p:nvSpPr>
          <p:spPr bwMode="auto">
            <a:xfrm>
              <a:off x="2054" y="2433"/>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8" name="Rectangle 528"/>
            <p:cNvSpPr>
              <a:spLocks noChangeArrowheads="1"/>
            </p:cNvSpPr>
            <p:nvPr/>
          </p:nvSpPr>
          <p:spPr bwMode="auto">
            <a:xfrm>
              <a:off x="247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9" name="Rectangle 529"/>
            <p:cNvSpPr>
              <a:spLocks noChangeArrowheads="1"/>
            </p:cNvSpPr>
            <p:nvPr/>
          </p:nvSpPr>
          <p:spPr bwMode="auto">
            <a:xfrm>
              <a:off x="2905"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0" name="Rectangle 530"/>
            <p:cNvSpPr>
              <a:spLocks noChangeArrowheads="1"/>
            </p:cNvSpPr>
            <p:nvPr/>
          </p:nvSpPr>
          <p:spPr bwMode="auto">
            <a:xfrm>
              <a:off x="3334"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1" name="Rectangle 531"/>
            <p:cNvSpPr>
              <a:spLocks noChangeArrowheads="1"/>
            </p:cNvSpPr>
            <p:nvPr/>
          </p:nvSpPr>
          <p:spPr bwMode="auto">
            <a:xfrm>
              <a:off x="375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2" name="Rectangle 532"/>
            <p:cNvSpPr>
              <a:spLocks noChangeArrowheads="1"/>
            </p:cNvSpPr>
            <p:nvPr/>
          </p:nvSpPr>
          <p:spPr bwMode="auto">
            <a:xfrm>
              <a:off x="4176"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 name="Rectangle 533"/>
            <p:cNvSpPr>
              <a:spLocks noChangeArrowheads="1"/>
            </p:cNvSpPr>
            <p:nvPr/>
          </p:nvSpPr>
          <p:spPr bwMode="auto">
            <a:xfrm>
              <a:off x="4589"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 name="Rectangle 534"/>
            <p:cNvSpPr>
              <a:spLocks noChangeArrowheads="1"/>
            </p:cNvSpPr>
            <p:nvPr/>
          </p:nvSpPr>
          <p:spPr bwMode="auto">
            <a:xfrm>
              <a:off x="501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85" name="Group 535"/>
          <p:cNvGrpSpPr>
            <a:grpSpLocks/>
          </p:cNvGrpSpPr>
          <p:nvPr/>
        </p:nvGrpSpPr>
        <p:grpSpPr bwMode="auto">
          <a:xfrm>
            <a:off x="3276600" y="5142905"/>
            <a:ext cx="5272088" cy="288925"/>
            <a:chOff x="2054" y="2432"/>
            <a:chExt cx="3321" cy="182"/>
          </a:xfrm>
        </p:grpSpPr>
        <p:sp>
          <p:nvSpPr>
            <p:cNvPr id="86" name="Rectangle 536"/>
            <p:cNvSpPr>
              <a:spLocks noChangeArrowheads="1"/>
            </p:cNvSpPr>
            <p:nvPr/>
          </p:nvSpPr>
          <p:spPr bwMode="auto">
            <a:xfrm>
              <a:off x="2054" y="2433"/>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7" name="Rectangle 537"/>
            <p:cNvSpPr>
              <a:spLocks noChangeArrowheads="1"/>
            </p:cNvSpPr>
            <p:nvPr/>
          </p:nvSpPr>
          <p:spPr bwMode="auto">
            <a:xfrm>
              <a:off x="247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8" name="Rectangle 538"/>
            <p:cNvSpPr>
              <a:spLocks noChangeArrowheads="1"/>
            </p:cNvSpPr>
            <p:nvPr/>
          </p:nvSpPr>
          <p:spPr bwMode="auto">
            <a:xfrm>
              <a:off x="2905"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9" name="Rectangle 539"/>
            <p:cNvSpPr>
              <a:spLocks noChangeArrowheads="1"/>
            </p:cNvSpPr>
            <p:nvPr/>
          </p:nvSpPr>
          <p:spPr bwMode="auto">
            <a:xfrm>
              <a:off x="3334"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0" name="Rectangle 540"/>
            <p:cNvSpPr>
              <a:spLocks noChangeArrowheads="1"/>
            </p:cNvSpPr>
            <p:nvPr/>
          </p:nvSpPr>
          <p:spPr bwMode="auto">
            <a:xfrm>
              <a:off x="375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1" name="Rectangle 541"/>
            <p:cNvSpPr>
              <a:spLocks noChangeArrowheads="1"/>
            </p:cNvSpPr>
            <p:nvPr/>
          </p:nvSpPr>
          <p:spPr bwMode="auto">
            <a:xfrm>
              <a:off x="4176"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2" name="Rectangle 542"/>
            <p:cNvSpPr>
              <a:spLocks noChangeArrowheads="1"/>
            </p:cNvSpPr>
            <p:nvPr/>
          </p:nvSpPr>
          <p:spPr bwMode="auto">
            <a:xfrm>
              <a:off x="4589"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3" name="Rectangle 543"/>
            <p:cNvSpPr>
              <a:spLocks noChangeArrowheads="1"/>
            </p:cNvSpPr>
            <p:nvPr/>
          </p:nvSpPr>
          <p:spPr bwMode="auto">
            <a:xfrm>
              <a:off x="501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94" name="Group 544"/>
          <p:cNvGrpSpPr>
            <a:grpSpLocks/>
          </p:cNvGrpSpPr>
          <p:nvPr/>
        </p:nvGrpSpPr>
        <p:grpSpPr bwMode="auto">
          <a:xfrm>
            <a:off x="3260725" y="5519142"/>
            <a:ext cx="5272088" cy="288925"/>
            <a:chOff x="2054" y="2432"/>
            <a:chExt cx="3321" cy="182"/>
          </a:xfrm>
        </p:grpSpPr>
        <p:sp>
          <p:nvSpPr>
            <p:cNvPr id="95" name="Rectangle 545"/>
            <p:cNvSpPr>
              <a:spLocks noChangeArrowheads="1"/>
            </p:cNvSpPr>
            <p:nvPr/>
          </p:nvSpPr>
          <p:spPr bwMode="auto">
            <a:xfrm>
              <a:off x="2054" y="2433"/>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6" name="Rectangle 546"/>
            <p:cNvSpPr>
              <a:spLocks noChangeArrowheads="1"/>
            </p:cNvSpPr>
            <p:nvPr/>
          </p:nvSpPr>
          <p:spPr bwMode="auto">
            <a:xfrm>
              <a:off x="247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7" name="Rectangle 547"/>
            <p:cNvSpPr>
              <a:spLocks noChangeArrowheads="1"/>
            </p:cNvSpPr>
            <p:nvPr/>
          </p:nvSpPr>
          <p:spPr bwMode="auto">
            <a:xfrm>
              <a:off x="2905"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8" name="Rectangle 548"/>
            <p:cNvSpPr>
              <a:spLocks noChangeArrowheads="1"/>
            </p:cNvSpPr>
            <p:nvPr/>
          </p:nvSpPr>
          <p:spPr bwMode="auto">
            <a:xfrm>
              <a:off x="3334"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9" name="Rectangle 549"/>
            <p:cNvSpPr>
              <a:spLocks noChangeArrowheads="1"/>
            </p:cNvSpPr>
            <p:nvPr/>
          </p:nvSpPr>
          <p:spPr bwMode="auto">
            <a:xfrm>
              <a:off x="375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0" name="Rectangle 550"/>
            <p:cNvSpPr>
              <a:spLocks noChangeArrowheads="1"/>
            </p:cNvSpPr>
            <p:nvPr/>
          </p:nvSpPr>
          <p:spPr bwMode="auto">
            <a:xfrm>
              <a:off x="4176"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1" name="Rectangle 551"/>
            <p:cNvSpPr>
              <a:spLocks noChangeArrowheads="1"/>
            </p:cNvSpPr>
            <p:nvPr/>
          </p:nvSpPr>
          <p:spPr bwMode="auto">
            <a:xfrm>
              <a:off x="4589"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 name="Rectangle 552"/>
            <p:cNvSpPr>
              <a:spLocks noChangeArrowheads="1"/>
            </p:cNvSpPr>
            <p:nvPr/>
          </p:nvSpPr>
          <p:spPr bwMode="auto">
            <a:xfrm>
              <a:off x="5013" y="2432"/>
              <a:ext cx="362"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03" name="Rectangle 464"/>
          <p:cNvSpPr>
            <a:spLocks noChangeArrowheads="1"/>
          </p:cNvSpPr>
          <p:nvPr/>
        </p:nvSpPr>
        <p:spPr bwMode="auto">
          <a:xfrm flipV="1">
            <a:off x="3154363" y="5503267"/>
            <a:ext cx="5521325" cy="36036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 name="AutoShape 576"/>
          <p:cNvSpPr>
            <a:spLocks noChangeArrowheads="1"/>
          </p:cNvSpPr>
          <p:nvPr/>
        </p:nvSpPr>
        <p:spPr bwMode="auto">
          <a:xfrm>
            <a:off x="485775" y="2982317"/>
            <a:ext cx="485775" cy="2808288"/>
          </a:xfrm>
          <a:prstGeom prst="downArrow">
            <a:avLst>
              <a:gd name="adj1" fmla="val 50000"/>
              <a:gd name="adj2" fmla="val 144526"/>
            </a:avLst>
          </a:prstGeom>
          <a:solidFill>
            <a:srgbClr val="FF0000">
              <a:alpha val="30000"/>
            </a:srgbClr>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TW" altLang="en-US"/>
          </a:p>
        </p:txBody>
      </p:sp>
      <p:graphicFrame>
        <p:nvGraphicFramePr>
          <p:cNvPr id="105" name="Object 14"/>
          <p:cNvGraphicFramePr>
            <a:graphicFrameLocks noChangeAspect="1"/>
          </p:cNvGraphicFramePr>
          <p:nvPr>
            <p:extLst>
              <p:ext uri="{D42A27DB-BD31-4B8C-83A1-F6EECF244321}">
                <p14:modId xmlns:p14="http://schemas.microsoft.com/office/powerpoint/2010/main" val="3132211274"/>
              </p:ext>
            </p:extLst>
          </p:nvPr>
        </p:nvGraphicFramePr>
        <p:xfrm>
          <a:off x="4687068" y="1914351"/>
          <a:ext cx="3989388" cy="290513"/>
        </p:xfrm>
        <a:graphic>
          <a:graphicData uri="http://schemas.openxmlformats.org/presentationml/2006/ole">
            <mc:AlternateContent xmlns:mc="http://schemas.openxmlformats.org/markup-compatibility/2006">
              <mc:Choice xmlns:v="urn:schemas-microsoft-com:vml" Requires="v">
                <p:oleObj spid="_x0000_s11284" name="方程式" r:id="rId4" imgW="2793960" imgH="203040" progId="Equation.3">
                  <p:embed/>
                </p:oleObj>
              </mc:Choice>
              <mc:Fallback>
                <p:oleObj name="方程式" r:id="rId4" imgW="2793960" imgH="203040" progId="Equation.3">
                  <p:embed/>
                  <p:pic>
                    <p:nvPicPr>
                      <p:cNvPr id="14"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068" y="1914351"/>
                        <a:ext cx="3989388"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607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randombar(horizontal)">
                                      <p:cBhvr>
                                        <p:cTn id="16" dur="500"/>
                                        <p:tgtEl>
                                          <p:spTgt spid="1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03"/>
                                        </p:tgtEl>
                                        <p:attrNameLst>
                                          <p:attrName>style.visibility</p:attrName>
                                        </p:attrNameLst>
                                      </p:cBhvr>
                                      <p:to>
                                        <p:strVal val="visible"/>
                                      </p:to>
                                    </p:set>
                                    <p:animEffect transition="in" filter="randombar(horizontal)">
                                      <p:cBhvr>
                                        <p:cTn id="42" dur="500"/>
                                        <p:tgtEl>
                                          <p:spTgt spid="10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animEffect transition="in" filter="slide(fromTop)">
                                      <p:cBhvr>
                                        <p:cTn id="47" dur="500"/>
                                        <p:tgtEl>
                                          <p:spTgt spid="104"/>
                                        </p:tgtEl>
                                      </p:cBhvr>
                                    </p:animEffect>
                                  </p:childTnLst>
                                </p:cTn>
                              </p:par>
                            </p:childTnLst>
                          </p:cTn>
                        </p:par>
                      </p:childTnLst>
                    </p:cTn>
                  </p:par>
                  <p:par>
                    <p:cTn id="48" fill="hold">
                      <p:stCondLst>
                        <p:cond delay="indefinite"/>
                      </p:stCondLst>
                      <p:childTnLst>
                        <p:par>
                          <p:cTn id="49" fill="hold">
                            <p:stCondLst>
                              <p:cond delay="0"/>
                            </p:stCondLst>
                            <p:childTnLst>
                              <p:par>
                                <p:cTn id="50" presetID="64" presetClass="path" presetSubtype="0" accel="50000" decel="50000" fill="hold" nodeType="clickEffect">
                                  <p:stCondLst>
                                    <p:cond delay="0"/>
                                  </p:stCondLst>
                                  <p:childTnLst>
                                    <p:animMotion origin="layout" path="M 5E-6 -2.96296E-6 L -0.00034 -0.37291 " pathEditMode="relative" rAng="0" ptsTypes="AA">
                                      <p:cBhvr>
                                        <p:cTn id="51" dur="2000" fill="hold"/>
                                        <p:tgtEl>
                                          <p:spTgt spid="103"/>
                                        </p:tgtEl>
                                        <p:attrNameLst>
                                          <p:attrName>ppt_x</p:attrName>
                                          <p:attrName>ppt_y</p:attrName>
                                        </p:attrNameLst>
                                      </p:cBhvr>
                                      <p:rCtr x="-17" y="-18657"/>
                                    </p:animMotion>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nodeType="clickEffect">
                                  <p:stCondLst>
                                    <p:cond delay="0"/>
                                  </p:stCondLst>
                                  <p:childTnLst>
                                    <p:animEffect transition="out" filter="randombar(horizontal)">
                                      <p:cBhvr>
                                        <p:cTn id="55" dur="500"/>
                                        <p:tgtEl>
                                          <p:spTgt spid="23"/>
                                        </p:tgtEl>
                                      </p:cBhvr>
                                    </p:animEffect>
                                    <p:set>
                                      <p:cBhvr>
                                        <p:cTn id="56" dur="1" fill="hold">
                                          <p:stCondLst>
                                            <p:cond delay="499"/>
                                          </p:stCondLst>
                                        </p:cTn>
                                        <p:tgtEl>
                                          <p:spTgt spid="23"/>
                                        </p:tgtEl>
                                        <p:attrNameLst>
                                          <p:attrName>style.visibility</p:attrName>
                                        </p:attrNameLst>
                                      </p:cBhvr>
                                      <p:to>
                                        <p:strVal val="hidden"/>
                                      </p:to>
                                    </p:set>
                                  </p:childTnLst>
                                </p:cTn>
                              </p:par>
                            </p:childTnLst>
                          </p:cTn>
                        </p:par>
                        <p:par>
                          <p:cTn id="57" fill="hold">
                            <p:stCondLst>
                              <p:cond delay="500"/>
                            </p:stCondLst>
                            <p:childTnLst>
                              <p:par>
                                <p:cTn id="58" presetID="14" presetClass="exit" presetSubtype="10" fill="hold" grpId="1" nodeType="afterEffect">
                                  <p:stCondLst>
                                    <p:cond delay="0"/>
                                  </p:stCondLst>
                                  <p:childTnLst>
                                    <p:animEffect transition="out" filter="randombar(horizontal)">
                                      <p:cBhvr>
                                        <p:cTn id="59" dur="500"/>
                                        <p:tgtEl>
                                          <p:spTgt spid="19"/>
                                        </p:tgtEl>
                                      </p:cBhvr>
                                    </p:animEffect>
                                    <p:set>
                                      <p:cBhvr>
                                        <p:cTn id="60" dur="1" fill="hold">
                                          <p:stCondLst>
                                            <p:cond delay="499"/>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slide(fromLeft)">
                                      <p:cBhvr>
                                        <p:cTn id="65" dur="500"/>
                                        <p:tgtEl>
                                          <p:spTgt spid="7"/>
                                        </p:tgtEl>
                                      </p:cBhvr>
                                    </p:animEffect>
                                  </p:childTnLst>
                                </p:cTn>
                              </p:par>
                            </p:childTnLst>
                          </p:cTn>
                        </p:par>
                        <p:par>
                          <p:cTn id="66" fill="hold">
                            <p:stCondLst>
                              <p:cond delay="500"/>
                            </p:stCondLst>
                            <p:childTnLst>
                              <p:par>
                                <p:cTn id="67" presetID="14" presetClass="exit" presetSubtype="10" fill="hold" nodeType="afterEffect">
                                  <p:stCondLst>
                                    <p:cond delay="0"/>
                                  </p:stCondLst>
                                  <p:childTnLst>
                                    <p:animEffect transition="out" filter="randombar(horizontal)">
                                      <p:cBhvr>
                                        <p:cTn id="68" dur="500"/>
                                        <p:tgtEl>
                                          <p:spTgt spid="31"/>
                                        </p:tgtEl>
                                      </p:cBhvr>
                                    </p:animEffect>
                                    <p:set>
                                      <p:cBhvr>
                                        <p:cTn id="69" dur="1" fill="hold">
                                          <p:stCondLst>
                                            <p:cond delay="499"/>
                                          </p:stCondLst>
                                        </p:cTn>
                                        <p:tgtEl>
                                          <p:spTgt spid="3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0.00034 -0.37291 L -2.22222E-6 -0.32268 " pathEditMode="relative" rAng="0" ptsTypes="AA">
                                      <p:cBhvr>
                                        <p:cTn id="73" dur="2000" fill="hold"/>
                                        <p:tgtEl>
                                          <p:spTgt spid="103"/>
                                        </p:tgtEl>
                                        <p:attrNameLst>
                                          <p:attrName>ppt_x</p:attrName>
                                          <p:attrName>ppt_y</p:attrName>
                                        </p:attrNameLst>
                                      </p:cBhvr>
                                      <p:rCtr x="17" y="2500"/>
                                    </p:animMotion>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nodeType="clickEffect">
                                  <p:stCondLst>
                                    <p:cond delay="0"/>
                                  </p:stCondLst>
                                  <p:childTnLst>
                                    <p:animEffect transition="out" filter="randombar(horizontal)">
                                      <p:cBhvr>
                                        <p:cTn id="77" dur="500"/>
                                        <p:tgtEl>
                                          <p:spTgt spid="24"/>
                                        </p:tgtEl>
                                      </p:cBhvr>
                                    </p:animEffect>
                                    <p:set>
                                      <p:cBhvr>
                                        <p:cTn id="78" dur="1" fill="hold">
                                          <p:stCondLst>
                                            <p:cond delay="499"/>
                                          </p:stCondLst>
                                        </p:cTn>
                                        <p:tgtEl>
                                          <p:spTgt spid="24"/>
                                        </p:tgtEl>
                                        <p:attrNameLst>
                                          <p:attrName>style.visibility</p:attrName>
                                        </p:attrNameLst>
                                      </p:cBhvr>
                                      <p:to>
                                        <p:strVal val="hidden"/>
                                      </p:to>
                                    </p:set>
                                  </p:childTnLst>
                                </p:cTn>
                              </p:par>
                            </p:childTnLst>
                          </p:cTn>
                        </p:par>
                        <p:par>
                          <p:cTn id="79" fill="hold">
                            <p:stCondLst>
                              <p:cond delay="500"/>
                            </p:stCondLst>
                            <p:childTnLst>
                              <p:par>
                                <p:cTn id="80" presetID="14" presetClass="exit" presetSubtype="10" fill="hold" grpId="1" nodeType="afterEffect">
                                  <p:stCondLst>
                                    <p:cond delay="0"/>
                                  </p:stCondLst>
                                  <p:childTnLst>
                                    <p:animEffect transition="out" filter="randombar(horizontal)">
                                      <p:cBhvr>
                                        <p:cTn id="81" dur="500"/>
                                        <p:tgtEl>
                                          <p:spTgt spid="20"/>
                                        </p:tgtEl>
                                      </p:cBhvr>
                                    </p:animEffect>
                                    <p:set>
                                      <p:cBhvr>
                                        <p:cTn id="82" dur="1" fill="hold">
                                          <p:stCondLst>
                                            <p:cond delay="499"/>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nodeType="click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slide(fromLeft)">
                                      <p:cBhvr>
                                        <p:cTn id="87" dur="500"/>
                                        <p:tgtEl>
                                          <p:spTgt spid="8"/>
                                        </p:tgtEl>
                                      </p:cBhvr>
                                    </p:animEffect>
                                  </p:childTnLst>
                                </p:cTn>
                              </p:par>
                            </p:childTnLst>
                          </p:cTn>
                        </p:par>
                        <p:par>
                          <p:cTn id="88" fill="hold">
                            <p:stCondLst>
                              <p:cond delay="500"/>
                            </p:stCondLst>
                            <p:childTnLst>
                              <p:par>
                                <p:cTn id="89" presetID="14" presetClass="exit" presetSubtype="10" fill="hold" nodeType="afterEffect">
                                  <p:stCondLst>
                                    <p:cond delay="0"/>
                                  </p:stCondLst>
                                  <p:childTnLst>
                                    <p:animEffect transition="out" filter="randombar(horizontal)">
                                      <p:cBhvr>
                                        <p:cTn id="90" dur="500"/>
                                        <p:tgtEl>
                                          <p:spTgt spid="40"/>
                                        </p:tgtEl>
                                      </p:cBhvr>
                                    </p:animEffect>
                                    <p:set>
                                      <p:cBhvr>
                                        <p:cTn id="91" dur="1" fill="hold">
                                          <p:stCondLst>
                                            <p:cond delay="499"/>
                                          </p:stCondLst>
                                        </p:cTn>
                                        <p:tgtEl>
                                          <p:spTgt spid="40"/>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nodeType="clickEffect">
                                  <p:stCondLst>
                                    <p:cond delay="0"/>
                                  </p:stCondLst>
                                  <p:childTnLst>
                                    <p:animMotion origin="layout" path="M 5E-6 -0.32268 L 0.00035 -0.26643 " pathEditMode="relative" rAng="0" ptsTypes="AA">
                                      <p:cBhvr>
                                        <p:cTn id="95" dur="2000" fill="hold"/>
                                        <p:tgtEl>
                                          <p:spTgt spid="103"/>
                                        </p:tgtEl>
                                        <p:attrNameLst>
                                          <p:attrName>ppt_x</p:attrName>
                                          <p:attrName>ppt_y</p:attrName>
                                        </p:attrNameLst>
                                      </p:cBhvr>
                                      <p:rCtr x="17" y="2801"/>
                                    </p:animMotion>
                                  </p:childTnLst>
                                </p:cTn>
                              </p:par>
                            </p:childTnLst>
                          </p:cTn>
                        </p:par>
                      </p:childTnLst>
                    </p:cTn>
                  </p:par>
                  <p:par>
                    <p:cTn id="96" fill="hold">
                      <p:stCondLst>
                        <p:cond delay="indefinite"/>
                      </p:stCondLst>
                      <p:childTnLst>
                        <p:par>
                          <p:cTn id="97" fill="hold">
                            <p:stCondLst>
                              <p:cond delay="0"/>
                            </p:stCondLst>
                            <p:childTnLst>
                              <p:par>
                                <p:cTn id="98" presetID="14" presetClass="exit" presetSubtype="10" fill="hold" nodeType="clickEffect">
                                  <p:stCondLst>
                                    <p:cond delay="0"/>
                                  </p:stCondLst>
                                  <p:childTnLst>
                                    <p:animEffect transition="out" filter="randombar(horizontal)">
                                      <p:cBhvr>
                                        <p:cTn id="99" dur="500"/>
                                        <p:tgtEl>
                                          <p:spTgt spid="25"/>
                                        </p:tgtEl>
                                      </p:cBhvr>
                                    </p:animEffect>
                                    <p:set>
                                      <p:cBhvr>
                                        <p:cTn id="100" dur="1" fill="hold">
                                          <p:stCondLst>
                                            <p:cond delay="499"/>
                                          </p:stCondLst>
                                        </p:cTn>
                                        <p:tgtEl>
                                          <p:spTgt spid="25"/>
                                        </p:tgtEl>
                                        <p:attrNameLst>
                                          <p:attrName>style.visibility</p:attrName>
                                        </p:attrNameLst>
                                      </p:cBhvr>
                                      <p:to>
                                        <p:strVal val="hidden"/>
                                      </p:to>
                                    </p:set>
                                  </p:childTnLst>
                                </p:cTn>
                              </p:par>
                            </p:childTnLst>
                          </p:cTn>
                        </p:par>
                        <p:par>
                          <p:cTn id="101" fill="hold">
                            <p:stCondLst>
                              <p:cond delay="500"/>
                            </p:stCondLst>
                            <p:childTnLst>
                              <p:par>
                                <p:cTn id="102" presetID="14" presetClass="exit" presetSubtype="10" fill="hold" grpId="1" nodeType="afterEffect">
                                  <p:stCondLst>
                                    <p:cond delay="0"/>
                                  </p:stCondLst>
                                  <p:childTnLst>
                                    <p:animEffect transition="out" filter="randombar(horizontal)">
                                      <p:cBhvr>
                                        <p:cTn id="103" dur="500"/>
                                        <p:tgtEl>
                                          <p:spTgt spid="21"/>
                                        </p:tgtEl>
                                      </p:cBhvr>
                                    </p:animEffect>
                                    <p:set>
                                      <p:cBhvr>
                                        <p:cTn id="104" dur="1" fill="hold">
                                          <p:stCondLst>
                                            <p:cond delay="499"/>
                                          </p:stCondLst>
                                        </p:cTn>
                                        <p:tgtEl>
                                          <p:spTgt spid="2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2" presetClass="entr" presetSubtype="8" fill="hold" nodeType="click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slide(fromLeft)">
                                      <p:cBhvr>
                                        <p:cTn id="109" dur="500"/>
                                        <p:tgtEl>
                                          <p:spTgt spid="9"/>
                                        </p:tgtEl>
                                      </p:cBhvr>
                                    </p:animEffect>
                                  </p:childTnLst>
                                </p:cTn>
                              </p:par>
                            </p:childTnLst>
                          </p:cTn>
                        </p:par>
                        <p:par>
                          <p:cTn id="110" fill="hold">
                            <p:stCondLst>
                              <p:cond delay="500"/>
                            </p:stCondLst>
                            <p:childTnLst>
                              <p:par>
                                <p:cTn id="111" presetID="14" presetClass="exit" presetSubtype="10" fill="hold" nodeType="afterEffect">
                                  <p:stCondLst>
                                    <p:cond delay="0"/>
                                  </p:stCondLst>
                                  <p:childTnLst>
                                    <p:animEffect transition="out" filter="randombar(horizontal)">
                                      <p:cBhvr>
                                        <p:cTn id="112" dur="500"/>
                                        <p:tgtEl>
                                          <p:spTgt spid="49"/>
                                        </p:tgtEl>
                                      </p:cBhvr>
                                    </p:animEffect>
                                    <p:set>
                                      <p:cBhvr>
                                        <p:cTn id="113" dur="1" fill="hold">
                                          <p:stCondLst>
                                            <p:cond delay="499"/>
                                          </p:stCondLst>
                                        </p:cTn>
                                        <p:tgtEl>
                                          <p:spTgt spid="49"/>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decel="50000" fill="hold" nodeType="clickEffect">
                                  <p:stCondLst>
                                    <p:cond delay="0"/>
                                  </p:stCondLst>
                                  <p:childTnLst>
                                    <p:animMotion origin="layout" path="M 0.00035 -0.26643 L -0.00069 -0.21157 " pathEditMode="relative" rAng="0" ptsTypes="AA">
                                      <p:cBhvr>
                                        <p:cTn id="117" dur="2000" fill="hold"/>
                                        <p:tgtEl>
                                          <p:spTgt spid="103"/>
                                        </p:tgtEl>
                                        <p:attrNameLst>
                                          <p:attrName>ppt_x</p:attrName>
                                          <p:attrName>ppt_y</p:attrName>
                                        </p:attrNameLst>
                                      </p:cBhvr>
                                      <p:rCtr x="-52" y="2731"/>
                                    </p:animMotion>
                                  </p:childTnLst>
                                </p:cTn>
                              </p:par>
                            </p:childTnLst>
                          </p:cTn>
                        </p:par>
                      </p:childTnLst>
                    </p:cTn>
                  </p:par>
                  <p:par>
                    <p:cTn id="118" fill="hold">
                      <p:stCondLst>
                        <p:cond delay="indefinite"/>
                      </p:stCondLst>
                      <p:childTnLst>
                        <p:par>
                          <p:cTn id="119" fill="hold">
                            <p:stCondLst>
                              <p:cond delay="0"/>
                            </p:stCondLst>
                            <p:childTnLst>
                              <p:par>
                                <p:cTn id="120" presetID="14" presetClass="exit" presetSubtype="10" fill="hold" nodeType="clickEffect">
                                  <p:stCondLst>
                                    <p:cond delay="0"/>
                                  </p:stCondLst>
                                  <p:childTnLst>
                                    <p:animEffect transition="out" filter="randombar(horizontal)">
                                      <p:cBhvr>
                                        <p:cTn id="121" dur="500"/>
                                        <p:tgtEl>
                                          <p:spTgt spid="26"/>
                                        </p:tgtEl>
                                      </p:cBhvr>
                                    </p:animEffect>
                                    <p:set>
                                      <p:cBhvr>
                                        <p:cTn id="122" dur="1" fill="hold">
                                          <p:stCondLst>
                                            <p:cond delay="499"/>
                                          </p:stCondLst>
                                        </p:cTn>
                                        <p:tgtEl>
                                          <p:spTgt spid="26"/>
                                        </p:tgtEl>
                                        <p:attrNameLst>
                                          <p:attrName>style.visibility</p:attrName>
                                        </p:attrNameLst>
                                      </p:cBhvr>
                                      <p:to>
                                        <p:strVal val="hidden"/>
                                      </p:to>
                                    </p:set>
                                  </p:childTnLst>
                                </p:cTn>
                              </p:par>
                            </p:childTnLst>
                          </p:cTn>
                        </p:par>
                        <p:par>
                          <p:cTn id="123" fill="hold">
                            <p:stCondLst>
                              <p:cond delay="500"/>
                            </p:stCondLst>
                            <p:childTnLst>
                              <p:par>
                                <p:cTn id="124" presetID="14" presetClass="exit" presetSubtype="10" fill="hold" grpId="1" nodeType="afterEffect">
                                  <p:stCondLst>
                                    <p:cond delay="0"/>
                                  </p:stCondLst>
                                  <p:childTnLst>
                                    <p:animEffect transition="out" filter="randombar(horizontal)">
                                      <p:cBhvr>
                                        <p:cTn id="125" dur="500"/>
                                        <p:tgtEl>
                                          <p:spTgt spid="18"/>
                                        </p:tgtEl>
                                      </p:cBhvr>
                                    </p:animEffect>
                                    <p:set>
                                      <p:cBhvr>
                                        <p:cTn id="126" dur="1" fill="hold">
                                          <p:stCondLst>
                                            <p:cond delay="499"/>
                                          </p:stCondLst>
                                        </p:cTn>
                                        <p:tgtEl>
                                          <p:spTgt spid="18"/>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2" presetClass="entr" presetSubtype="8" fill="hold" nodeType="clickEffect">
                                  <p:stCondLst>
                                    <p:cond delay="0"/>
                                  </p:stCondLst>
                                  <p:childTnLst>
                                    <p:set>
                                      <p:cBhvr>
                                        <p:cTn id="130" dur="1" fill="hold">
                                          <p:stCondLst>
                                            <p:cond delay="0"/>
                                          </p:stCondLst>
                                        </p:cTn>
                                        <p:tgtEl>
                                          <p:spTgt spid="10"/>
                                        </p:tgtEl>
                                        <p:attrNameLst>
                                          <p:attrName>style.visibility</p:attrName>
                                        </p:attrNameLst>
                                      </p:cBhvr>
                                      <p:to>
                                        <p:strVal val="visible"/>
                                      </p:to>
                                    </p:set>
                                    <p:animEffect transition="in" filter="slide(fromLeft)">
                                      <p:cBhvr>
                                        <p:cTn id="131" dur="500"/>
                                        <p:tgtEl>
                                          <p:spTgt spid="10"/>
                                        </p:tgtEl>
                                      </p:cBhvr>
                                    </p:animEffect>
                                  </p:childTnLst>
                                </p:cTn>
                              </p:par>
                            </p:childTnLst>
                          </p:cTn>
                        </p:par>
                        <p:par>
                          <p:cTn id="132" fill="hold">
                            <p:stCondLst>
                              <p:cond delay="500"/>
                            </p:stCondLst>
                            <p:childTnLst>
                              <p:par>
                                <p:cTn id="133" presetID="14" presetClass="exit" presetSubtype="10" fill="hold" nodeType="afterEffect">
                                  <p:stCondLst>
                                    <p:cond delay="0"/>
                                  </p:stCondLst>
                                  <p:childTnLst>
                                    <p:animEffect transition="out" filter="randombar(horizontal)">
                                      <p:cBhvr>
                                        <p:cTn id="134" dur="500"/>
                                        <p:tgtEl>
                                          <p:spTgt spid="58"/>
                                        </p:tgtEl>
                                      </p:cBhvr>
                                    </p:animEffect>
                                    <p:set>
                                      <p:cBhvr>
                                        <p:cTn id="135" dur="1" fill="hold">
                                          <p:stCondLst>
                                            <p:cond delay="499"/>
                                          </p:stCondLst>
                                        </p:cTn>
                                        <p:tgtEl>
                                          <p:spTgt spid="5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42" presetClass="path" presetSubtype="0" accel="50000" decel="50000" fill="hold" nodeType="clickEffect">
                                  <p:stCondLst>
                                    <p:cond delay="0"/>
                                  </p:stCondLst>
                                  <p:childTnLst>
                                    <p:animMotion origin="layout" path="M -0.00069 -0.21157 L -0.00138 -0.15949 " pathEditMode="relative" rAng="0" ptsTypes="AA">
                                      <p:cBhvr>
                                        <p:cTn id="139" dur="2000" fill="hold"/>
                                        <p:tgtEl>
                                          <p:spTgt spid="103"/>
                                        </p:tgtEl>
                                        <p:attrNameLst>
                                          <p:attrName>ppt_x</p:attrName>
                                          <p:attrName>ppt_y</p:attrName>
                                        </p:attrNameLst>
                                      </p:cBhvr>
                                      <p:rCtr x="-35" y="2593"/>
                                    </p:animMotion>
                                  </p:childTnLst>
                                </p:cTn>
                              </p:par>
                            </p:childTnLst>
                          </p:cTn>
                        </p:par>
                      </p:childTnLst>
                    </p:cTn>
                  </p:par>
                  <p:par>
                    <p:cTn id="140" fill="hold">
                      <p:stCondLst>
                        <p:cond delay="indefinite"/>
                      </p:stCondLst>
                      <p:childTnLst>
                        <p:par>
                          <p:cTn id="141" fill="hold">
                            <p:stCondLst>
                              <p:cond delay="0"/>
                            </p:stCondLst>
                            <p:childTnLst>
                              <p:par>
                                <p:cTn id="142" presetID="14" presetClass="exit" presetSubtype="10" fill="hold" nodeType="clickEffect">
                                  <p:stCondLst>
                                    <p:cond delay="0"/>
                                  </p:stCondLst>
                                  <p:childTnLst>
                                    <p:animEffect transition="out" filter="randombar(horizontal)">
                                      <p:cBhvr>
                                        <p:cTn id="143" dur="500"/>
                                        <p:tgtEl>
                                          <p:spTgt spid="27"/>
                                        </p:tgtEl>
                                      </p:cBhvr>
                                    </p:animEffect>
                                    <p:set>
                                      <p:cBhvr>
                                        <p:cTn id="144" dur="1" fill="hold">
                                          <p:stCondLst>
                                            <p:cond delay="499"/>
                                          </p:stCondLst>
                                        </p:cTn>
                                        <p:tgtEl>
                                          <p:spTgt spid="27"/>
                                        </p:tgtEl>
                                        <p:attrNameLst>
                                          <p:attrName>style.visibility</p:attrName>
                                        </p:attrNameLst>
                                      </p:cBhvr>
                                      <p:to>
                                        <p:strVal val="hidden"/>
                                      </p:to>
                                    </p:set>
                                  </p:childTnLst>
                                </p:cTn>
                              </p:par>
                            </p:childTnLst>
                          </p:cTn>
                        </p:par>
                        <p:par>
                          <p:cTn id="145" fill="hold">
                            <p:stCondLst>
                              <p:cond delay="500"/>
                            </p:stCondLst>
                            <p:childTnLst>
                              <p:par>
                                <p:cTn id="146" presetID="14" presetClass="exit" presetSubtype="10" fill="hold" grpId="1" nodeType="afterEffect">
                                  <p:stCondLst>
                                    <p:cond delay="0"/>
                                  </p:stCondLst>
                                  <p:childTnLst>
                                    <p:animEffect transition="out" filter="randombar(horizontal)">
                                      <p:cBhvr>
                                        <p:cTn id="147" dur="500"/>
                                        <p:tgtEl>
                                          <p:spTgt spid="22"/>
                                        </p:tgtEl>
                                      </p:cBhvr>
                                    </p:animEffect>
                                    <p:set>
                                      <p:cBhvr>
                                        <p:cTn id="148" dur="1" fill="hold">
                                          <p:stCondLst>
                                            <p:cond delay="499"/>
                                          </p:stCondLst>
                                        </p:cTn>
                                        <p:tgtEl>
                                          <p:spTgt spid="2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2" presetClass="entr" presetSubtype="8" fill="hold" nodeType="clickEffect">
                                  <p:stCondLst>
                                    <p:cond delay="0"/>
                                  </p:stCondLst>
                                  <p:childTnLst>
                                    <p:set>
                                      <p:cBhvr>
                                        <p:cTn id="152" dur="1" fill="hold">
                                          <p:stCondLst>
                                            <p:cond delay="0"/>
                                          </p:stCondLst>
                                        </p:cTn>
                                        <p:tgtEl>
                                          <p:spTgt spid="11"/>
                                        </p:tgtEl>
                                        <p:attrNameLst>
                                          <p:attrName>style.visibility</p:attrName>
                                        </p:attrNameLst>
                                      </p:cBhvr>
                                      <p:to>
                                        <p:strVal val="visible"/>
                                      </p:to>
                                    </p:set>
                                    <p:animEffect transition="in" filter="slide(fromLeft)">
                                      <p:cBhvr>
                                        <p:cTn id="153" dur="500"/>
                                        <p:tgtEl>
                                          <p:spTgt spid="11"/>
                                        </p:tgtEl>
                                      </p:cBhvr>
                                    </p:animEffect>
                                  </p:childTnLst>
                                </p:cTn>
                              </p:par>
                            </p:childTnLst>
                          </p:cTn>
                        </p:par>
                        <p:par>
                          <p:cTn id="154" fill="hold">
                            <p:stCondLst>
                              <p:cond delay="500"/>
                            </p:stCondLst>
                            <p:childTnLst>
                              <p:par>
                                <p:cTn id="155" presetID="14" presetClass="exit" presetSubtype="10" fill="hold" nodeType="afterEffect">
                                  <p:stCondLst>
                                    <p:cond delay="0"/>
                                  </p:stCondLst>
                                  <p:childTnLst>
                                    <p:animEffect transition="out" filter="randombar(horizontal)">
                                      <p:cBhvr>
                                        <p:cTn id="156" dur="500"/>
                                        <p:tgtEl>
                                          <p:spTgt spid="67"/>
                                        </p:tgtEl>
                                      </p:cBhvr>
                                    </p:animEffect>
                                    <p:set>
                                      <p:cBhvr>
                                        <p:cTn id="157" dur="1" fill="hold">
                                          <p:stCondLst>
                                            <p:cond delay="499"/>
                                          </p:stCondLst>
                                        </p:cTn>
                                        <p:tgtEl>
                                          <p:spTgt spid="6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0.00138 -0.15949 L -0.00138 -0.10602 " pathEditMode="relative" rAng="0" ptsTypes="AA">
                                      <p:cBhvr>
                                        <p:cTn id="161" dur="2000" fill="hold"/>
                                        <p:tgtEl>
                                          <p:spTgt spid="103"/>
                                        </p:tgtEl>
                                        <p:attrNameLst>
                                          <p:attrName>ppt_x</p:attrName>
                                          <p:attrName>ppt_y</p:attrName>
                                        </p:attrNameLst>
                                      </p:cBhvr>
                                      <p:rCtr x="0" y="2662"/>
                                    </p:animMotion>
                                  </p:childTnLst>
                                </p:cTn>
                              </p:par>
                            </p:childTnLst>
                          </p:cTn>
                        </p:par>
                      </p:childTnLst>
                    </p:cTn>
                  </p:par>
                  <p:par>
                    <p:cTn id="162" fill="hold">
                      <p:stCondLst>
                        <p:cond delay="indefinite"/>
                      </p:stCondLst>
                      <p:childTnLst>
                        <p:par>
                          <p:cTn id="163" fill="hold">
                            <p:stCondLst>
                              <p:cond delay="0"/>
                            </p:stCondLst>
                            <p:childTnLst>
                              <p:par>
                                <p:cTn id="164" presetID="14" presetClass="exit" presetSubtype="10" fill="hold" nodeType="clickEffect">
                                  <p:stCondLst>
                                    <p:cond delay="0"/>
                                  </p:stCondLst>
                                  <p:childTnLst>
                                    <p:animEffect transition="out" filter="randombar(horizontal)">
                                      <p:cBhvr>
                                        <p:cTn id="165" dur="500"/>
                                        <p:tgtEl>
                                          <p:spTgt spid="28"/>
                                        </p:tgtEl>
                                      </p:cBhvr>
                                    </p:animEffect>
                                    <p:set>
                                      <p:cBhvr>
                                        <p:cTn id="166" dur="1" fill="hold">
                                          <p:stCondLst>
                                            <p:cond delay="499"/>
                                          </p:stCondLst>
                                        </p:cTn>
                                        <p:tgtEl>
                                          <p:spTgt spid="28"/>
                                        </p:tgtEl>
                                        <p:attrNameLst>
                                          <p:attrName>style.visibility</p:attrName>
                                        </p:attrNameLst>
                                      </p:cBhvr>
                                      <p:to>
                                        <p:strVal val="hidden"/>
                                      </p:to>
                                    </p:set>
                                  </p:childTnLst>
                                </p:cTn>
                              </p:par>
                            </p:childTnLst>
                          </p:cTn>
                        </p:par>
                        <p:par>
                          <p:cTn id="167" fill="hold">
                            <p:stCondLst>
                              <p:cond delay="500"/>
                            </p:stCondLst>
                            <p:childTnLst>
                              <p:par>
                                <p:cTn id="168" presetID="14" presetClass="exit" presetSubtype="10" fill="hold" grpId="1" nodeType="afterEffect">
                                  <p:stCondLst>
                                    <p:cond delay="0"/>
                                  </p:stCondLst>
                                  <p:childTnLst>
                                    <p:animEffect transition="out" filter="randombar(horizontal)">
                                      <p:cBhvr>
                                        <p:cTn id="169" dur="500"/>
                                        <p:tgtEl>
                                          <p:spTgt spid="17"/>
                                        </p:tgtEl>
                                      </p:cBhvr>
                                    </p:animEffect>
                                    <p:set>
                                      <p:cBhvr>
                                        <p:cTn id="170" dur="1" fill="hold">
                                          <p:stCondLst>
                                            <p:cond delay="499"/>
                                          </p:stCondLst>
                                        </p:cTn>
                                        <p:tgtEl>
                                          <p:spTgt spid="17"/>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2" presetClass="entr" presetSubtype="8" fill="hold" nodeType="click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slide(fromLeft)">
                                      <p:cBhvr>
                                        <p:cTn id="175" dur="500"/>
                                        <p:tgtEl>
                                          <p:spTgt spid="12"/>
                                        </p:tgtEl>
                                      </p:cBhvr>
                                    </p:animEffect>
                                  </p:childTnLst>
                                </p:cTn>
                              </p:par>
                            </p:childTnLst>
                          </p:cTn>
                        </p:par>
                        <p:par>
                          <p:cTn id="176" fill="hold">
                            <p:stCondLst>
                              <p:cond delay="500"/>
                            </p:stCondLst>
                            <p:childTnLst>
                              <p:par>
                                <p:cTn id="177" presetID="14" presetClass="exit" presetSubtype="10" fill="hold" nodeType="afterEffect">
                                  <p:stCondLst>
                                    <p:cond delay="0"/>
                                  </p:stCondLst>
                                  <p:childTnLst>
                                    <p:animEffect transition="out" filter="randombar(horizontal)">
                                      <p:cBhvr>
                                        <p:cTn id="178" dur="500"/>
                                        <p:tgtEl>
                                          <p:spTgt spid="76"/>
                                        </p:tgtEl>
                                      </p:cBhvr>
                                    </p:animEffect>
                                    <p:set>
                                      <p:cBhvr>
                                        <p:cTn id="179" dur="1" fill="hold">
                                          <p:stCondLst>
                                            <p:cond delay="499"/>
                                          </p:stCondLst>
                                        </p:cTn>
                                        <p:tgtEl>
                                          <p:spTgt spid="76"/>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42" presetClass="path" presetSubtype="0" accel="50000" decel="50000" fill="hold" nodeType="clickEffect">
                                  <p:stCondLst>
                                    <p:cond delay="0"/>
                                  </p:stCondLst>
                                  <p:childTnLst>
                                    <p:animMotion origin="layout" path="M -0.00138 -0.10602 L -0.00277 -0.05509 " pathEditMode="relative" rAng="0" ptsTypes="AA">
                                      <p:cBhvr>
                                        <p:cTn id="183" dur="2000" fill="hold"/>
                                        <p:tgtEl>
                                          <p:spTgt spid="103"/>
                                        </p:tgtEl>
                                        <p:attrNameLst>
                                          <p:attrName>ppt_x</p:attrName>
                                          <p:attrName>ppt_y</p:attrName>
                                        </p:attrNameLst>
                                      </p:cBhvr>
                                      <p:rCtr x="-69" y="2546"/>
                                    </p:animMotion>
                                  </p:childTnLst>
                                </p:cTn>
                              </p:par>
                            </p:childTnLst>
                          </p:cTn>
                        </p:par>
                      </p:childTnLst>
                    </p:cTn>
                  </p:par>
                  <p:par>
                    <p:cTn id="184" fill="hold">
                      <p:stCondLst>
                        <p:cond delay="indefinite"/>
                      </p:stCondLst>
                      <p:childTnLst>
                        <p:par>
                          <p:cTn id="185" fill="hold">
                            <p:stCondLst>
                              <p:cond delay="0"/>
                            </p:stCondLst>
                            <p:childTnLst>
                              <p:par>
                                <p:cTn id="186" presetID="14" presetClass="exit" presetSubtype="10" fill="hold" nodeType="clickEffect">
                                  <p:stCondLst>
                                    <p:cond delay="0"/>
                                  </p:stCondLst>
                                  <p:childTnLst>
                                    <p:animEffect transition="out" filter="randombar(horizontal)">
                                      <p:cBhvr>
                                        <p:cTn id="187" dur="500"/>
                                        <p:tgtEl>
                                          <p:spTgt spid="29"/>
                                        </p:tgtEl>
                                      </p:cBhvr>
                                    </p:animEffect>
                                    <p:set>
                                      <p:cBhvr>
                                        <p:cTn id="188" dur="1" fill="hold">
                                          <p:stCondLst>
                                            <p:cond delay="499"/>
                                          </p:stCondLst>
                                        </p:cTn>
                                        <p:tgtEl>
                                          <p:spTgt spid="29"/>
                                        </p:tgtEl>
                                        <p:attrNameLst>
                                          <p:attrName>style.visibility</p:attrName>
                                        </p:attrNameLst>
                                      </p:cBhvr>
                                      <p:to>
                                        <p:strVal val="hidden"/>
                                      </p:to>
                                    </p:set>
                                  </p:childTnLst>
                                </p:cTn>
                              </p:par>
                            </p:childTnLst>
                          </p:cTn>
                        </p:par>
                        <p:par>
                          <p:cTn id="189" fill="hold">
                            <p:stCondLst>
                              <p:cond delay="500"/>
                            </p:stCondLst>
                            <p:childTnLst>
                              <p:par>
                                <p:cTn id="190" presetID="14" presetClass="exit" presetSubtype="10" fill="hold" grpId="1" nodeType="afterEffect">
                                  <p:stCondLst>
                                    <p:cond delay="0"/>
                                  </p:stCondLst>
                                  <p:childTnLst>
                                    <p:animEffect transition="out" filter="randombar(horizontal)">
                                      <p:cBhvr>
                                        <p:cTn id="191" dur="500"/>
                                        <p:tgtEl>
                                          <p:spTgt spid="16"/>
                                        </p:tgtEl>
                                      </p:cBhvr>
                                    </p:animEffect>
                                    <p:set>
                                      <p:cBhvr>
                                        <p:cTn id="192" dur="1" fill="hold">
                                          <p:stCondLst>
                                            <p:cond delay="499"/>
                                          </p:stCondLst>
                                        </p:cTn>
                                        <p:tgtEl>
                                          <p:spTgt spid="1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2" presetClass="entr" presetSubtype="8" fill="hold" nodeType="clickEffect">
                                  <p:stCondLst>
                                    <p:cond delay="0"/>
                                  </p:stCondLst>
                                  <p:childTnLst>
                                    <p:set>
                                      <p:cBhvr>
                                        <p:cTn id="196" dur="1" fill="hold">
                                          <p:stCondLst>
                                            <p:cond delay="0"/>
                                          </p:stCondLst>
                                        </p:cTn>
                                        <p:tgtEl>
                                          <p:spTgt spid="13"/>
                                        </p:tgtEl>
                                        <p:attrNameLst>
                                          <p:attrName>style.visibility</p:attrName>
                                        </p:attrNameLst>
                                      </p:cBhvr>
                                      <p:to>
                                        <p:strVal val="visible"/>
                                      </p:to>
                                    </p:set>
                                    <p:animEffect transition="in" filter="slide(fromLeft)">
                                      <p:cBhvr>
                                        <p:cTn id="197" dur="500"/>
                                        <p:tgtEl>
                                          <p:spTgt spid="13"/>
                                        </p:tgtEl>
                                      </p:cBhvr>
                                    </p:animEffect>
                                  </p:childTnLst>
                                </p:cTn>
                              </p:par>
                            </p:childTnLst>
                          </p:cTn>
                        </p:par>
                        <p:par>
                          <p:cTn id="198" fill="hold">
                            <p:stCondLst>
                              <p:cond delay="500"/>
                            </p:stCondLst>
                            <p:childTnLst>
                              <p:par>
                                <p:cTn id="199" presetID="14" presetClass="exit" presetSubtype="10" fill="hold" nodeType="afterEffect">
                                  <p:stCondLst>
                                    <p:cond delay="0"/>
                                  </p:stCondLst>
                                  <p:childTnLst>
                                    <p:animEffect transition="out" filter="randombar(horizontal)">
                                      <p:cBhvr>
                                        <p:cTn id="200" dur="500"/>
                                        <p:tgtEl>
                                          <p:spTgt spid="85"/>
                                        </p:tgtEl>
                                      </p:cBhvr>
                                    </p:animEffect>
                                    <p:set>
                                      <p:cBhvr>
                                        <p:cTn id="201" dur="1" fill="hold">
                                          <p:stCondLst>
                                            <p:cond delay="499"/>
                                          </p:stCondLst>
                                        </p:cTn>
                                        <p:tgtEl>
                                          <p:spTgt spid="85"/>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42" presetClass="path" presetSubtype="0" accel="50000" decel="50000" fill="hold" nodeType="clickEffect">
                                  <p:stCondLst>
                                    <p:cond delay="0"/>
                                  </p:stCondLst>
                                  <p:childTnLst>
                                    <p:animMotion origin="layout" path="M -0.00278 -0.05509 L -0.00278 0.00232 " pathEditMode="relative" rAng="0" ptsTypes="AA">
                                      <p:cBhvr>
                                        <p:cTn id="205" dur="2000" fill="hold"/>
                                        <p:tgtEl>
                                          <p:spTgt spid="103"/>
                                        </p:tgtEl>
                                        <p:attrNameLst>
                                          <p:attrName>ppt_x</p:attrName>
                                          <p:attrName>ppt_y</p:attrName>
                                        </p:attrNameLst>
                                      </p:cBhvr>
                                      <p:rCtr x="0" y="2870"/>
                                    </p:animMotion>
                                  </p:childTnLst>
                                </p:cTn>
                              </p:par>
                            </p:childTnLst>
                          </p:cTn>
                        </p:par>
                      </p:childTnLst>
                    </p:cTn>
                  </p:par>
                  <p:par>
                    <p:cTn id="206" fill="hold">
                      <p:stCondLst>
                        <p:cond delay="indefinite"/>
                      </p:stCondLst>
                      <p:childTnLst>
                        <p:par>
                          <p:cTn id="207" fill="hold">
                            <p:stCondLst>
                              <p:cond delay="0"/>
                            </p:stCondLst>
                            <p:childTnLst>
                              <p:par>
                                <p:cTn id="208" presetID="14" presetClass="exit" presetSubtype="10" fill="hold" nodeType="clickEffect">
                                  <p:stCondLst>
                                    <p:cond delay="0"/>
                                  </p:stCondLst>
                                  <p:childTnLst>
                                    <p:animEffect transition="out" filter="randombar(horizontal)">
                                      <p:cBhvr>
                                        <p:cTn id="209" dur="500"/>
                                        <p:tgtEl>
                                          <p:spTgt spid="30"/>
                                        </p:tgtEl>
                                      </p:cBhvr>
                                    </p:animEffect>
                                    <p:set>
                                      <p:cBhvr>
                                        <p:cTn id="210" dur="1" fill="hold">
                                          <p:stCondLst>
                                            <p:cond delay="499"/>
                                          </p:stCondLst>
                                        </p:cTn>
                                        <p:tgtEl>
                                          <p:spTgt spid="30"/>
                                        </p:tgtEl>
                                        <p:attrNameLst>
                                          <p:attrName>style.visibility</p:attrName>
                                        </p:attrNameLst>
                                      </p:cBhvr>
                                      <p:to>
                                        <p:strVal val="hidden"/>
                                      </p:to>
                                    </p:set>
                                  </p:childTnLst>
                                </p:cTn>
                              </p:par>
                            </p:childTnLst>
                          </p:cTn>
                        </p:par>
                        <p:par>
                          <p:cTn id="211" fill="hold">
                            <p:stCondLst>
                              <p:cond delay="500"/>
                            </p:stCondLst>
                            <p:childTnLst>
                              <p:par>
                                <p:cTn id="212" presetID="14" presetClass="exit" presetSubtype="10" fill="hold" grpId="1" nodeType="afterEffect">
                                  <p:stCondLst>
                                    <p:cond delay="0"/>
                                  </p:stCondLst>
                                  <p:childTnLst>
                                    <p:animEffect transition="out" filter="randombar(horizontal)">
                                      <p:cBhvr>
                                        <p:cTn id="213" dur="500"/>
                                        <p:tgtEl>
                                          <p:spTgt spid="15"/>
                                        </p:tgtEl>
                                      </p:cBhvr>
                                    </p:animEffect>
                                    <p:set>
                                      <p:cBhvr>
                                        <p:cTn id="214" dur="1" fill="hold">
                                          <p:stCondLst>
                                            <p:cond delay="499"/>
                                          </p:stCondLst>
                                        </p:cTn>
                                        <p:tgtEl>
                                          <p:spTgt spid="15"/>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2" presetClass="entr" presetSubtype="8" fill="hold" nodeType="clickEffect">
                                  <p:stCondLst>
                                    <p:cond delay="0"/>
                                  </p:stCondLst>
                                  <p:childTnLst>
                                    <p:set>
                                      <p:cBhvr>
                                        <p:cTn id="218" dur="1" fill="hold">
                                          <p:stCondLst>
                                            <p:cond delay="0"/>
                                          </p:stCondLst>
                                        </p:cTn>
                                        <p:tgtEl>
                                          <p:spTgt spid="14"/>
                                        </p:tgtEl>
                                        <p:attrNameLst>
                                          <p:attrName>style.visibility</p:attrName>
                                        </p:attrNameLst>
                                      </p:cBhvr>
                                      <p:to>
                                        <p:strVal val="visible"/>
                                      </p:to>
                                    </p:set>
                                    <p:animEffect transition="in" filter="slide(fromLeft)">
                                      <p:cBhvr>
                                        <p:cTn id="219" dur="500"/>
                                        <p:tgtEl>
                                          <p:spTgt spid="14"/>
                                        </p:tgtEl>
                                      </p:cBhvr>
                                    </p:animEffect>
                                  </p:childTnLst>
                                </p:cTn>
                              </p:par>
                            </p:childTnLst>
                          </p:cTn>
                        </p:par>
                        <p:par>
                          <p:cTn id="220" fill="hold">
                            <p:stCondLst>
                              <p:cond delay="500"/>
                            </p:stCondLst>
                            <p:childTnLst>
                              <p:par>
                                <p:cTn id="221" presetID="14" presetClass="exit" presetSubtype="10" fill="hold" nodeType="afterEffect">
                                  <p:stCondLst>
                                    <p:cond delay="0"/>
                                  </p:stCondLst>
                                  <p:childTnLst>
                                    <p:animEffect transition="out" filter="randombar(horizontal)">
                                      <p:cBhvr>
                                        <p:cTn id="222" dur="500"/>
                                        <p:tgtEl>
                                          <p:spTgt spid="94"/>
                                        </p:tgtEl>
                                      </p:cBhvr>
                                    </p:animEffect>
                                    <p:set>
                                      <p:cBhvr>
                                        <p:cTn id="223" dur="1" fill="hold">
                                          <p:stCondLst>
                                            <p:cond delay="499"/>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5" grpId="1" animBg="1"/>
      <p:bldP spid="16" grpId="0" animBg="1" autoUpdateAnimBg="0"/>
      <p:bldP spid="16" grpId="1" animBg="1"/>
      <p:bldP spid="17" grpId="0" animBg="1" autoUpdateAnimBg="0"/>
      <p:bldP spid="17" grpId="1" animBg="1"/>
      <p:bldP spid="18" grpId="0" animBg="1" autoUpdateAnimBg="0"/>
      <p:bldP spid="18" grpId="1" animBg="1"/>
      <p:bldP spid="19" grpId="0" animBg="1" autoUpdateAnimBg="0"/>
      <p:bldP spid="19" grpId="1" animBg="1"/>
      <p:bldP spid="20" grpId="0" animBg="1" autoUpdateAnimBg="0"/>
      <p:bldP spid="20" grpId="1" animBg="1"/>
      <p:bldP spid="21" grpId="0" animBg="1" autoUpdateAnimBg="0"/>
      <p:bldP spid="21" grpId="1" animBg="1"/>
      <p:bldP spid="22" grpId="0" animBg="1" autoUpdateAnimBg="0"/>
      <p:bldP spid="2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620713"/>
            <a:ext cx="6410325" cy="5856287"/>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p:cNvSpPr>
            <a:spLocks/>
          </p:cNvSpPr>
          <p:nvPr/>
        </p:nvSpPr>
        <p:spPr bwMode="auto">
          <a:xfrm>
            <a:off x="2916238" y="1773238"/>
            <a:ext cx="215900" cy="1655762"/>
          </a:xfrm>
          <a:prstGeom prst="rightBrace">
            <a:avLst>
              <a:gd name="adj1" fmla="val 6390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AutoShape 7"/>
          <p:cNvSpPr>
            <a:spLocks noChangeArrowheads="1"/>
          </p:cNvSpPr>
          <p:nvPr/>
        </p:nvSpPr>
        <p:spPr bwMode="auto">
          <a:xfrm>
            <a:off x="3635375" y="908050"/>
            <a:ext cx="5329238" cy="2592388"/>
          </a:xfrm>
          <a:prstGeom prst="wedgeRectCallout">
            <a:avLst>
              <a:gd name="adj1" fmla="val -57773"/>
              <a:gd name="adj2" fmla="val 1705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3038" indent="-173038">
              <a:defRPr kumimoji="1">
                <a:solidFill>
                  <a:schemeClr val="tx1"/>
                </a:solidFill>
                <a:latin typeface="Arial" panose="020B0604020202020204" pitchFamily="34" charset="0"/>
                <a:ea typeface="新細明體" panose="02020500000000000000" pitchFamily="18" charset="-120"/>
              </a:defRPr>
            </a:lvl1pPr>
            <a:lvl2pPr marL="536575" indent="-174625">
              <a:defRPr kumimoji="1">
                <a:solidFill>
                  <a:schemeClr val="tx1"/>
                </a:solidFill>
                <a:latin typeface="Arial" panose="020B0604020202020204" pitchFamily="34" charset="0"/>
                <a:ea typeface="新細明體" panose="02020500000000000000" pitchFamily="18" charset="-120"/>
              </a:defRPr>
            </a:lvl2pPr>
            <a:lvl3pPr>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a:solidFill>
                  <a:srgbClr val="FF0000"/>
                </a:solidFill>
                <a:effectLst>
                  <a:outerShdw blurRad="38100" dist="38100" dir="2700000" algn="tl">
                    <a:srgbClr val="000000"/>
                  </a:outerShdw>
                </a:effectLst>
                <a:latin typeface="Times New Roman" panose="02020603050405020304" pitchFamily="18" charset="0"/>
              </a:rPr>
              <a:t>初值設定</a:t>
            </a:r>
            <a:r>
              <a:rPr lang="zh-TW" altLang="en-US">
                <a:latin typeface="Times New Roman" panose="02020603050405020304" pitchFamily="18" charset="0"/>
              </a:rPr>
              <a:t>。其中：</a:t>
            </a:r>
          </a:p>
          <a:p>
            <a:pPr>
              <a:buFontTx/>
              <a:buChar char="•"/>
            </a:pPr>
            <a:r>
              <a:rPr lang="en-US" altLang="zh-TW" b="0">
                <a:latin typeface="Berlin Sans FB" panose="020E0602020502020306" pitchFamily="34" charset="0"/>
              </a:rPr>
              <a:t>for</a:t>
            </a:r>
            <a:r>
              <a:rPr lang="zh-TW" altLang="en-US" b="0">
                <a:latin typeface="Berlin Sans FB" panose="020E0602020502020306" pitchFamily="34" charset="0"/>
              </a:rPr>
              <a:t>迴圈</a:t>
            </a:r>
          </a:p>
          <a:p>
            <a:pPr lvl="1">
              <a:buSzPct val="70000"/>
              <a:buFont typeface="Wingdings" panose="05000000000000000000" pitchFamily="2" charset="2"/>
              <a:buChar char="n"/>
            </a:pPr>
            <a:r>
              <a:rPr lang="zh-TW" altLang="en-US" b="0">
                <a:latin typeface="Berlin Sans FB" panose="020E0602020502020306" pitchFamily="34" charset="0"/>
              </a:rPr>
              <a:t>將一維矩陣</a:t>
            </a:r>
            <a:r>
              <a:rPr lang="en-US" altLang="zh-TW" b="0">
                <a:latin typeface="Berlin Sans FB" panose="020E0602020502020306" pitchFamily="34" charset="0"/>
              </a:rPr>
              <a:t>S[ ]</a:t>
            </a:r>
            <a:r>
              <a:rPr lang="zh-TW" altLang="en-US" b="0">
                <a:latin typeface="Berlin Sans FB" panose="020E0602020502020306" pitchFamily="34" charset="0"/>
              </a:rPr>
              <a:t>全設成</a:t>
            </a:r>
            <a:r>
              <a:rPr lang="en-US" altLang="zh-TW" b="0">
                <a:latin typeface="Berlin Sans FB" panose="020E0602020502020306" pitchFamily="34" charset="0"/>
              </a:rPr>
              <a:t>0</a:t>
            </a:r>
          </a:p>
          <a:p>
            <a:pPr lvl="1">
              <a:buSzPct val="70000"/>
              <a:buFont typeface="Wingdings" panose="05000000000000000000" pitchFamily="2" charset="2"/>
              <a:buChar char="n"/>
            </a:pPr>
            <a:r>
              <a:rPr lang="zh-TW" altLang="en-US" b="0">
                <a:latin typeface="Berlin Sans FB" panose="020E0602020502020306" pitchFamily="34" charset="0"/>
              </a:rPr>
              <a:t>將一維矩陣</a:t>
            </a:r>
            <a:r>
              <a:rPr lang="en-US" altLang="zh-TW" b="0">
                <a:latin typeface="Berlin Sans FB" panose="020E0602020502020306" pitchFamily="34" charset="0"/>
              </a:rPr>
              <a:t>DIST[ ]</a:t>
            </a:r>
            <a:r>
              <a:rPr lang="zh-TW" altLang="en-US" b="0">
                <a:latin typeface="Berlin Sans FB" panose="020E0602020502020306" pitchFamily="34" charset="0"/>
              </a:rPr>
              <a:t>設成與二維矩陣</a:t>
            </a:r>
            <a:r>
              <a:rPr lang="en-US" altLang="zh-TW" b="0">
                <a:latin typeface="Berlin Sans FB" panose="020E0602020502020306" pitchFamily="34" charset="0"/>
              </a:rPr>
              <a:t>Cost</a:t>
            </a:r>
            <a:r>
              <a:rPr lang="zh-TW" altLang="en-US" b="0">
                <a:latin typeface="Berlin Sans FB" panose="020E0602020502020306" pitchFamily="34" charset="0"/>
              </a:rPr>
              <a:t>第</a:t>
            </a:r>
            <a:r>
              <a:rPr lang="en-US" altLang="zh-TW" b="0">
                <a:latin typeface="Berlin Sans FB" panose="020E0602020502020306" pitchFamily="34" charset="0"/>
              </a:rPr>
              <a:t>v</a:t>
            </a:r>
            <a:r>
              <a:rPr lang="zh-TW" altLang="en-US" b="0">
                <a:latin typeface="Berlin Sans FB" panose="020E0602020502020306" pitchFamily="34" charset="0"/>
              </a:rPr>
              <a:t>列之所有值相同</a:t>
            </a:r>
            <a:r>
              <a:rPr lang="en-US" altLang="zh-TW" b="0">
                <a:latin typeface="Berlin Sans FB" panose="020E0602020502020306" pitchFamily="34" charset="0"/>
              </a:rPr>
              <a:t>!!</a:t>
            </a:r>
          </a:p>
          <a:p>
            <a:pPr>
              <a:buFontTx/>
              <a:buChar char="•"/>
            </a:pPr>
            <a:r>
              <a:rPr lang="en-US" altLang="zh-TW" b="0">
                <a:latin typeface="Berlin Sans FB" panose="020E0602020502020306" pitchFamily="34" charset="0"/>
              </a:rPr>
              <a:t>S[v] = 1</a:t>
            </a:r>
            <a:r>
              <a:rPr lang="zh-TW" altLang="en-US" b="0">
                <a:latin typeface="Berlin Sans FB" panose="020E0602020502020306" pitchFamily="34" charset="0"/>
              </a:rPr>
              <a:t>是將頂點</a:t>
            </a:r>
            <a:r>
              <a:rPr lang="en-US" altLang="zh-TW" b="0">
                <a:latin typeface="Berlin Sans FB" panose="020E0602020502020306" pitchFamily="34" charset="0"/>
              </a:rPr>
              <a:t>v</a:t>
            </a:r>
            <a:r>
              <a:rPr lang="zh-TW" altLang="en-US" b="0">
                <a:latin typeface="Berlin Sans FB" panose="020E0602020502020306" pitchFamily="34" charset="0"/>
              </a:rPr>
              <a:t>自已到自已的最短路徑設為 “已確定”。</a:t>
            </a:r>
          </a:p>
          <a:p>
            <a:pPr>
              <a:buFontTx/>
              <a:buChar char="•"/>
            </a:pPr>
            <a:r>
              <a:rPr lang="en-US" altLang="zh-TW" b="0">
                <a:latin typeface="Berlin Sans FB" panose="020E0602020502020306" pitchFamily="34" charset="0"/>
              </a:rPr>
              <a:t>DIST[v] = 0</a:t>
            </a:r>
            <a:r>
              <a:rPr lang="zh-TW" altLang="en-US" b="0">
                <a:latin typeface="Berlin Sans FB" panose="020E0602020502020306" pitchFamily="34" charset="0"/>
              </a:rPr>
              <a:t>是將頂點</a:t>
            </a:r>
            <a:r>
              <a:rPr lang="en-US" altLang="zh-TW" b="0">
                <a:latin typeface="Berlin Sans FB" panose="020E0602020502020306" pitchFamily="34" charset="0"/>
              </a:rPr>
              <a:t>v</a:t>
            </a:r>
            <a:r>
              <a:rPr lang="zh-TW" altLang="en-US" b="0">
                <a:latin typeface="Berlin Sans FB" panose="020E0602020502020306" pitchFamily="34" charset="0"/>
              </a:rPr>
              <a:t>自已到自已的最短路徑的距離設為 </a:t>
            </a:r>
            <a:r>
              <a:rPr lang="en-US" altLang="zh-TW" b="0">
                <a:latin typeface="Berlin Sans FB" panose="020E0602020502020306" pitchFamily="34" charset="0"/>
              </a:rPr>
              <a:t>0</a:t>
            </a:r>
            <a:endParaRPr lang="en-US" altLang="zh-TW">
              <a:latin typeface="Berlin Sans FB" panose="020E0602020502020306" pitchFamily="34" charset="0"/>
            </a:endParaRPr>
          </a:p>
        </p:txBody>
      </p:sp>
      <p:sp>
        <p:nvSpPr>
          <p:cNvPr id="7" name="AutoShape 8"/>
          <p:cNvSpPr>
            <a:spLocks noChangeArrowheads="1"/>
          </p:cNvSpPr>
          <p:nvPr/>
        </p:nvSpPr>
        <p:spPr bwMode="auto">
          <a:xfrm>
            <a:off x="3635375" y="3573463"/>
            <a:ext cx="5329238" cy="719137"/>
          </a:xfrm>
          <a:prstGeom prst="wedgeRectCallout">
            <a:avLst>
              <a:gd name="adj1" fmla="val -57181"/>
              <a:gd name="adj2" fmla="val 751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536575" indent="-174625">
              <a:defRPr kumimoji="1">
                <a:solidFill>
                  <a:schemeClr val="tx1"/>
                </a:solidFill>
                <a:latin typeface="Arial" panose="020B0604020202020204" pitchFamily="34" charset="0"/>
                <a:ea typeface="新細明體" panose="02020500000000000000" pitchFamily="18" charset="-120"/>
              </a:defRPr>
            </a:lvl2pPr>
            <a:lvl3pPr>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b="0">
                <a:latin typeface="Berlin Sans FB" panose="020E0602020502020306" pitchFamily="34" charset="0"/>
              </a:rPr>
              <a:t>此</a:t>
            </a:r>
            <a:r>
              <a:rPr lang="en-US" altLang="zh-TW" b="0">
                <a:latin typeface="Berlin Sans FB" panose="020E0602020502020306" pitchFamily="34" charset="0"/>
              </a:rPr>
              <a:t>for</a:t>
            </a:r>
            <a:r>
              <a:rPr lang="zh-TW" altLang="en-US" b="0">
                <a:latin typeface="Berlin Sans FB" panose="020E0602020502020306" pitchFamily="34" charset="0"/>
              </a:rPr>
              <a:t>迴圈主要是從一維矩陣</a:t>
            </a:r>
            <a:r>
              <a:rPr lang="en-US" altLang="zh-TW" b="0">
                <a:latin typeface="Berlin Sans FB" panose="020E0602020502020306" pitchFamily="34" charset="0"/>
              </a:rPr>
              <a:t>DIST[ ]</a:t>
            </a:r>
            <a:r>
              <a:rPr lang="zh-TW" altLang="en-US" b="0">
                <a:latin typeface="Berlin Sans FB" panose="020E0602020502020306" pitchFamily="34" charset="0"/>
              </a:rPr>
              <a:t>，</a:t>
            </a:r>
            <a:r>
              <a:rPr lang="zh-TW" altLang="en-US">
                <a:solidFill>
                  <a:srgbClr val="FF0000"/>
                </a:solidFill>
                <a:effectLst>
                  <a:outerShdw blurRad="38100" dist="38100" dir="2700000" algn="tl">
                    <a:srgbClr val="000000"/>
                  </a:outerShdw>
                </a:effectLst>
                <a:latin typeface="Berlin Sans FB" panose="020E0602020502020306" pitchFamily="34" charset="0"/>
              </a:rPr>
              <a:t>找出</a:t>
            </a:r>
            <a:r>
              <a:rPr lang="zh-TW" altLang="en-US" b="0">
                <a:latin typeface="Berlin Sans FB" panose="020E0602020502020306" pitchFamily="34" charset="0"/>
              </a:rPr>
              <a:t>尚未決定最短路徑的頂點中，符合最短路徑之頂點</a:t>
            </a:r>
            <a:r>
              <a:rPr lang="en-US" altLang="zh-TW" b="0">
                <a:latin typeface="Berlin Sans FB" panose="020E0602020502020306" pitchFamily="34" charset="0"/>
              </a:rPr>
              <a:t>u</a:t>
            </a:r>
          </a:p>
        </p:txBody>
      </p:sp>
      <p:sp>
        <p:nvSpPr>
          <p:cNvPr id="8" name="AutoShape 9"/>
          <p:cNvSpPr>
            <a:spLocks noChangeArrowheads="1"/>
          </p:cNvSpPr>
          <p:nvPr/>
        </p:nvSpPr>
        <p:spPr bwMode="auto">
          <a:xfrm>
            <a:off x="3635375" y="4900613"/>
            <a:ext cx="5329238" cy="719137"/>
          </a:xfrm>
          <a:prstGeom prst="wedgeRectCallout">
            <a:avLst>
              <a:gd name="adj1" fmla="val -57477"/>
              <a:gd name="adj2" fmla="val 4028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536575" indent="-174625">
              <a:defRPr kumimoji="1">
                <a:solidFill>
                  <a:schemeClr val="tx1"/>
                </a:solidFill>
                <a:latin typeface="Arial" panose="020B0604020202020204" pitchFamily="34" charset="0"/>
                <a:ea typeface="新細明體" panose="02020500000000000000" pitchFamily="18" charset="-120"/>
              </a:defRPr>
            </a:lvl2pPr>
            <a:lvl3pPr>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zh-TW" altLang="en-US" b="0">
                <a:latin typeface="Berlin Sans FB" panose="020E0602020502020306" pitchFamily="34" charset="0"/>
              </a:rPr>
              <a:t>此</a:t>
            </a:r>
            <a:r>
              <a:rPr lang="en-US" altLang="zh-TW" b="0">
                <a:latin typeface="Berlin Sans FB" panose="020E0602020502020306" pitchFamily="34" charset="0"/>
              </a:rPr>
              <a:t>for</a:t>
            </a:r>
            <a:r>
              <a:rPr lang="zh-TW" altLang="en-US" b="0">
                <a:latin typeface="Berlin Sans FB" panose="020E0602020502020306" pitchFamily="34" charset="0"/>
              </a:rPr>
              <a:t>迴圈主要是</a:t>
            </a:r>
            <a:r>
              <a:rPr lang="zh-TW" altLang="en-US">
                <a:solidFill>
                  <a:srgbClr val="FF0000"/>
                </a:solidFill>
                <a:effectLst>
                  <a:outerShdw blurRad="38100" dist="38100" dir="2700000" algn="tl">
                    <a:srgbClr val="000000"/>
                  </a:outerShdw>
                </a:effectLst>
                <a:latin typeface="Berlin Sans FB" panose="020E0602020502020306" pitchFamily="34" charset="0"/>
              </a:rPr>
              <a:t>更新</a:t>
            </a:r>
            <a:r>
              <a:rPr lang="zh-TW" altLang="en-US" b="0">
                <a:latin typeface="Berlin Sans FB" panose="020E0602020502020306" pitchFamily="34" charset="0"/>
              </a:rPr>
              <a:t>一維矩陣</a:t>
            </a:r>
            <a:r>
              <a:rPr lang="en-US" altLang="zh-TW" b="0">
                <a:latin typeface="Berlin Sans FB" panose="020E0602020502020306" pitchFamily="34" charset="0"/>
              </a:rPr>
              <a:t>DIST[ ]</a:t>
            </a:r>
            <a:r>
              <a:rPr lang="zh-TW" altLang="en-US" b="0">
                <a:latin typeface="Berlin Sans FB" panose="020E0602020502020306" pitchFamily="34" charset="0"/>
              </a:rPr>
              <a:t>中，尚未決定最短路徑的頂點</a:t>
            </a:r>
            <a:r>
              <a:rPr lang="en-US" altLang="zh-TW" b="0">
                <a:latin typeface="Berlin Sans FB" panose="020E0602020502020306" pitchFamily="34" charset="0"/>
              </a:rPr>
              <a:t>w</a:t>
            </a:r>
            <a:r>
              <a:rPr lang="zh-TW" altLang="en-US" b="0">
                <a:latin typeface="Berlin Sans FB" panose="020E0602020502020306" pitchFamily="34" charset="0"/>
              </a:rPr>
              <a:t>之最短路徑值</a:t>
            </a:r>
          </a:p>
        </p:txBody>
      </p:sp>
      <p:sp>
        <p:nvSpPr>
          <p:cNvPr id="9" name="Text Box 10"/>
          <p:cNvSpPr txBox="1">
            <a:spLocks noChangeArrowheads="1"/>
          </p:cNvSpPr>
          <p:nvPr/>
        </p:nvSpPr>
        <p:spPr bwMode="auto">
          <a:xfrm>
            <a:off x="5360988" y="6237288"/>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solidFill>
                  <a:srgbClr val="FF0000"/>
                </a:solidFill>
                <a:effectLst>
                  <a:outerShdw blurRad="38100" dist="38100" dir="2700000" algn="tl">
                    <a:srgbClr val="C0C0C0"/>
                  </a:outerShdw>
                </a:effectLst>
                <a:latin typeface="Berlin Sans FB" panose="020E0602020502020306" pitchFamily="34" charset="0"/>
              </a:rPr>
              <a:t>Time Complexity: O(n</a:t>
            </a:r>
            <a:r>
              <a:rPr lang="en-US" altLang="zh-TW" sz="2400" baseline="30000">
                <a:solidFill>
                  <a:srgbClr val="FF0000"/>
                </a:solidFill>
                <a:effectLst>
                  <a:outerShdw blurRad="38100" dist="38100" dir="2700000" algn="tl">
                    <a:srgbClr val="C0C0C0"/>
                  </a:outerShdw>
                </a:effectLst>
                <a:latin typeface="Berlin Sans FB" panose="020E0602020502020306" pitchFamily="34" charset="0"/>
              </a:rPr>
              <a:t>2</a:t>
            </a:r>
            <a:r>
              <a:rPr lang="en-US" altLang="zh-TW" sz="2400">
                <a:solidFill>
                  <a:srgbClr val="FF0000"/>
                </a:solidFill>
                <a:effectLst>
                  <a:outerShdw blurRad="38100" dist="38100" dir="2700000" algn="tl">
                    <a:srgbClr val="C0C0C0"/>
                  </a:outerShdw>
                </a:effectLst>
                <a:latin typeface="Berlin Sans FB" panose="020E0602020502020306" pitchFamily="34" charset="0"/>
              </a:rPr>
              <a:t>)</a:t>
            </a:r>
          </a:p>
        </p:txBody>
      </p:sp>
    </p:spTree>
    <p:extLst>
      <p:ext uri="{BB962C8B-B14F-4D97-AF65-F5344CB8AC3E}">
        <p14:creationId xmlns:p14="http://schemas.microsoft.com/office/powerpoint/2010/main" val="415876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Concepts of Greedy Approach</a:t>
            </a:r>
            <a:endParaRPr lang="zh-TW" altLang="en-US" cap="none" dirty="0"/>
          </a:p>
        </p:txBody>
      </p:sp>
      <p:sp>
        <p:nvSpPr>
          <p:cNvPr id="3" name="內容版面配置區 2"/>
          <p:cNvSpPr>
            <a:spLocks noGrp="1"/>
          </p:cNvSpPr>
          <p:nvPr>
            <p:ph idx="1"/>
          </p:nvPr>
        </p:nvSpPr>
        <p:spPr>
          <a:xfrm>
            <a:off x="581192" y="1916832"/>
            <a:ext cx="7989752" cy="4392487"/>
          </a:xfrm>
        </p:spPr>
        <p:txBody>
          <a:bodyPr>
            <a:normAutofit fontScale="92500" lnSpcReduction="10000"/>
          </a:bodyPr>
          <a:lstStyle/>
          <a:p>
            <a:pPr>
              <a:lnSpc>
                <a:spcPct val="120000"/>
              </a:lnSpc>
            </a:pPr>
            <a:r>
              <a:rPr lang="en-US" altLang="zh-TW" dirty="0"/>
              <a:t>Greedy approach </a:t>
            </a:r>
            <a:r>
              <a:rPr lang="zh-TW" altLang="en-US" dirty="0"/>
              <a:t>從一組資料序列中抓取資料時，</a:t>
            </a:r>
            <a:r>
              <a:rPr lang="zh-TW" altLang="en-US" u="sng" dirty="0"/>
              <a:t>每一階段要抓一個該階段最佳的資料是根據一些</a:t>
            </a:r>
            <a:r>
              <a:rPr lang="zh-TW" altLang="en-US" b="1" u="sng" dirty="0">
                <a:solidFill>
                  <a:srgbClr val="FF0000"/>
                </a:solidFill>
                <a:effectLst>
                  <a:outerShdw blurRad="38100" dist="38100" dir="2700000" algn="tl">
                    <a:srgbClr val="C0C0C0"/>
                  </a:outerShdw>
                </a:effectLst>
              </a:rPr>
              <a:t>準則 </a:t>
            </a:r>
            <a:r>
              <a:rPr lang="en-US" altLang="zh-TW" b="1" u="sng" dirty="0">
                <a:solidFill>
                  <a:srgbClr val="FF0000"/>
                </a:solidFill>
                <a:effectLst>
                  <a:outerShdw blurRad="38100" dist="38100" dir="2700000" algn="tl">
                    <a:srgbClr val="C0C0C0"/>
                  </a:outerShdw>
                </a:effectLst>
              </a:rPr>
              <a:t>(</a:t>
            </a:r>
            <a:r>
              <a:rPr lang="zh-TW" altLang="en-US" b="1" u="sng" dirty="0">
                <a:solidFill>
                  <a:srgbClr val="FF0000"/>
                </a:solidFill>
                <a:effectLst>
                  <a:outerShdw blurRad="38100" dist="38100" dir="2700000" algn="tl">
                    <a:srgbClr val="C0C0C0"/>
                  </a:outerShdw>
                </a:effectLst>
              </a:rPr>
              <a:t>選擇程序</a:t>
            </a:r>
            <a:r>
              <a:rPr lang="en-US" altLang="zh-TW" b="1" u="sng" dirty="0">
                <a:solidFill>
                  <a:srgbClr val="FF0000"/>
                </a:solidFill>
                <a:effectLst>
                  <a:outerShdw blurRad="38100" dist="38100" dir="2700000" algn="tl">
                    <a:srgbClr val="C0C0C0"/>
                  </a:outerShdw>
                </a:effectLst>
              </a:rPr>
              <a:t>)</a:t>
            </a:r>
            <a:r>
              <a:rPr lang="en-US" altLang="zh-TW" u="sng" dirty="0"/>
              <a:t> </a:t>
            </a:r>
            <a:r>
              <a:rPr lang="zh-TW" altLang="en-US" u="sng" dirty="0"/>
              <a:t>來決定</a:t>
            </a:r>
            <a:r>
              <a:rPr lang="zh-TW" altLang="en-US" dirty="0"/>
              <a:t>，且此次的決定和</a:t>
            </a:r>
            <a:r>
              <a:rPr lang="zh-TW" altLang="en-US" u="sng" dirty="0"/>
              <a:t>先前及往後的階段所做之任何一個決定</a:t>
            </a:r>
            <a:r>
              <a:rPr lang="zh-TW" altLang="en-US" b="1" u="sng" dirty="0">
                <a:solidFill>
                  <a:srgbClr val="FF0000"/>
                </a:solidFill>
                <a:effectLst>
                  <a:outerShdw blurRad="38100" dist="38100" dir="2700000" algn="tl">
                    <a:srgbClr val="C0C0C0"/>
                  </a:outerShdw>
                </a:effectLst>
              </a:rPr>
              <a:t>無關</a:t>
            </a:r>
            <a:r>
              <a:rPr lang="zh-TW" altLang="en-US" dirty="0"/>
              <a:t>。</a:t>
            </a:r>
          </a:p>
          <a:p>
            <a:pPr>
              <a:lnSpc>
                <a:spcPct val="120000"/>
              </a:lnSpc>
            </a:pPr>
            <a:r>
              <a:rPr lang="zh-TW" altLang="en-US" dirty="0"/>
              <a:t>設計方法：</a:t>
            </a:r>
          </a:p>
          <a:p>
            <a:pPr lvl="1">
              <a:lnSpc>
                <a:spcPct val="120000"/>
              </a:lnSpc>
            </a:pPr>
            <a:r>
              <a:rPr lang="zh-TW" altLang="en-US" dirty="0"/>
              <a:t>根據問題的目標函數，找出一個</a:t>
            </a:r>
            <a:r>
              <a:rPr lang="zh-TW" altLang="en-US" b="1" dirty="0">
                <a:solidFill>
                  <a:srgbClr val="FF0000"/>
                </a:solidFill>
                <a:effectLst>
                  <a:outerShdw blurRad="38100" dist="38100" dir="2700000" algn="tl">
                    <a:srgbClr val="C0C0C0"/>
                  </a:outerShdw>
                </a:effectLst>
              </a:rPr>
              <a:t>選擇程序 </a:t>
            </a:r>
            <a:r>
              <a:rPr lang="en-US" altLang="zh-TW" b="1" dirty="0">
                <a:solidFill>
                  <a:srgbClr val="FF0000"/>
                </a:solidFill>
                <a:effectLst>
                  <a:outerShdw blurRad="38100" dist="38100" dir="2700000" algn="tl">
                    <a:srgbClr val="C0C0C0"/>
                  </a:outerShdw>
                </a:effectLst>
              </a:rPr>
              <a:t>(Selection Procedure)</a:t>
            </a:r>
            <a:r>
              <a:rPr lang="zh-TW" altLang="en-US" dirty="0"/>
              <a:t>。</a:t>
            </a:r>
          </a:p>
          <a:p>
            <a:pPr lvl="1">
              <a:lnSpc>
                <a:spcPct val="120000"/>
              </a:lnSpc>
            </a:pPr>
            <a:r>
              <a:rPr lang="zh-TW" altLang="en-US" dirty="0"/>
              <a:t>根據這一個選擇程序，由所有的輸入中，</a:t>
            </a:r>
            <a:r>
              <a:rPr lang="zh-TW" altLang="en-US" u="sng" dirty="0"/>
              <a:t>每次逐一選擇一個最佳的輸入加以</a:t>
            </a:r>
            <a:r>
              <a:rPr lang="zh-TW" altLang="en-US" b="1" u="sng" dirty="0">
                <a:solidFill>
                  <a:srgbClr val="FF0000"/>
                </a:solidFill>
                <a:effectLst>
                  <a:outerShdw blurRad="38100" dist="38100" dir="2700000" algn="tl">
                    <a:srgbClr val="C0C0C0"/>
                  </a:outerShdw>
                </a:effectLst>
              </a:rPr>
              <a:t>檢查</a:t>
            </a:r>
            <a:r>
              <a:rPr lang="zh-TW" altLang="en-US" dirty="0"/>
              <a:t>，如果這一個輸入可以</a:t>
            </a:r>
            <a:r>
              <a:rPr lang="zh-TW" altLang="en-US" u="sng" dirty="0"/>
              <a:t>符合問題的限制條件，則將這一個輸入加入</a:t>
            </a:r>
            <a:r>
              <a:rPr lang="zh-TW" altLang="en-US" dirty="0"/>
              <a:t>；反之則必須捨棄這一個輸入。</a:t>
            </a:r>
          </a:p>
          <a:p>
            <a:pPr lvl="1">
              <a:lnSpc>
                <a:spcPct val="120000"/>
              </a:lnSpc>
            </a:pPr>
            <a:r>
              <a:rPr lang="zh-TW" altLang="en-US" dirty="0"/>
              <a:t>每一階段可以重覆上述選擇、檢查的程序。所有階段執行完畢後，最後</a:t>
            </a:r>
            <a:r>
              <a:rPr lang="zh-TW" altLang="en-US" u="sng" dirty="0"/>
              <a:t>可以得到一個最佳解</a:t>
            </a:r>
            <a:r>
              <a:rPr lang="zh-TW" altLang="en-US" dirty="0"/>
              <a:t>或是</a:t>
            </a:r>
            <a:r>
              <a:rPr lang="zh-TW" altLang="en-US" u="sng" dirty="0"/>
              <a:t>不存在任何一組可行解</a:t>
            </a:r>
            <a:r>
              <a:rPr lang="zh-TW" altLang="en-US" dirty="0"/>
              <a:t>。</a:t>
            </a:r>
          </a:p>
          <a:p>
            <a:endParaRPr lang="zh-TW" altLang="en-US" dirty="0"/>
          </a:p>
        </p:txBody>
      </p:sp>
    </p:spTree>
    <p:extLst>
      <p:ext uri="{BB962C8B-B14F-4D97-AF65-F5344CB8AC3E}">
        <p14:creationId xmlns:p14="http://schemas.microsoft.com/office/powerpoint/2010/main" val="3574170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lstStyle/>
          <a:p>
            <a:r>
              <a:rPr lang="en-US" altLang="zh-TW" dirty="0"/>
              <a:t>Dijkstra’s Algorithm</a:t>
            </a:r>
            <a:r>
              <a:rPr lang="zh-TW" altLang="en-US" dirty="0"/>
              <a:t>觀念圖解</a:t>
            </a:r>
            <a:r>
              <a:rPr lang="en-US" altLang="zh-TW" dirty="0"/>
              <a:t>:</a:t>
            </a:r>
          </a:p>
          <a:p>
            <a:endParaRPr lang="zh-TW" altLang="en-US" dirty="0"/>
          </a:p>
        </p:txBody>
      </p:sp>
      <p:grpSp>
        <p:nvGrpSpPr>
          <p:cNvPr id="4" name="Group 3"/>
          <p:cNvGrpSpPr>
            <a:grpSpLocks/>
          </p:cNvGrpSpPr>
          <p:nvPr/>
        </p:nvGrpSpPr>
        <p:grpSpPr bwMode="auto">
          <a:xfrm>
            <a:off x="3000375" y="1700808"/>
            <a:ext cx="3275013" cy="1730375"/>
            <a:chOff x="1202" y="1570"/>
            <a:chExt cx="2063" cy="1090"/>
          </a:xfrm>
        </p:grpSpPr>
        <p:sp>
          <p:nvSpPr>
            <p:cNvPr id="5" name="Oval 4"/>
            <p:cNvSpPr>
              <a:spLocks noChangeArrowheads="1"/>
            </p:cNvSpPr>
            <p:nvPr/>
          </p:nvSpPr>
          <p:spPr bwMode="auto">
            <a:xfrm>
              <a:off x="1338" y="1706"/>
              <a:ext cx="272" cy="27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latin typeface="Berlin Sans FB" panose="020E0602020502020306" pitchFamily="34" charset="0"/>
                </a:rPr>
                <a:t>v</a:t>
              </a:r>
              <a:endParaRPr lang="en-US" altLang="zh-TW" b="0" baseline="-25000">
                <a:latin typeface="Berlin Sans FB" panose="020E0602020502020306" pitchFamily="34" charset="0"/>
              </a:endParaRPr>
            </a:p>
          </p:txBody>
        </p:sp>
        <p:sp>
          <p:nvSpPr>
            <p:cNvPr id="6" name="Oval 5"/>
            <p:cNvSpPr>
              <a:spLocks noChangeArrowheads="1"/>
            </p:cNvSpPr>
            <p:nvPr/>
          </p:nvSpPr>
          <p:spPr bwMode="auto">
            <a:xfrm>
              <a:off x="2653" y="1706"/>
              <a:ext cx="272" cy="27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latin typeface="Berlin Sans FB" panose="020E0602020502020306" pitchFamily="34" charset="0"/>
                </a:rPr>
                <a:t>w</a:t>
              </a:r>
              <a:endParaRPr lang="en-US" altLang="zh-TW" b="0" baseline="-25000">
                <a:latin typeface="Berlin Sans FB" panose="020E0602020502020306" pitchFamily="34" charset="0"/>
              </a:endParaRPr>
            </a:p>
          </p:txBody>
        </p:sp>
        <p:sp>
          <p:nvSpPr>
            <p:cNvPr id="7" name="Oval 6"/>
            <p:cNvSpPr>
              <a:spLocks noChangeArrowheads="1"/>
            </p:cNvSpPr>
            <p:nvPr/>
          </p:nvSpPr>
          <p:spPr bwMode="auto">
            <a:xfrm>
              <a:off x="2018" y="2387"/>
              <a:ext cx="272" cy="27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latin typeface="Berlin Sans FB" panose="020E0602020502020306" pitchFamily="34" charset="0"/>
                  <a:ea typeface="MS PGothic" panose="020B0600070205080204" pitchFamily="34" charset="-128"/>
                </a:rPr>
                <a:t>u</a:t>
              </a:r>
              <a:endParaRPr lang="en-US" altLang="zh-TW" b="0" baseline="-25000">
                <a:latin typeface="Berlin Sans FB" panose="020E0602020502020306" pitchFamily="34" charset="0"/>
                <a:ea typeface="MS PGothic" panose="020B0600070205080204" pitchFamily="34" charset="-128"/>
              </a:endParaRPr>
            </a:p>
          </p:txBody>
        </p:sp>
        <p:sp>
          <p:nvSpPr>
            <p:cNvPr id="8" name="Line 7"/>
            <p:cNvSpPr>
              <a:spLocks noChangeShapeType="1"/>
            </p:cNvSpPr>
            <p:nvPr/>
          </p:nvSpPr>
          <p:spPr bwMode="auto">
            <a:xfrm>
              <a:off x="1610" y="1842"/>
              <a:ext cx="104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 name="Line 8"/>
            <p:cNvSpPr>
              <a:spLocks noChangeShapeType="1"/>
            </p:cNvSpPr>
            <p:nvPr/>
          </p:nvSpPr>
          <p:spPr bwMode="auto">
            <a:xfrm>
              <a:off x="1519" y="1979"/>
              <a:ext cx="499" cy="45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 name="Line 9"/>
            <p:cNvSpPr>
              <a:spLocks noChangeShapeType="1"/>
            </p:cNvSpPr>
            <p:nvPr/>
          </p:nvSpPr>
          <p:spPr bwMode="auto">
            <a:xfrm flipV="1">
              <a:off x="2290" y="1979"/>
              <a:ext cx="499" cy="45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Text Box 10"/>
            <p:cNvSpPr txBox="1">
              <a:spLocks noChangeArrowheads="1"/>
            </p:cNvSpPr>
            <p:nvPr/>
          </p:nvSpPr>
          <p:spPr bwMode="auto">
            <a:xfrm>
              <a:off x="1837" y="1570"/>
              <a:ext cx="6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t>DIST[w]</a:t>
              </a:r>
            </a:p>
          </p:txBody>
        </p:sp>
        <p:sp>
          <p:nvSpPr>
            <p:cNvPr id="12" name="Text Box 11"/>
            <p:cNvSpPr txBox="1">
              <a:spLocks noChangeArrowheads="1"/>
            </p:cNvSpPr>
            <p:nvPr/>
          </p:nvSpPr>
          <p:spPr bwMode="auto">
            <a:xfrm>
              <a:off x="1202" y="2160"/>
              <a:ext cx="6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t>DIST[u]</a:t>
              </a:r>
            </a:p>
          </p:txBody>
        </p:sp>
        <p:sp>
          <p:nvSpPr>
            <p:cNvPr id="13" name="Text Box 12"/>
            <p:cNvSpPr txBox="1">
              <a:spLocks noChangeArrowheads="1"/>
            </p:cNvSpPr>
            <p:nvPr/>
          </p:nvSpPr>
          <p:spPr bwMode="auto">
            <a:xfrm>
              <a:off x="2517" y="2160"/>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t>Cost[u][w]</a:t>
              </a:r>
            </a:p>
          </p:txBody>
        </p:sp>
      </p:grpSp>
      <p:graphicFrame>
        <p:nvGraphicFramePr>
          <p:cNvPr id="14" name="Object 13"/>
          <p:cNvGraphicFramePr>
            <a:graphicFrameLocks noChangeAspect="1"/>
          </p:cNvGraphicFramePr>
          <p:nvPr>
            <p:extLst>
              <p:ext uri="{D42A27DB-BD31-4B8C-83A1-F6EECF244321}">
                <p14:modId xmlns:p14="http://schemas.microsoft.com/office/powerpoint/2010/main" val="1520784770"/>
              </p:ext>
            </p:extLst>
          </p:nvPr>
        </p:nvGraphicFramePr>
        <p:xfrm>
          <a:off x="1331913" y="4023321"/>
          <a:ext cx="6769100" cy="485775"/>
        </p:xfrm>
        <a:graphic>
          <a:graphicData uri="http://schemas.openxmlformats.org/presentationml/2006/ole">
            <mc:AlternateContent xmlns:mc="http://schemas.openxmlformats.org/markup-compatibility/2006">
              <mc:Choice xmlns:v="urn:schemas-microsoft-com:vml" Requires="v">
                <p:oleObj spid="_x0000_s9245" name="方程式" r:id="rId3" imgW="2831760" imgH="203040" progId="Equation.3">
                  <p:embed/>
                </p:oleObj>
              </mc:Choice>
              <mc:Fallback>
                <p:oleObj name="方程式" r:id="rId3" imgW="2831760" imgH="203040" progId="Equation.3">
                  <p:embed/>
                  <p:pic>
                    <p:nvPicPr>
                      <p:cNvPr id="889869"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023321"/>
                        <a:ext cx="67691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725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normAutofit fontScale="92500" lnSpcReduction="20000"/>
          </a:bodyPr>
          <a:lstStyle/>
          <a:p>
            <a:pPr>
              <a:lnSpc>
                <a:spcPct val="120000"/>
              </a:lnSpc>
            </a:pPr>
            <a:r>
              <a:rPr lang="en-US" altLang="zh-TW" dirty="0"/>
              <a:t>Dijkstra’s Algorithm</a:t>
            </a:r>
            <a:r>
              <a:rPr lang="zh-TW" altLang="en-US" dirty="0"/>
              <a:t>成立的假設條件：</a:t>
            </a:r>
          </a:p>
          <a:p>
            <a:pPr lvl="1">
              <a:lnSpc>
                <a:spcPct val="120000"/>
              </a:lnSpc>
            </a:pPr>
            <a:r>
              <a:rPr lang="zh-TW" altLang="en-US" dirty="0"/>
              <a:t>圖形中不能存在有</a:t>
            </a:r>
            <a:r>
              <a:rPr lang="en-US" altLang="zh-TW" dirty="0"/>
              <a:t>Negative Cost </a:t>
            </a:r>
            <a:r>
              <a:rPr lang="zh-TW" altLang="en-US" dirty="0"/>
              <a:t>的邊，否則可能無法正常運作。</a:t>
            </a:r>
          </a:p>
          <a:p>
            <a:pPr lvl="1">
              <a:lnSpc>
                <a:spcPct val="120000"/>
              </a:lnSpc>
            </a:pPr>
            <a:r>
              <a:rPr lang="zh-TW" altLang="en-US" dirty="0"/>
              <a:t>例：</a:t>
            </a:r>
          </a:p>
          <a:p>
            <a:pPr lvl="1">
              <a:lnSpc>
                <a:spcPct val="120000"/>
              </a:lnSpc>
            </a:pPr>
            <a:endParaRPr lang="zh-TW" altLang="en-US" dirty="0"/>
          </a:p>
          <a:p>
            <a:pPr lvl="1">
              <a:lnSpc>
                <a:spcPct val="120000"/>
              </a:lnSpc>
            </a:pPr>
            <a:endParaRPr lang="zh-TW" altLang="en-US" dirty="0"/>
          </a:p>
          <a:p>
            <a:pPr lvl="1">
              <a:lnSpc>
                <a:spcPct val="120000"/>
              </a:lnSpc>
            </a:pPr>
            <a:endParaRPr lang="zh-TW" altLang="en-US" dirty="0"/>
          </a:p>
          <a:p>
            <a:pPr lvl="1">
              <a:lnSpc>
                <a:spcPct val="120000"/>
              </a:lnSpc>
              <a:buFont typeface="Wingdings" panose="05000000000000000000" pitchFamily="2" charset="2"/>
              <a:buNone/>
            </a:pPr>
            <a:r>
              <a:rPr lang="zh-TW" altLang="en-US" dirty="0"/>
              <a:t>    上圖若依</a:t>
            </a:r>
            <a:r>
              <a:rPr lang="en-US" altLang="zh-TW" dirty="0"/>
              <a:t>Dijkstra’s Algorithm</a:t>
            </a:r>
            <a:r>
              <a:rPr lang="zh-TW" altLang="en-US" dirty="0"/>
              <a:t>，會求出</a:t>
            </a:r>
            <a:r>
              <a:rPr lang="en-US" altLang="zh-TW" dirty="0"/>
              <a:t>DIST[B] = 2</a:t>
            </a:r>
            <a:r>
              <a:rPr lang="zh-TW" altLang="en-US" dirty="0"/>
              <a:t>。然而，</a:t>
            </a:r>
            <a:r>
              <a:rPr lang="en-US" altLang="zh-TW" dirty="0"/>
              <a:t>A</a:t>
            </a:r>
            <a:r>
              <a:rPr lang="en-US" altLang="zh-TW" dirty="0">
                <a:latin typeface="新細明體" panose="02020500000000000000" pitchFamily="18" charset="-120"/>
              </a:rPr>
              <a:t>→</a:t>
            </a:r>
            <a:r>
              <a:rPr lang="en-US" altLang="zh-TW" dirty="0"/>
              <a:t>B</a:t>
            </a:r>
            <a:r>
              <a:rPr lang="zh-TW" altLang="en-US" dirty="0"/>
              <a:t>最短路徑為 </a:t>
            </a:r>
            <a:r>
              <a:rPr lang="en-US" altLang="zh-TW" dirty="0"/>
              <a:t>1</a:t>
            </a:r>
            <a:r>
              <a:rPr lang="zh-TW" altLang="en-US" dirty="0"/>
              <a:t>。</a:t>
            </a:r>
          </a:p>
          <a:p>
            <a:pPr lvl="1">
              <a:lnSpc>
                <a:spcPct val="120000"/>
              </a:lnSpc>
              <a:buFont typeface="Wingdings" panose="05000000000000000000" pitchFamily="2" charset="2"/>
              <a:buNone/>
            </a:pPr>
            <a:r>
              <a:rPr lang="zh-TW" altLang="en-US" dirty="0"/>
              <a:t>    這是因為：</a:t>
            </a:r>
          </a:p>
          <a:p>
            <a:pPr lvl="2">
              <a:lnSpc>
                <a:spcPct val="120000"/>
              </a:lnSpc>
            </a:pPr>
            <a:r>
              <a:rPr lang="en-US" altLang="zh-TW" dirty="0"/>
              <a:t>S[B] = 0 → 1, DIST[B] = 2</a:t>
            </a:r>
          </a:p>
          <a:p>
            <a:pPr lvl="2">
              <a:lnSpc>
                <a:spcPct val="120000"/>
              </a:lnSpc>
            </a:pPr>
            <a:r>
              <a:rPr lang="en-US" altLang="zh-TW" dirty="0"/>
              <a:t>S[C] = 0 → 1, DIST[C] = 5</a:t>
            </a:r>
          </a:p>
          <a:p>
            <a:pPr lvl="2">
              <a:lnSpc>
                <a:spcPct val="120000"/>
              </a:lnSpc>
            </a:pPr>
            <a:r>
              <a:rPr lang="en-US" altLang="zh-TW" dirty="0"/>
              <a:t>∵S[B]</a:t>
            </a:r>
            <a:r>
              <a:rPr lang="zh-TW" altLang="en-US" dirty="0"/>
              <a:t>已等於 </a:t>
            </a:r>
            <a:r>
              <a:rPr lang="en-US" altLang="zh-TW" dirty="0"/>
              <a:t>1</a:t>
            </a:r>
            <a:r>
              <a:rPr lang="zh-TW" altLang="en-US" dirty="0"/>
              <a:t>，∴無法透過</a:t>
            </a:r>
            <a:r>
              <a:rPr lang="en-US" altLang="zh-TW" dirty="0"/>
              <a:t>C</a:t>
            </a:r>
            <a:r>
              <a:rPr lang="zh-TW" altLang="en-US" dirty="0"/>
              <a:t>來更新</a:t>
            </a:r>
            <a:r>
              <a:rPr lang="en-US" altLang="zh-TW" dirty="0"/>
              <a:t>DIST[B]</a:t>
            </a:r>
            <a:endParaRPr lang="zh-TW" altLang="en-US" dirty="0"/>
          </a:p>
        </p:txBody>
      </p:sp>
      <p:grpSp>
        <p:nvGrpSpPr>
          <p:cNvPr id="4" name="Group 15"/>
          <p:cNvGrpSpPr>
            <a:grpSpLocks/>
          </p:cNvGrpSpPr>
          <p:nvPr/>
        </p:nvGrpSpPr>
        <p:grpSpPr bwMode="auto">
          <a:xfrm>
            <a:off x="3216275" y="1844824"/>
            <a:ext cx="1716088" cy="1370013"/>
            <a:chOff x="2026" y="1570"/>
            <a:chExt cx="1081" cy="863"/>
          </a:xfrm>
        </p:grpSpPr>
        <p:sp>
          <p:nvSpPr>
            <p:cNvPr id="5" name="Oval 5"/>
            <p:cNvSpPr>
              <a:spLocks noChangeArrowheads="1"/>
            </p:cNvSpPr>
            <p:nvPr/>
          </p:nvSpPr>
          <p:spPr bwMode="auto">
            <a:xfrm>
              <a:off x="2026" y="1706"/>
              <a:ext cx="272" cy="27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latin typeface="Berlin Sans FB" panose="020E0602020502020306" pitchFamily="34" charset="0"/>
                </a:rPr>
                <a:t>A</a:t>
              </a:r>
              <a:endParaRPr lang="en-US" altLang="zh-TW" b="0" baseline="-25000">
                <a:latin typeface="Berlin Sans FB" panose="020E0602020502020306" pitchFamily="34" charset="0"/>
              </a:endParaRPr>
            </a:p>
          </p:txBody>
        </p:sp>
        <p:sp>
          <p:nvSpPr>
            <p:cNvPr id="6" name="Oval 6"/>
            <p:cNvSpPr>
              <a:spLocks noChangeArrowheads="1"/>
            </p:cNvSpPr>
            <p:nvPr/>
          </p:nvSpPr>
          <p:spPr bwMode="auto">
            <a:xfrm>
              <a:off x="2835" y="1706"/>
              <a:ext cx="272" cy="27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latin typeface="Berlin Sans FB" panose="020E0602020502020306" pitchFamily="34" charset="0"/>
                </a:rPr>
                <a:t>B</a:t>
              </a:r>
              <a:endParaRPr lang="en-US" altLang="zh-TW" b="0" baseline="-25000">
                <a:latin typeface="Berlin Sans FB" panose="020E0602020502020306" pitchFamily="34" charset="0"/>
              </a:endParaRPr>
            </a:p>
          </p:txBody>
        </p:sp>
        <p:sp>
          <p:nvSpPr>
            <p:cNvPr id="7" name="Oval 7"/>
            <p:cNvSpPr>
              <a:spLocks noChangeArrowheads="1"/>
            </p:cNvSpPr>
            <p:nvPr/>
          </p:nvSpPr>
          <p:spPr bwMode="auto">
            <a:xfrm>
              <a:off x="2562" y="2160"/>
              <a:ext cx="272" cy="27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0">
                  <a:latin typeface="Berlin Sans FB" panose="020E0602020502020306" pitchFamily="34" charset="0"/>
                  <a:ea typeface="MS PGothic" panose="020B0600070205080204" pitchFamily="34" charset="-128"/>
                </a:rPr>
                <a:t>C</a:t>
              </a:r>
              <a:endParaRPr lang="en-US" altLang="zh-TW" b="0" baseline="-25000">
                <a:latin typeface="Berlin Sans FB" panose="020E0602020502020306" pitchFamily="34" charset="0"/>
                <a:ea typeface="MS PGothic" panose="020B0600070205080204" pitchFamily="34" charset="-128"/>
              </a:endParaRPr>
            </a:p>
          </p:txBody>
        </p:sp>
        <p:sp>
          <p:nvSpPr>
            <p:cNvPr id="8" name="Line 8"/>
            <p:cNvSpPr>
              <a:spLocks noChangeShapeType="1"/>
            </p:cNvSpPr>
            <p:nvPr/>
          </p:nvSpPr>
          <p:spPr bwMode="auto">
            <a:xfrm>
              <a:off x="2298" y="1842"/>
              <a:ext cx="5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 name="Line 9"/>
            <p:cNvSpPr>
              <a:spLocks noChangeShapeType="1"/>
            </p:cNvSpPr>
            <p:nvPr/>
          </p:nvSpPr>
          <p:spPr bwMode="auto">
            <a:xfrm>
              <a:off x="2207" y="1979"/>
              <a:ext cx="355"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 name="Line 10"/>
            <p:cNvSpPr>
              <a:spLocks noChangeShapeType="1"/>
            </p:cNvSpPr>
            <p:nvPr/>
          </p:nvSpPr>
          <p:spPr bwMode="auto">
            <a:xfrm flipV="1">
              <a:off x="2789" y="1979"/>
              <a:ext cx="136" cy="2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Text Box 11"/>
            <p:cNvSpPr txBox="1">
              <a:spLocks noChangeArrowheads="1"/>
            </p:cNvSpPr>
            <p:nvPr/>
          </p:nvSpPr>
          <p:spPr bwMode="auto">
            <a:xfrm>
              <a:off x="2472" y="157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b="0"/>
                <a:t>2</a:t>
              </a:r>
            </a:p>
          </p:txBody>
        </p:sp>
        <p:sp>
          <p:nvSpPr>
            <p:cNvPr id="12" name="Text Box 12"/>
            <p:cNvSpPr txBox="1">
              <a:spLocks noChangeArrowheads="1"/>
            </p:cNvSpPr>
            <p:nvPr/>
          </p:nvSpPr>
          <p:spPr bwMode="auto">
            <a:xfrm>
              <a:off x="2200" y="206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TW" b="0"/>
                <a:t>5</a:t>
              </a:r>
            </a:p>
          </p:txBody>
        </p:sp>
        <p:sp>
          <p:nvSpPr>
            <p:cNvPr id="13" name="Text Box 13"/>
            <p:cNvSpPr txBox="1">
              <a:spLocks noChangeArrowheads="1"/>
            </p:cNvSpPr>
            <p:nvPr/>
          </p:nvSpPr>
          <p:spPr bwMode="auto">
            <a:xfrm>
              <a:off x="2825" y="2024"/>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0"/>
                <a:t>-4</a:t>
              </a:r>
            </a:p>
          </p:txBody>
        </p:sp>
      </p:grpSp>
    </p:spTree>
    <p:extLst>
      <p:ext uri="{BB962C8B-B14F-4D97-AF65-F5344CB8AC3E}">
        <p14:creationId xmlns:p14="http://schemas.microsoft.com/office/powerpoint/2010/main" val="8296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solidFill>
                  <a:srgbClr val="FF0000"/>
                </a:solidFill>
                <a:effectLst>
                  <a:outerShdw blurRad="38100" dist="38100" dir="2700000" algn="tl">
                    <a:srgbClr val="C0C0C0"/>
                  </a:outerShdw>
                </a:effectLst>
              </a:rPr>
              <a:t>補    充</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243360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653294"/>
          </a:xfrm>
        </p:spPr>
        <p:txBody>
          <a:bodyPr/>
          <a:lstStyle/>
          <a:p>
            <a:r>
              <a:rPr lang="en-US" altLang="zh-TW" cap="none" dirty="0"/>
              <a:t>Huffman</a:t>
            </a:r>
            <a:r>
              <a:rPr lang="zh-TW" altLang="en-US" dirty="0"/>
              <a:t>編碼演算法</a:t>
            </a:r>
          </a:p>
        </p:txBody>
      </p:sp>
      <p:sp>
        <p:nvSpPr>
          <p:cNvPr id="3" name="內容版面配置區 2"/>
          <p:cNvSpPr>
            <a:spLocks noGrp="1"/>
          </p:cNvSpPr>
          <p:nvPr>
            <p:ph idx="1"/>
          </p:nvPr>
        </p:nvSpPr>
        <p:spPr>
          <a:xfrm>
            <a:off x="581192" y="1484784"/>
            <a:ext cx="7989752" cy="4968551"/>
          </a:xfrm>
        </p:spPr>
        <p:txBody>
          <a:bodyPr/>
          <a:lstStyle/>
          <a:p>
            <a:r>
              <a:rPr lang="zh-TW" altLang="en-US" dirty="0"/>
              <a:t>字元編碼</a:t>
            </a:r>
            <a:r>
              <a:rPr lang="en-US" altLang="zh-TW" dirty="0"/>
              <a:t>(character coding)</a:t>
            </a:r>
            <a:r>
              <a:rPr lang="zh-TW" altLang="en-US" dirty="0"/>
              <a:t>可以分為</a:t>
            </a:r>
          </a:p>
          <a:p>
            <a:pPr lvl="1"/>
            <a:r>
              <a:rPr lang="zh-TW" altLang="en-US" dirty="0"/>
              <a:t>固定長度編碼</a:t>
            </a:r>
            <a:r>
              <a:rPr lang="en-US" altLang="zh-TW" dirty="0"/>
              <a:t>: </a:t>
            </a:r>
            <a:r>
              <a:rPr lang="zh-TW" altLang="en-US" dirty="0"/>
              <a:t>如</a:t>
            </a:r>
            <a:r>
              <a:rPr lang="en-US" altLang="zh-TW" dirty="0"/>
              <a:t>ACSII</a:t>
            </a:r>
            <a:r>
              <a:rPr lang="zh-TW" altLang="en-US" dirty="0"/>
              <a:t>、</a:t>
            </a:r>
            <a:r>
              <a:rPr lang="en-US" altLang="zh-TW" dirty="0"/>
              <a:t>Unicode</a:t>
            </a:r>
          </a:p>
          <a:p>
            <a:pPr lvl="1"/>
            <a:r>
              <a:rPr lang="zh-TW" altLang="en-US" dirty="0"/>
              <a:t>可變長度編碼</a:t>
            </a:r>
            <a:r>
              <a:rPr lang="en-US" altLang="zh-TW" dirty="0"/>
              <a:t>: Huffman code</a:t>
            </a:r>
          </a:p>
          <a:p>
            <a:r>
              <a:rPr lang="en-US" altLang="zh-TW" dirty="0"/>
              <a:t>Huffman</a:t>
            </a:r>
            <a:r>
              <a:rPr lang="zh-TW" altLang="en-US" dirty="0"/>
              <a:t>編碼以</a:t>
            </a:r>
            <a:r>
              <a:rPr lang="zh-TW" altLang="en-US" dirty="0">
                <a:solidFill>
                  <a:srgbClr val="FF0000"/>
                </a:solidFill>
                <a:effectLst>
                  <a:outerShdw blurRad="38100" dist="38100" dir="2700000" algn="tl">
                    <a:srgbClr val="000000">
                      <a:alpha val="43137"/>
                    </a:srgbClr>
                  </a:outerShdw>
                </a:effectLst>
              </a:rPr>
              <a:t>前置碼</a:t>
            </a:r>
            <a:r>
              <a:rPr lang="en-US" altLang="zh-TW" dirty="0">
                <a:solidFill>
                  <a:srgbClr val="FF0000"/>
                </a:solidFill>
                <a:effectLst>
                  <a:outerShdw blurRad="38100" dist="38100" dir="2700000" algn="tl">
                    <a:srgbClr val="000000">
                      <a:alpha val="43137"/>
                    </a:srgbClr>
                  </a:outerShdw>
                </a:effectLst>
              </a:rPr>
              <a:t>(prefix code)</a:t>
            </a:r>
            <a:r>
              <a:rPr lang="zh-TW" altLang="en-US" dirty="0"/>
              <a:t>方式達到字元編碼最佳資料壓縮</a:t>
            </a:r>
            <a:r>
              <a:rPr lang="en-US" altLang="zh-TW" dirty="0"/>
              <a:t>(optimal data compression)</a:t>
            </a:r>
          </a:p>
          <a:p>
            <a:pPr lvl="1"/>
            <a:r>
              <a:rPr lang="zh-TW" altLang="en-US" dirty="0">
                <a:solidFill>
                  <a:srgbClr val="FF0000"/>
                </a:solidFill>
                <a:effectLst>
                  <a:outerShdw blurRad="38100" dist="38100" dir="2700000" algn="tl">
                    <a:srgbClr val="000000">
                      <a:alpha val="43137"/>
                    </a:srgbClr>
                  </a:outerShdw>
                </a:effectLst>
              </a:rPr>
              <a:t>前置碼 </a:t>
            </a:r>
            <a:r>
              <a:rPr lang="en-US" altLang="zh-TW" dirty="0">
                <a:solidFill>
                  <a:srgbClr val="FF0000"/>
                </a:solidFill>
                <a:effectLst>
                  <a:outerShdw blurRad="38100" dist="38100" dir="2700000" algn="tl">
                    <a:srgbClr val="000000">
                      <a:alpha val="43137"/>
                    </a:srgbClr>
                  </a:outerShdw>
                </a:effectLst>
              </a:rPr>
              <a:t>(prefix code)</a:t>
            </a:r>
            <a:r>
              <a:rPr lang="en-US" altLang="zh-TW" dirty="0"/>
              <a:t>: </a:t>
            </a:r>
            <a:r>
              <a:rPr lang="zh-TW" altLang="en-US" dirty="0"/>
              <a:t>任何字元編碼一定是不同於其他字元編碼的字首</a:t>
            </a:r>
            <a:r>
              <a:rPr lang="en-US" altLang="zh-TW" dirty="0"/>
              <a:t>(prefix)</a:t>
            </a:r>
            <a:r>
              <a:rPr lang="zh-TW" altLang="en-US" dirty="0"/>
              <a:t>。</a:t>
            </a:r>
            <a:endParaRPr lang="en-US" altLang="zh-TW" dirty="0"/>
          </a:p>
          <a:p>
            <a:pPr lvl="2"/>
            <a:r>
              <a:rPr lang="zh-TW" altLang="en-US" dirty="0"/>
              <a:t>例如</a:t>
            </a:r>
            <a:r>
              <a:rPr lang="en-US" altLang="zh-TW" dirty="0"/>
              <a:t>:</a:t>
            </a:r>
            <a:r>
              <a:rPr lang="zh-TW" altLang="en-US" dirty="0"/>
              <a:t> 若</a:t>
            </a:r>
            <a:r>
              <a:rPr lang="en-US" altLang="zh-TW" dirty="0"/>
              <a:t>01</a:t>
            </a:r>
            <a:r>
              <a:rPr lang="zh-TW" altLang="en-US" dirty="0"/>
              <a:t>是</a:t>
            </a:r>
            <a:r>
              <a:rPr lang="en-US" altLang="zh-TW" dirty="0"/>
              <a:t>’a’</a:t>
            </a:r>
            <a:r>
              <a:rPr lang="zh-TW" altLang="en-US" dirty="0"/>
              <a:t>這個字元的編碼，則</a:t>
            </a:r>
            <a:r>
              <a:rPr lang="en-US" altLang="zh-TW" dirty="0"/>
              <a:t>011</a:t>
            </a:r>
            <a:r>
              <a:rPr lang="zh-TW" altLang="en-US" dirty="0"/>
              <a:t>就不能當作是</a:t>
            </a:r>
            <a:r>
              <a:rPr lang="en-US" altLang="zh-TW" dirty="0"/>
              <a:t>’b’</a:t>
            </a:r>
            <a:r>
              <a:rPr lang="zh-TW" altLang="en-US" dirty="0"/>
              <a:t>這個字元所屬的編碼</a:t>
            </a:r>
          </a:p>
          <a:p>
            <a:pPr lvl="1"/>
            <a:r>
              <a:rPr lang="zh-TW" altLang="en-US" dirty="0"/>
              <a:t>可以使用</a:t>
            </a:r>
            <a:r>
              <a:rPr lang="zh-TW" altLang="en-US" dirty="0">
                <a:solidFill>
                  <a:srgbClr val="FF0000"/>
                </a:solidFill>
                <a:effectLst>
                  <a:outerShdw blurRad="38100" dist="38100" dir="2700000" algn="tl">
                    <a:srgbClr val="000000">
                      <a:alpha val="43137"/>
                    </a:srgbClr>
                  </a:outerShdw>
                </a:effectLst>
              </a:rPr>
              <a:t>二元樹</a:t>
            </a:r>
            <a:r>
              <a:rPr lang="zh-TW" altLang="en-US" dirty="0"/>
              <a:t>來呈現，達到簡單編碼</a:t>
            </a:r>
            <a:r>
              <a:rPr lang="en-US" altLang="zh-TW" dirty="0"/>
              <a:t>(encoding)</a:t>
            </a:r>
            <a:r>
              <a:rPr lang="zh-TW" altLang="en-US" dirty="0"/>
              <a:t>與解碼</a:t>
            </a:r>
            <a:r>
              <a:rPr lang="en-US" altLang="zh-TW" dirty="0"/>
              <a:t>(decoding)</a:t>
            </a:r>
            <a:r>
              <a:rPr lang="zh-TW" altLang="en-US" dirty="0"/>
              <a:t>的功能。</a:t>
            </a:r>
          </a:p>
          <a:p>
            <a:endParaRPr lang="zh-TW" altLang="en-US" dirty="0"/>
          </a:p>
        </p:txBody>
      </p:sp>
    </p:spTree>
    <p:extLst>
      <p:ext uri="{BB962C8B-B14F-4D97-AF65-F5344CB8AC3E}">
        <p14:creationId xmlns:p14="http://schemas.microsoft.com/office/powerpoint/2010/main" val="746866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653294"/>
          </a:xfrm>
        </p:spPr>
        <p:txBody>
          <a:bodyPr/>
          <a:lstStyle/>
          <a:p>
            <a:r>
              <a:rPr lang="en-US" altLang="zh-TW" cap="none" dirty="0"/>
              <a:t>Huffman</a:t>
            </a:r>
            <a:r>
              <a:rPr lang="zh-TW" altLang="en-US" dirty="0"/>
              <a:t>編碼範例</a:t>
            </a:r>
          </a:p>
        </p:txBody>
      </p:sp>
      <p:sp>
        <p:nvSpPr>
          <p:cNvPr id="3" name="內容版面配置區 2"/>
          <p:cNvSpPr>
            <a:spLocks noGrp="1"/>
          </p:cNvSpPr>
          <p:nvPr>
            <p:ph idx="1"/>
          </p:nvPr>
        </p:nvSpPr>
        <p:spPr>
          <a:xfrm>
            <a:off x="581192" y="1412777"/>
            <a:ext cx="7989752" cy="4446022"/>
          </a:xfrm>
        </p:spPr>
        <p:txBody>
          <a:bodyPr/>
          <a:lstStyle/>
          <a:p>
            <a:r>
              <a:rPr lang="zh-TW" altLang="en-US" dirty="0"/>
              <a:t>假設給定一個僅用到</a:t>
            </a:r>
            <a:r>
              <a:rPr lang="en-US" altLang="zh-TW" dirty="0"/>
              <a:t>a, b, c, d, e</a:t>
            </a:r>
            <a:r>
              <a:rPr lang="zh-TW" altLang="en-US" dirty="0"/>
              <a:t>五個字元的文件，現在欲針對五個字元進行編碼，以下是可能的固定長度編碼與可變長度的</a:t>
            </a:r>
            <a:r>
              <a:rPr lang="en-US" altLang="zh-TW" dirty="0"/>
              <a:t>Huffman</a:t>
            </a:r>
            <a:r>
              <a:rPr lang="zh-TW" altLang="en-US" dirty="0"/>
              <a:t>字首碼。</a:t>
            </a:r>
            <a:endParaRPr lang="en-US" altLang="zh-TW" dirty="0"/>
          </a:p>
          <a:p>
            <a:r>
              <a:rPr lang="zh-TW" altLang="en-US" dirty="0"/>
              <a:t>字首碼讓出現頻率較高字元的編碼較短，以達到使用最少位元就可以將所有資料儲存的目標。</a:t>
            </a:r>
            <a:endParaRPr lang="en-US" altLang="zh-TW" dirty="0"/>
          </a:p>
          <a:p>
            <a:endParaRPr lang="zh-TW" altLang="en-US" dirty="0"/>
          </a:p>
        </p:txBody>
      </p:sp>
      <p:graphicFrame>
        <p:nvGraphicFramePr>
          <p:cNvPr id="4" name="Group 10"/>
          <p:cNvGraphicFramePr>
            <a:graphicFrameLocks/>
          </p:cNvGraphicFramePr>
          <p:nvPr>
            <p:extLst>
              <p:ext uri="{D42A27DB-BD31-4B8C-83A1-F6EECF244321}">
                <p14:modId xmlns:p14="http://schemas.microsoft.com/office/powerpoint/2010/main" val="4117705958"/>
              </p:ext>
            </p:extLst>
          </p:nvPr>
        </p:nvGraphicFramePr>
        <p:xfrm>
          <a:off x="1475656" y="3645024"/>
          <a:ext cx="5472608" cy="1928519"/>
        </p:xfrm>
        <a:graphic>
          <a:graphicData uri="http://schemas.openxmlformats.org/drawingml/2006/table">
            <a:tbl>
              <a:tblPr/>
              <a:tblGrid>
                <a:gridCol w="1872208">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5059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TW" altLang="en-US"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a</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b</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c</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d</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e</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520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出現頻率</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14%</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17%</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23%</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6%</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288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a:ln>
                            <a:noFill/>
                          </a:ln>
                          <a:solidFill>
                            <a:schemeClr val="tx1"/>
                          </a:solidFill>
                          <a:effectLst/>
                          <a:latin typeface="Times New Roman" pitchFamily="18" charset="0"/>
                          <a:ea typeface="新細明體" pitchFamily="18" charset="-120"/>
                        </a:rPr>
                        <a:t>固定長度編碼</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000</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001</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010</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011</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100</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391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a:ln>
                            <a:noFill/>
                          </a:ln>
                          <a:solidFill>
                            <a:schemeClr val="tx1"/>
                          </a:solidFill>
                          <a:effectLst/>
                          <a:latin typeface="Times New Roman" pitchFamily="18" charset="0"/>
                          <a:ea typeface="新細明體" pitchFamily="18" charset="-120"/>
                        </a:rPr>
                        <a:t>可變長度編碼</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1111</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110</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1110</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a:t>
                      </a:r>
                      <a:endParaRPr kumimoji="1" lang="en-US" altLang="zh-TW" sz="18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328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725302"/>
          </a:xfrm>
        </p:spPr>
        <p:txBody>
          <a:bodyPr/>
          <a:lstStyle/>
          <a:p>
            <a:r>
              <a:rPr lang="zh-TW" altLang="en-US" dirty="0"/>
              <a:t>對應不同編碼的樹及其成本</a:t>
            </a:r>
          </a:p>
        </p:txBody>
      </p:sp>
      <p:graphicFrame>
        <p:nvGraphicFramePr>
          <p:cNvPr id="4" name="Object 5"/>
          <p:cNvGraphicFramePr>
            <a:graphicFrameLocks noChangeAspect="1"/>
          </p:cNvGraphicFramePr>
          <p:nvPr>
            <p:extLst>
              <p:ext uri="{D42A27DB-BD31-4B8C-83A1-F6EECF244321}">
                <p14:modId xmlns:p14="http://schemas.microsoft.com/office/powerpoint/2010/main" val="2836092361"/>
              </p:ext>
            </p:extLst>
          </p:nvPr>
        </p:nvGraphicFramePr>
        <p:xfrm>
          <a:off x="629717" y="1412777"/>
          <a:ext cx="4003675" cy="1119188"/>
        </p:xfrm>
        <a:graphic>
          <a:graphicData uri="http://schemas.openxmlformats.org/presentationml/2006/ole">
            <mc:AlternateContent xmlns:mc="http://schemas.openxmlformats.org/markup-compatibility/2006">
              <mc:Choice xmlns:v="urn:schemas-microsoft-com:vml" Requires="v">
                <p:oleObj spid="_x0000_s10267" name="方程式" r:id="rId3" imgW="2082600" imgH="583920" progId="Equation.3">
                  <p:embed/>
                </p:oleObj>
              </mc:Choice>
              <mc:Fallback>
                <p:oleObj name="方程式" r:id="rId3" imgW="2082600" imgH="583920" progId="Equation.3">
                  <p:embed/>
                  <p:pic>
                    <p:nvPicPr>
                      <p:cNvPr id="27654" name="Object 5"/>
                      <p:cNvPicPr>
                        <a:picLocks noChangeAspect="1" noChangeArrowheads="1"/>
                      </p:cNvPicPr>
                      <p:nvPr/>
                    </p:nvPicPr>
                    <p:blipFill>
                      <a:blip r:embed="rId4"/>
                      <a:srcRect/>
                      <a:stretch>
                        <a:fillRect/>
                      </a:stretch>
                    </p:blipFill>
                    <p:spPr bwMode="auto">
                      <a:xfrm>
                        <a:off x="629717" y="1412777"/>
                        <a:ext cx="4003675" cy="1119188"/>
                      </a:xfrm>
                      <a:prstGeom prst="rect">
                        <a:avLst/>
                      </a:prstGeom>
                      <a:noFill/>
                      <a:ln>
                        <a:noFill/>
                      </a:ln>
                      <a:effectLst/>
                      <a:extLst/>
                    </p:spPr>
                  </p:pic>
                </p:oleObj>
              </mc:Fallback>
            </mc:AlternateContent>
          </a:graphicData>
        </a:graphic>
      </p:graphicFrame>
      <p:sp>
        <p:nvSpPr>
          <p:cNvPr id="5" name="文字方塊 4"/>
          <p:cNvSpPr txBox="1"/>
          <p:nvPr/>
        </p:nvSpPr>
        <p:spPr>
          <a:xfrm>
            <a:off x="1835696" y="5593085"/>
            <a:ext cx="1591718" cy="461665"/>
          </a:xfrm>
          <a:prstGeom prst="rect">
            <a:avLst/>
          </a:prstGeom>
          <a:noFill/>
        </p:spPr>
        <p:txBody>
          <a:bodyPr wrap="none" rtlCol="0">
            <a:spAutoFit/>
          </a:bodyPr>
          <a:lstStyle/>
          <a:p>
            <a:r>
              <a:rPr lang="en-US" altLang="zh-TW" dirty="0"/>
              <a:t>Cost(T)=3</a:t>
            </a:r>
            <a:endParaRPr lang="zh-TW" altLang="en-US" dirty="0"/>
          </a:p>
        </p:txBody>
      </p:sp>
      <p:sp>
        <p:nvSpPr>
          <p:cNvPr id="6" name="文字方塊 5"/>
          <p:cNvSpPr txBox="1"/>
          <p:nvPr/>
        </p:nvSpPr>
        <p:spPr>
          <a:xfrm>
            <a:off x="6438176" y="5654045"/>
            <a:ext cx="2021323" cy="461665"/>
          </a:xfrm>
          <a:prstGeom prst="rect">
            <a:avLst/>
          </a:prstGeom>
          <a:noFill/>
        </p:spPr>
        <p:txBody>
          <a:bodyPr wrap="none" rtlCol="0">
            <a:spAutoFit/>
          </a:bodyPr>
          <a:lstStyle/>
          <a:p>
            <a:r>
              <a:rPr lang="en-US" altLang="zh-TW" dirty="0"/>
              <a:t>Cost(T)=2.17</a:t>
            </a:r>
            <a:endParaRPr lang="zh-TW" altLang="en-US" dirty="0"/>
          </a:p>
        </p:txBody>
      </p:sp>
      <p:pic>
        <p:nvPicPr>
          <p:cNvPr id="7"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071" y="2851934"/>
            <a:ext cx="4864968" cy="2741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8"/>
          <p:cNvPicPr>
            <a:picLocks noChangeAspect="1" noChangeArrowheads="1"/>
          </p:cNvPicPr>
          <p:nvPr/>
        </p:nvPicPr>
        <p:blipFill rotWithShape="1">
          <a:blip r:embed="rId6">
            <a:extLst>
              <a:ext uri="{28A0092B-C50C-407E-A947-70E740481C1C}">
                <a14:useLocalDpi xmlns:a14="http://schemas.microsoft.com/office/drawing/2010/main" val="0"/>
              </a:ext>
            </a:extLst>
          </a:blip>
          <a:srcRect l="11030"/>
          <a:stretch/>
        </p:blipFill>
        <p:spPr bwMode="auto">
          <a:xfrm>
            <a:off x="5404832" y="1643648"/>
            <a:ext cx="3518639" cy="3964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Group 10"/>
          <p:cNvGraphicFramePr>
            <a:graphicFrameLocks/>
          </p:cNvGraphicFramePr>
          <p:nvPr>
            <p:extLst>
              <p:ext uri="{D42A27DB-BD31-4B8C-83A1-F6EECF244321}">
                <p14:modId xmlns:p14="http://schemas.microsoft.com/office/powerpoint/2010/main" val="2657683647"/>
              </p:ext>
            </p:extLst>
          </p:nvPr>
        </p:nvGraphicFramePr>
        <p:xfrm>
          <a:off x="5652120" y="86043"/>
          <a:ext cx="3384378" cy="1143882"/>
        </p:xfrm>
        <a:graphic>
          <a:graphicData uri="http://schemas.openxmlformats.org/drawingml/2006/table">
            <a:tbl>
              <a:tblPr/>
              <a:tblGrid>
                <a:gridCol w="1157813">
                  <a:extLst>
                    <a:ext uri="{9D8B030D-6E8A-4147-A177-3AD203B41FA5}">
                      <a16:colId xmlns:a16="http://schemas.microsoft.com/office/drawing/2014/main" val="20000"/>
                    </a:ext>
                  </a:extLst>
                </a:gridCol>
                <a:gridCol w="445313">
                  <a:extLst>
                    <a:ext uri="{9D8B030D-6E8A-4147-A177-3AD203B41FA5}">
                      <a16:colId xmlns:a16="http://schemas.microsoft.com/office/drawing/2014/main" val="20001"/>
                    </a:ext>
                  </a:extLst>
                </a:gridCol>
                <a:gridCol w="445313">
                  <a:extLst>
                    <a:ext uri="{9D8B030D-6E8A-4147-A177-3AD203B41FA5}">
                      <a16:colId xmlns:a16="http://schemas.microsoft.com/office/drawing/2014/main" val="20002"/>
                    </a:ext>
                  </a:extLst>
                </a:gridCol>
                <a:gridCol w="445313">
                  <a:extLst>
                    <a:ext uri="{9D8B030D-6E8A-4147-A177-3AD203B41FA5}">
                      <a16:colId xmlns:a16="http://schemas.microsoft.com/office/drawing/2014/main" val="20003"/>
                    </a:ext>
                  </a:extLst>
                </a:gridCol>
                <a:gridCol w="445313">
                  <a:extLst>
                    <a:ext uri="{9D8B030D-6E8A-4147-A177-3AD203B41FA5}">
                      <a16:colId xmlns:a16="http://schemas.microsoft.com/office/drawing/2014/main" val="20004"/>
                    </a:ext>
                  </a:extLst>
                </a:gridCol>
                <a:gridCol w="445313">
                  <a:extLst>
                    <a:ext uri="{9D8B030D-6E8A-4147-A177-3AD203B41FA5}">
                      <a16:colId xmlns:a16="http://schemas.microsoft.com/office/drawing/2014/main" val="20005"/>
                    </a:ext>
                  </a:extLst>
                </a:gridCol>
              </a:tblGrid>
              <a:tr h="2914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TW" altLang="en-US"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a</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b</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c</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d</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e</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0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TW" altLang="en-US"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出現頻率</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14%</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17%</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23%</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6%</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690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TW" altLang="en-US" sz="1000" b="0" i="0" u="none" strike="noStrike" cap="none" normalizeH="0" baseline="0" dirty="0">
                          <a:ln>
                            <a:noFill/>
                          </a:ln>
                          <a:solidFill>
                            <a:schemeClr val="tx1"/>
                          </a:solidFill>
                          <a:effectLst/>
                          <a:latin typeface="Times New Roman" pitchFamily="18" charset="0"/>
                          <a:ea typeface="新細明體" pitchFamily="18" charset="-120"/>
                        </a:rPr>
                        <a:t>固定長度編碼</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000</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001</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010</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011</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100</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7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TW" altLang="en-US" sz="1000" b="0" i="0" u="none" strike="noStrike" cap="none" normalizeH="0" baseline="0" dirty="0">
                          <a:ln>
                            <a:noFill/>
                          </a:ln>
                          <a:solidFill>
                            <a:schemeClr val="tx1"/>
                          </a:solidFill>
                          <a:effectLst/>
                          <a:latin typeface="Times New Roman" pitchFamily="18" charset="0"/>
                          <a:ea typeface="新細明體" pitchFamily="18" charset="-120"/>
                        </a:rPr>
                        <a:t>可變長度編碼</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1111</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110</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1110</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TW" sz="10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rPr>
                        <a:t>0</a:t>
                      </a:r>
                      <a:endParaRPr kumimoji="1" lang="en-US" altLang="zh-TW" sz="1000" b="0" i="0" u="none" strike="noStrike" cap="none" normalizeH="0" baseline="0" dirty="0">
                        <a:ln>
                          <a:noFill/>
                        </a:ln>
                        <a:solidFill>
                          <a:schemeClr val="tx1"/>
                        </a:solidFill>
                        <a:effectLst/>
                        <a:latin typeface="Times New Roman" pitchFamily="18" charset="0"/>
                        <a:ea typeface="新細明體" pitchFamily="18" charset="-120"/>
                      </a:endParaRPr>
                    </a:p>
                  </a:txBody>
                  <a:tcPr marT="45705" marB="457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圖說文字: 折線 9">
            <a:extLst>
              <a:ext uri="{FF2B5EF4-FFF2-40B4-BE49-F238E27FC236}">
                <a16:creationId xmlns:a16="http://schemas.microsoft.com/office/drawing/2014/main" id="{DB43185F-2842-426F-B61B-F5CB041B5F4A}"/>
              </a:ext>
            </a:extLst>
          </p:cNvPr>
          <p:cNvSpPr/>
          <p:nvPr/>
        </p:nvSpPr>
        <p:spPr>
          <a:xfrm rot="10800000">
            <a:off x="1475656" y="2491894"/>
            <a:ext cx="720080" cy="360040"/>
          </a:xfrm>
          <a:prstGeom prst="borderCallout2">
            <a:avLst>
              <a:gd name="adj1" fmla="val 18750"/>
              <a:gd name="adj2" fmla="val -8333"/>
              <a:gd name="adj3" fmla="val 18750"/>
              <a:gd name="adj4" fmla="val -16667"/>
              <a:gd name="adj5" fmla="val 173062"/>
              <a:gd name="adj6" fmla="val -4031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6D0002D2-5FB5-41D6-A0FD-2F73DA006B77}"/>
              </a:ext>
            </a:extLst>
          </p:cNvPr>
          <p:cNvSpPr txBox="1"/>
          <p:nvPr/>
        </p:nvSpPr>
        <p:spPr>
          <a:xfrm>
            <a:off x="1515767" y="2507284"/>
            <a:ext cx="646331" cy="369332"/>
          </a:xfrm>
          <a:prstGeom prst="rect">
            <a:avLst/>
          </a:prstGeom>
          <a:noFill/>
        </p:spPr>
        <p:txBody>
          <a:bodyPr wrap="none" rtlCol="0">
            <a:spAutoFit/>
          </a:bodyPr>
          <a:lstStyle/>
          <a:p>
            <a:r>
              <a:rPr lang="zh-TW" altLang="en-US" dirty="0"/>
              <a:t>頻率</a:t>
            </a:r>
          </a:p>
        </p:txBody>
      </p:sp>
      <p:sp>
        <p:nvSpPr>
          <p:cNvPr id="13" name="圖說文字: 折線 12">
            <a:extLst>
              <a:ext uri="{FF2B5EF4-FFF2-40B4-BE49-F238E27FC236}">
                <a16:creationId xmlns:a16="http://schemas.microsoft.com/office/drawing/2014/main" id="{971DA205-03BA-4CC7-A3C7-5985F454FE4E}"/>
              </a:ext>
            </a:extLst>
          </p:cNvPr>
          <p:cNvSpPr/>
          <p:nvPr/>
        </p:nvSpPr>
        <p:spPr>
          <a:xfrm flipV="1">
            <a:off x="3269847" y="2435697"/>
            <a:ext cx="720080" cy="381217"/>
          </a:xfrm>
          <a:prstGeom prst="borderCallout2">
            <a:avLst>
              <a:gd name="adj1" fmla="val 18750"/>
              <a:gd name="adj2" fmla="val -8333"/>
              <a:gd name="adj3" fmla="val 18750"/>
              <a:gd name="adj4" fmla="val -16667"/>
              <a:gd name="adj5" fmla="val 149402"/>
              <a:gd name="adj6" fmla="val -3982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14" name="文字方塊 13">
            <a:extLst>
              <a:ext uri="{FF2B5EF4-FFF2-40B4-BE49-F238E27FC236}">
                <a16:creationId xmlns:a16="http://schemas.microsoft.com/office/drawing/2014/main" id="{537FBBF7-D515-477C-9E91-011430EB3C31}"/>
              </a:ext>
            </a:extLst>
          </p:cNvPr>
          <p:cNvSpPr txBox="1"/>
          <p:nvPr/>
        </p:nvSpPr>
        <p:spPr>
          <a:xfrm>
            <a:off x="3287475" y="2447582"/>
            <a:ext cx="646331" cy="369332"/>
          </a:xfrm>
          <a:prstGeom prst="rect">
            <a:avLst/>
          </a:prstGeom>
          <a:noFill/>
        </p:spPr>
        <p:txBody>
          <a:bodyPr wrap="none" rtlCol="0">
            <a:spAutoFit/>
          </a:bodyPr>
          <a:lstStyle/>
          <a:p>
            <a:r>
              <a:rPr lang="zh-TW" altLang="en-US" dirty="0"/>
              <a:t>深度</a:t>
            </a:r>
          </a:p>
        </p:txBody>
      </p:sp>
    </p:spTree>
    <p:extLst>
      <p:ext uri="{BB962C8B-B14F-4D97-AF65-F5344CB8AC3E}">
        <p14:creationId xmlns:p14="http://schemas.microsoft.com/office/powerpoint/2010/main" val="132825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P spid="11" grpId="0"/>
      <p:bldP spid="13" grpId="0" animBg="1"/>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653294"/>
          </a:xfrm>
        </p:spPr>
        <p:txBody>
          <a:bodyPr/>
          <a:lstStyle/>
          <a:p>
            <a:r>
              <a:rPr lang="en-US" altLang="zh-TW" cap="none" dirty="0"/>
              <a:t>Huffman</a:t>
            </a:r>
            <a:r>
              <a:rPr lang="zh-TW" altLang="en-US" dirty="0"/>
              <a:t>編碼演算法</a:t>
            </a:r>
          </a:p>
        </p:txBody>
      </p:sp>
      <p:sp>
        <p:nvSpPr>
          <p:cNvPr id="3" name="內容版面配置區 2"/>
          <p:cNvSpPr>
            <a:spLocks noGrp="1"/>
          </p:cNvSpPr>
          <p:nvPr>
            <p:ph idx="1"/>
          </p:nvPr>
        </p:nvSpPr>
        <p:spPr>
          <a:xfrm>
            <a:off x="581192" y="1700808"/>
            <a:ext cx="8239280" cy="4536503"/>
          </a:xfrm>
        </p:spPr>
        <p:txBody>
          <a:bodyPr>
            <a:normAutofit fontScale="92500" lnSpcReduction="20000"/>
          </a:bodyPr>
          <a:lstStyle/>
          <a:p>
            <a:pPr>
              <a:lnSpc>
                <a:spcPct val="80000"/>
              </a:lnSpc>
              <a:buNone/>
              <a:defRPr/>
            </a:pPr>
            <a:r>
              <a:rPr lang="en-US" altLang="zh-TW" sz="2800" dirty="0">
                <a:latin typeface="Times New Roman" panose="02020603050405020304" pitchFamily="18" charset="0"/>
                <a:cs typeface="Times New Roman" panose="02020603050405020304" pitchFamily="18" charset="0"/>
              </a:rPr>
              <a:t>Algorithm Huffman</a:t>
            </a:r>
            <a:r>
              <a:rPr lang="zh-TW" altLang="en-US" sz="2800" dirty="0">
                <a:latin typeface="Times New Roman" panose="02020603050405020304" pitchFamily="18" charset="0"/>
                <a:cs typeface="Times New Roman" panose="02020603050405020304" pitchFamily="18" charset="0"/>
              </a:rPr>
              <a:t>編碼演算法</a:t>
            </a:r>
            <a:endParaRPr lang="en-US" altLang="zh-TW" sz="2800" dirty="0">
              <a:latin typeface="Times New Roman" panose="02020603050405020304" pitchFamily="18" charset="0"/>
              <a:cs typeface="Times New Roman" panose="02020603050405020304" pitchFamily="18" charset="0"/>
            </a:endParaRPr>
          </a:p>
          <a:p>
            <a:pPr>
              <a:lnSpc>
                <a:spcPct val="80000"/>
              </a:lnSpc>
              <a:buNone/>
              <a:defRPr/>
            </a:pPr>
            <a:r>
              <a:rPr lang="en-US" altLang="zh-TW" sz="2800" dirty="0">
                <a:latin typeface="Times New Roman" panose="02020603050405020304" pitchFamily="18" charset="0"/>
                <a:cs typeface="Times New Roman" panose="02020603050405020304" pitchFamily="18" charset="0"/>
              </a:rPr>
              <a:t>Input: </a:t>
            </a:r>
            <a:r>
              <a:rPr lang="zh-TW" altLang="en-US" sz="2800" dirty="0">
                <a:latin typeface="Times New Roman" panose="02020603050405020304" pitchFamily="18" charset="0"/>
                <a:cs typeface="Times New Roman" panose="02020603050405020304" pitchFamily="18" charset="0"/>
              </a:rPr>
              <a:t>字元集合</a:t>
            </a:r>
            <a:r>
              <a:rPr lang="en-US" altLang="zh-TW" sz="2800" dirty="0">
                <a:latin typeface="Times New Roman" panose="02020603050405020304" pitchFamily="18" charset="0"/>
                <a:cs typeface="Times New Roman" panose="02020603050405020304" pitchFamily="18" charset="0"/>
              </a:rPr>
              <a:t>C</a:t>
            </a:r>
            <a:r>
              <a:rPr lang="zh-TW" altLang="en-US" sz="2800" dirty="0">
                <a:latin typeface="Times New Roman" panose="02020603050405020304" pitchFamily="18" charset="0"/>
                <a:cs typeface="Times New Roman" panose="02020603050405020304" pitchFamily="18" charset="0"/>
              </a:rPr>
              <a:t>與每個字元的出現頻率</a:t>
            </a:r>
            <a:r>
              <a:rPr lang="en-US" altLang="zh-TW" sz="2800" dirty="0">
                <a:latin typeface="Times New Roman" panose="02020603050405020304" pitchFamily="18" charset="0"/>
                <a:cs typeface="Times New Roman" panose="02020603050405020304" pitchFamily="18" charset="0"/>
              </a:rPr>
              <a:t>f</a:t>
            </a:r>
          </a:p>
          <a:p>
            <a:pPr>
              <a:lnSpc>
                <a:spcPct val="80000"/>
              </a:lnSpc>
              <a:buNone/>
              <a:defRPr/>
            </a:pPr>
            <a:r>
              <a:rPr lang="en-US" altLang="zh-TW" sz="2800" dirty="0">
                <a:latin typeface="Times New Roman" panose="02020603050405020304" pitchFamily="18" charset="0"/>
                <a:cs typeface="Times New Roman" panose="02020603050405020304" pitchFamily="18" charset="0"/>
              </a:rPr>
              <a:t>Output: Huffman</a:t>
            </a:r>
            <a:r>
              <a:rPr lang="zh-TW" altLang="en-US" sz="2800" dirty="0">
                <a:latin typeface="Times New Roman" panose="02020603050405020304" pitchFamily="18" charset="0"/>
                <a:cs typeface="Times New Roman" panose="02020603050405020304" pitchFamily="18" charset="0"/>
              </a:rPr>
              <a:t>編碼樹</a:t>
            </a:r>
            <a:endParaRPr lang="en-US" altLang="zh-TW" sz="2800" dirty="0">
              <a:latin typeface="Times New Roman" panose="02020603050405020304" pitchFamily="18" charset="0"/>
              <a:cs typeface="Times New Roman" panose="02020603050405020304" pitchFamily="18" charset="0"/>
            </a:endParaRPr>
          </a:p>
          <a:p>
            <a:pPr>
              <a:lnSpc>
                <a:spcPct val="80000"/>
              </a:lnSpc>
              <a:buNone/>
              <a:defRPr/>
            </a:pPr>
            <a:r>
              <a:rPr lang="en-US" altLang="zh-TW" dirty="0">
                <a:latin typeface="Times New Roman" pitchFamily="18" charset="0"/>
                <a:cs typeface="Times New Roman" panose="02020603050405020304" pitchFamily="18" charset="0"/>
              </a:rPr>
              <a:t>1.	n </a:t>
            </a:r>
            <a:r>
              <a:rPr lang="en-US" altLang="zh-TW" dirty="0">
                <a:latin typeface="Times New Roman" pitchFamily="18" charset="0"/>
                <a:cs typeface="Times New Roman" panose="02020603050405020304" pitchFamily="18" charset="0"/>
                <a:sym typeface="Symbol" pitchFamily="18" charset="2"/>
              </a:rPr>
              <a:t> |C|   //C: the set of n characters</a:t>
            </a:r>
            <a:endParaRPr lang="en-US" altLang="zh-TW" dirty="0">
              <a:latin typeface="Times New Roman" pitchFamily="18" charset="0"/>
              <a:cs typeface="Times New Roman" panose="02020603050405020304" pitchFamily="18" charset="0"/>
            </a:endParaRPr>
          </a:p>
          <a:p>
            <a:pPr>
              <a:lnSpc>
                <a:spcPct val="80000"/>
              </a:lnSpc>
              <a:buNone/>
              <a:defRPr/>
            </a:pPr>
            <a:r>
              <a:rPr lang="en-US" altLang="zh-TW" dirty="0">
                <a:latin typeface="Times New Roman" pitchFamily="18" charset="0"/>
                <a:cs typeface="Times New Roman" panose="02020603050405020304" pitchFamily="18" charset="0"/>
              </a:rPr>
              <a:t>2.	Q </a:t>
            </a:r>
            <a:r>
              <a:rPr lang="en-US" altLang="zh-TW" dirty="0">
                <a:latin typeface="Times New Roman" pitchFamily="18" charset="0"/>
                <a:cs typeface="Times New Roman" panose="02020603050405020304" pitchFamily="18" charset="0"/>
                <a:sym typeface="Symbol" pitchFamily="18" charset="2"/>
              </a:rPr>
              <a:t> C</a:t>
            </a:r>
            <a:r>
              <a:rPr lang="zh-TW" altLang="en-US" dirty="0">
                <a:latin typeface="Times New Roman" pitchFamily="18" charset="0"/>
                <a:cs typeface="Times New Roman" panose="02020603050405020304" pitchFamily="18" charset="0"/>
                <a:sym typeface="Symbol" pitchFamily="18" charset="2"/>
              </a:rPr>
              <a:t>   </a:t>
            </a:r>
            <a:r>
              <a:rPr lang="en-US" altLang="zh-TW" dirty="0">
                <a:latin typeface="Times New Roman" pitchFamily="18" charset="0"/>
                <a:cs typeface="Times New Roman" panose="02020603050405020304" pitchFamily="18" charset="0"/>
                <a:sym typeface="Symbol" pitchFamily="18" charset="2"/>
              </a:rPr>
              <a:t>//Q: </a:t>
            </a:r>
            <a:r>
              <a:rPr lang="zh-TW" altLang="en-US" dirty="0">
                <a:latin typeface="Times New Roman" pitchFamily="18" charset="0"/>
                <a:cs typeface="Times New Roman" panose="02020603050405020304" pitchFamily="18" charset="0"/>
                <a:sym typeface="Symbol" pitchFamily="18" charset="2"/>
              </a:rPr>
              <a:t>優先佇列，以字元頻率為優先次序</a:t>
            </a:r>
            <a:endParaRPr lang="en-US" altLang="zh-TW" dirty="0">
              <a:latin typeface="Times New Roman" pitchFamily="18" charset="0"/>
              <a:cs typeface="Times New Roman" panose="02020603050405020304" pitchFamily="18" charset="0"/>
            </a:endParaRPr>
          </a:p>
          <a:p>
            <a:pPr>
              <a:lnSpc>
                <a:spcPct val="80000"/>
              </a:lnSpc>
              <a:buNone/>
              <a:defRPr/>
            </a:pPr>
            <a:r>
              <a:rPr lang="en-US" altLang="zh-TW" dirty="0">
                <a:latin typeface="Times New Roman" pitchFamily="18" charset="0"/>
                <a:cs typeface="Times New Roman" panose="02020603050405020304" pitchFamily="18" charset="0"/>
              </a:rPr>
              <a:t>3.	</a:t>
            </a:r>
            <a:r>
              <a:rPr lang="en-US" altLang="zh-TW" b="1" dirty="0">
                <a:latin typeface="Times New Roman" pitchFamily="18" charset="0"/>
                <a:cs typeface="Times New Roman" panose="02020603050405020304" pitchFamily="18" charset="0"/>
              </a:rPr>
              <a:t>for</a:t>
            </a:r>
            <a:r>
              <a:rPr lang="en-US" altLang="zh-TW" dirty="0">
                <a:latin typeface="Times New Roman" pitchFamily="18" charset="0"/>
                <a:cs typeface="Times New Roman" panose="02020603050405020304" pitchFamily="18" charset="0"/>
              </a:rPr>
              <a:t>  </a:t>
            </a:r>
            <a:r>
              <a:rPr lang="en-US" altLang="zh-TW" dirty="0" err="1">
                <a:latin typeface="Times New Roman" pitchFamily="18" charset="0"/>
                <a:cs typeface="Times New Roman" panose="02020603050405020304" pitchFamily="18" charset="0"/>
              </a:rPr>
              <a:t>i</a:t>
            </a:r>
            <a:r>
              <a:rPr lang="en-US" altLang="zh-TW" dirty="0">
                <a:latin typeface="Times New Roman" pitchFamily="18" charset="0"/>
                <a:cs typeface="Times New Roman" panose="02020603050405020304" pitchFamily="18" charset="0"/>
              </a:rPr>
              <a:t> </a:t>
            </a:r>
            <a:r>
              <a:rPr lang="en-US" altLang="zh-TW" dirty="0">
                <a:latin typeface="Times New Roman" pitchFamily="18" charset="0"/>
                <a:cs typeface="Times New Roman" panose="02020603050405020304" pitchFamily="18" charset="0"/>
                <a:sym typeface="Symbol" pitchFamily="18" charset="2"/>
              </a:rPr>
              <a:t> 1</a:t>
            </a:r>
            <a:r>
              <a:rPr lang="en-US" altLang="zh-TW" dirty="0">
                <a:latin typeface="Times New Roman" pitchFamily="18" charset="0"/>
                <a:cs typeface="Times New Roman" panose="02020603050405020304" pitchFamily="18" charset="0"/>
              </a:rPr>
              <a:t> </a:t>
            </a:r>
            <a:r>
              <a:rPr lang="en-US" altLang="zh-TW" b="1" dirty="0">
                <a:latin typeface="Times New Roman" pitchFamily="18" charset="0"/>
                <a:cs typeface="Times New Roman" panose="02020603050405020304" pitchFamily="18" charset="0"/>
              </a:rPr>
              <a:t>to</a:t>
            </a:r>
            <a:r>
              <a:rPr lang="en-US" altLang="zh-TW" dirty="0">
                <a:latin typeface="Times New Roman" pitchFamily="18" charset="0"/>
                <a:cs typeface="Times New Roman" panose="02020603050405020304" pitchFamily="18" charset="0"/>
              </a:rPr>
              <a:t>  n – 1 //</a:t>
            </a:r>
            <a:r>
              <a:rPr lang="en-US" altLang="zh-TW" sz="1600" dirty="0">
                <a:latin typeface="Times New Roman" pitchFamily="18" charset="0"/>
                <a:cs typeface="Times New Roman" panose="02020603050405020304" pitchFamily="18" charset="0"/>
              </a:rPr>
              <a:t>n</a:t>
            </a:r>
            <a:r>
              <a:rPr lang="zh-TW" altLang="en-US" sz="1600" dirty="0">
                <a:latin typeface="Times New Roman" pitchFamily="18" charset="0"/>
                <a:cs typeface="Times New Roman" panose="02020603050405020304" pitchFamily="18" charset="0"/>
              </a:rPr>
              <a:t>個字元</a:t>
            </a:r>
            <a:r>
              <a:rPr lang="en-US" altLang="zh-TW" sz="1600" dirty="0">
                <a:latin typeface="Times New Roman" pitchFamily="18" charset="0"/>
                <a:cs typeface="Times New Roman" panose="02020603050405020304" pitchFamily="18" charset="0"/>
              </a:rPr>
              <a:t>(</a:t>
            </a:r>
            <a:r>
              <a:rPr lang="zh-TW" altLang="en-US" sz="1600" dirty="0">
                <a:latin typeface="Times New Roman" pitchFamily="18" charset="0"/>
                <a:cs typeface="Times New Roman" panose="02020603050405020304" pitchFamily="18" charset="0"/>
              </a:rPr>
              <a:t>節點</a:t>
            </a:r>
            <a:r>
              <a:rPr lang="en-US" altLang="zh-TW" sz="1600" dirty="0">
                <a:latin typeface="Times New Roman" pitchFamily="18" charset="0"/>
                <a:cs typeface="Times New Roman" panose="02020603050405020304" pitchFamily="18" charset="0"/>
              </a:rPr>
              <a:t>)</a:t>
            </a:r>
            <a:r>
              <a:rPr lang="zh-TW" altLang="en-US" sz="1600" dirty="0">
                <a:latin typeface="Times New Roman" pitchFamily="18" charset="0"/>
                <a:cs typeface="Times New Roman" panose="02020603050405020304" pitchFamily="18" charset="0"/>
              </a:rPr>
              <a:t>欲合併成一個節點，每迭代合併一次可少一節點</a:t>
            </a:r>
            <a:endParaRPr lang="en-US" altLang="zh-TW" dirty="0">
              <a:latin typeface="Times New Roman" pitchFamily="18" charset="0"/>
              <a:cs typeface="Times New Roman" panose="02020603050405020304" pitchFamily="18" charset="0"/>
            </a:endParaRPr>
          </a:p>
          <a:p>
            <a:pPr>
              <a:lnSpc>
                <a:spcPct val="80000"/>
              </a:lnSpc>
              <a:buNone/>
              <a:defRPr/>
            </a:pPr>
            <a:r>
              <a:rPr lang="en-US" altLang="zh-TW" dirty="0">
                <a:latin typeface="Times New Roman" pitchFamily="18" charset="0"/>
                <a:cs typeface="Times New Roman" panose="02020603050405020304" pitchFamily="18" charset="0"/>
              </a:rPr>
              <a:t>4.	    </a:t>
            </a:r>
            <a:r>
              <a:rPr lang="zh-TW" altLang="en-US" dirty="0">
                <a:latin typeface="Times New Roman" pitchFamily="18" charset="0"/>
                <a:cs typeface="Times New Roman" panose="02020603050405020304" pitchFamily="18" charset="0"/>
              </a:rPr>
              <a:t>配置一個新的樹節點</a:t>
            </a:r>
            <a:r>
              <a:rPr lang="en-US" altLang="zh-TW" dirty="0">
                <a:latin typeface="Times New Roman" pitchFamily="18" charset="0"/>
                <a:cs typeface="Times New Roman" panose="02020603050405020304" pitchFamily="18" charset="0"/>
              </a:rPr>
              <a:t>u</a:t>
            </a:r>
          </a:p>
          <a:p>
            <a:pPr>
              <a:lnSpc>
                <a:spcPct val="80000"/>
              </a:lnSpc>
              <a:buNone/>
              <a:defRPr/>
            </a:pPr>
            <a:r>
              <a:rPr lang="en-US" altLang="zh-TW" dirty="0">
                <a:latin typeface="Times New Roman" pitchFamily="18" charset="0"/>
                <a:cs typeface="Times New Roman" panose="02020603050405020304" pitchFamily="18" charset="0"/>
              </a:rPr>
              <a:t>5.	    </a:t>
            </a:r>
            <a:r>
              <a:rPr lang="en-US" altLang="zh-TW" dirty="0" err="1">
                <a:latin typeface="Times New Roman" pitchFamily="18" charset="0"/>
                <a:cs typeface="Times New Roman" panose="02020603050405020304" pitchFamily="18" charset="0"/>
              </a:rPr>
              <a:t>u.left</a:t>
            </a:r>
            <a:r>
              <a:rPr lang="en-US" altLang="zh-TW" dirty="0">
                <a:latin typeface="Times New Roman" pitchFamily="18" charset="0"/>
                <a:cs typeface="Times New Roman" panose="02020603050405020304" pitchFamily="18" charset="0"/>
              </a:rPr>
              <a:t> </a:t>
            </a:r>
            <a:r>
              <a:rPr lang="en-US" altLang="zh-TW" dirty="0">
                <a:latin typeface="Times New Roman" pitchFamily="18" charset="0"/>
                <a:cs typeface="Times New Roman" panose="02020603050405020304" pitchFamily="18" charset="0"/>
                <a:sym typeface="Symbol" pitchFamily="18" charset="2"/>
              </a:rPr>
              <a:t> x  </a:t>
            </a:r>
            <a:r>
              <a:rPr lang="en-US" altLang="zh-TW" dirty="0" err="1">
                <a:latin typeface="Times New Roman" pitchFamily="18" charset="0"/>
                <a:cs typeface="Times New Roman" panose="02020603050405020304" pitchFamily="18" charset="0"/>
                <a:sym typeface="Symbol" pitchFamily="18" charset="2"/>
              </a:rPr>
              <a:t>GetMin</a:t>
            </a:r>
            <a:r>
              <a:rPr lang="en-US" altLang="zh-TW" dirty="0">
                <a:latin typeface="Times New Roman" pitchFamily="18" charset="0"/>
                <a:cs typeface="Times New Roman" panose="02020603050405020304" pitchFamily="18" charset="0"/>
                <a:sym typeface="Symbol" pitchFamily="18" charset="2"/>
              </a:rPr>
              <a:t>(Q)   // </a:t>
            </a:r>
            <a:r>
              <a:rPr lang="zh-TW" altLang="en-US" dirty="0">
                <a:latin typeface="Times New Roman" pitchFamily="18" charset="0"/>
                <a:cs typeface="Times New Roman" panose="02020603050405020304" pitchFamily="18" charset="0"/>
                <a:sym typeface="Symbol" pitchFamily="18" charset="2"/>
              </a:rPr>
              <a:t>從</a:t>
            </a:r>
            <a:r>
              <a:rPr lang="en-US" altLang="zh-TW" dirty="0">
                <a:latin typeface="Times New Roman" pitchFamily="18" charset="0"/>
                <a:cs typeface="Times New Roman" panose="02020603050405020304" pitchFamily="18" charset="0"/>
                <a:sym typeface="Symbol" pitchFamily="18" charset="2"/>
              </a:rPr>
              <a:t>Q</a:t>
            </a:r>
            <a:r>
              <a:rPr lang="zh-TW" altLang="en-US" dirty="0">
                <a:latin typeface="Times New Roman" pitchFamily="18" charset="0"/>
                <a:cs typeface="Times New Roman" panose="02020603050405020304" pitchFamily="18" charset="0"/>
                <a:sym typeface="Symbol" pitchFamily="18" charset="2"/>
              </a:rPr>
              <a:t>中取出最小的頻率</a:t>
            </a:r>
            <a:endParaRPr lang="en-US" altLang="zh-TW" dirty="0">
              <a:latin typeface="Times New Roman" pitchFamily="18" charset="0"/>
              <a:cs typeface="Times New Roman" panose="02020603050405020304" pitchFamily="18" charset="0"/>
            </a:endParaRPr>
          </a:p>
          <a:p>
            <a:pPr>
              <a:lnSpc>
                <a:spcPct val="80000"/>
              </a:lnSpc>
              <a:buNone/>
              <a:defRPr/>
            </a:pPr>
            <a:r>
              <a:rPr lang="en-US" altLang="zh-TW" dirty="0">
                <a:latin typeface="Times New Roman" pitchFamily="18" charset="0"/>
                <a:cs typeface="Times New Roman" panose="02020603050405020304" pitchFamily="18" charset="0"/>
              </a:rPr>
              <a:t>6.	    </a:t>
            </a:r>
            <a:r>
              <a:rPr lang="en-US" altLang="zh-TW" dirty="0" err="1">
                <a:latin typeface="Times New Roman" pitchFamily="18" charset="0"/>
                <a:cs typeface="Times New Roman" panose="02020603050405020304" pitchFamily="18" charset="0"/>
              </a:rPr>
              <a:t>u.right</a:t>
            </a:r>
            <a:r>
              <a:rPr lang="en-US" altLang="zh-TW" dirty="0">
                <a:latin typeface="Times New Roman" pitchFamily="18" charset="0"/>
                <a:cs typeface="Times New Roman" panose="02020603050405020304" pitchFamily="18" charset="0"/>
              </a:rPr>
              <a:t> </a:t>
            </a:r>
            <a:r>
              <a:rPr lang="en-US" altLang="zh-TW" dirty="0">
                <a:latin typeface="Times New Roman" pitchFamily="18" charset="0"/>
                <a:cs typeface="Times New Roman" panose="02020603050405020304" pitchFamily="18" charset="0"/>
                <a:sym typeface="Symbol" pitchFamily="18" charset="2"/>
              </a:rPr>
              <a:t> y  </a:t>
            </a:r>
            <a:r>
              <a:rPr lang="en-US" altLang="zh-TW" dirty="0" err="1">
                <a:latin typeface="Times New Roman" pitchFamily="18" charset="0"/>
                <a:cs typeface="Times New Roman" panose="02020603050405020304" pitchFamily="18" charset="0"/>
                <a:sym typeface="Symbol" pitchFamily="18" charset="2"/>
              </a:rPr>
              <a:t>GetMin</a:t>
            </a:r>
            <a:r>
              <a:rPr lang="en-US" altLang="zh-TW" dirty="0">
                <a:latin typeface="Times New Roman" pitchFamily="18" charset="0"/>
                <a:cs typeface="Times New Roman" panose="02020603050405020304" pitchFamily="18" charset="0"/>
                <a:sym typeface="Symbol" pitchFamily="18" charset="2"/>
              </a:rPr>
              <a:t>(Q)</a:t>
            </a:r>
            <a:r>
              <a:rPr lang="zh-TW" altLang="en-US" dirty="0">
                <a:latin typeface="Times New Roman" pitchFamily="18" charset="0"/>
                <a:cs typeface="Times New Roman" panose="02020603050405020304" pitchFamily="18" charset="0"/>
                <a:sym typeface="Symbol" pitchFamily="18" charset="2"/>
              </a:rPr>
              <a:t> </a:t>
            </a:r>
            <a:r>
              <a:rPr lang="en-US" altLang="zh-TW" dirty="0">
                <a:latin typeface="Times New Roman" pitchFamily="18" charset="0"/>
                <a:cs typeface="Times New Roman" panose="02020603050405020304" pitchFamily="18" charset="0"/>
                <a:sym typeface="Symbol" pitchFamily="18" charset="2"/>
              </a:rPr>
              <a:t>// </a:t>
            </a:r>
            <a:r>
              <a:rPr lang="zh-TW" altLang="en-US" dirty="0">
                <a:latin typeface="Times New Roman" pitchFamily="18" charset="0"/>
                <a:cs typeface="Times New Roman" panose="02020603050405020304" pitchFamily="18" charset="0"/>
                <a:sym typeface="Symbol" pitchFamily="18" charset="2"/>
              </a:rPr>
              <a:t>從</a:t>
            </a:r>
            <a:r>
              <a:rPr lang="en-US" altLang="zh-TW" dirty="0">
                <a:latin typeface="Times New Roman" pitchFamily="18" charset="0"/>
                <a:cs typeface="Times New Roman" panose="02020603050405020304" pitchFamily="18" charset="0"/>
                <a:sym typeface="Symbol" pitchFamily="18" charset="2"/>
              </a:rPr>
              <a:t>Q</a:t>
            </a:r>
            <a:r>
              <a:rPr lang="zh-TW" altLang="en-US" dirty="0">
                <a:latin typeface="Times New Roman" pitchFamily="18" charset="0"/>
                <a:cs typeface="Times New Roman" panose="02020603050405020304" pitchFamily="18" charset="0"/>
                <a:sym typeface="Symbol" pitchFamily="18" charset="2"/>
              </a:rPr>
              <a:t>中取出最小的頻率</a:t>
            </a:r>
            <a:endParaRPr lang="en-US" altLang="zh-TW" dirty="0">
              <a:latin typeface="Times New Roman" pitchFamily="18" charset="0"/>
              <a:cs typeface="Times New Roman" panose="02020603050405020304" pitchFamily="18" charset="0"/>
            </a:endParaRPr>
          </a:p>
          <a:p>
            <a:pPr>
              <a:lnSpc>
                <a:spcPct val="80000"/>
              </a:lnSpc>
              <a:buNone/>
              <a:defRPr/>
            </a:pPr>
            <a:r>
              <a:rPr lang="en-US" altLang="zh-TW" dirty="0">
                <a:latin typeface="Times New Roman" pitchFamily="18" charset="0"/>
                <a:cs typeface="Times New Roman" panose="02020603050405020304" pitchFamily="18" charset="0"/>
              </a:rPr>
              <a:t>7.	    </a:t>
            </a:r>
            <a:r>
              <a:rPr lang="en-US" altLang="zh-TW" dirty="0" err="1">
                <a:latin typeface="Times New Roman" pitchFamily="18" charset="0"/>
                <a:cs typeface="Times New Roman" panose="02020603050405020304" pitchFamily="18" charset="0"/>
              </a:rPr>
              <a:t>u.f</a:t>
            </a:r>
            <a:r>
              <a:rPr lang="en-US" altLang="zh-TW" dirty="0">
                <a:latin typeface="Times New Roman" pitchFamily="18" charset="0"/>
                <a:cs typeface="Times New Roman" panose="02020603050405020304" pitchFamily="18" charset="0"/>
              </a:rPr>
              <a:t> </a:t>
            </a:r>
            <a:r>
              <a:rPr lang="en-US" altLang="zh-TW" dirty="0">
                <a:latin typeface="Times New Roman" pitchFamily="18" charset="0"/>
                <a:cs typeface="Times New Roman" panose="02020603050405020304" pitchFamily="18" charset="0"/>
                <a:sym typeface="Symbol" pitchFamily="18" charset="2"/>
              </a:rPr>
              <a:t> </a:t>
            </a:r>
            <a:r>
              <a:rPr lang="en-US" altLang="zh-TW" dirty="0" err="1">
                <a:latin typeface="Times New Roman" pitchFamily="18" charset="0"/>
                <a:cs typeface="Times New Roman" panose="02020603050405020304" pitchFamily="18" charset="0"/>
                <a:sym typeface="Symbol" pitchFamily="18" charset="2"/>
              </a:rPr>
              <a:t>x.f</a:t>
            </a:r>
            <a:r>
              <a:rPr lang="en-US" altLang="zh-TW" dirty="0">
                <a:latin typeface="Times New Roman" pitchFamily="18" charset="0"/>
                <a:cs typeface="Times New Roman" panose="02020603050405020304" pitchFamily="18" charset="0"/>
                <a:sym typeface="Symbol" pitchFamily="18" charset="2"/>
              </a:rPr>
              <a:t> + </a:t>
            </a:r>
            <a:r>
              <a:rPr lang="en-US" altLang="zh-TW" dirty="0" err="1">
                <a:latin typeface="Times New Roman" pitchFamily="18" charset="0"/>
                <a:cs typeface="Times New Roman" panose="02020603050405020304" pitchFamily="18" charset="0"/>
                <a:sym typeface="Symbol" pitchFamily="18" charset="2"/>
              </a:rPr>
              <a:t>y.f</a:t>
            </a:r>
            <a:endParaRPr lang="en-US" altLang="zh-TW" dirty="0">
              <a:latin typeface="Times New Roman" pitchFamily="18" charset="0"/>
              <a:cs typeface="Times New Roman" panose="02020603050405020304" pitchFamily="18" charset="0"/>
            </a:endParaRPr>
          </a:p>
          <a:p>
            <a:pPr>
              <a:lnSpc>
                <a:spcPct val="80000"/>
              </a:lnSpc>
              <a:buNone/>
              <a:defRPr/>
            </a:pPr>
            <a:r>
              <a:rPr lang="en-US" altLang="zh-TW" dirty="0">
                <a:latin typeface="Times New Roman" pitchFamily="18" charset="0"/>
                <a:cs typeface="Times New Roman" panose="02020603050405020304" pitchFamily="18" charset="0"/>
              </a:rPr>
              <a:t>8.	    Insert </a:t>
            </a:r>
            <a:r>
              <a:rPr lang="en-US" altLang="zh-TW" sz="2000" dirty="0">
                <a:latin typeface="Times New Roman" pitchFamily="18" charset="0"/>
                <a:cs typeface="Times New Roman" panose="02020603050405020304" pitchFamily="18" charset="0"/>
              </a:rPr>
              <a:t>u into </a:t>
            </a:r>
            <a:r>
              <a:rPr lang="en-US" altLang="zh-TW" dirty="0">
                <a:latin typeface="Times New Roman" pitchFamily="18" charset="0"/>
                <a:cs typeface="Times New Roman" panose="02020603050405020304" pitchFamily="18" charset="0"/>
              </a:rPr>
              <a:t>Q</a:t>
            </a:r>
          </a:p>
          <a:p>
            <a:pPr>
              <a:lnSpc>
                <a:spcPct val="80000"/>
              </a:lnSpc>
              <a:buNone/>
              <a:defRPr/>
            </a:pPr>
            <a:r>
              <a:rPr lang="en-US" altLang="zh-TW" dirty="0">
                <a:latin typeface="Times New Roman" pitchFamily="18" charset="0"/>
                <a:cs typeface="Times New Roman" panose="02020603050405020304" pitchFamily="18" charset="0"/>
              </a:rPr>
              <a:t>9.	</a:t>
            </a:r>
            <a:r>
              <a:rPr lang="en-US" altLang="zh-TW" b="1" dirty="0">
                <a:latin typeface="Times New Roman" pitchFamily="18" charset="0"/>
                <a:cs typeface="Times New Roman" panose="02020603050405020304" pitchFamily="18" charset="0"/>
              </a:rPr>
              <a:t>return</a:t>
            </a:r>
            <a:r>
              <a:rPr lang="en-US" altLang="zh-TW" dirty="0">
                <a:latin typeface="Times New Roman" pitchFamily="18" charset="0"/>
                <a:cs typeface="Times New Roman" panose="02020603050405020304" pitchFamily="18" charset="0"/>
              </a:rPr>
              <a:t> </a:t>
            </a:r>
            <a:r>
              <a:rPr lang="en-US" altLang="zh-TW" dirty="0" err="1">
                <a:latin typeface="Times New Roman" pitchFamily="18" charset="0"/>
                <a:cs typeface="Times New Roman" panose="02020603050405020304" pitchFamily="18" charset="0"/>
              </a:rPr>
              <a:t>GetM</a:t>
            </a:r>
            <a:r>
              <a:rPr lang="en-US" altLang="zh-TW" sz="2000" dirty="0" err="1">
                <a:latin typeface="Times New Roman" pitchFamily="18" charset="0"/>
                <a:cs typeface="Times New Roman" panose="02020603050405020304" pitchFamily="18" charset="0"/>
              </a:rPr>
              <a:t>IN</a:t>
            </a:r>
            <a:r>
              <a:rPr lang="en-US" altLang="zh-TW" dirty="0">
                <a:latin typeface="Times New Roman" pitchFamily="18" charset="0"/>
                <a:cs typeface="Times New Roman" panose="02020603050405020304" pitchFamily="18" charset="0"/>
              </a:rPr>
              <a:t>(Q) </a:t>
            </a:r>
            <a:r>
              <a:rPr lang="zh-TW" altLang="en-US" dirty="0">
                <a:latin typeface="Times New Roman" pitchFamily="18" charset="0"/>
                <a:cs typeface="Times New Roman" panose="02020603050405020304" pitchFamily="18" charset="0"/>
              </a:rPr>
              <a:t>作為</a:t>
            </a:r>
            <a:r>
              <a:rPr lang="en-US" altLang="zh-TW" dirty="0">
                <a:latin typeface="Times New Roman" pitchFamily="18" charset="0"/>
                <a:cs typeface="Times New Roman" panose="02020603050405020304" pitchFamily="18" charset="0"/>
              </a:rPr>
              <a:t>Huffman</a:t>
            </a:r>
            <a:r>
              <a:rPr lang="zh-TW" altLang="en-US" dirty="0">
                <a:latin typeface="Times New Roman" pitchFamily="18" charset="0"/>
                <a:cs typeface="Times New Roman" panose="02020603050405020304" pitchFamily="18" charset="0"/>
              </a:rPr>
              <a:t>編碼樹的樹根</a:t>
            </a:r>
            <a:endParaRPr lang="en-US" altLang="zh-TW" dirty="0">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23867387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Huffman</a:t>
            </a:r>
            <a:r>
              <a:rPr lang="zh-TW" altLang="en-US" dirty="0"/>
              <a:t>編碼演算法時間複雜度</a:t>
            </a:r>
          </a:p>
        </p:txBody>
      </p:sp>
      <p:sp>
        <p:nvSpPr>
          <p:cNvPr id="3" name="內容版面配置區 2"/>
          <p:cNvSpPr>
            <a:spLocks noGrp="1"/>
          </p:cNvSpPr>
          <p:nvPr>
            <p:ph idx="1"/>
          </p:nvPr>
        </p:nvSpPr>
        <p:spPr>
          <a:xfrm>
            <a:off x="581192" y="1770803"/>
            <a:ext cx="7989752" cy="4087995"/>
          </a:xfrm>
        </p:spPr>
        <p:txBody>
          <a:bodyPr/>
          <a:lstStyle/>
          <a:p>
            <a:pPr latinLnBrk="1"/>
            <a:r>
              <a:rPr lang="zh-TW" altLang="en-US" dirty="0"/>
              <a:t>行</a:t>
            </a:r>
            <a:r>
              <a:rPr lang="en-US" altLang="zh-TW" dirty="0"/>
              <a:t>2: O(n)</a:t>
            </a:r>
            <a:r>
              <a:rPr lang="zh-TW" altLang="en-US" dirty="0"/>
              <a:t>建立</a:t>
            </a:r>
            <a:r>
              <a:rPr lang="zh-TW" altLang="en-US" dirty="0">
                <a:latin typeface="Times New Roman" pitchFamily="18" charset="0"/>
                <a:cs typeface="Times New Roman" panose="02020603050405020304" pitchFamily="18" charset="0"/>
                <a:sym typeface="Symbol" pitchFamily="18" charset="2"/>
              </a:rPr>
              <a:t>優先佇列</a:t>
            </a:r>
            <a:r>
              <a:rPr lang="en-US" altLang="zh-TW" dirty="0">
                <a:latin typeface="Times New Roman" pitchFamily="18" charset="0"/>
                <a:cs typeface="Times New Roman" panose="02020603050405020304" pitchFamily="18" charset="0"/>
                <a:sym typeface="Symbol" pitchFamily="18" charset="2"/>
              </a:rPr>
              <a:t>Q</a:t>
            </a:r>
          </a:p>
          <a:p>
            <a:pPr latinLnBrk="1"/>
            <a:r>
              <a:rPr lang="zh-TW" altLang="en-US" dirty="0"/>
              <a:t>行</a:t>
            </a:r>
            <a:r>
              <a:rPr lang="en-US" altLang="zh-TW" dirty="0"/>
              <a:t>3-8: for</a:t>
            </a:r>
            <a:r>
              <a:rPr lang="zh-TW" altLang="en-US" dirty="0"/>
              <a:t>迴圈一共執行</a:t>
            </a:r>
            <a:r>
              <a:rPr lang="en-US" altLang="zh-TW" dirty="0"/>
              <a:t>n-1</a:t>
            </a:r>
            <a:r>
              <a:rPr lang="zh-TW" altLang="en-US" dirty="0"/>
              <a:t>次，而且迴圈中的優先</a:t>
            </a:r>
            <a:r>
              <a:rPr lang="zh-TW" altLang="en-US" dirty="0">
                <a:latin typeface="Times New Roman" pitchFamily="18" charset="0"/>
                <a:cs typeface="Times New Roman" panose="02020603050405020304" pitchFamily="18" charset="0"/>
                <a:sym typeface="Symbol" pitchFamily="18" charset="2"/>
              </a:rPr>
              <a:t>佇列操作均為</a:t>
            </a:r>
            <a:r>
              <a:rPr lang="en-US" altLang="zh-TW" dirty="0"/>
              <a:t>O(log n)</a:t>
            </a:r>
            <a:r>
              <a:rPr lang="zh-TW" altLang="en-US" dirty="0"/>
              <a:t>複雜度，因此整個迴圈具有</a:t>
            </a:r>
            <a:r>
              <a:rPr lang="en-US" altLang="zh-TW" dirty="0"/>
              <a:t>O(n log n)</a:t>
            </a:r>
            <a:r>
              <a:rPr lang="zh-TW" altLang="en-US" dirty="0"/>
              <a:t>的複雜度</a:t>
            </a:r>
            <a:endParaRPr lang="en-US" altLang="zh-TW" dirty="0"/>
          </a:p>
          <a:p>
            <a:pPr marL="0" indent="0" latinLnBrk="1">
              <a:buNone/>
            </a:pPr>
            <a:endParaRPr lang="en-US" altLang="zh-TW" dirty="0"/>
          </a:p>
          <a:p>
            <a:pPr marL="0" indent="0" latinLnBrk="1">
              <a:buNone/>
            </a:pPr>
            <a:r>
              <a:rPr lang="zh-TW" altLang="en-US" dirty="0"/>
              <a:t>總時間複雜度</a:t>
            </a:r>
            <a:r>
              <a:rPr lang="en-US" altLang="zh-TW" dirty="0"/>
              <a:t>:</a:t>
            </a:r>
            <a:r>
              <a:rPr lang="zh-TW" altLang="en-US" dirty="0"/>
              <a:t> </a:t>
            </a:r>
            <a:r>
              <a:rPr lang="en-US" altLang="zh-TW" dirty="0"/>
              <a:t>O(n log n)</a:t>
            </a:r>
          </a:p>
          <a:p>
            <a:endParaRPr lang="zh-TW" altLang="en-US" dirty="0"/>
          </a:p>
        </p:txBody>
      </p:sp>
    </p:spTree>
    <p:extLst>
      <p:ext uri="{BB962C8B-B14F-4D97-AF65-F5344CB8AC3E}">
        <p14:creationId xmlns:p14="http://schemas.microsoft.com/office/powerpoint/2010/main" val="1489170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687475"/>
            <a:ext cx="7989752" cy="725302"/>
          </a:xfrm>
        </p:spPr>
        <p:txBody>
          <a:bodyPr>
            <a:normAutofit/>
          </a:bodyPr>
          <a:lstStyle/>
          <a:p>
            <a:r>
              <a:rPr lang="en-US" altLang="zh-TW" sz="2800" cap="none" dirty="0"/>
              <a:t>Huffman</a:t>
            </a:r>
            <a:r>
              <a:rPr lang="zh-TW" altLang="en-US" sz="2800" dirty="0"/>
              <a:t>編碼演算法的執行範例</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28539"/>
            <a:ext cx="86201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21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7831519"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08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764705"/>
            <a:ext cx="7989752" cy="5094094"/>
          </a:xfrm>
        </p:spPr>
        <p:txBody>
          <a:bodyPr>
            <a:normAutofit fontScale="92500" lnSpcReduction="10000"/>
          </a:bodyPr>
          <a:lstStyle/>
          <a:p>
            <a:pPr>
              <a:lnSpc>
                <a:spcPct val="125000"/>
              </a:lnSpc>
              <a:spcBef>
                <a:spcPct val="25000"/>
              </a:spcBef>
            </a:pPr>
            <a:r>
              <a:rPr lang="zh-TW" altLang="en-US" dirty="0"/>
              <a:t>貪婪演算法的演算過程由一個</a:t>
            </a:r>
            <a:r>
              <a:rPr lang="zh-TW" altLang="en-US" b="1" dirty="0">
                <a:solidFill>
                  <a:srgbClr val="FF0000"/>
                </a:solidFill>
                <a:effectLst>
                  <a:outerShdw blurRad="38100" dist="38100" dir="2700000" algn="tl">
                    <a:srgbClr val="C0C0C0"/>
                  </a:outerShdw>
                </a:effectLst>
              </a:rPr>
              <a:t>空的解集合</a:t>
            </a:r>
            <a:r>
              <a:rPr lang="zh-TW" altLang="en-US" dirty="0"/>
              <a:t>開始，藉由</a:t>
            </a:r>
            <a:r>
              <a:rPr lang="zh-TW" altLang="en-US" u="sng" dirty="0"/>
              <a:t>循序的加入新的解</a:t>
            </a:r>
            <a:r>
              <a:rPr lang="zh-TW" altLang="en-US" dirty="0"/>
              <a:t>直到符合問題需求的</a:t>
            </a:r>
            <a:r>
              <a:rPr lang="zh-TW" altLang="en-US" b="1" dirty="0">
                <a:solidFill>
                  <a:srgbClr val="FF0000"/>
                </a:solidFill>
                <a:effectLst>
                  <a:outerShdw blurRad="38100" dist="38100" dir="2700000" algn="tl">
                    <a:srgbClr val="C0C0C0"/>
                  </a:outerShdw>
                </a:effectLst>
              </a:rPr>
              <a:t>最終解</a:t>
            </a:r>
            <a:r>
              <a:rPr lang="zh-TW" altLang="en-US" dirty="0"/>
              <a:t>得到為止。 </a:t>
            </a:r>
          </a:p>
          <a:p>
            <a:pPr>
              <a:lnSpc>
                <a:spcPct val="125000"/>
              </a:lnSpc>
              <a:spcBef>
                <a:spcPct val="25000"/>
              </a:spcBef>
            </a:pPr>
            <a:r>
              <a:rPr lang="zh-TW" altLang="en-US" dirty="0"/>
              <a:t>重複下列程序</a:t>
            </a:r>
            <a:r>
              <a:rPr lang="en-US" altLang="zh-TW" dirty="0"/>
              <a:t>:</a:t>
            </a:r>
          </a:p>
          <a:p>
            <a:pPr lvl="1">
              <a:lnSpc>
                <a:spcPct val="125000"/>
              </a:lnSpc>
              <a:spcBef>
                <a:spcPct val="25000"/>
              </a:spcBef>
            </a:pPr>
            <a:r>
              <a:rPr lang="zh-TW" altLang="en-US" b="1" dirty="0">
                <a:effectLst>
                  <a:outerShdw blurRad="38100" dist="38100" dir="2700000" algn="tl">
                    <a:srgbClr val="C0C0C0"/>
                  </a:outerShdw>
                </a:effectLst>
              </a:rPr>
              <a:t>選擇程序</a:t>
            </a:r>
            <a:r>
              <a:rPr lang="zh-TW" altLang="en-US" dirty="0"/>
              <a:t> </a:t>
            </a:r>
            <a:r>
              <a:rPr lang="en-US" altLang="zh-TW" dirty="0"/>
              <a:t>(</a:t>
            </a:r>
            <a:r>
              <a:rPr lang="en-US" altLang="zh-TW" b="1" dirty="0">
                <a:solidFill>
                  <a:schemeClr val="accent6">
                    <a:lumMod val="75000"/>
                  </a:schemeClr>
                </a:solidFill>
                <a:effectLst>
                  <a:outerShdw blurRad="38100" dist="38100" dir="2700000" algn="tl">
                    <a:srgbClr val="C0C0C0"/>
                  </a:outerShdw>
                </a:effectLst>
              </a:rPr>
              <a:t>Selection procedure</a:t>
            </a:r>
            <a:r>
              <a:rPr lang="en-US" altLang="zh-TW" dirty="0"/>
              <a:t>)</a:t>
            </a:r>
          </a:p>
          <a:p>
            <a:pPr lvl="2">
              <a:lnSpc>
                <a:spcPct val="125000"/>
              </a:lnSpc>
              <a:spcBef>
                <a:spcPct val="25000"/>
              </a:spcBef>
            </a:pPr>
            <a:r>
              <a:rPr lang="zh-TW" altLang="en-US" dirty="0"/>
              <a:t>挑選出</a:t>
            </a:r>
            <a:r>
              <a:rPr lang="zh-TW" altLang="en-US" u="sng" dirty="0"/>
              <a:t>下一個項目</a:t>
            </a:r>
            <a:r>
              <a:rPr lang="zh-TW" altLang="en-US" dirty="0"/>
              <a:t>加入到解集合中。</a:t>
            </a:r>
          </a:p>
          <a:p>
            <a:pPr lvl="2">
              <a:lnSpc>
                <a:spcPct val="125000"/>
              </a:lnSpc>
              <a:spcBef>
                <a:spcPct val="25000"/>
              </a:spcBef>
            </a:pPr>
            <a:r>
              <a:rPr lang="zh-TW" altLang="en-US" dirty="0"/>
              <a:t>選擇程序的執行，是根據滿足每一階段之</a:t>
            </a:r>
            <a:r>
              <a:rPr lang="zh-TW" altLang="en-US" b="1" dirty="0">
                <a:solidFill>
                  <a:srgbClr val="0000FF"/>
                </a:solidFill>
                <a:effectLst>
                  <a:outerShdw blurRad="38100" dist="38100" dir="2700000" algn="tl">
                    <a:srgbClr val="C0C0C0"/>
                  </a:outerShdw>
                </a:effectLst>
              </a:rPr>
              <a:t>局部最佳化條件</a:t>
            </a:r>
            <a:r>
              <a:rPr lang="en-US" altLang="zh-TW" dirty="0"/>
              <a:t>(locally optimal consideration)</a:t>
            </a:r>
            <a:r>
              <a:rPr lang="zh-TW" altLang="en-US" dirty="0"/>
              <a:t>的貪婪原則來進行。 </a:t>
            </a:r>
          </a:p>
          <a:p>
            <a:pPr lvl="1">
              <a:lnSpc>
                <a:spcPct val="125000"/>
              </a:lnSpc>
              <a:spcBef>
                <a:spcPct val="25000"/>
              </a:spcBef>
            </a:pPr>
            <a:r>
              <a:rPr lang="zh-TW" altLang="en-US" b="1" dirty="0">
                <a:effectLst>
                  <a:outerShdw blurRad="38100" dist="38100" dir="2700000" algn="tl">
                    <a:srgbClr val="C0C0C0"/>
                  </a:outerShdw>
                </a:effectLst>
              </a:rPr>
              <a:t>可行性檢查</a:t>
            </a:r>
            <a:r>
              <a:rPr lang="zh-TW" altLang="en-US" dirty="0"/>
              <a:t> </a:t>
            </a:r>
            <a:r>
              <a:rPr lang="en-US" altLang="zh-TW" dirty="0"/>
              <a:t>(</a:t>
            </a:r>
            <a:r>
              <a:rPr lang="en-US" altLang="zh-TW" b="1" dirty="0">
                <a:solidFill>
                  <a:schemeClr val="accent6">
                    <a:lumMod val="75000"/>
                  </a:schemeClr>
                </a:solidFill>
                <a:effectLst>
                  <a:outerShdw blurRad="38100" dist="38100" dir="2700000" algn="tl">
                    <a:srgbClr val="C0C0C0"/>
                  </a:outerShdw>
                </a:effectLst>
              </a:rPr>
              <a:t>Feasibility check</a:t>
            </a:r>
            <a:r>
              <a:rPr lang="en-US" altLang="zh-TW" dirty="0"/>
              <a:t>)</a:t>
            </a:r>
          </a:p>
          <a:p>
            <a:pPr lvl="2">
              <a:lnSpc>
                <a:spcPct val="125000"/>
              </a:lnSpc>
              <a:spcBef>
                <a:spcPct val="25000"/>
              </a:spcBef>
            </a:pPr>
            <a:r>
              <a:rPr lang="zh-TW" altLang="en-US" dirty="0"/>
              <a:t>決定加入新項目後的新的解集合，是否</a:t>
            </a:r>
            <a:r>
              <a:rPr lang="zh-TW" altLang="en-US" u="sng" dirty="0"/>
              <a:t>在</a:t>
            </a:r>
            <a:r>
              <a:rPr lang="zh-TW" altLang="en-US" b="1" u="sng" dirty="0">
                <a:solidFill>
                  <a:srgbClr val="0000FF"/>
                </a:solidFill>
                <a:effectLst>
                  <a:outerShdw blurRad="38100" dist="38100" dir="2700000" algn="tl">
                    <a:srgbClr val="C0C0C0"/>
                  </a:outerShdw>
                </a:effectLst>
              </a:rPr>
              <a:t>可行解的範圍</a:t>
            </a:r>
            <a:r>
              <a:rPr lang="zh-TW" altLang="en-US" u="sng" dirty="0"/>
              <a:t>之內</a:t>
            </a:r>
            <a:r>
              <a:rPr lang="zh-TW" altLang="en-US" dirty="0"/>
              <a:t>。</a:t>
            </a:r>
          </a:p>
          <a:p>
            <a:pPr lvl="1">
              <a:lnSpc>
                <a:spcPct val="125000"/>
              </a:lnSpc>
              <a:spcBef>
                <a:spcPct val="25000"/>
              </a:spcBef>
            </a:pPr>
            <a:r>
              <a:rPr lang="zh-TW" altLang="en-US" b="1" dirty="0">
                <a:effectLst>
                  <a:outerShdw blurRad="38100" dist="38100" dir="2700000" algn="tl">
                    <a:srgbClr val="C0C0C0"/>
                  </a:outerShdw>
                </a:effectLst>
              </a:rPr>
              <a:t>解答檢查</a:t>
            </a:r>
            <a:r>
              <a:rPr lang="zh-TW" altLang="en-US" dirty="0"/>
              <a:t> </a:t>
            </a:r>
            <a:r>
              <a:rPr lang="en-US" altLang="zh-TW" dirty="0"/>
              <a:t>(</a:t>
            </a:r>
            <a:r>
              <a:rPr lang="en-US" altLang="zh-TW" b="1" dirty="0">
                <a:solidFill>
                  <a:schemeClr val="accent6">
                    <a:lumMod val="75000"/>
                  </a:schemeClr>
                </a:solidFill>
                <a:effectLst>
                  <a:outerShdw blurRad="38100" dist="38100" dir="2700000" algn="tl">
                    <a:srgbClr val="C0C0C0"/>
                  </a:outerShdw>
                </a:effectLst>
              </a:rPr>
              <a:t>Solution check</a:t>
            </a:r>
            <a:r>
              <a:rPr lang="en-US" altLang="zh-TW" dirty="0">
                <a:effectLst>
                  <a:outerShdw blurRad="38100" dist="38100" dir="2700000" algn="tl">
                    <a:srgbClr val="C0C0C0"/>
                  </a:outerShdw>
                </a:effectLst>
              </a:rPr>
              <a:t>)</a:t>
            </a:r>
          </a:p>
          <a:p>
            <a:pPr lvl="2">
              <a:lnSpc>
                <a:spcPct val="125000"/>
              </a:lnSpc>
              <a:spcBef>
                <a:spcPct val="25000"/>
              </a:spcBef>
            </a:pPr>
            <a:r>
              <a:rPr lang="zh-TW" altLang="en-US" dirty="0"/>
              <a:t>決定此新的解集合</a:t>
            </a:r>
            <a:r>
              <a:rPr lang="zh-TW" altLang="en-US" u="sng" dirty="0"/>
              <a:t>是否為此問題的</a:t>
            </a:r>
            <a:r>
              <a:rPr lang="zh-TW" altLang="en-US" b="1" u="sng" dirty="0">
                <a:solidFill>
                  <a:srgbClr val="0000FF"/>
                </a:solidFill>
                <a:effectLst>
                  <a:outerShdw blurRad="38100" dist="38100" dir="2700000" algn="tl">
                    <a:srgbClr val="000000">
                      <a:alpha val="43137"/>
                    </a:srgbClr>
                  </a:outerShdw>
                </a:effectLst>
              </a:rPr>
              <a:t>最終結果</a:t>
            </a:r>
            <a:r>
              <a:rPr lang="zh-TW" altLang="en-US" dirty="0"/>
              <a:t>。</a:t>
            </a:r>
          </a:p>
        </p:txBody>
      </p:sp>
    </p:spTree>
    <p:extLst>
      <p:ext uri="{BB962C8B-B14F-4D97-AF65-F5344CB8AC3E}">
        <p14:creationId xmlns:p14="http://schemas.microsoft.com/office/powerpoint/2010/main" val="391786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36712"/>
            <a:ext cx="6231607" cy="4684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25367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836712"/>
            <a:ext cx="5340350"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1403648" y="908720"/>
            <a:ext cx="543739" cy="461665"/>
          </a:xfrm>
          <a:prstGeom prst="rect">
            <a:avLst/>
          </a:prstGeom>
          <a:solidFill>
            <a:schemeClr val="bg1"/>
          </a:solidFill>
          <a:ln>
            <a:solidFill>
              <a:schemeClr val="bg1"/>
            </a:solidFill>
          </a:ln>
        </p:spPr>
        <p:txBody>
          <a:bodyPr wrap="none" rtlCol="0">
            <a:spAutoFit/>
          </a:bodyPr>
          <a:lstStyle/>
          <a:p>
            <a:r>
              <a:rPr lang="en-US" altLang="zh-TW" dirty="0">
                <a:latin typeface="Times New Roman" panose="02020603050405020304" pitchFamily="18" charset="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3580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9FA60F-88C8-4317-8E7A-EF45889EA63E}"/>
              </a:ext>
            </a:extLst>
          </p:cNvPr>
          <p:cNvSpPr>
            <a:spLocks noGrp="1"/>
          </p:cNvSpPr>
          <p:nvPr>
            <p:ph type="title"/>
          </p:nvPr>
        </p:nvSpPr>
        <p:spPr/>
        <p:txBody>
          <a:bodyPr/>
          <a:lstStyle/>
          <a:p>
            <a:r>
              <a:rPr lang="zh-TW" altLang="en-US" dirty="0"/>
              <a:t>排程最佳化問題</a:t>
            </a:r>
          </a:p>
        </p:txBody>
      </p:sp>
      <p:sp>
        <p:nvSpPr>
          <p:cNvPr id="3" name="內容版面配置區 2">
            <a:extLst>
              <a:ext uri="{FF2B5EF4-FFF2-40B4-BE49-F238E27FC236}">
                <a16:creationId xmlns:a16="http://schemas.microsoft.com/office/drawing/2014/main" id="{BE73086D-A7DC-4D33-BA08-5017CB6C8EC7}"/>
              </a:ext>
            </a:extLst>
          </p:cNvPr>
          <p:cNvSpPr>
            <a:spLocks noGrp="1"/>
          </p:cNvSpPr>
          <p:nvPr>
            <p:ph idx="1"/>
          </p:nvPr>
        </p:nvSpPr>
        <p:spPr/>
        <p:txBody>
          <a:bodyPr/>
          <a:lstStyle/>
          <a:p>
            <a:r>
              <a:rPr lang="zh-TW" altLang="en-US" dirty="0"/>
              <a:t>若有一個髮型設計師手邊有多位顧客，而每位顧客的需求都不同</a:t>
            </a:r>
            <a:r>
              <a:rPr lang="en-US" altLang="zh-TW" dirty="0"/>
              <a:t>(</a:t>
            </a:r>
            <a:r>
              <a:rPr lang="zh-TW" altLang="en-US" dirty="0"/>
              <a:t>例如</a:t>
            </a:r>
            <a:r>
              <a:rPr lang="en-US" altLang="zh-TW" dirty="0"/>
              <a:t>:</a:t>
            </a:r>
            <a:r>
              <a:rPr lang="zh-TW" altLang="en-US" dirty="0"/>
              <a:t>單純的剪髮，剪髮加洗髮，燙髮，染髮</a:t>
            </a:r>
            <a:r>
              <a:rPr lang="en-US" altLang="zh-TW" dirty="0"/>
              <a:t>)</a:t>
            </a:r>
            <a:r>
              <a:rPr lang="zh-TW" altLang="en-US" dirty="0"/>
              <a:t>。完成每種不同需求所要花的時間也都不相同。</a:t>
            </a:r>
            <a:endParaRPr lang="en-US" altLang="zh-TW" dirty="0"/>
          </a:p>
          <a:p>
            <a:r>
              <a:rPr lang="zh-TW" altLang="en-US" dirty="0"/>
              <a:t>目標</a:t>
            </a:r>
            <a:r>
              <a:rPr lang="en-US" altLang="zh-TW" dirty="0"/>
              <a:t>:</a:t>
            </a:r>
            <a:r>
              <a:rPr lang="zh-TW" altLang="en-US" dirty="0"/>
              <a:t> 如何以某種方式來排定顧客順序計畫表，使得每位顧客花費</a:t>
            </a:r>
            <a:r>
              <a:rPr lang="zh-TW" altLang="en-US" dirty="0">
                <a:solidFill>
                  <a:srgbClr val="FF0000"/>
                </a:solidFill>
                <a:effectLst>
                  <a:outerShdw blurRad="38100" dist="38100" dir="2700000" algn="tl">
                    <a:srgbClr val="000000">
                      <a:alpha val="43137"/>
                    </a:srgbClr>
                  </a:outerShdw>
                </a:effectLst>
              </a:rPr>
              <a:t>最少的等待與服務時間</a:t>
            </a:r>
            <a:r>
              <a:rPr lang="zh-TW" altLang="en-US" dirty="0"/>
              <a:t>。 </a:t>
            </a:r>
            <a:r>
              <a:rPr lang="en-US" altLang="zh-TW" dirty="0"/>
              <a:t>(</a:t>
            </a:r>
            <a:r>
              <a:rPr lang="zh-TW" altLang="en-US" dirty="0"/>
              <a:t>該計畫表必須是</a:t>
            </a:r>
            <a:r>
              <a:rPr lang="zh-TW" altLang="en-US" dirty="0">
                <a:solidFill>
                  <a:srgbClr val="FF0000"/>
                </a:solidFill>
                <a:effectLst>
                  <a:outerShdw blurRad="38100" dist="38100" dir="2700000" algn="tl">
                    <a:srgbClr val="000000">
                      <a:alpha val="43137"/>
                    </a:srgbClr>
                  </a:outerShdw>
                </a:effectLst>
              </a:rPr>
              <a:t>最佳化</a:t>
            </a:r>
            <a:r>
              <a:rPr lang="en-US" altLang="zh-TW" dirty="0"/>
              <a:t>)</a:t>
            </a:r>
            <a:endParaRPr lang="zh-TW" altLang="en-US" dirty="0"/>
          </a:p>
        </p:txBody>
      </p:sp>
    </p:spTree>
    <p:extLst>
      <p:ext uri="{BB962C8B-B14F-4D97-AF65-F5344CB8AC3E}">
        <p14:creationId xmlns:p14="http://schemas.microsoft.com/office/powerpoint/2010/main" val="2228605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D5F4F4-3352-4213-BF57-BD301876C1DF}"/>
              </a:ext>
            </a:extLst>
          </p:cNvPr>
          <p:cNvSpPr>
            <a:spLocks noGrp="1"/>
          </p:cNvSpPr>
          <p:nvPr>
            <p:ph type="title"/>
          </p:nvPr>
        </p:nvSpPr>
        <p:spPr>
          <a:xfrm>
            <a:off x="581192" y="620688"/>
            <a:ext cx="7989752" cy="792088"/>
          </a:xfrm>
        </p:spPr>
        <p:txBody>
          <a:bodyPr/>
          <a:lstStyle/>
          <a:p>
            <a:r>
              <a:rPr lang="zh-TW" altLang="en-US" dirty="0"/>
              <a:t>最小化總系統耗費時間</a:t>
            </a:r>
          </a:p>
        </p:txBody>
      </p:sp>
      <p:sp>
        <p:nvSpPr>
          <p:cNvPr id="3" name="內容版面配置區 2">
            <a:extLst>
              <a:ext uri="{FF2B5EF4-FFF2-40B4-BE49-F238E27FC236}">
                <a16:creationId xmlns:a16="http://schemas.microsoft.com/office/drawing/2014/main" id="{FB524904-C1B8-4719-8CB6-DFDD1F582271}"/>
              </a:ext>
            </a:extLst>
          </p:cNvPr>
          <p:cNvSpPr>
            <a:spLocks noGrp="1"/>
          </p:cNvSpPr>
          <p:nvPr>
            <p:ph idx="1"/>
          </p:nvPr>
        </p:nvSpPr>
        <p:spPr>
          <a:xfrm>
            <a:off x="581192" y="1412776"/>
            <a:ext cx="7989752" cy="4446023"/>
          </a:xfrm>
        </p:spPr>
        <p:txBody>
          <a:bodyPr/>
          <a:lstStyle/>
          <a:p>
            <a:r>
              <a:rPr lang="zh-TW" altLang="en-US" dirty="0"/>
              <a:t>簡單方法 </a:t>
            </a:r>
            <a:r>
              <a:rPr lang="en-US" altLang="zh-TW" dirty="0"/>
              <a:t>– </a:t>
            </a:r>
            <a:r>
              <a:rPr lang="zh-TW" altLang="en-US" dirty="0"/>
              <a:t>找出所有可能工作排程方式與每一種工作排程所花費的時間並互相比較。</a:t>
            </a:r>
          </a:p>
        </p:txBody>
      </p:sp>
      <p:pic>
        <p:nvPicPr>
          <p:cNvPr id="4" name="圖片 3">
            <a:extLst>
              <a:ext uri="{FF2B5EF4-FFF2-40B4-BE49-F238E27FC236}">
                <a16:creationId xmlns:a16="http://schemas.microsoft.com/office/drawing/2014/main" id="{F3275250-4B9C-41CA-ADFD-1B421544B1A9}"/>
              </a:ext>
            </a:extLst>
          </p:cNvPr>
          <p:cNvPicPr>
            <a:picLocks noChangeAspect="1"/>
          </p:cNvPicPr>
          <p:nvPr/>
        </p:nvPicPr>
        <p:blipFill>
          <a:blip r:embed="rId2"/>
          <a:stretch>
            <a:fillRect/>
          </a:stretch>
        </p:blipFill>
        <p:spPr>
          <a:xfrm>
            <a:off x="827584" y="2204864"/>
            <a:ext cx="5904656" cy="4541608"/>
          </a:xfrm>
          <a:prstGeom prst="rect">
            <a:avLst/>
          </a:prstGeom>
        </p:spPr>
      </p:pic>
    </p:spTree>
    <p:extLst>
      <p:ext uri="{BB962C8B-B14F-4D97-AF65-F5344CB8AC3E}">
        <p14:creationId xmlns:p14="http://schemas.microsoft.com/office/powerpoint/2010/main" val="28233153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12E5D9A-CAF2-4E1F-9A0F-55EDE08BBE7D}"/>
              </a:ext>
            </a:extLst>
          </p:cNvPr>
          <p:cNvPicPr>
            <a:picLocks noChangeAspect="1"/>
          </p:cNvPicPr>
          <p:nvPr/>
        </p:nvPicPr>
        <p:blipFill>
          <a:blip r:embed="rId2"/>
          <a:stretch>
            <a:fillRect/>
          </a:stretch>
        </p:blipFill>
        <p:spPr>
          <a:xfrm>
            <a:off x="611560" y="712639"/>
            <a:ext cx="5472608" cy="2695095"/>
          </a:xfrm>
          <a:prstGeom prst="rect">
            <a:avLst/>
          </a:prstGeom>
        </p:spPr>
      </p:pic>
      <p:pic>
        <p:nvPicPr>
          <p:cNvPr id="5" name="圖片 4">
            <a:extLst>
              <a:ext uri="{FF2B5EF4-FFF2-40B4-BE49-F238E27FC236}">
                <a16:creationId xmlns:a16="http://schemas.microsoft.com/office/drawing/2014/main" id="{A93F4954-EE5D-4531-B2AB-BB4EE506F5ED}"/>
              </a:ext>
            </a:extLst>
          </p:cNvPr>
          <p:cNvPicPr>
            <a:picLocks noChangeAspect="1"/>
          </p:cNvPicPr>
          <p:nvPr/>
        </p:nvPicPr>
        <p:blipFill>
          <a:blip r:embed="rId3"/>
          <a:stretch>
            <a:fillRect/>
          </a:stretch>
        </p:blipFill>
        <p:spPr>
          <a:xfrm>
            <a:off x="611560" y="4005064"/>
            <a:ext cx="7683556" cy="2304256"/>
          </a:xfrm>
          <a:prstGeom prst="rect">
            <a:avLst/>
          </a:prstGeom>
        </p:spPr>
      </p:pic>
      <p:sp>
        <p:nvSpPr>
          <p:cNvPr id="6" name="文字方塊 5">
            <a:extLst>
              <a:ext uri="{FF2B5EF4-FFF2-40B4-BE49-F238E27FC236}">
                <a16:creationId xmlns:a16="http://schemas.microsoft.com/office/drawing/2014/main" id="{197EB2F5-9E4B-49C4-B051-E759E66E19CB}"/>
              </a:ext>
            </a:extLst>
          </p:cNvPr>
          <p:cNvSpPr txBox="1"/>
          <p:nvPr/>
        </p:nvSpPr>
        <p:spPr>
          <a:xfrm>
            <a:off x="683568" y="3645024"/>
            <a:ext cx="1800493" cy="369332"/>
          </a:xfrm>
          <a:prstGeom prst="rect">
            <a:avLst/>
          </a:prstGeom>
          <a:noFill/>
        </p:spPr>
        <p:txBody>
          <a:bodyPr wrap="none" rtlCol="0">
            <a:spAutoFit/>
          </a:bodyPr>
          <a:lstStyle/>
          <a:p>
            <a:r>
              <a:rPr lang="zh-TW" altLang="en-US" b="1" dirty="0"/>
              <a:t>貪婪演算法如下</a:t>
            </a:r>
          </a:p>
        </p:txBody>
      </p:sp>
      <p:sp>
        <p:nvSpPr>
          <p:cNvPr id="7" name="文字方塊 6">
            <a:extLst>
              <a:ext uri="{FF2B5EF4-FFF2-40B4-BE49-F238E27FC236}">
                <a16:creationId xmlns:a16="http://schemas.microsoft.com/office/drawing/2014/main" id="{8B61C504-C573-4D6D-ACA0-1A22C0CA5DF6}"/>
              </a:ext>
            </a:extLst>
          </p:cNvPr>
          <p:cNvSpPr txBox="1"/>
          <p:nvPr/>
        </p:nvSpPr>
        <p:spPr>
          <a:xfrm>
            <a:off x="6854956" y="5877272"/>
            <a:ext cx="1440160" cy="523220"/>
          </a:xfrm>
          <a:prstGeom prst="rect">
            <a:avLst/>
          </a:prstGeom>
          <a:noFill/>
        </p:spPr>
        <p:txBody>
          <a:bodyPr wrap="square" rtlCol="0">
            <a:spAutoFit/>
          </a:bodyPr>
          <a:lstStyle/>
          <a:p>
            <a:r>
              <a:rPr lang="zh-TW" altLang="en-US" sz="2800" dirty="0">
                <a:sym typeface="Symbol" panose="05050102010706020507" pitchFamily="18" charset="2"/>
              </a:rPr>
              <a:t></a:t>
            </a:r>
            <a:r>
              <a:rPr lang="en-US" altLang="zh-TW" sz="2800" dirty="0">
                <a:sym typeface="Symbol" panose="05050102010706020507" pitchFamily="18" charset="2"/>
              </a:rPr>
              <a:t>(</a:t>
            </a:r>
            <a:r>
              <a:rPr lang="en-US" altLang="zh-TW" sz="2800" i="1" dirty="0" err="1">
                <a:sym typeface="Symbol" panose="05050102010706020507" pitchFamily="18" charset="2"/>
              </a:rPr>
              <a:t>n</a:t>
            </a:r>
            <a:r>
              <a:rPr lang="en-US" altLang="zh-TW" sz="2800" dirty="0" err="1">
                <a:sym typeface="Symbol" panose="05050102010706020507" pitchFamily="18" charset="2"/>
              </a:rPr>
              <a:t>lg</a:t>
            </a:r>
            <a:r>
              <a:rPr lang="en-US" altLang="zh-TW" sz="2800" i="1" dirty="0" err="1">
                <a:sym typeface="Symbol" panose="05050102010706020507" pitchFamily="18" charset="2"/>
              </a:rPr>
              <a:t>n</a:t>
            </a:r>
            <a:r>
              <a:rPr lang="en-US" altLang="zh-TW" sz="2800" dirty="0">
                <a:sym typeface="Symbol" panose="05050102010706020507" pitchFamily="18" charset="2"/>
              </a:rPr>
              <a:t>)</a:t>
            </a:r>
            <a:endParaRPr lang="zh-TW" altLang="en-US" sz="2800" dirty="0"/>
          </a:p>
        </p:txBody>
      </p:sp>
    </p:spTree>
    <p:extLst>
      <p:ext uri="{BB962C8B-B14F-4D97-AF65-F5344CB8AC3E}">
        <p14:creationId xmlns:p14="http://schemas.microsoft.com/office/powerpoint/2010/main" val="55452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A0A4E-2069-4762-8C29-329B231E6D1F}"/>
              </a:ext>
            </a:extLst>
          </p:cNvPr>
          <p:cNvSpPr>
            <a:spLocks noGrp="1"/>
          </p:cNvSpPr>
          <p:nvPr>
            <p:ph type="title"/>
          </p:nvPr>
        </p:nvSpPr>
        <p:spPr/>
        <p:txBody>
          <a:bodyPr/>
          <a:lstStyle/>
          <a:p>
            <a:r>
              <a:rPr lang="zh-TW" altLang="en-US" dirty="0"/>
              <a:t>依照截止期限來進行工作排程</a:t>
            </a:r>
          </a:p>
        </p:txBody>
      </p:sp>
      <p:sp>
        <p:nvSpPr>
          <p:cNvPr id="3" name="內容版面配置區 2">
            <a:extLst>
              <a:ext uri="{FF2B5EF4-FFF2-40B4-BE49-F238E27FC236}">
                <a16:creationId xmlns:a16="http://schemas.microsoft.com/office/drawing/2014/main" id="{00189013-13F5-4154-83D3-35760E35C4D6}"/>
              </a:ext>
            </a:extLst>
          </p:cNvPr>
          <p:cNvSpPr>
            <a:spLocks noGrp="1"/>
          </p:cNvSpPr>
          <p:nvPr>
            <p:ph idx="1"/>
          </p:nvPr>
        </p:nvSpPr>
        <p:spPr>
          <a:xfrm>
            <a:off x="581192" y="1916832"/>
            <a:ext cx="7989752" cy="4464495"/>
          </a:xfrm>
        </p:spPr>
        <p:txBody>
          <a:bodyPr>
            <a:normAutofit/>
          </a:bodyPr>
          <a:lstStyle/>
          <a:p>
            <a:r>
              <a:rPr lang="zh-TW" altLang="en-US" dirty="0"/>
              <a:t>在這種排程問題中，</a:t>
            </a:r>
            <a:r>
              <a:rPr lang="zh-TW" altLang="en-US" dirty="0">
                <a:solidFill>
                  <a:srgbClr val="FF0000"/>
                </a:solidFill>
                <a:effectLst>
                  <a:outerShdw blurRad="38100" dist="38100" dir="2700000" algn="tl">
                    <a:srgbClr val="000000">
                      <a:alpha val="43137"/>
                    </a:srgbClr>
                  </a:outerShdw>
                </a:effectLst>
              </a:rPr>
              <a:t>每項工作均需花一單位的服務時間完成</a:t>
            </a:r>
            <a:r>
              <a:rPr lang="zh-TW" altLang="en-US" dirty="0"/>
              <a:t>，且每項工作均有</a:t>
            </a:r>
            <a:r>
              <a:rPr lang="zh-TW" altLang="en-US" dirty="0">
                <a:solidFill>
                  <a:srgbClr val="FF0000"/>
                </a:solidFill>
                <a:effectLst>
                  <a:outerShdw blurRad="38100" dist="38100" dir="2700000" algn="tl">
                    <a:srgbClr val="000000">
                      <a:alpha val="43137"/>
                    </a:srgbClr>
                  </a:outerShdw>
                </a:effectLst>
              </a:rPr>
              <a:t>特定的截止日期</a:t>
            </a:r>
            <a:r>
              <a:rPr lang="zh-TW" altLang="en-US" dirty="0"/>
              <a:t>以及其</a:t>
            </a:r>
            <a:r>
              <a:rPr lang="zh-TW" altLang="en-US" dirty="0">
                <a:solidFill>
                  <a:srgbClr val="FF0000"/>
                </a:solidFill>
                <a:effectLst>
                  <a:outerShdw blurRad="38100" dist="38100" dir="2700000" algn="tl">
                    <a:srgbClr val="000000">
                      <a:alpha val="43137"/>
                    </a:srgbClr>
                  </a:outerShdw>
                </a:effectLst>
              </a:rPr>
              <a:t>利潤</a:t>
            </a:r>
            <a:r>
              <a:rPr lang="zh-TW" altLang="en-US" dirty="0"/>
              <a:t>。</a:t>
            </a:r>
            <a:endParaRPr lang="en-US" altLang="zh-TW" dirty="0"/>
          </a:p>
          <a:p>
            <a:r>
              <a:rPr lang="zh-TW" altLang="en-US" dirty="0"/>
              <a:t>只要該項工作在截止日期以前或同時開始進行，就可以獲利。</a:t>
            </a:r>
            <a:endParaRPr lang="en-US" altLang="zh-TW" dirty="0"/>
          </a:p>
          <a:p>
            <a:r>
              <a:rPr lang="zh-TW" altLang="en-US" dirty="0"/>
              <a:t>目標</a:t>
            </a:r>
            <a:r>
              <a:rPr lang="en-US" altLang="zh-TW" dirty="0"/>
              <a:t>:</a:t>
            </a:r>
            <a:r>
              <a:rPr lang="zh-TW" altLang="en-US" dirty="0"/>
              <a:t> 找出一個可以獲得最大總利潤的工作排程。並非所有的工作都需要被排進工作排程中。</a:t>
            </a:r>
            <a:endParaRPr lang="en-US" altLang="zh-TW" dirty="0"/>
          </a:p>
          <a:p>
            <a:r>
              <a:rPr lang="zh-TW" altLang="en-US" dirty="0"/>
              <a:t>不需要考慮任何包含了在截止期限後才開始進行的工作排程，因為不管有沒有被排入工作排程中，在截止日期後才開始進行的工作排程是不會得到任何的利潤。我們稱這種排程為</a:t>
            </a:r>
            <a:r>
              <a:rPr lang="en-US" altLang="zh-TW" dirty="0"/>
              <a:t>impossible</a:t>
            </a:r>
            <a:r>
              <a:rPr lang="zh-TW" altLang="en-US" dirty="0"/>
              <a:t>。</a:t>
            </a:r>
          </a:p>
        </p:txBody>
      </p:sp>
    </p:spTree>
    <p:extLst>
      <p:ext uri="{BB962C8B-B14F-4D97-AF65-F5344CB8AC3E}">
        <p14:creationId xmlns:p14="http://schemas.microsoft.com/office/powerpoint/2010/main" val="27128071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85B19E8-56F2-4614-A217-FD407F0D02A1}"/>
              </a:ext>
            </a:extLst>
          </p:cNvPr>
          <p:cNvPicPr>
            <a:picLocks noChangeAspect="1"/>
          </p:cNvPicPr>
          <p:nvPr/>
        </p:nvPicPr>
        <p:blipFill>
          <a:blip r:embed="rId2"/>
          <a:stretch>
            <a:fillRect/>
          </a:stretch>
        </p:blipFill>
        <p:spPr>
          <a:xfrm>
            <a:off x="467544" y="836712"/>
            <a:ext cx="4968552" cy="2017360"/>
          </a:xfrm>
          <a:prstGeom prst="rect">
            <a:avLst/>
          </a:prstGeom>
        </p:spPr>
      </p:pic>
      <p:pic>
        <p:nvPicPr>
          <p:cNvPr id="5" name="圖片 4">
            <a:extLst>
              <a:ext uri="{FF2B5EF4-FFF2-40B4-BE49-F238E27FC236}">
                <a16:creationId xmlns:a16="http://schemas.microsoft.com/office/drawing/2014/main" id="{6461557D-2D28-4A03-9285-17F52D126F74}"/>
              </a:ext>
            </a:extLst>
          </p:cNvPr>
          <p:cNvPicPr>
            <a:picLocks noChangeAspect="1"/>
          </p:cNvPicPr>
          <p:nvPr/>
        </p:nvPicPr>
        <p:blipFill>
          <a:blip r:embed="rId3"/>
          <a:stretch>
            <a:fillRect/>
          </a:stretch>
        </p:blipFill>
        <p:spPr>
          <a:xfrm>
            <a:off x="611560" y="3933056"/>
            <a:ext cx="3240360" cy="2630787"/>
          </a:xfrm>
          <a:prstGeom prst="rect">
            <a:avLst/>
          </a:prstGeom>
        </p:spPr>
      </p:pic>
      <p:sp>
        <p:nvSpPr>
          <p:cNvPr id="6" name="文字方塊 5">
            <a:extLst>
              <a:ext uri="{FF2B5EF4-FFF2-40B4-BE49-F238E27FC236}">
                <a16:creationId xmlns:a16="http://schemas.microsoft.com/office/drawing/2014/main" id="{ABFD72E3-4A25-41E3-BA9F-BECF6E921CD6}"/>
              </a:ext>
            </a:extLst>
          </p:cNvPr>
          <p:cNvSpPr txBox="1"/>
          <p:nvPr/>
        </p:nvSpPr>
        <p:spPr>
          <a:xfrm>
            <a:off x="755576" y="3356992"/>
            <a:ext cx="4919937" cy="400110"/>
          </a:xfrm>
          <a:prstGeom prst="rect">
            <a:avLst/>
          </a:prstGeom>
          <a:noFill/>
        </p:spPr>
        <p:txBody>
          <a:bodyPr wrap="none" rtlCol="0">
            <a:spAutoFit/>
          </a:bodyPr>
          <a:lstStyle/>
          <a:p>
            <a:r>
              <a:rPr lang="zh-TW" altLang="en-US" sz="2000" dirty="0">
                <a:effectLst>
                  <a:outerShdw blurRad="38100" dist="38100" dir="2700000" algn="tl">
                    <a:srgbClr val="000000">
                      <a:alpha val="43137"/>
                    </a:srgbClr>
                  </a:outerShdw>
                </a:effectLst>
              </a:rPr>
              <a:t>因此</a:t>
            </a:r>
            <a:r>
              <a:rPr lang="en-US" altLang="zh-TW" sz="2000" dirty="0">
                <a:effectLst>
                  <a:outerShdw blurRad="38100" dist="38100" dir="2700000" algn="tl">
                    <a:srgbClr val="000000">
                      <a:alpha val="43137"/>
                    </a:srgbClr>
                  </a:outerShdw>
                </a:effectLst>
              </a:rPr>
              <a:t>possible</a:t>
            </a:r>
            <a:r>
              <a:rPr lang="zh-TW" altLang="en-US" sz="2000" dirty="0">
                <a:effectLst>
                  <a:outerShdw blurRad="38100" dist="38100" dir="2700000" algn="tl">
                    <a:srgbClr val="000000">
                      <a:alpha val="43137"/>
                    </a:srgbClr>
                  </a:outerShdw>
                </a:effectLst>
              </a:rPr>
              <a:t>的工作排程以及其總利潤如下</a:t>
            </a:r>
            <a:r>
              <a:rPr lang="en-US" altLang="zh-TW" sz="2000" dirty="0">
                <a:effectLst>
                  <a:outerShdw blurRad="38100" dist="38100" dir="2700000" algn="tl">
                    <a:srgbClr val="000000">
                      <a:alpha val="43137"/>
                    </a:srgbClr>
                  </a:outerShdw>
                </a:effectLst>
              </a:rPr>
              <a:t>:</a:t>
            </a:r>
            <a:endParaRPr lang="zh-TW" alt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417694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E66E45-9735-4E66-9D30-40F04ADA2709}"/>
              </a:ext>
            </a:extLst>
          </p:cNvPr>
          <p:cNvSpPr>
            <a:spLocks noGrp="1"/>
          </p:cNvSpPr>
          <p:nvPr>
            <p:ph type="title"/>
          </p:nvPr>
        </p:nvSpPr>
        <p:spPr/>
        <p:txBody>
          <a:bodyPr/>
          <a:lstStyle/>
          <a:p>
            <a:r>
              <a:rPr lang="zh-TW" altLang="en-US" dirty="0"/>
              <a:t>如何設計貪婪演算法</a:t>
            </a:r>
          </a:p>
        </p:txBody>
      </p:sp>
      <p:sp>
        <p:nvSpPr>
          <p:cNvPr id="3" name="內容版面配置區 2">
            <a:extLst>
              <a:ext uri="{FF2B5EF4-FFF2-40B4-BE49-F238E27FC236}">
                <a16:creationId xmlns:a16="http://schemas.microsoft.com/office/drawing/2014/main" id="{C4070416-6F01-445F-81FF-D62F48BDD138}"/>
              </a:ext>
            </a:extLst>
          </p:cNvPr>
          <p:cNvSpPr>
            <a:spLocks noGrp="1"/>
          </p:cNvSpPr>
          <p:nvPr>
            <p:ph idx="1"/>
          </p:nvPr>
        </p:nvSpPr>
        <p:spPr/>
        <p:txBody>
          <a:bodyPr/>
          <a:lstStyle/>
          <a:p>
            <a:r>
              <a:rPr lang="zh-TW" altLang="en-US" dirty="0"/>
              <a:t>根據利潤大小的非遞增排序將工作排好，接著循序一一檢查加入的工作是否會使得排程為</a:t>
            </a:r>
            <a:r>
              <a:rPr lang="en-US" altLang="zh-TW" dirty="0"/>
              <a:t>possible</a:t>
            </a:r>
            <a:r>
              <a:rPr lang="zh-TW" altLang="en-US" dirty="0"/>
              <a:t>。</a:t>
            </a:r>
            <a:endParaRPr lang="en-US" altLang="zh-TW" dirty="0"/>
          </a:p>
          <a:p>
            <a:endParaRPr lang="zh-TW" altLang="en-US" dirty="0"/>
          </a:p>
        </p:txBody>
      </p:sp>
      <p:pic>
        <p:nvPicPr>
          <p:cNvPr id="4" name="圖片 3">
            <a:extLst>
              <a:ext uri="{FF2B5EF4-FFF2-40B4-BE49-F238E27FC236}">
                <a16:creationId xmlns:a16="http://schemas.microsoft.com/office/drawing/2014/main" id="{039EF01D-348D-4382-89B0-115498D7430C}"/>
              </a:ext>
            </a:extLst>
          </p:cNvPr>
          <p:cNvPicPr>
            <a:picLocks noChangeAspect="1"/>
          </p:cNvPicPr>
          <p:nvPr/>
        </p:nvPicPr>
        <p:blipFill>
          <a:blip r:embed="rId2"/>
          <a:stretch>
            <a:fillRect/>
          </a:stretch>
        </p:blipFill>
        <p:spPr>
          <a:xfrm>
            <a:off x="755576" y="3892041"/>
            <a:ext cx="6142763" cy="2423957"/>
          </a:xfrm>
          <a:prstGeom prst="rect">
            <a:avLst/>
          </a:prstGeom>
        </p:spPr>
      </p:pic>
      <p:sp>
        <p:nvSpPr>
          <p:cNvPr id="5" name="文字方塊 4">
            <a:extLst>
              <a:ext uri="{FF2B5EF4-FFF2-40B4-BE49-F238E27FC236}">
                <a16:creationId xmlns:a16="http://schemas.microsoft.com/office/drawing/2014/main" id="{CC5C08B2-2ADE-4CAC-8DE6-48F34DE354DF}"/>
              </a:ext>
            </a:extLst>
          </p:cNvPr>
          <p:cNvSpPr txBox="1"/>
          <p:nvPr/>
        </p:nvSpPr>
        <p:spPr>
          <a:xfrm>
            <a:off x="827583" y="3584263"/>
            <a:ext cx="3236784" cy="307777"/>
          </a:xfrm>
          <a:prstGeom prst="rect">
            <a:avLst/>
          </a:prstGeom>
          <a:noFill/>
        </p:spPr>
        <p:txBody>
          <a:bodyPr wrap="none" rtlCol="0">
            <a:spAutoFit/>
          </a:bodyPr>
          <a:lstStyle/>
          <a:p>
            <a:r>
              <a:rPr lang="zh-TW" altLang="en-US" sz="1400" dirty="0">
                <a:effectLst>
                  <a:outerShdw blurRad="38100" dist="38100" dir="2700000" algn="tl">
                    <a:srgbClr val="000000">
                      <a:alpha val="43137"/>
                    </a:srgbClr>
                  </a:outerShdw>
                </a:effectLst>
              </a:rPr>
              <a:t>根據利潤大小的非遞增排序將工作排好</a:t>
            </a:r>
          </a:p>
        </p:txBody>
      </p:sp>
    </p:spTree>
    <p:extLst>
      <p:ext uri="{BB962C8B-B14F-4D97-AF65-F5344CB8AC3E}">
        <p14:creationId xmlns:p14="http://schemas.microsoft.com/office/powerpoint/2010/main" val="42654010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A775EC8A-2F4F-4BA0-9F3E-4929C063D519}"/>
              </a:ext>
            </a:extLst>
          </p:cNvPr>
          <p:cNvPicPr>
            <a:picLocks noChangeAspect="1"/>
          </p:cNvPicPr>
          <p:nvPr/>
        </p:nvPicPr>
        <p:blipFill>
          <a:blip r:embed="rId2"/>
          <a:stretch>
            <a:fillRect/>
          </a:stretch>
        </p:blipFill>
        <p:spPr>
          <a:xfrm>
            <a:off x="1547664" y="1052736"/>
            <a:ext cx="6552728" cy="5107735"/>
          </a:xfrm>
          <a:prstGeom prst="rect">
            <a:avLst/>
          </a:prstGeom>
        </p:spPr>
      </p:pic>
    </p:spTree>
    <p:extLst>
      <p:ext uri="{BB962C8B-B14F-4D97-AF65-F5344CB8AC3E}">
        <p14:creationId xmlns:p14="http://schemas.microsoft.com/office/powerpoint/2010/main" val="26270171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08B52-FA1B-47E5-8579-058FE481476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DBF0F14-5995-43D1-9832-284A43638F38}"/>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FE2ABA6E-3349-41A9-BC72-8EE881BF77E3}"/>
              </a:ext>
            </a:extLst>
          </p:cNvPr>
          <p:cNvPicPr>
            <a:picLocks noChangeAspect="1"/>
          </p:cNvPicPr>
          <p:nvPr/>
        </p:nvPicPr>
        <p:blipFill>
          <a:blip r:embed="rId2"/>
          <a:stretch>
            <a:fillRect/>
          </a:stretch>
        </p:blipFill>
        <p:spPr>
          <a:xfrm>
            <a:off x="747733" y="1229138"/>
            <a:ext cx="7827822" cy="2836827"/>
          </a:xfrm>
          <a:prstGeom prst="rect">
            <a:avLst/>
          </a:prstGeom>
        </p:spPr>
      </p:pic>
    </p:spTree>
    <p:extLst>
      <p:ext uri="{BB962C8B-B14F-4D97-AF65-F5344CB8AC3E}">
        <p14:creationId xmlns:p14="http://schemas.microsoft.com/office/powerpoint/2010/main" val="26833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1192" y="692696"/>
            <a:ext cx="7989752" cy="5832647"/>
          </a:xfrm>
        </p:spPr>
        <p:txBody>
          <a:bodyPr>
            <a:normAutofit/>
          </a:bodyPr>
          <a:lstStyle/>
          <a:p>
            <a:pPr marL="0" indent="0">
              <a:lnSpc>
                <a:spcPct val="120000"/>
              </a:lnSpc>
              <a:buNone/>
            </a:pPr>
            <a:r>
              <a:rPr lang="en-US" altLang="zh-TW" sz="2000" b="1" dirty="0">
                <a:effectLst>
                  <a:outerShdw blurRad="38100" dist="38100" dir="2700000" algn="tl">
                    <a:srgbClr val="C0C0C0"/>
                  </a:outerShdw>
                </a:effectLst>
              </a:rPr>
              <a:t>[</a:t>
            </a:r>
            <a:r>
              <a:rPr lang="zh-TW" altLang="en-US" sz="2000" b="1" u="sng" dirty="0">
                <a:effectLst>
                  <a:outerShdw blurRad="38100" dist="38100" dir="2700000" algn="tl">
                    <a:srgbClr val="C0C0C0"/>
                  </a:outerShdw>
                </a:effectLst>
              </a:rPr>
              <a:t>找零錢問題</a:t>
            </a:r>
            <a:r>
              <a:rPr lang="en-US" altLang="zh-TW" sz="2000" b="1" dirty="0">
                <a:effectLst>
                  <a:outerShdw blurRad="38100" dist="38100" dir="2700000" algn="tl">
                    <a:srgbClr val="C0C0C0"/>
                  </a:outerShdw>
                </a:effectLst>
              </a:rPr>
              <a:t>]:</a:t>
            </a:r>
            <a:r>
              <a:rPr lang="en-US" altLang="zh-TW" sz="2000" dirty="0"/>
              <a:t> </a:t>
            </a:r>
            <a:r>
              <a:rPr lang="zh-TW" altLang="en-US" sz="2000" dirty="0"/>
              <a:t>售貨員在找零錢問題中，不但要</a:t>
            </a:r>
            <a:r>
              <a:rPr lang="zh-TW" altLang="en-US" sz="2000" u="sng" dirty="0"/>
              <a:t>找對錢</a:t>
            </a:r>
            <a:r>
              <a:rPr lang="zh-TW" altLang="en-US" sz="2000" dirty="0"/>
              <a:t> </a:t>
            </a:r>
            <a:r>
              <a:rPr lang="en-US" altLang="zh-TW" sz="2000" dirty="0"/>
              <a:t>(</a:t>
            </a:r>
            <a:r>
              <a:rPr lang="zh-TW" altLang="en-US" sz="2000" dirty="0"/>
              <a:t>限制條件</a:t>
            </a:r>
            <a:r>
              <a:rPr lang="en-US" altLang="zh-TW" sz="2000" dirty="0"/>
              <a:t>)</a:t>
            </a:r>
            <a:r>
              <a:rPr lang="zh-TW" altLang="en-US" sz="2000" dirty="0"/>
              <a:t>，而且還要找給顧客</a:t>
            </a:r>
            <a:r>
              <a:rPr lang="zh-TW" altLang="en-US" sz="2000" u="sng" dirty="0"/>
              <a:t>最少的銅板</a:t>
            </a:r>
            <a:r>
              <a:rPr lang="zh-TW" altLang="en-US" sz="2000" dirty="0"/>
              <a:t> </a:t>
            </a:r>
            <a:r>
              <a:rPr lang="en-US" altLang="zh-TW" sz="2000" dirty="0"/>
              <a:t>(</a:t>
            </a:r>
            <a:r>
              <a:rPr lang="zh-TW" altLang="en-US" sz="2000" dirty="0"/>
              <a:t>目標函數</a:t>
            </a:r>
            <a:r>
              <a:rPr lang="en-US" altLang="zh-TW" sz="2000" dirty="0"/>
              <a:t>)</a:t>
            </a:r>
            <a:r>
              <a:rPr lang="zh-TW" altLang="en-US" sz="2000" dirty="0"/>
              <a:t>。</a:t>
            </a:r>
          </a:p>
          <a:p>
            <a:pPr>
              <a:lnSpc>
                <a:spcPct val="120000"/>
              </a:lnSpc>
            </a:pPr>
            <a:r>
              <a:rPr lang="zh-TW" altLang="en-US" sz="2000" dirty="0"/>
              <a:t>利用</a:t>
            </a:r>
            <a:r>
              <a:rPr lang="en-US" altLang="zh-TW" sz="2000" dirty="0"/>
              <a:t>Greedy Approach</a:t>
            </a:r>
            <a:r>
              <a:rPr lang="zh-TW" altLang="en-US" sz="2000" dirty="0"/>
              <a:t>如下 </a:t>
            </a:r>
            <a:r>
              <a:rPr lang="en-US" altLang="zh-TW" sz="2000" b="1" dirty="0">
                <a:solidFill>
                  <a:srgbClr val="0000FF"/>
                </a:solidFill>
                <a:effectLst>
                  <a:outerShdw blurRad="38100" dist="38100" dir="2700000" algn="tl">
                    <a:srgbClr val="C0C0C0"/>
                  </a:outerShdw>
                </a:effectLst>
              </a:rPr>
              <a:t>(</a:t>
            </a:r>
            <a:r>
              <a:rPr lang="zh-TW" altLang="en-US" sz="2000" b="1" dirty="0">
                <a:solidFill>
                  <a:srgbClr val="0000FF"/>
                </a:solidFill>
                <a:effectLst>
                  <a:outerShdw blurRad="38100" dist="38100" dir="2700000" algn="tl">
                    <a:srgbClr val="C0C0C0"/>
                  </a:outerShdw>
                </a:effectLst>
              </a:rPr>
              <a:t>例：要找給客人</a:t>
            </a:r>
            <a:r>
              <a:rPr lang="en-US" altLang="zh-TW" sz="2000" b="1" dirty="0">
                <a:solidFill>
                  <a:srgbClr val="0000FF"/>
                </a:solidFill>
                <a:effectLst>
                  <a:outerShdw blurRad="38100" dist="38100" dir="2700000" algn="tl">
                    <a:srgbClr val="C0C0C0"/>
                  </a:outerShdw>
                </a:effectLst>
              </a:rPr>
              <a:t>75</a:t>
            </a:r>
            <a:r>
              <a:rPr lang="zh-TW" altLang="en-US" sz="2000" b="1" dirty="0">
                <a:solidFill>
                  <a:srgbClr val="0000FF"/>
                </a:solidFill>
                <a:effectLst>
                  <a:outerShdw blurRad="38100" dist="38100" dir="2700000" algn="tl">
                    <a:srgbClr val="C0C0C0"/>
                  </a:outerShdw>
                </a:effectLst>
              </a:rPr>
              <a:t>元</a:t>
            </a:r>
            <a:r>
              <a:rPr lang="en-US" altLang="zh-TW" sz="2000" b="1" dirty="0">
                <a:solidFill>
                  <a:srgbClr val="0000FF"/>
                </a:solidFill>
                <a:effectLst>
                  <a:outerShdw blurRad="38100" dist="38100" dir="2700000" algn="tl">
                    <a:srgbClr val="C0C0C0"/>
                  </a:outerShdw>
                </a:effectLst>
              </a:rPr>
              <a:t>)</a:t>
            </a:r>
            <a:r>
              <a:rPr lang="zh-TW" altLang="en-US" sz="2000" dirty="0"/>
              <a:t>：</a:t>
            </a:r>
          </a:p>
          <a:p>
            <a:pPr lvl="1">
              <a:lnSpc>
                <a:spcPct val="120000"/>
              </a:lnSpc>
            </a:pPr>
            <a:r>
              <a:rPr lang="zh-TW" altLang="en-US" sz="1800" b="1" dirty="0">
                <a:solidFill>
                  <a:srgbClr val="0000FF"/>
                </a:solidFill>
                <a:effectLst>
                  <a:outerShdw blurRad="38100" dist="38100" dir="2700000" algn="tl">
                    <a:srgbClr val="C0C0C0"/>
                  </a:outerShdw>
                </a:effectLst>
              </a:rPr>
              <a:t>選擇程序 </a:t>
            </a:r>
            <a:r>
              <a:rPr lang="en-US" altLang="zh-TW" sz="1800" b="1" dirty="0">
                <a:solidFill>
                  <a:srgbClr val="0000FF"/>
                </a:solidFill>
                <a:effectLst>
                  <a:outerShdw blurRad="38100" dist="38100" dir="2700000" algn="tl">
                    <a:srgbClr val="C0C0C0"/>
                  </a:outerShdw>
                </a:effectLst>
              </a:rPr>
              <a:t>(selection procedure)</a:t>
            </a:r>
            <a:r>
              <a:rPr lang="en-US" altLang="zh-TW" sz="1800" dirty="0"/>
              <a:t>: </a:t>
            </a:r>
          </a:p>
          <a:p>
            <a:pPr lvl="2">
              <a:lnSpc>
                <a:spcPct val="120000"/>
              </a:lnSpc>
            </a:pPr>
            <a:r>
              <a:rPr lang="zh-TW" altLang="en-US" sz="1600" dirty="0"/>
              <a:t>售貨員開始找尋收銀機中</a:t>
            </a:r>
            <a:r>
              <a:rPr lang="zh-TW" altLang="en-US" sz="1600" b="1" u="sng" dirty="0">
                <a:solidFill>
                  <a:srgbClr val="FF0000"/>
                </a:solidFill>
                <a:effectLst>
                  <a:outerShdw blurRad="38100" dist="38100" dir="2700000" algn="tl">
                    <a:srgbClr val="C0C0C0"/>
                  </a:outerShdw>
                </a:effectLst>
              </a:rPr>
              <a:t>最大幣值的硬幣</a:t>
            </a:r>
            <a:r>
              <a:rPr lang="zh-TW" altLang="en-US" sz="1600" dirty="0"/>
              <a:t>時，選擇的準則是</a:t>
            </a:r>
            <a:r>
              <a:rPr lang="zh-TW" altLang="en-US" sz="1600" u="sng" dirty="0"/>
              <a:t>究竟哪一枚硬幣的幣值是目前最佳的選擇</a:t>
            </a:r>
            <a:r>
              <a:rPr lang="zh-TW" altLang="en-US" sz="1600" dirty="0"/>
              <a:t> </a:t>
            </a:r>
            <a:r>
              <a:rPr lang="en-US" altLang="zh-TW" sz="1600" dirty="0"/>
              <a:t>(</a:t>
            </a:r>
            <a:r>
              <a:rPr lang="zh-TW" altLang="en-US" sz="1600" b="1" dirty="0">
                <a:solidFill>
                  <a:srgbClr val="FF0000"/>
                </a:solidFill>
                <a:effectLst>
                  <a:outerShdw blurRad="38100" dist="38100" dir="2700000" algn="tl">
                    <a:srgbClr val="C0C0C0"/>
                  </a:outerShdw>
                </a:effectLst>
              </a:rPr>
              <a:t>局部最佳解</a:t>
            </a:r>
            <a:r>
              <a:rPr lang="en-US" altLang="zh-TW" sz="1600" dirty="0"/>
              <a:t>)</a:t>
            </a:r>
          </a:p>
          <a:p>
            <a:pPr lvl="1">
              <a:lnSpc>
                <a:spcPct val="120000"/>
              </a:lnSpc>
            </a:pPr>
            <a:r>
              <a:rPr lang="zh-TW" altLang="en-US" sz="1800" b="1" dirty="0">
                <a:solidFill>
                  <a:srgbClr val="0000FF"/>
                </a:solidFill>
                <a:effectLst>
                  <a:outerShdw blurRad="38100" dist="38100" dir="2700000" algn="tl">
                    <a:srgbClr val="C0C0C0"/>
                  </a:outerShdw>
                </a:effectLst>
              </a:rPr>
              <a:t>可行性檢查 </a:t>
            </a:r>
            <a:r>
              <a:rPr lang="en-US" altLang="zh-TW" sz="1800" b="1" dirty="0">
                <a:solidFill>
                  <a:srgbClr val="0000FF"/>
                </a:solidFill>
                <a:effectLst>
                  <a:outerShdw blurRad="38100" dist="38100" dir="2700000" algn="tl">
                    <a:srgbClr val="C0C0C0"/>
                  </a:outerShdw>
                </a:effectLst>
              </a:rPr>
              <a:t>(feasibility check)</a:t>
            </a:r>
            <a:r>
              <a:rPr lang="en-US" altLang="zh-TW" sz="1800" dirty="0"/>
              <a:t>: </a:t>
            </a:r>
          </a:p>
          <a:p>
            <a:pPr lvl="2">
              <a:lnSpc>
                <a:spcPct val="120000"/>
              </a:lnSpc>
            </a:pPr>
            <a:r>
              <a:rPr lang="zh-TW" altLang="en-US" sz="1600" dirty="0"/>
              <a:t>售貨員必須判斷他</a:t>
            </a:r>
            <a:r>
              <a:rPr lang="zh-TW" altLang="en-US" sz="1600" u="sng" dirty="0"/>
              <a:t>剛剛選擇出那一枚硬幣的幣值加上 “目前顧客方已經收到的幣值總數”</a:t>
            </a:r>
            <a:r>
              <a:rPr lang="zh-TW" altLang="en-US" sz="1600" dirty="0"/>
              <a:t> 是否超過 “</a:t>
            </a:r>
            <a:r>
              <a:rPr lang="zh-TW" altLang="en-US" sz="1600" b="1" dirty="0">
                <a:solidFill>
                  <a:srgbClr val="FF0000"/>
                </a:solidFill>
                <a:effectLst>
                  <a:outerShdw blurRad="38100" dist="38100" dir="2700000" algn="tl">
                    <a:srgbClr val="000000">
                      <a:alpha val="43137"/>
                    </a:srgbClr>
                  </a:outerShdw>
                </a:effectLst>
              </a:rPr>
              <a:t>應找給顧客的最後總數</a:t>
            </a:r>
            <a:r>
              <a:rPr lang="zh-TW" altLang="en-US" sz="1600" dirty="0"/>
              <a:t>”。</a:t>
            </a:r>
            <a:r>
              <a:rPr lang="en-US" altLang="zh-TW" sz="1600" dirty="0"/>
              <a:t>(</a:t>
            </a:r>
            <a:r>
              <a:rPr lang="zh-TW" altLang="en-US" sz="1600" dirty="0"/>
              <a:t>是否有超過</a:t>
            </a:r>
            <a:r>
              <a:rPr lang="en-US" altLang="zh-TW" sz="1600" dirty="0"/>
              <a:t>75</a:t>
            </a:r>
            <a:r>
              <a:rPr lang="zh-TW" altLang="en-US" sz="1600" dirty="0"/>
              <a:t>元</a:t>
            </a:r>
            <a:r>
              <a:rPr lang="en-US" altLang="zh-TW" sz="1600" dirty="0"/>
              <a:t>)</a:t>
            </a:r>
          </a:p>
          <a:p>
            <a:pPr lvl="1">
              <a:lnSpc>
                <a:spcPct val="120000"/>
              </a:lnSpc>
            </a:pPr>
            <a:r>
              <a:rPr lang="zh-TW" altLang="en-US" sz="1800" b="1" dirty="0">
                <a:solidFill>
                  <a:srgbClr val="0000FF"/>
                </a:solidFill>
                <a:effectLst>
                  <a:outerShdw blurRad="38100" dist="38100" dir="2700000" algn="tl">
                    <a:srgbClr val="C0C0C0"/>
                  </a:outerShdw>
                </a:effectLst>
              </a:rPr>
              <a:t>解答檢查 </a:t>
            </a:r>
            <a:r>
              <a:rPr lang="en-US" altLang="zh-TW" sz="1800" b="1" dirty="0">
                <a:solidFill>
                  <a:srgbClr val="0000FF"/>
                </a:solidFill>
                <a:effectLst>
                  <a:outerShdw blurRad="38100" dist="38100" dir="2700000" algn="tl">
                    <a:srgbClr val="C0C0C0"/>
                  </a:outerShdw>
                </a:effectLst>
              </a:rPr>
              <a:t>(solution check)</a:t>
            </a:r>
            <a:r>
              <a:rPr lang="en-US" altLang="zh-TW" sz="1800" dirty="0"/>
              <a:t>:</a:t>
            </a:r>
          </a:p>
          <a:p>
            <a:pPr lvl="2">
              <a:lnSpc>
                <a:spcPct val="120000"/>
              </a:lnSpc>
            </a:pPr>
            <a:r>
              <a:rPr lang="zh-TW" altLang="en-US" sz="1600" dirty="0"/>
              <a:t>售貨員必須</a:t>
            </a:r>
            <a:r>
              <a:rPr lang="zh-TW" altLang="en-US" sz="1600" u="sng" dirty="0"/>
              <a:t>檢查目前 “已找給顧客方的零錢總數” 是否等於 “應找給顧客的最後總數”</a:t>
            </a:r>
            <a:r>
              <a:rPr lang="zh-TW" altLang="en-US" sz="1600" dirty="0"/>
              <a:t>。</a:t>
            </a:r>
            <a:r>
              <a:rPr lang="en-US" altLang="zh-TW" sz="1600" dirty="0"/>
              <a:t>(</a:t>
            </a:r>
            <a:r>
              <a:rPr lang="zh-TW" altLang="en-US" sz="1600" dirty="0"/>
              <a:t>是否已經等於</a:t>
            </a:r>
            <a:r>
              <a:rPr lang="en-US" altLang="zh-TW" sz="1600" dirty="0"/>
              <a:t>75</a:t>
            </a:r>
            <a:r>
              <a:rPr lang="zh-TW" altLang="en-US" sz="1600" dirty="0"/>
              <a:t>元</a:t>
            </a:r>
            <a:r>
              <a:rPr lang="en-US" altLang="zh-TW" sz="1600" dirty="0"/>
              <a:t>)</a:t>
            </a:r>
          </a:p>
          <a:p>
            <a:pPr lvl="2">
              <a:lnSpc>
                <a:spcPct val="120000"/>
              </a:lnSpc>
            </a:pPr>
            <a:r>
              <a:rPr lang="zh-TW" altLang="en-US" sz="1600" dirty="0"/>
              <a:t>如果兩者不相等，則售貨員必須繼續利用他的選擇硬幣機制拿出硬幣，並重複上述三個過程直到 “</a:t>
            </a:r>
            <a:r>
              <a:rPr lang="zh-TW" altLang="en-US" sz="1600" b="1" dirty="0">
                <a:solidFill>
                  <a:srgbClr val="FF0000"/>
                </a:solidFill>
                <a:effectLst>
                  <a:outerShdw blurRad="38100" dist="38100" dir="2700000" algn="tl">
                    <a:srgbClr val="C0C0C0"/>
                  </a:outerShdw>
                </a:effectLst>
              </a:rPr>
              <a:t>已找給顧客方的零錢總數</a:t>
            </a:r>
            <a:r>
              <a:rPr lang="zh-TW" altLang="en-US" sz="1600" dirty="0"/>
              <a:t>” 等於 “</a:t>
            </a:r>
            <a:r>
              <a:rPr lang="zh-TW" altLang="en-US" sz="1600" b="1" dirty="0">
                <a:solidFill>
                  <a:srgbClr val="FF0000"/>
                </a:solidFill>
                <a:effectLst>
                  <a:outerShdw blurRad="38100" dist="38100" dir="2700000" algn="tl">
                    <a:srgbClr val="C0C0C0"/>
                  </a:outerShdw>
                </a:effectLst>
              </a:rPr>
              <a:t>應找給顧客的最後總數</a:t>
            </a:r>
            <a:r>
              <a:rPr lang="zh-TW" altLang="en-US" sz="1600" dirty="0"/>
              <a:t>”</a:t>
            </a:r>
            <a:r>
              <a:rPr lang="en-US" altLang="zh-TW" sz="1600" dirty="0"/>
              <a:t>; </a:t>
            </a:r>
            <a:r>
              <a:rPr lang="zh-TW" altLang="en-US" sz="1600" dirty="0"/>
              <a:t>或是</a:t>
            </a:r>
            <a:r>
              <a:rPr lang="zh-TW" altLang="en-US" sz="1600" b="1" dirty="0">
                <a:solidFill>
                  <a:srgbClr val="FF0000"/>
                </a:solidFill>
                <a:effectLst>
                  <a:outerShdw blurRad="38100" dist="38100" dir="2700000" algn="tl">
                    <a:srgbClr val="C0C0C0"/>
                  </a:outerShdw>
                </a:effectLst>
              </a:rPr>
              <a:t>收銀機裡的硬幣全部用盡</a:t>
            </a:r>
            <a:r>
              <a:rPr lang="zh-TW" altLang="en-US" sz="1600" dirty="0"/>
              <a:t>為止。</a:t>
            </a:r>
          </a:p>
        </p:txBody>
      </p:sp>
    </p:spTree>
    <p:extLst>
      <p:ext uri="{BB962C8B-B14F-4D97-AF65-F5344CB8AC3E}">
        <p14:creationId xmlns:p14="http://schemas.microsoft.com/office/powerpoint/2010/main" val="5394404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128B606-C77C-4B6E-8352-71FB208EC388}"/>
              </a:ext>
            </a:extLst>
          </p:cNvPr>
          <p:cNvPicPr>
            <a:picLocks noChangeAspect="1"/>
          </p:cNvPicPr>
          <p:nvPr/>
        </p:nvPicPr>
        <p:blipFill>
          <a:blip r:embed="rId2"/>
          <a:stretch>
            <a:fillRect/>
          </a:stretch>
        </p:blipFill>
        <p:spPr>
          <a:xfrm>
            <a:off x="467544" y="692696"/>
            <a:ext cx="5400600" cy="2101129"/>
          </a:xfrm>
          <a:prstGeom prst="rect">
            <a:avLst/>
          </a:prstGeom>
        </p:spPr>
      </p:pic>
      <p:pic>
        <p:nvPicPr>
          <p:cNvPr id="5" name="圖片 4">
            <a:extLst>
              <a:ext uri="{FF2B5EF4-FFF2-40B4-BE49-F238E27FC236}">
                <a16:creationId xmlns:a16="http://schemas.microsoft.com/office/drawing/2014/main" id="{D06DB061-A6E5-4FB4-AD1C-1B5C5AB0F996}"/>
              </a:ext>
            </a:extLst>
          </p:cNvPr>
          <p:cNvPicPr>
            <a:picLocks noChangeAspect="1"/>
          </p:cNvPicPr>
          <p:nvPr/>
        </p:nvPicPr>
        <p:blipFill>
          <a:blip r:embed="rId3"/>
          <a:stretch>
            <a:fillRect/>
          </a:stretch>
        </p:blipFill>
        <p:spPr>
          <a:xfrm>
            <a:off x="467544" y="2793824"/>
            <a:ext cx="5616624" cy="3848311"/>
          </a:xfrm>
          <a:prstGeom prst="rect">
            <a:avLst/>
          </a:prstGeom>
        </p:spPr>
      </p:pic>
    </p:spTree>
    <p:extLst>
      <p:ext uri="{BB962C8B-B14F-4D97-AF65-F5344CB8AC3E}">
        <p14:creationId xmlns:p14="http://schemas.microsoft.com/office/powerpoint/2010/main" val="40476547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AE6E7EC4-935D-4566-BC95-7B014C26AFA3}"/>
              </a:ext>
            </a:extLst>
          </p:cNvPr>
          <p:cNvPicPr>
            <a:picLocks noChangeAspect="1"/>
          </p:cNvPicPr>
          <p:nvPr/>
        </p:nvPicPr>
        <p:blipFill rotWithShape="1">
          <a:blip r:embed="rId2"/>
          <a:srcRect b="47838"/>
          <a:stretch/>
        </p:blipFill>
        <p:spPr>
          <a:xfrm>
            <a:off x="179512" y="764704"/>
            <a:ext cx="6552728" cy="2664296"/>
          </a:xfrm>
          <a:prstGeom prst="rect">
            <a:avLst/>
          </a:prstGeom>
        </p:spPr>
      </p:pic>
      <p:pic>
        <p:nvPicPr>
          <p:cNvPr id="3" name="圖片 2">
            <a:extLst>
              <a:ext uri="{FF2B5EF4-FFF2-40B4-BE49-F238E27FC236}">
                <a16:creationId xmlns:a16="http://schemas.microsoft.com/office/drawing/2014/main" id="{54A9AF6D-1A47-492D-8D64-D7B8D17BAAC7}"/>
              </a:ext>
            </a:extLst>
          </p:cNvPr>
          <p:cNvPicPr>
            <a:picLocks noChangeAspect="1"/>
          </p:cNvPicPr>
          <p:nvPr/>
        </p:nvPicPr>
        <p:blipFill>
          <a:blip r:embed="rId3"/>
          <a:stretch>
            <a:fillRect/>
          </a:stretch>
        </p:blipFill>
        <p:spPr>
          <a:xfrm>
            <a:off x="3923928" y="2420888"/>
            <a:ext cx="5115234" cy="4032448"/>
          </a:xfrm>
          <a:prstGeom prst="rect">
            <a:avLst/>
          </a:prstGeom>
        </p:spPr>
      </p:pic>
    </p:spTree>
    <p:extLst>
      <p:ext uri="{BB962C8B-B14F-4D97-AF65-F5344CB8AC3E}">
        <p14:creationId xmlns:p14="http://schemas.microsoft.com/office/powerpoint/2010/main" val="13579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2CA0FD-AA7E-43D4-AFC4-34C28E9C00AE}"/>
              </a:ext>
            </a:extLst>
          </p:cNvPr>
          <p:cNvSpPr>
            <a:spLocks noGrp="1"/>
          </p:cNvSpPr>
          <p:nvPr>
            <p:ph type="title"/>
          </p:nvPr>
        </p:nvSpPr>
        <p:spPr/>
        <p:txBody>
          <a:bodyPr/>
          <a:lstStyle/>
          <a:p>
            <a:r>
              <a:rPr lang="zh-TW" altLang="en-US" dirty="0"/>
              <a:t>時間複雜度分析</a:t>
            </a:r>
          </a:p>
        </p:txBody>
      </p:sp>
      <p:sp>
        <p:nvSpPr>
          <p:cNvPr id="3" name="內容版面配置區 2">
            <a:extLst>
              <a:ext uri="{FF2B5EF4-FFF2-40B4-BE49-F238E27FC236}">
                <a16:creationId xmlns:a16="http://schemas.microsoft.com/office/drawing/2014/main" id="{49889C7E-660D-4F80-AD62-687663DACE41}"/>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C8200677-5DE9-4CC6-A972-0D2C1BF1CC8D}"/>
              </a:ext>
            </a:extLst>
          </p:cNvPr>
          <p:cNvPicPr>
            <a:picLocks noChangeAspect="1"/>
          </p:cNvPicPr>
          <p:nvPr/>
        </p:nvPicPr>
        <p:blipFill>
          <a:blip r:embed="rId2"/>
          <a:stretch>
            <a:fillRect/>
          </a:stretch>
        </p:blipFill>
        <p:spPr>
          <a:xfrm>
            <a:off x="561793" y="2060848"/>
            <a:ext cx="8034356" cy="1224136"/>
          </a:xfrm>
          <a:prstGeom prst="rect">
            <a:avLst/>
          </a:prstGeom>
        </p:spPr>
      </p:pic>
      <p:sp>
        <p:nvSpPr>
          <p:cNvPr id="5" name="文字方塊 4">
            <a:extLst>
              <a:ext uri="{FF2B5EF4-FFF2-40B4-BE49-F238E27FC236}">
                <a16:creationId xmlns:a16="http://schemas.microsoft.com/office/drawing/2014/main" id="{3EA0510F-8673-4BA0-B07F-7E751986FB06}"/>
              </a:ext>
            </a:extLst>
          </p:cNvPr>
          <p:cNvSpPr txBox="1"/>
          <p:nvPr/>
        </p:nvSpPr>
        <p:spPr>
          <a:xfrm>
            <a:off x="3635896" y="3720234"/>
            <a:ext cx="1194558" cy="646331"/>
          </a:xfrm>
          <a:prstGeom prst="rect">
            <a:avLst/>
          </a:prstGeom>
          <a:noFill/>
        </p:spPr>
        <p:txBody>
          <a:bodyPr wrap="none" rtlCol="0">
            <a:spAutoFit/>
          </a:bodyPr>
          <a:lstStyle/>
          <a:p>
            <a:r>
              <a:rPr lang="zh-TW" altLang="en-US" sz="3600" dirty="0">
                <a:sym typeface="Symbol" panose="05050102010706020507" pitchFamily="18" charset="2"/>
              </a:rPr>
              <a:t></a:t>
            </a:r>
            <a:r>
              <a:rPr lang="en-US" altLang="zh-TW" sz="3600" dirty="0">
                <a:sym typeface="Symbol" panose="05050102010706020507" pitchFamily="18" charset="2"/>
              </a:rPr>
              <a:t>(</a:t>
            </a:r>
            <a:r>
              <a:rPr lang="en-US" altLang="zh-TW" sz="3600" i="1" dirty="0">
                <a:sym typeface="Symbol" panose="05050102010706020507" pitchFamily="18" charset="2"/>
              </a:rPr>
              <a:t>n</a:t>
            </a:r>
            <a:r>
              <a:rPr lang="en-US" altLang="zh-TW" sz="3600" baseline="30000" dirty="0">
                <a:sym typeface="Symbol" panose="05050102010706020507" pitchFamily="18" charset="2"/>
              </a:rPr>
              <a:t>2</a:t>
            </a:r>
            <a:r>
              <a:rPr lang="en-US" altLang="zh-TW" sz="3600" dirty="0">
                <a:sym typeface="Symbol" panose="05050102010706020507" pitchFamily="18" charset="2"/>
              </a:rPr>
              <a:t>)</a:t>
            </a:r>
            <a:endParaRPr lang="zh-TW" altLang="en-US" sz="3600" dirty="0"/>
          </a:p>
        </p:txBody>
      </p:sp>
    </p:spTree>
    <p:extLst>
      <p:ext uri="{BB962C8B-B14F-4D97-AF65-F5344CB8AC3E}">
        <p14:creationId xmlns:p14="http://schemas.microsoft.com/office/powerpoint/2010/main" val="61654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graphicFrame>
        <p:nvGraphicFramePr>
          <p:cNvPr id="4" name="Object 4"/>
          <p:cNvGraphicFramePr>
            <a:graphicFrameLocks noChangeAspect="1"/>
          </p:cNvGraphicFramePr>
          <p:nvPr>
            <p:extLst>
              <p:ext uri="{D42A27DB-BD31-4B8C-83A1-F6EECF244321}">
                <p14:modId xmlns:p14="http://schemas.microsoft.com/office/powerpoint/2010/main" val="669843521"/>
              </p:ext>
            </p:extLst>
          </p:nvPr>
        </p:nvGraphicFramePr>
        <p:xfrm>
          <a:off x="400149" y="1770803"/>
          <a:ext cx="8351837" cy="2571750"/>
        </p:xfrm>
        <a:graphic>
          <a:graphicData uri="http://schemas.openxmlformats.org/presentationml/2006/ole">
            <mc:AlternateContent xmlns:mc="http://schemas.openxmlformats.org/markup-compatibility/2006">
              <mc:Choice xmlns:v="urn:schemas-microsoft-com:vml" Requires="v">
                <p:oleObj spid="_x0000_s1054" name="點陣圖影像" r:id="rId3" imgW="5601482" imgH="1724266" progId="Paint.Picture">
                  <p:embed/>
                </p:oleObj>
              </mc:Choice>
              <mc:Fallback>
                <p:oleObj name="點陣圖影像" r:id="rId3" imgW="5601482" imgH="1724266" progId="Paint.Picture">
                  <p:embed/>
                  <p:pic>
                    <p:nvPicPr>
                      <p:cNvPr id="8540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149" y="1770803"/>
                        <a:ext cx="8351837"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535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Minimum Spanning Trees (</a:t>
            </a:r>
            <a:r>
              <a:rPr lang="zh-TW" altLang="en-US" cap="none" dirty="0"/>
              <a:t>最小成本擴張樹</a:t>
            </a:r>
            <a:r>
              <a:rPr lang="en-US" altLang="zh-TW" cap="none" dirty="0"/>
              <a:t>)</a:t>
            </a:r>
            <a:endParaRPr lang="zh-TW" altLang="en-US" cap="none" dirty="0"/>
          </a:p>
        </p:txBody>
      </p:sp>
      <p:sp>
        <p:nvSpPr>
          <p:cNvPr id="3" name="內容版面配置區 2"/>
          <p:cNvSpPr>
            <a:spLocks noGrp="1"/>
          </p:cNvSpPr>
          <p:nvPr>
            <p:ph idx="1"/>
          </p:nvPr>
        </p:nvSpPr>
        <p:spPr>
          <a:xfrm>
            <a:off x="581192" y="1770803"/>
            <a:ext cx="7989752" cy="2718588"/>
          </a:xfrm>
        </p:spPr>
        <p:txBody>
          <a:bodyPr>
            <a:normAutofit fontScale="92500" lnSpcReduction="20000"/>
          </a:bodyPr>
          <a:lstStyle/>
          <a:p>
            <a:r>
              <a:rPr lang="en-US" altLang="zh-TW" dirty="0"/>
              <a:t>Spanning Tree (</a:t>
            </a:r>
            <a:r>
              <a:rPr lang="zh-TW" altLang="en-US" dirty="0"/>
              <a:t>擴張樹</a:t>
            </a:r>
            <a:r>
              <a:rPr lang="en-US" altLang="zh-TW" dirty="0"/>
              <a:t>)</a:t>
            </a:r>
            <a:endParaRPr lang="en-US" altLang="zh-TW" b="1" dirty="0">
              <a:solidFill>
                <a:srgbClr val="FF0000"/>
              </a:solidFill>
              <a:effectLst>
                <a:outerShdw blurRad="38100" dist="38100" dir="2700000" algn="tl">
                  <a:srgbClr val="C0C0C0"/>
                </a:outerShdw>
              </a:effectLst>
            </a:endParaRPr>
          </a:p>
          <a:p>
            <a:pPr lvl="1"/>
            <a:r>
              <a:rPr lang="en-US" altLang="zh-TW" dirty="0"/>
              <a:t>Def: G = &lt;V, E&gt;</a:t>
            </a:r>
            <a:r>
              <a:rPr lang="zh-TW" altLang="en-US" dirty="0"/>
              <a:t>為一</a:t>
            </a:r>
            <a:r>
              <a:rPr lang="en-US" altLang="zh-TW" dirty="0"/>
              <a:t>Connected</a:t>
            </a:r>
            <a:r>
              <a:rPr lang="zh-TW" altLang="en-US" dirty="0"/>
              <a:t>無向圖，令</a:t>
            </a:r>
            <a:r>
              <a:rPr lang="en-US" altLang="zh-TW" dirty="0"/>
              <a:t>F</a:t>
            </a:r>
            <a:r>
              <a:rPr lang="zh-TW" altLang="en-US" dirty="0"/>
              <a:t>為追蹤</a:t>
            </a:r>
            <a:r>
              <a:rPr lang="en-US" altLang="zh-TW" dirty="0"/>
              <a:t>Graph</a:t>
            </a:r>
            <a:r>
              <a:rPr lang="zh-TW" altLang="en-US" dirty="0"/>
              <a:t>時所經過的邊集合，</a:t>
            </a:r>
            <a:r>
              <a:rPr lang="en-US" altLang="zh-TW" dirty="0"/>
              <a:t>B</a:t>
            </a:r>
            <a:r>
              <a:rPr lang="zh-TW" altLang="en-US" dirty="0"/>
              <a:t>為未經過的邊集合，則</a:t>
            </a:r>
            <a:r>
              <a:rPr lang="en-US" altLang="zh-TW" dirty="0"/>
              <a:t>S = (V, F)</a:t>
            </a:r>
            <a:r>
              <a:rPr lang="zh-TW" altLang="en-US" dirty="0"/>
              <a:t>為</a:t>
            </a:r>
            <a:r>
              <a:rPr lang="en-US" altLang="zh-TW" dirty="0"/>
              <a:t>G</a:t>
            </a:r>
            <a:r>
              <a:rPr lang="zh-TW" altLang="en-US" dirty="0"/>
              <a:t>的一個</a:t>
            </a:r>
            <a:r>
              <a:rPr lang="en-US" altLang="zh-TW" dirty="0"/>
              <a:t>Spanning Tree</a:t>
            </a:r>
            <a:r>
              <a:rPr lang="zh-TW" altLang="en-US" dirty="0"/>
              <a:t>，且</a:t>
            </a:r>
            <a:r>
              <a:rPr lang="en-US" altLang="zh-TW" dirty="0"/>
              <a:t>S</a:t>
            </a:r>
            <a:r>
              <a:rPr lang="zh-TW" altLang="en-US" dirty="0"/>
              <a:t>滿足</a:t>
            </a:r>
            <a:r>
              <a:rPr lang="en-US" altLang="zh-TW" dirty="0"/>
              <a:t>:</a:t>
            </a:r>
          </a:p>
          <a:p>
            <a:pPr lvl="2"/>
            <a:r>
              <a:rPr lang="en-US" altLang="zh-TW" dirty="0"/>
              <a:t>E =  F+B</a:t>
            </a:r>
          </a:p>
          <a:p>
            <a:pPr lvl="2"/>
            <a:r>
              <a:rPr lang="zh-TW" altLang="en-US" dirty="0"/>
              <a:t>自</a:t>
            </a:r>
            <a:r>
              <a:rPr lang="en-US" altLang="zh-TW" dirty="0"/>
              <a:t>B</a:t>
            </a:r>
            <a:r>
              <a:rPr lang="zh-TW" altLang="en-US" dirty="0"/>
              <a:t>中任取一邊加入</a:t>
            </a:r>
            <a:r>
              <a:rPr lang="en-US" altLang="zh-TW" dirty="0"/>
              <a:t>S</a:t>
            </a:r>
            <a:r>
              <a:rPr lang="zh-TW" altLang="en-US" dirty="0"/>
              <a:t>中，必形成</a:t>
            </a:r>
            <a:r>
              <a:rPr lang="en-US" altLang="zh-TW" dirty="0"/>
              <a:t>Cycle</a:t>
            </a:r>
          </a:p>
          <a:p>
            <a:pPr lvl="2"/>
            <a:r>
              <a:rPr lang="zh-TW" altLang="en-US" dirty="0"/>
              <a:t>在</a:t>
            </a:r>
            <a:r>
              <a:rPr lang="en-US" altLang="zh-TW" dirty="0"/>
              <a:t>S</a:t>
            </a:r>
            <a:r>
              <a:rPr lang="zh-TW" altLang="en-US" dirty="0"/>
              <a:t>中，任何頂點對之間必存在一唯一</a:t>
            </a:r>
            <a:r>
              <a:rPr lang="en-US" altLang="zh-TW" dirty="0"/>
              <a:t>Simple path</a:t>
            </a:r>
            <a:r>
              <a:rPr lang="zh-TW" altLang="en-US" dirty="0"/>
              <a:t>。</a:t>
            </a:r>
          </a:p>
          <a:p>
            <a:r>
              <a:rPr lang="en-US" altLang="zh-TW" dirty="0"/>
              <a:t>Ex:</a:t>
            </a:r>
          </a:p>
          <a:p>
            <a:endParaRPr lang="zh-TW" altLang="en-US" dirty="0"/>
          </a:p>
        </p:txBody>
      </p:sp>
      <p:grpSp>
        <p:nvGrpSpPr>
          <p:cNvPr id="4" name="Group 8"/>
          <p:cNvGrpSpPr>
            <a:grpSpLocks/>
          </p:cNvGrpSpPr>
          <p:nvPr/>
        </p:nvGrpSpPr>
        <p:grpSpPr bwMode="auto">
          <a:xfrm>
            <a:off x="3060874" y="4005263"/>
            <a:ext cx="1655762" cy="1511300"/>
            <a:chOff x="2336" y="1570"/>
            <a:chExt cx="1224" cy="1180"/>
          </a:xfrm>
        </p:grpSpPr>
        <p:grpSp>
          <p:nvGrpSpPr>
            <p:cNvPr id="5" name="Group 9"/>
            <p:cNvGrpSpPr>
              <a:grpSpLocks/>
            </p:cNvGrpSpPr>
            <p:nvPr/>
          </p:nvGrpSpPr>
          <p:grpSpPr bwMode="auto">
            <a:xfrm>
              <a:off x="2336" y="1570"/>
              <a:ext cx="1224" cy="1180"/>
              <a:chOff x="2336" y="1570"/>
              <a:chExt cx="1224" cy="1180"/>
            </a:xfrm>
          </p:grpSpPr>
          <p:sp>
            <p:nvSpPr>
              <p:cNvPr id="12" name="Oval 10"/>
              <p:cNvSpPr>
                <a:spLocks noChangeArrowheads="1"/>
              </p:cNvSpPr>
              <p:nvPr/>
            </p:nvSpPr>
            <p:spPr bwMode="auto">
              <a:xfrm>
                <a:off x="2789" y="1570"/>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A</a:t>
                </a:r>
              </a:p>
            </p:txBody>
          </p:sp>
          <p:sp>
            <p:nvSpPr>
              <p:cNvPr id="13" name="Oval 11"/>
              <p:cNvSpPr>
                <a:spLocks noChangeArrowheads="1"/>
              </p:cNvSpPr>
              <p:nvPr/>
            </p:nvSpPr>
            <p:spPr bwMode="auto">
              <a:xfrm>
                <a:off x="2336" y="1979"/>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B</a:t>
                </a:r>
              </a:p>
            </p:txBody>
          </p:sp>
          <p:sp>
            <p:nvSpPr>
              <p:cNvPr id="14" name="Oval 12"/>
              <p:cNvSpPr>
                <a:spLocks noChangeArrowheads="1"/>
              </p:cNvSpPr>
              <p:nvPr/>
            </p:nvSpPr>
            <p:spPr bwMode="auto">
              <a:xfrm>
                <a:off x="2789" y="2478"/>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C</a:t>
                </a:r>
              </a:p>
            </p:txBody>
          </p:sp>
          <p:sp>
            <p:nvSpPr>
              <p:cNvPr id="15" name="Oval 13"/>
              <p:cNvSpPr>
                <a:spLocks noChangeArrowheads="1"/>
              </p:cNvSpPr>
              <p:nvPr/>
            </p:nvSpPr>
            <p:spPr bwMode="auto">
              <a:xfrm>
                <a:off x="3288" y="1979"/>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
                </a:r>
              </a:p>
            </p:txBody>
          </p:sp>
          <p:sp>
            <p:nvSpPr>
              <p:cNvPr id="16" name="Line 14"/>
              <p:cNvSpPr>
                <a:spLocks noChangeShapeType="1"/>
              </p:cNvSpPr>
              <p:nvPr/>
            </p:nvSpPr>
            <p:spPr bwMode="auto">
              <a:xfrm flipH="1">
                <a:off x="2517" y="1752"/>
                <a:ext cx="272"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 name="Line 15"/>
              <p:cNvSpPr>
                <a:spLocks noChangeShapeType="1"/>
              </p:cNvSpPr>
              <p:nvPr/>
            </p:nvSpPr>
            <p:spPr bwMode="auto">
              <a:xfrm>
                <a:off x="3061" y="1752"/>
                <a:ext cx="273"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 name="Line 16"/>
              <p:cNvSpPr>
                <a:spLocks noChangeShapeType="1"/>
              </p:cNvSpPr>
              <p:nvPr/>
            </p:nvSpPr>
            <p:spPr bwMode="auto">
              <a:xfrm>
                <a:off x="2472" y="2251"/>
                <a:ext cx="363"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9" name="Line 17"/>
              <p:cNvSpPr>
                <a:spLocks noChangeShapeType="1"/>
              </p:cNvSpPr>
              <p:nvPr/>
            </p:nvSpPr>
            <p:spPr bwMode="auto">
              <a:xfrm flipV="1">
                <a:off x="3016" y="2205"/>
                <a:ext cx="318"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6" name="Text Box 18"/>
            <p:cNvSpPr txBox="1">
              <a:spLocks noChangeArrowheads="1"/>
            </p:cNvSpPr>
            <p:nvPr/>
          </p:nvSpPr>
          <p:spPr bwMode="auto">
            <a:xfrm>
              <a:off x="2919" y="2025"/>
              <a:ext cx="1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7" name="Text Box 19"/>
            <p:cNvSpPr txBox="1">
              <a:spLocks noChangeArrowheads="1"/>
            </p:cNvSpPr>
            <p:nvPr/>
          </p:nvSpPr>
          <p:spPr bwMode="auto">
            <a:xfrm>
              <a:off x="3192" y="1708"/>
              <a:ext cx="1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8" name="Text Box 20"/>
            <p:cNvSpPr txBox="1">
              <a:spLocks noChangeArrowheads="1"/>
            </p:cNvSpPr>
            <p:nvPr/>
          </p:nvSpPr>
          <p:spPr bwMode="auto">
            <a:xfrm>
              <a:off x="2472" y="2342"/>
              <a:ext cx="13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9" name="Text Box 21"/>
            <p:cNvSpPr txBox="1">
              <a:spLocks noChangeArrowheads="1"/>
            </p:cNvSpPr>
            <p:nvPr/>
          </p:nvSpPr>
          <p:spPr bwMode="auto">
            <a:xfrm>
              <a:off x="2512" y="1662"/>
              <a:ext cx="1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10" name="Line 22"/>
            <p:cNvSpPr>
              <a:spLocks noChangeShapeType="1"/>
            </p:cNvSpPr>
            <p:nvPr/>
          </p:nvSpPr>
          <p:spPr bwMode="auto">
            <a:xfrm flipV="1">
              <a:off x="2925" y="1842"/>
              <a:ext cx="0" cy="6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1" name="Text Box 23"/>
            <p:cNvSpPr txBox="1">
              <a:spLocks noChangeArrowheads="1"/>
            </p:cNvSpPr>
            <p:nvPr/>
          </p:nvSpPr>
          <p:spPr bwMode="auto">
            <a:xfrm>
              <a:off x="3199" y="2338"/>
              <a:ext cx="13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grpSp>
      <p:grpSp>
        <p:nvGrpSpPr>
          <p:cNvPr id="20" name="Group 24"/>
          <p:cNvGrpSpPr>
            <a:grpSpLocks/>
          </p:cNvGrpSpPr>
          <p:nvPr/>
        </p:nvGrpSpPr>
        <p:grpSpPr bwMode="auto">
          <a:xfrm>
            <a:off x="1187624" y="5229225"/>
            <a:ext cx="1511300" cy="1439863"/>
            <a:chOff x="1791" y="3385"/>
            <a:chExt cx="952" cy="907"/>
          </a:xfrm>
        </p:grpSpPr>
        <p:sp>
          <p:nvSpPr>
            <p:cNvPr id="21" name="Oval 25"/>
            <p:cNvSpPr>
              <a:spLocks noChangeArrowheads="1"/>
            </p:cNvSpPr>
            <p:nvPr/>
          </p:nvSpPr>
          <p:spPr bwMode="auto">
            <a:xfrm>
              <a:off x="2143" y="3385"/>
              <a:ext cx="212" cy="2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A</a:t>
              </a:r>
            </a:p>
          </p:txBody>
        </p:sp>
        <p:sp>
          <p:nvSpPr>
            <p:cNvPr id="22" name="Oval 26"/>
            <p:cNvSpPr>
              <a:spLocks noChangeArrowheads="1"/>
            </p:cNvSpPr>
            <p:nvPr/>
          </p:nvSpPr>
          <p:spPr bwMode="auto">
            <a:xfrm>
              <a:off x="1791" y="3699"/>
              <a:ext cx="212" cy="2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B</a:t>
              </a:r>
            </a:p>
          </p:txBody>
        </p:sp>
        <p:sp>
          <p:nvSpPr>
            <p:cNvPr id="23" name="Oval 27"/>
            <p:cNvSpPr>
              <a:spLocks noChangeArrowheads="1"/>
            </p:cNvSpPr>
            <p:nvPr/>
          </p:nvSpPr>
          <p:spPr bwMode="auto">
            <a:xfrm>
              <a:off x="2143" y="4083"/>
              <a:ext cx="212" cy="2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C</a:t>
              </a:r>
            </a:p>
          </p:txBody>
        </p:sp>
        <p:sp>
          <p:nvSpPr>
            <p:cNvPr id="24" name="Oval 28"/>
            <p:cNvSpPr>
              <a:spLocks noChangeArrowheads="1"/>
            </p:cNvSpPr>
            <p:nvPr/>
          </p:nvSpPr>
          <p:spPr bwMode="auto">
            <a:xfrm>
              <a:off x="2531" y="3699"/>
              <a:ext cx="212" cy="2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
              </a:r>
            </a:p>
          </p:txBody>
        </p:sp>
        <p:sp>
          <p:nvSpPr>
            <p:cNvPr id="25" name="Line 29"/>
            <p:cNvSpPr>
              <a:spLocks noChangeShapeType="1"/>
            </p:cNvSpPr>
            <p:nvPr/>
          </p:nvSpPr>
          <p:spPr bwMode="auto">
            <a:xfrm flipH="1">
              <a:off x="1932" y="3525"/>
              <a:ext cx="211" cy="1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 name="Line 30"/>
            <p:cNvSpPr>
              <a:spLocks noChangeShapeType="1"/>
            </p:cNvSpPr>
            <p:nvPr/>
          </p:nvSpPr>
          <p:spPr bwMode="auto">
            <a:xfrm>
              <a:off x="2355" y="3525"/>
              <a:ext cx="212" cy="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 name="Line 31"/>
            <p:cNvSpPr>
              <a:spLocks noChangeShapeType="1"/>
            </p:cNvSpPr>
            <p:nvPr/>
          </p:nvSpPr>
          <p:spPr bwMode="auto">
            <a:xfrm flipV="1">
              <a:off x="2320" y="3873"/>
              <a:ext cx="247"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8" name="Text Box 32"/>
            <p:cNvSpPr txBox="1">
              <a:spLocks noChangeArrowheads="1"/>
            </p:cNvSpPr>
            <p:nvPr/>
          </p:nvSpPr>
          <p:spPr bwMode="auto">
            <a:xfrm>
              <a:off x="2456" y="3491"/>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29" name="Text Box 33"/>
            <p:cNvSpPr txBox="1">
              <a:spLocks noChangeArrowheads="1"/>
            </p:cNvSpPr>
            <p:nvPr/>
          </p:nvSpPr>
          <p:spPr bwMode="auto">
            <a:xfrm>
              <a:off x="1928" y="3455"/>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30" name="Text Box 34"/>
            <p:cNvSpPr txBox="1">
              <a:spLocks noChangeArrowheads="1"/>
            </p:cNvSpPr>
            <p:nvPr/>
          </p:nvSpPr>
          <p:spPr bwMode="auto">
            <a:xfrm>
              <a:off x="2461" y="3975"/>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grpSp>
      <p:grpSp>
        <p:nvGrpSpPr>
          <p:cNvPr id="31" name="Group 35"/>
          <p:cNvGrpSpPr>
            <a:grpSpLocks/>
          </p:cNvGrpSpPr>
          <p:nvPr/>
        </p:nvGrpSpPr>
        <p:grpSpPr bwMode="auto">
          <a:xfrm>
            <a:off x="5221461" y="5229225"/>
            <a:ext cx="1511300" cy="1439863"/>
            <a:chOff x="3652" y="3385"/>
            <a:chExt cx="952" cy="907"/>
          </a:xfrm>
        </p:grpSpPr>
        <p:sp>
          <p:nvSpPr>
            <p:cNvPr id="32" name="Oval 36"/>
            <p:cNvSpPr>
              <a:spLocks noChangeArrowheads="1"/>
            </p:cNvSpPr>
            <p:nvPr/>
          </p:nvSpPr>
          <p:spPr bwMode="auto">
            <a:xfrm>
              <a:off x="4004" y="3385"/>
              <a:ext cx="212" cy="2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A</a:t>
              </a:r>
            </a:p>
          </p:txBody>
        </p:sp>
        <p:sp>
          <p:nvSpPr>
            <p:cNvPr id="33" name="Oval 37"/>
            <p:cNvSpPr>
              <a:spLocks noChangeArrowheads="1"/>
            </p:cNvSpPr>
            <p:nvPr/>
          </p:nvSpPr>
          <p:spPr bwMode="auto">
            <a:xfrm>
              <a:off x="3652" y="3699"/>
              <a:ext cx="212" cy="2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B</a:t>
              </a:r>
            </a:p>
          </p:txBody>
        </p:sp>
        <p:sp>
          <p:nvSpPr>
            <p:cNvPr id="34" name="Oval 38"/>
            <p:cNvSpPr>
              <a:spLocks noChangeArrowheads="1"/>
            </p:cNvSpPr>
            <p:nvPr/>
          </p:nvSpPr>
          <p:spPr bwMode="auto">
            <a:xfrm>
              <a:off x="4004" y="4083"/>
              <a:ext cx="212" cy="2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C</a:t>
              </a:r>
            </a:p>
          </p:txBody>
        </p:sp>
        <p:sp>
          <p:nvSpPr>
            <p:cNvPr id="35" name="Oval 39"/>
            <p:cNvSpPr>
              <a:spLocks noChangeArrowheads="1"/>
            </p:cNvSpPr>
            <p:nvPr/>
          </p:nvSpPr>
          <p:spPr bwMode="auto">
            <a:xfrm>
              <a:off x="4392" y="3699"/>
              <a:ext cx="212" cy="2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t>D</a:t>
              </a:r>
            </a:p>
          </p:txBody>
        </p:sp>
        <p:sp>
          <p:nvSpPr>
            <p:cNvPr id="36" name="Line 40"/>
            <p:cNvSpPr>
              <a:spLocks noChangeShapeType="1"/>
            </p:cNvSpPr>
            <p:nvPr/>
          </p:nvSpPr>
          <p:spPr bwMode="auto">
            <a:xfrm flipH="1">
              <a:off x="3793" y="3525"/>
              <a:ext cx="211" cy="1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7" name="Line 41"/>
            <p:cNvSpPr>
              <a:spLocks noChangeShapeType="1"/>
            </p:cNvSpPr>
            <p:nvPr/>
          </p:nvSpPr>
          <p:spPr bwMode="auto">
            <a:xfrm>
              <a:off x="4216" y="3525"/>
              <a:ext cx="212" cy="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8" name="Text Box 42"/>
            <p:cNvSpPr txBox="1">
              <a:spLocks noChangeArrowheads="1"/>
            </p:cNvSpPr>
            <p:nvPr/>
          </p:nvSpPr>
          <p:spPr bwMode="auto">
            <a:xfrm>
              <a:off x="4105" y="3735"/>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39" name="Text Box 43"/>
            <p:cNvSpPr txBox="1">
              <a:spLocks noChangeArrowheads="1"/>
            </p:cNvSpPr>
            <p:nvPr/>
          </p:nvSpPr>
          <p:spPr bwMode="auto">
            <a:xfrm>
              <a:off x="4317" y="3491"/>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40" name="Text Box 44"/>
            <p:cNvSpPr txBox="1">
              <a:spLocks noChangeArrowheads="1"/>
            </p:cNvSpPr>
            <p:nvPr/>
          </p:nvSpPr>
          <p:spPr bwMode="auto">
            <a:xfrm>
              <a:off x="3789" y="3455"/>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41" name="Line 45"/>
            <p:cNvSpPr>
              <a:spLocks noChangeShapeType="1"/>
            </p:cNvSpPr>
            <p:nvPr/>
          </p:nvSpPr>
          <p:spPr bwMode="auto">
            <a:xfrm flipV="1">
              <a:off x="4110" y="3594"/>
              <a:ext cx="0" cy="4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42" name="AutoShape 46"/>
          <p:cNvSpPr>
            <a:spLocks noChangeArrowheads="1"/>
          </p:cNvSpPr>
          <p:nvPr/>
        </p:nvSpPr>
        <p:spPr bwMode="auto">
          <a:xfrm rot="19526613">
            <a:off x="2484611" y="5084763"/>
            <a:ext cx="544513" cy="485775"/>
          </a:xfrm>
          <a:prstGeom prst="leftArrow">
            <a:avLst>
              <a:gd name="adj1" fmla="val 50000"/>
              <a:gd name="adj2" fmla="val 2802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AutoShape 47"/>
          <p:cNvSpPr>
            <a:spLocks noChangeArrowheads="1"/>
          </p:cNvSpPr>
          <p:nvPr/>
        </p:nvSpPr>
        <p:spPr bwMode="auto">
          <a:xfrm rot="2073387" flipH="1">
            <a:off x="4748386" y="5084763"/>
            <a:ext cx="544513" cy="485775"/>
          </a:xfrm>
          <a:prstGeom prst="leftArrow">
            <a:avLst>
              <a:gd name="adj1" fmla="val 50000"/>
              <a:gd name="adj2" fmla="val 2802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59434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par>
                                <p:cTn id="13" presetID="14" presetClass="entr" presetSubtype="1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randombar(horizontal)">
                                      <p:cBhvr>
                                        <p:cTn id="15" dur="500"/>
                                        <p:tgtEl>
                                          <p:spTgt spid="42"/>
                                        </p:tgtEl>
                                      </p:cBhvr>
                                    </p:animEffect>
                                  </p:childTnLst>
                                </p:cTn>
                              </p:par>
                            </p:childTnLst>
                          </p:cTn>
                        </p:par>
                        <p:par>
                          <p:cTn id="16" fill="hold">
                            <p:stCondLst>
                              <p:cond delay="500"/>
                            </p:stCondLst>
                            <p:childTnLst>
                              <p:par>
                                <p:cTn id="17" presetID="14" presetClass="entr" presetSubtype="1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par>
                                <p:cTn id="20" presetID="14"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紅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紅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678D26-14AE-40FE-9D3C-4EB512557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TM03457464[[fn=紅利]]</Template>
  <TotalTime>0</TotalTime>
  <Words>6438</Words>
  <Application>Microsoft Office PowerPoint</Application>
  <PresentationFormat>如螢幕大小 (4:3)</PresentationFormat>
  <Paragraphs>1414</Paragraphs>
  <Slides>72</Slides>
  <Notes>1</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2</vt:i4>
      </vt:variant>
      <vt:variant>
        <vt:lpstr>投影片標題</vt:lpstr>
      </vt:variant>
      <vt:variant>
        <vt:i4>72</vt:i4>
      </vt:variant>
    </vt:vector>
  </HeadingPairs>
  <TitlesOfParts>
    <vt:vector size="88" baseType="lpstr">
      <vt:lpstr>MS PGothic</vt:lpstr>
      <vt:lpstr>微軟正黑體</vt:lpstr>
      <vt:lpstr>新細明體</vt:lpstr>
      <vt:lpstr>Berlin Sans FB</vt:lpstr>
      <vt:lpstr>Berlin Sans FB Demi</vt:lpstr>
      <vt:lpstr>Calibri</vt:lpstr>
      <vt:lpstr>Gill Sans MT</vt:lpstr>
      <vt:lpstr>Rockwell Condensed</vt:lpstr>
      <vt:lpstr>Symbol</vt:lpstr>
      <vt:lpstr>Times New Roman</vt:lpstr>
      <vt:lpstr>Wingdings</vt:lpstr>
      <vt:lpstr>Wingdings 2</vt:lpstr>
      <vt:lpstr>Wingdings 3</vt:lpstr>
      <vt:lpstr>紅利</vt:lpstr>
      <vt:lpstr>點陣圖影像</vt:lpstr>
      <vt:lpstr>方程式</vt:lpstr>
      <vt:lpstr>貪婪法則 Greedy Approach</vt:lpstr>
      <vt:lpstr>Outlines</vt:lpstr>
      <vt:lpstr>Dynamic Programming V.S. Greedy Approach</vt:lpstr>
      <vt:lpstr>PowerPoint 簡報</vt:lpstr>
      <vt:lpstr>Concepts of Greedy Approach</vt:lpstr>
      <vt:lpstr>PowerPoint 簡報</vt:lpstr>
      <vt:lpstr>PowerPoint 簡報</vt:lpstr>
      <vt:lpstr>PowerPoint 簡報</vt:lpstr>
      <vt:lpstr>Minimum Spanning Trees (最小成本擴張樹)</vt:lpstr>
      <vt:lpstr>PowerPoint 簡報</vt:lpstr>
      <vt:lpstr>PowerPoint 簡報</vt:lpstr>
      <vt:lpstr>Kruskal’s Algorithm</vt:lpstr>
      <vt:lpstr>試利用Kruskal’s Algo.求下圖的Minimum Spanning Tree</vt:lpstr>
      <vt:lpstr>PowerPoint 簡報</vt:lpstr>
      <vt:lpstr>PowerPoint 簡報</vt:lpstr>
      <vt:lpstr>PowerPoint 簡報</vt:lpstr>
      <vt:lpstr>Prim’s Algorithm</vt:lpstr>
      <vt:lpstr>試利用Prim’s Algo.求下圖的Minimum Spanning Tree</vt:lpstr>
      <vt:lpstr>PowerPoint 簡報</vt:lpstr>
      <vt:lpstr>PowerPoint 簡報</vt:lpstr>
      <vt:lpstr>Summary</vt:lpstr>
      <vt:lpstr>The Knapsack Problem (背包問題)</vt:lpstr>
      <vt:lpstr>PowerPoint 簡報</vt:lpstr>
      <vt:lpstr>PowerPoint 簡報</vt:lpstr>
      <vt:lpstr>Fractional Knapsack Problem</vt:lpstr>
      <vt:lpstr>PowerPoint 簡報</vt:lpstr>
      <vt:lpstr>PowerPoint 簡報</vt:lpstr>
      <vt:lpstr>PowerPoint 簡報</vt:lpstr>
      <vt:lpstr>練習範例</vt:lpstr>
      <vt:lpstr>0/1 Knapsack Problem</vt:lpstr>
      <vt:lpstr>PowerPoint 簡報</vt:lpstr>
      <vt:lpstr>PowerPoint 簡報</vt:lpstr>
      <vt:lpstr>PowerPoint 簡報</vt:lpstr>
      <vt:lpstr>PowerPoint 簡報</vt:lpstr>
      <vt:lpstr>範例: 假設有一背包W = 5，考慮以下的Items，求0/1 Knapsack最佳解:</vt:lpstr>
      <vt:lpstr>PowerPoint 簡報</vt:lpstr>
      <vt:lpstr>PowerPoint 簡報</vt:lpstr>
      <vt:lpstr>PowerPoint 簡報</vt:lpstr>
      <vt:lpstr>PowerPoint 簡報</vt:lpstr>
      <vt:lpstr>PowerPoint 簡報</vt:lpstr>
      <vt:lpstr>PowerPoint 簡報</vt:lpstr>
      <vt:lpstr>Dijkstra Algorithm for Single-pair Shortest Path Problem</vt:lpstr>
      <vt:lpstr>PowerPoint 簡報</vt:lpstr>
      <vt:lpstr>Dijkstra的解題概念</vt:lpstr>
      <vt:lpstr>PowerPoint 簡報</vt:lpstr>
      <vt:lpstr>Dijkstra的解題程序</vt:lpstr>
      <vt:lpstr>下圖是一個含有8個頂點的有向圖，其成本矩陣如下所示：</vt:lpstr>
      <vt:lpstr>PowerPoint 簡報</vt:lpstr>
      <vt:lpstr>PowerPoint 簡報</vt:lpstr>
      <vt:lpstr>PowerPoint 簡報</vt:lpstr>
      <vt:lpstr>PowerPoint 簡報</vt:lpstr>
      <vt:lpstr>補    充</vt:lpstr>
      <vt:lpstr>Huffman編碼演算法</vt:lpstr>
      <vt:lpstr>Huffman編碼範例</vt:lpstr>
      <vt:lpstr>對應不同編碼的樹及其成本</vt:lpstr>
      <vt:lpstr>Huffman編碼演算法</vt:lpstr>
      <vt:lpstr>Huffman編碼演算法時間複雜度</vt:lpstr>
      <vt:lpstr>Huffman編碼演算法的執行範例</vt:lpstr>
      <vt:lpstr>PowerPoint 簡報</vt:lpstr>
      <vt:lpstr>PowerPoint 簡報</vt:lpstr>
      <vt:lpstr>PowerPoint 簡報</vt:lpstr>
      <vt:lpstr>排程最佳化問題</vt:lpstr>
      <vt:lpstr>最小化總系統耗費時間</vt:lpstr>
      <vt:lpstr>PowerPoint 簡報</vt:lpstr>
      <vt:lpstr>依照截止期限來進行工作排程</vt:lpstr>
      <vt:lpstr>PowerPoint 簡報</vt:lpstr>
      <vt:lpstr>如何設計貪婪演算法</vt:lpstr>
      <vt:lpstr>PowerPoint 簡報</vt:lpstr>
      <vt:lpstr>PowerPoint 簡報</vt:lpstr>
      <vt:lpstr>PowerPoint 簡報</vt:lpstr>
      <vt:lpstr>PowerPoint 簡報</vt:lpstr>
      <vt:lpstr>時間複雜度分析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2016-06-25T12:48:12Z</dcterms:created>
  <dcterms:modified xsi:type="dcterms:W3CDTF">2018-06-06T02:03:55Z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