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08" r:id="rId3"/>
    <p:sldId id="257" r:id="rId4"/>
    <p:sldId id="309" r:id="rId5"/>
    <p:sldId id="316" r:id="rId6"/>
    <p:sldId id="317" r:id="rId7"/>
    <p:sldId id="315" r:id="rId8"/>
    <p:sldId id="318" r:id="rId9"/>
    <p:sldId id="322" r:id="rId10"/>
    <p:sldId id="327" r:id="rId11"/>
    <p:sldId id="328" r:id="rId12"/>
    <p:sldId id="329" r:id="rId13"/>
    <p:sldId id="310" r:id="rId14"/>
    <p:sldId id="278" r:id="rId15"/>
    <p:sldId id="319" r:id="rId16"/>
    <p:sldId id="320" r:id="rId17"/>
    <p:sldId id="321" r:id="rId18"/>
    <p:sldId id="326" r:id="rId19"/>
    <p:sldId id="325" r:id="rId20"/>
    <p:sldId id="314" r:id="rId21"/>
    <p:sldId id="313" r:id="rId2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kai Fan" initials="WF" lastIdx="2" clrIdx="0">
    <p:extLst>
      <p:ext uri="{19B8F6BF-5375-455C-9EA6-DF929625EA0E}">
        <p15:presenceInfo xmlns:p15="http://schemas.microsoft.com/office/powerpoint/2012/main" userId="S-1-5-21-974782400-4149089320-1878968498-1001" providerId="AD"/>
      </p:ext>
    </p:extLst>
  </p:cmAuthor>
  <p:cmAuthor id="2" name="Wenkai Fan" initials="WF [2]" lastIdx="1" clrIdx="1">
    <p:extLst>
      <p:ext uri="{19B8F6BF-5375-455C-9EA6-DF929625EA0E}">
        <p15:presenceInfo xmlns:p15="http://schemas.microsoft.com/office/powerpoint/2012/main" userId="Wenkai F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C774"/>
    <a:srgbClr val="4E8DF3"/>
    <a:srgbClr val="ECB4AE"/>
    <a:srgbClr val="D76054"/>
    <a:srgbClr val="A1C3F9"/>
    <a:srgbClr val="6DE5A9"/>
    <a:srgbClr val="FFED93"/>
    <a:srgbClr val="FFD708"/>
    <a:srgbClr val="4364FF"/>
    <a:srgbClr val="48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5522" autoAdjust="0"/>
  </p:normalViewPr>
  <p:slideViewPr>
    <p:cSldViewPr snapToGrid="0">
      <p:cViewPr varScale="1">
        <p:scale>
          <a:sx n="76" d="100"/>
          <a:sy n="76" d="100"/>
        </p:scale>
        <p:origin x="48" y="73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0179A-9B4B-466C-B152-AA183BC91FD4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01E51-2FAD-4A17-BEFF-010017AB0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9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HI EVERYONE. I am Wenkai from duke university. Today I want to talk about my current work of adding duke version LBT and heavy jet analysis to JETSCAPE.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01E51-2FAD-4A17-BEFF-010017AB01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47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01E51-2FAD-4A17-BEFF-010017AB01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898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01E51-2FAD-4A17-BEFF-010017AB01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54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01E51-2FAD-4A17-BEFF-010017AB01B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375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01E51-2FAD-4A17-BEFF-010017AB01B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57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01E51-2FAD-4A17-BEFF-010017AB01B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899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01E51-2FAD-4A17-BEFF-010017AB01B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01E51-2FAD-4A17-BEFF-010017AB01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69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01E51-2FAD-4A17-BEFF-010017AB01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1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01E51-2FAD-4A17-BEFF-010017AB01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70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01E51-2FAD-4A17-BEFF-010017AB01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63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01E51-2FAD-4A17-BEFF-010017AB01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079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01E51-2FAD-4A17-BEFF-010017AB01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79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01E51-2FAD-4A17-BEFF-010017AB01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1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01E51-2FAD-4A17-BEFF-010017AB01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79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54D2-ED5F-4BA0-A36A-18CFC75411FF}" type="datetime1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625034"/>
      </p:ext>
    </p:extLst>
  </p:cSld>
  <p:clrMapOvr>
    <a:masterClrMapping/>
  </p:clrMapOvr>
  <p:transition spd="slow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DA4E-9C10-473D-9A3A-025E06E0AC82}" type="datetime1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30188"/>
      </p:ext>
    </p:extLst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EF23-707F-4417-9D03-C2EBBAA63F32}" type="datetime1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98202"/>
      </p:ext>
    </p:extLst>
  </p:cSld>
  <p:clrMapOvr>
    <a:masterClrMapping/>
  </p:clrMapOvr>
  <p:transition spd="slow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84BA-CE96-4CE7-89E4-CAE4619F735C}" type="datetime1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154727"/>
      </p:ext>
    </p:extLst>
  </p:cSld>
  <p:clrMapOvr>
    <a:masterClrMapping/>
  </p:clrMapOvr>
  <p:transition spd="slow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3FE-8DAB-46AD-BA84-F280BA0EBE5C}" type="datetime1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32099"/>
      </p:ext>
    </p:extLst>
  </p:cSld>
  <p:clrMapOvr>
    <a:masterClrMapping/>
  </p:clrMapOvr>
  <p:transition spd="slow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7E0E-D5F3-4D44-91A6-479F13FD142C}" type="datetime1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401935"/>
      </p:ext>
    </p:extLst>
  </p:cSld>
  <p:clrMapOvr>
    <a:masterClrMapping/>
  </p:clrMapOvr>
  <p:transition spd="slow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1D32-5DA4-443F-B2B6-F0B619FEC0C8}" type="datetime1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81076"/>
      </p:ext>
    </p:extLst>
  </p:cSld>
  <p:clrMapOvr>
    <a:masterClrMapping/>
  </p:clrMapOvr>
  <p:transition spd="slow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B626-58A8-4F4D-998F-C84E398B7D83}" type="datetime1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77989"/>
      </p:ext>
    </p:extLst>
  </p:cSld>
  <p:clrMapOvr>
    <a:masterClrMapping/>
  </p:clrMapOvr>
  <p:transition spd="slow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20C89511-F6C5-44EE-909C-903C58587B24}" type="datetime1">
              <a:rPr lang="zh-CN" altLang="en-US" smtClean="0"/>
              <a:t>2019/4/13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8937" y="4761488"/>
            <a:ext cx="2057400" cy="273844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308226" y="-569787"/>
            <a:ext cx="491874" cy="491874"/>
          </a:xfrm>
          <a:prstGeom prst="ellipse">
            <a:avLst/>
          </a:prstGeom>
          <a:solidFill>
            <a:srgbClr val="18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990364" y="-569787"/>
            <a:ext cx="491874" cy="491874"/>
          </a:xfrm>
          <a:prstGeom prst="ellipse">
            <a:avLst/>
          </a:prstGeom>
          <a:solidFill>
            <a:srgbClr val="3ABE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672502" y="-569787"/>
            <a:ext cx="491874" cy="491874"/>
          </a:xfrm>
          <a:prstGeom prst="ellipse">
            <a:avLst/>
          </a:prstGeom>
          <a:solidFill>
            <a:srgbClr val="ED65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354639" y="-569787"/>
            <a:ext cx="491874" cy="491874"/>
          </a:xfrm>
          <a:prstGeom prst="ellipse">
            <a:avLst/>
          </a:prstGeom>
          <a:solidFill>
            <a:srgbClr val="01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79157"/>
      </p:ext>
    </p:extLst>
  </p:cSld>
  <p:clrMapOvr>
    <a:masterClrMapping/>
  </p:clrMapOvr>
  <p:transition spd="slow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B724-D12B-486D-9846-0C98BFE30094}" type="datetime1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86523"/>
      </p:ext>
    </p:extLst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4763-E106-4E7F-94E9-3064E2CF8CF8}" type="datetime1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304673"/>
      </p:ext>
    </p:extLst>
  </p:cSld>
  <p:clrMapOvr>
    <a:masterClrMapping/>
  </p:clrMapOvr>
  <p:transition spd="slow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EACEF-D4F5-4202-B272-7B945DE17D86}" type="datetime1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429D3-D0E3-4A75-96D4-68BB5A2F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d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CA33C5-AA01-4F6E-9D32-58ABD665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7B83D-E332-4769-9CE7-4EDDBE6D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386B-A7DD-4989-BB27-AF5C41B89C6B}" type="datetime1">
              <a:rPr lang="zh-CN" altLang="en-US" smtClean="0"/>
              <a:t>2019/4/13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840DC-A66C-4CDD-9616-00D3C98C65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529" y="1880942"/>
            <a:ext cx="1384203" cy="1381616"/>
          </a:xfrm>
          <a:prstGeom prst="roundRect">
            <a:avLst>
              <a:gd name="adj" fmla="val 10497"/>
            </a:avLst>
          </a:prstGeom>
        </p:spPr>
      </p:pic>
      <p:sp>
        <p:nvSpPr>
          <p:cNvPr id="7" name="文本框 2">
            <a:extLst>
              <a:ext uri="{FF2B5EF4-FFF2-40B4-BE49-F238E27FC236}">
                <a16:creationId xmlns:a16="http://schemas.microsoft.com/office/drawing/2014/main" id="{6D1815EF-9BF2-47C1-A7FD-F2EC395D380B}"/>
              </a:ext>
            </a:extLst>
          </p:cNvPr>
          <p:cNvSpPr txBox="1"/>
          <p:nvPr/>
        </p:nvSpPr>
        <p:spPr>
          <a:xfrm>
            <a:off x="3145160" y="2063918"/>
            <a:ext cx="5128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</a:t>
            </a:r>
            <a:r>
              <a:rPr lang="en-US" altLang="zh-CN" sz="3200" b="1" dirty="0">
                <a:solidFill>
                  <a:srgbClr val="D76054"/>
                </a:solidFill>
              </a:rPr>
              <a:t>H</a:t>
            </a:r>
            <a:r>
              <a:rPr lang="en-US" altLang="zh-CN" sz="3200" b="1" dirty="0"/>
              <a:t>I</a:t>
            </a:r>
            <a:r>
              <a:rPr lang="en-US" altLang="zh-CN" sz="3200" b="1" dirty="0">
                <a:solidFill>
                  <a:srgbClr val="FFD708"/>
                </a:solidFill>
              </a:rPr>
              <a:t>L</a:t>
            </a:r>
            <a:r>
              <a:rPr lang="en-US" altLang="zh-CN" sz="3200" b="1" dirty="0"/>
              <a:t>D</a:t>
            </a:r>
            <a:r>
              <a:rPr lang="en-US" altLang="zh-CN" sz="3200" b="1" dirty="0">
                <a:solidFill>
                  <a:srgbClr val="24C774"/>
                </a:solidFill>
              </a:rPr>
              <a:t>S</a:t>
            </a:r>
            <a:r>
              <a:rPr lang="en-US" altLang="zh-CN" sz="3200" b="1" dirty="0"/>
              <a:t>A</a:t>
            </a:r>
            <a:r>
              <a:rPr lang="en-US" altLang="zh-CN" sz="3200" b="1" dirty="0">
                <a:solidFill>
                  <a:srgbClr val="4E8DF3"/>
                </a:solidFill>
              </a:rPr>
              <a:t>F</a:t>
            </a:r>
            <a:r>
              <a:rPr lang="en-US" altLang="zh-CN" sz="3200" b="1" dirty="0"/>
              <a:t>E</a:t>
            </a:r>
          </a:p>
          <a:p>
            <a:r>
              <a:rPr lang="en-US" altLang="zh-CN" sz="2800" i="1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CN" sz="2800" b="1" i="1" dirty="0">
                <a:solidFill>
                  <a:schemeClr val="bg1">
                    <a:lumMod val="50000"/>
                  </a:schemeClr>
                </a:solidFill>
              </a:rPr>
              <a:t>safety</a:t>
            </a:r>
            <a:r>
              <a:rPr lang="en-US" altLang="zh-CN" sz="2800" i="1" dirty="0">
                <a:solidFill>
                  <a:schemeClr val="bg1">
                    <a:lumMod val="50000"/>
                  </a:schemeClr>
                </a:solidFill>
              </a:rPr>
              <a:t> app with </a:t>
            </a:r>
            <a:r>
              <a:rPr lang="en-US" altLang="zh-CN" sz="2800" b="1" i="1" dirty="0">
                <a:solidFill>
                  <a:schemeClr val="bg1">
                    <a:lumMod val="50000"/>
                  </a:schemeClr>
                </a:solidFill>
              </a:rPr>
              <a:t>privacy</a:t>
            </a:r>
            <a:r>
              <a:rPr lang="en-US" altLang="zh-CN" sz="2800" i="1" dirty="0">
                <a:solidFill>
                  <a:schemeClr val="bg1">
                    <a:lumMod val="50000"/>
                  </a:schemeClr>
                </a:solidFill>
              </a:rPr>
              <a:t> in mind</a:t>
            </a:r>
            <a:endParaRPr lang="zh-CN" altLang="en-US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8113D-46E3-4449-8E13-41124B76C045}"/>
              </a:ext>
            </a:extLst>
          </p:cNvPr>
          <p:cNvSpPr txBox="1"/>
          <p:nvPr/>
        </p:nvSpPr>
        <p:spPr>
          <a:xfrm>
            <a:off x="2267537" y="3861941"/>
            <a:ext cx="460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Wenkai Fan,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Bingwu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Peng, Hui Wan,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Zeyu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Liu, Yuan Feng, Cheng Zhang,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Zihui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Zheng,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Jianwei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Du</a:t>
            </a:r>
          </a:p>
        </p:txBody>
      </p:sp>
    </p:spTree>
    <p:extLst>
      <p:ext uri="{BB962C8B-B14F-4D97-AF65-F5344CB8AC3E}">
        <p14:creationId xmlns:p14="http://schemas.microsoft.com/office/powerpoint/2010/main" val="255734707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DCCF3-4BCD-41D5-993D-192B3F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8937" y="4761488"/>
            <a:ext cx="2057400" cy="273844"/>
          </a:xfrm>
        </p:spPr>
        <p:txBody>
          <a:bodyPr/>
          <a:lstStyle/>
          <a:p>
            <a:fld id="{428429D3-D0E3-4A75-96D4-68BB5A2F4E44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7D50E3-8B4F-4726-9FD7-7B731BA4D275}"/>
              </a:ext>
            </a:extLst>
          </p:cNvPr>
          <p:cNvGrpSpPr/>
          <p:nvPr/>
        </p:nvGrpSpPr>
        <p:grpSpPr>
          <a:xfrm>
            <a:off x="177799" y="-1"/>
            <a:ext cx="5674404" cy="773657"/>
            <a:chOff x="177799" y="-1"/>
            <a:chExt cx="5674404" cy="77365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9F5053-92BF-4BAF-B0EE-98B6D09D8B19}"/>
                </a:ext>
              </a:extLst>
            </p:cNvPr>
            <p:cNvGrpSpPr/>
            <p:nvPr/>
          </p:nvGrpSpPr>
          <p:grpSpPr>
            <a:xfrm>
              <a:off x="177799" y="-1"/>
              <a:ext cx="1448869" cy="760396"/>
              <a:chOff x="177799" y="-1"/>
              <a:chExt cx="1448869" cy="760396"/>
            </a:xfrm>
          </p:grpSpPr>
          <p:sp>
            <p:nvSpPr>
              <p:cNvPr id="13" name="矩形 10">
                <a:extLst>
                  <a:ext uri="{FF2B5EF4-FFF2-40B4-BE49-F238E27FC236}">
                    <a16:creationId xmlns:a16="http://schemas.microsoft.com/office/drawing/2014/main" id="{215A31C5-1519-4AA1-A093-710035F03D38}"/>
                  </a:ext>
                </a:extLst>
              </p:cNvPr>
              <p:cNvSpPr/>
              <p:nvPr/>
            </p:nvSpPr>
            <p:spPr>
              <a:xfrm>
                <a:off x="177799" y="-1"/>
                <a:ext cx="1448869" cy="211757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1">
                <a:extLst>
                  <a:ext uri="{FF2B5EF4-FFF2-40B4-BE49-F238E27FC236}">
                    <a16:creationId xmlns:a16="http://schemas.microsoft.com/office/drawing/2014/main" id="{1E4ECAA5-9E64-445A-A8FA-937387024D18}"/>
                  </a:ext>
                </a:extLst>
              </p:cNvPr>
              <p:cNvSpPr/>
              <p:nvPr/>
            </p:nvSpPr>
            <p:spPr>
              <a:xfrm>
                <a:off x="177799" y="325253"/>
                <a:ext cx="1448869" cy="435142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PART FIVE</a:t>
                </a:r>
                <a:endParaRPr lang="zh-CN" altLang="en-US" sz="2000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330F05-2119-4DDF-AC60-9603F62F3491}"/>
                </a:ext>
              </a:extLst>
            </p:cNvPr>
            <p:cNvSpPr txBox="1"/>
            <p:nvPr/>
          </p:nvSpPr>
          <p:spPr>
            <a:xfrm>
              <a:off x="1674817" y="311991"/>
              <a:ext cx="4177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Maintenance &amp; Evolution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6D04E60-835B-4F71-AC3E-0D1CCAF1091B}"/>
              </a:ext>
            </a:extLst>
          </p:cNvPr>
          <p:cNvSpPr txBox="1"/>
          <p:nvPr/>
        </p:nvSpPr>
        <p:spPr>
          <a:xfrm>
            <a:off x="177799" y="873892"/>
            <a:ext cx="7738753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D76054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Features to be implemented: Police end role verification and responsibility allocation.  </a:t>
            </a:r>
          </a:p>
          <a:p>
            <a:pPr marL="285750" indent="-285750">
              <a:lnSpc>
                <a:spcPct val="200000"/>
              </a:lnSpc>
              <a:buClr>
                <a:srgbClr val="FFD708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Database data encryption/past data handling.  </a:t>
            </a:r>
          </a:p>
          <a:p>
            <a:pPr marL="285750" indent="-285750">
              <a:lnSpc>
                <a:spcPct val="200000"/>
              </a:lnSpc>
              <a:buClr>
                <a:srgbClr val="24C774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Database migration.</a:t>
            </a:r>
          </a:p>
          <a:p>
            <a:pPr marL="285750" indent="-285750">
              <a:lnSpc>
                <a:spcPct val="200000"/>
              </a:lnSpc>
              <a:buClr>
                <a:srgbClr val="4E8DF3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Documentation update.</a:t>
            </a:r>
          </a:p>
          <a:p>
            <a:pPr marL="285750" indent="-285750">
              <a:lnSpc>
                <a:spcPct val="200000"/>
              </a:lnSpc>
              <a:buClr>
                <a:srgbClr val="D76054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Use MVVM/</a:t>
            </a:r>
            <a:r>
              <a:rPr lang="en-US" sz="1600" dirty="0" err="1"/>
              <a:t>RxJava</a:t>
            </a:r>
            <a:r>
              <a:rPr lang="en-US" sz="1600" dirty="0"/>
              <a:t>/Dagger, migrate to Kotlin.</a:t>
            </a:r>
          </a:p>
          <a:p>
            <a:pPr marL="285750" indent="-285750">
              <a:lnSpc>
                <a:spcPct val="200000"/>
              </a:lnSpc>
              <a:buClr>
                <a:srgbClr val="FFD708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Stress test, Server load balancing.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8243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821DF8-DD37-4A93-8203-AF3EDFD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C52E81-1234-48CD-9659-E21796647065}"/>
              </a:ext>
            </a:extLst>
          </p:cNvPr>
          <p:cNvGrpSpPr/>
          <p:nvPr/>
        </p:nvGrpSpPr>
        <p:grpSpPr>
          <a:xfrm>
            <a:off x="177799" y="-1"/>
            <a:ext cx="5674404" cy="773657"/>
            <a:chOff x="177799" y="-1"/>
            <a:chExt cx="5674404" cy="7736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303E4E5-8819-415C-8EAC-003180E6D24A}"/>
                </a:ext>
              </a:extLst>
            </p:cNvPr>
            <p:cNvGrpSpPr/>
            <p:nvPr/>
          </p:nvGrpSpPr>
          <p:grpSpPr>
            <a:xfrm>
              <a:off x="177799" y="-1"/>
              <a:ext cx="1448869" cy="760396"/>
              <a:chOff x="177799" y="-1"/>
              <a:chExt cx="1448869" cy="760396"/>
            </a:xfrm>
          </p:grpSpPr>
          <p:sp>
            <p:nvSpPr>
              <p:cNvPr id="6" name="矩形 10">
                <a:extLst>
                  <a:ext uri="{FF2B5EF4-FFF2-40B4-BE49-F238E27FC236}">
                    <a16:creationId xmlns:a16="http://schemas.microsoft.com/office/drawing/2014/main" id="{1610A219-C88F-4C14-9DF9-5522F92BC5C7}"/>
                  </a:ext>
                </a:extLst>
              </p:cNvPr>
              <p:cNvSpPr/>
              <p:nvPr/>
            </p:nvSpPr>
            <p:spPr>
              <a:xfrm>
                <a:off x="177799" y="-1"/>
                <a:ext cx="1448869" cy="211757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11">
                <a:extLst>
                  <a:ext uri="{FF2B5EF4-FFF2-40B4-BE49-F238E27FC236}">
                    <a16:creationId xmlns:a16="http://schemas.microsoft.com/office/drawing/2014/main" id="{1FACB1E1-D9F0-402A-939F-8945480E587F}"/>
                  </a:ext>
                </a:extLst>
              </p:cNvPr>
              <p:cNvSpPr/>
              <p:nvPr/>
            </p:nvSpPr>
            <p:spPr>
              <a:xfrm>
                <a:off x="177799" y="325253"/>
                <a:ext cx="1448869" cy="435142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PART SIX</a:t>
                </a:r>
                <a:endParaRPr lang="zh-CN" altLang="en-US" sz="20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1953CA-65AC-47FA-907D-4A9381807740}"/>
                </a:ext>
              </a:extLst>
            </p:cNvPr>
            <p:cNvSpPr txBox="1"/>
            <p:nvPr/>
          </p:nvSpPr>
          <p:spPr>
            <a:xfrm>
              <a:off x="1674817" y="311991"/>
              <a:ext cx="4177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Challenges &amp; Skills learnt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8D4FBB0-0B40-49C0-AB6E-9C1E8F89F6D9}"/>
              </a:ext>
            </a:extLst>
          </p:cNvPr>
          <p:cNvSpPr txBox="1"/>
          <p:nvPr/>
        </p:nvSpPr>
        <p:spPr>
          <a:xfrm>
            <a:off x="177799" y="873892"/>
            <a:ext cx="6187375" cy="199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D76054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Android API deprecation/library bug.</a:t>
            </a:r>
          </a:p>
          <a:p>
            <a:pPr marL="285750" indent="-285750">
              <a:lnSpc>
                <a:spcPct val="200000"/>
              </a:lnSpc>
              <a:buClr>
                <a:srgbClr val="FFD708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Learn Java and Android development in a short time.</a:t>
            </a:r>
          </a:p>
          <a:p>
            <a:pPr marL="285750" indent="-285750">
              <a:lnSpc>
                <a:spcPct val="200000"/>
              </a:lnSpc>
              <a:buClr>
                <a:srgbClr val="24C774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Team member schedule conflict.</a:t>
            </a:r>
          </a:p>
          <a:p>
            <a:pPr marL="285750" indent="-285750">
              <a:lnSpc>
                <a:spcPct val="200000"/>
              </a:lnSpc>
              <a:buClr>
                <a:srgbClr val="4E8DF3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Data merge conflict caused by Firebase local backup.</a:t>
            </a:r>
          </a:p>
        </p:txBody>
      </p:sp>
    </p:spTree>
    <p:extLst>
      <p:ext uri="{BB962C8B-B14F-4D97-AF65-F5344CB8AC3E}">
        <p14:creationId xmlns:p14="http://schemas.microsoft.com/office/powerpoint/2010/main" val="247206562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821DF8-DD37-4A93-8203-AF3EDFD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4FBB0-0B40-49C0-AB6E-9C1E8F89F6D9}"/>
              </a:ext>
            </a:extLst>
          </p:cNvPr>
          <p:cNvSpPr txBox="1"/>
          <p:nvPr/>
        </p:nvSpPr>
        <p:spPr>
          <a:xfrm>
            <a:off x="177799" y="873893"/>
            <a:ext cx="6187375" cy="248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D76054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Agile software development.</a:t>
            </a:r>
          </a:p>
          <a:p>
            <a:pPr marL="285750" indent="-285750">
              <a:lnSpc>
                <a:spcPct val="200000"/>
              </a:lnSpc>
              <a:buClr>
                <a:srgbClr val="FFD708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Java, Android, NoSQL Firebase.</a:t>
            </a:r>
          </a:p>
          <a:p>
            <a:pPr marL="285750" indent="-285750">
              <a:lnSpc>
                <a:spcPct val="200000"/>
              </a:lnSpc>
              <a:buClr>
                <a:srgbClr val="24C774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Communication, collaboration. </a:t>
            </a:r>
          </a:p>
          <a:p>
            <a:pPr marL="285750" indent="-285750">
              <a:lnSpc>
                <a:spcPct val="200000"/>
              </a:lnSpc>
              <a:buClr>
                <a:srgbClr val="4E8DF3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Risk and challenges management. </a:t>
            </a:r>
          </a:p>
          <a:p>
            <a:pPr marL="285750" indent="-285750">
              <a:lnSpc>
                <a:spcPct val="200000"/>
              </a:lnSpc>
              <a:buClr>
                <a:srgbClr val="D76054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Software testing and maintaining.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76D27F-A8F7-4031-8D0C-E3BE10ACF8C2}"/>
              </a:ext>
            </a:extLst>
          </p:cNvPr>
          <p:cNvGrpSpPr/>
          <p:nvPr/>
        </p:nvGrpSpPr>
        <p:grpSpPr>
          <a:xfrm>
            <a:off x="177799" y="0"/>
            <a:ext cx="5674404" cy="773656"/>
            <a:chOff x="177799" y="0"/>
            <a:chExt cx="5674404" cy="7736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303E4E5-8819-415C-8EAC-003180E6D24A}"/>
                </a:ext>
              </a:extLst>
            </p:cNvPr>
            <p:cNvGrpSpPr/>
            <p:nvPr/>
          </p:nvGrpSpPr>
          <p:grpSpPr>
            <a:xfrm>
              <a:off x="177799" y="0"/>
              <a:ext cx="1448869" cy="760396"/>
              <a:chOff x="177799" y="-1"/>
              <a:chExt cx="1448869" cy="760396"/>
            </a:xfrm>
          </p:grpSpPr>
          <p:sp>
            <p:nvSpPr>
              <p:cNvPr id="6" name="矩形 10">
                <a:extLst>
                  <a:ext uri="{FF2B5EF4-FFF2-40B4-BE49-F238E27FC236}">
                    <a16:creationId xmlns:a16="http://schemas.microsoft.com/office/drawing/2014/main" id="{1610A219-C88F-4C14-9DF9-5522F92BC5C7}"/>
                  </a:ext>
                </a:extLst>
              </p:cNvPr>
              <p:cNvSpPr/>
              <p:nvPr/>
            </p:nvSpPr>
            <p:spPr>
              <a:xfrm>
                <a:off x="177799" y="-1"/>
                <a:ext cx="1448869" cy="211757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11">
                <a:extLst>
                  <a:ext uri="{FF2B5EF4-FFF2-40B4-BE49-F238E27FC236}">
                    <a16:creationId xmlns:a16="http://schemas.microsoft.com/office/drawing/2014/main" id="{1FACB1E1-D9F0-402A-939F-8945480E587F}"/>
                  </a:ext>
                </a:extLst>
              </p:cNvPr>
              <p:cNvSpPr/>
              <p:nvPr/>
            </p:nvSpPr>
            <p:spPr>
              <a:xfrm>
                <a:off x="177799" y="325253"/>
                <a:ext cx="1448869" cy="435142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PART SIX</a:t>
                </a:r>
                <a:endParaRPr lang="zh-CN" altLang="en-US" sz="2000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3FCB16-96AA-41CC-93E3-E2B5E4980EA5}"/>
                </a:ext>
              </a:extLst>
            </p:cNvPr>
            <p:cNvSpPr txBox="1"/>
            <p:nvPr/>
          </p:nvSpPr>
          <p:spPr>
            <a:xfrm>
              <a:off x="1674817" y="311991"/>
              <a:ext cx="4177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Challenges &amp; Skills learnt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617929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DCCF3-4BCD-41D5-993D-192B3F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2656EE-1797-4C84-BEF9-8011F14713EF}"/>
              </a:ext>
            </a:extLst>
          </p:cNvPr>
          <p:cNvGrpSpPr/>
          <p:nvPr/>
        </p:nvGrpSpPr>
        <p:grpSpPr>
          <a:xfrm>
            <a:off x="400897" y="959359"/>
            <a:ext cx="1889113" cy="3991779"/>
            <a:chOff x="2682887" y="981559"/>
            <a:chExt cx="1889113" cy="39917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978F8A3-4200-4CD5-A9F5-4D20D2BB1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2415" y="1032202"/>
              <a:ext cx="1793631" cy="3886200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9F3A46D-7306-4CA4-A751-2786212E44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2887" y="981559"/>
              <a:ext cx="1889113" cy="3991779"/>
            </a:xfrm>
            <a:custGeom>
              <a:avLst/>
              <a:gdLst>
                <a:gd name="connsiteX0" fmla="*/ 180380 w 2103120"/>
                <a:gd name="connsiteY0" fmla="*/ 50292 h 4562856"/>
                <a:gd name="connsiteX1" fmla="*/ 49494 w 2103120"/>
                <a:gd name="connsiteY1" fmla="*/ 181178 h 4562856"/>
                <a:gd name="connsiteX2" fmla="*/ 49494 w 2103120"/>
                <a:gd name="connsiteY2" fmla="*/ 4381678 h 4562856"/>
                <a:gd name="connsiteX3" fmla="*/ 180380 w 2103120"/>
                <a:gd name="connsiteY3" fmla="*/ 4512564 h 4562856"/>
                <a:gd name="connsiteX4" fmla="*/ 1921144 w 2103120"/>
                <a:gd name="connsiteY4" fmla="*/ 4512564 h 4562856"/>
                <a:gd name="connsiteX5" fmla="*/ 2052030 w 2103120"/>
                <a:gd name="connsiteY5" fmla="*/ 4381678 h 4562856"/>
                <a:gd name="connsiteX6" fmla="*/ 2052030 w 2103120"/>
                <a:gd name="connsiteY6" fmla="*/ 181178 h 4562856"/>
                <a:gd name="connsiteX7" fmla="*/ 1921144 w 2103120"/>
                <a:gd name="connsiteY7" fmla="*/ 50292 h 4562856"/>
                <a:gd name="connsiteX8" fmla="*/ 137460 w 2103120"/>
                <a:gd name="connsiteY8" fmla="*/ 0 h 4562856"/>
                <a:gd name="connsiteX9" fmla="*/ 1965660 w 2103120"/>
                <a:gd name="connsiteY9" fmla="*/ 0 h 4562856"/>
                <a:gd name="connsiteX10" fmla="*/ 2103120 w 2103120"/>
                <a:gd name="connsiteY10" fmla="*/ 137460 h 4562856"/>
                <a:gd name="connsiteX11" fmla="*/ 2103120 w 2103120"/>
                <a:gd name="connsiteY11" fmla="*/ 4425396 h 4562856"/>
                <a:gd name="connsiteX12" fmla="*/ 1965660 w 2103120"/>
                <a:gd name="connsiteY12" fmla="*/ 4562856 h 4562856"/>
                <a:gd name="connsiteX13" fmla="*/ 137460 w 2103120"/>
                <a:gd name="connsiteY13" fmla="*/ 4562856 h 4562856"/>
                <a:gd name="connsiteX14" fmla="*/ 0 w 2103120"/>
                <a:gd name="connsiteY14" fmla="*/ 4425396 h 4562856"/>
                <a:gd name="connsiteX15" fmla="*/ 0 w 2103120"/>
                <a:gd name="connsiteY15" fmla="*/ 137460 h 4562856"/>
                <a:gd name="connsiteX16" fmla="*/ 137460 w 2103120"/>
                <a:gd name="connsiteY16" fmla="*/ 0 h 456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03120" h="4562856">
                  <a:moveTo>
                    <a:pt x="180380" y="50292"/>
                  </a:moveTo>
                  <a:cubicBezTo>
                    <a:pt x="108094" y="50292"/>
                    <a:pt x="49494" y="108892"/>
                    <a:pt x="49494" y="181178"/>
                  </a:cubicBezTo>
                  <a:lnTo>
                    <a:pt x="49494" y="4381678"/>
                  </a:lnTo>
                  <a:cubicBezTo>
                    <a:pt x="49494" y="4453964"/>
                    <a:pt x="108094" y="4512564"/>
                    <a:pt x="180380" y="4512564"/>
                  </a:cubicBezTo>
                  <a:lnTo>
                    <a:pt x="1921144" y="4512564"/>
                  </a:lnTo>
                  <a:cubicBezTo>
                    <a:pt x="1993430" y="4512564"/>
                    <a:pt x="2052030" y="4453964"/>
                    <a:pt x="2052030" y="4381678"/>
                  </a:cubicBezTo>
                  <a:lnTo>
                    <a:pt x="2052030" y="181178"/>
                  </a:lnTo>
                  <a:cubicBezTo>
                    <a:pt x="2052030" y="108892"/>
                    <a:pt x="1993430" y="50292"/>
                    <a:pt x="1921144" y="50292"/>
                  </a:cubicBezTo>
                  <a:close/>
                  <a:moveTo>
                    <a:pt x="137460" y="0"/>
                  </a:moveTo>
                  <a:lnTo>
                    <a:pt x="1965660" y="0"/>
                  </a:lnTo>
                  <a:cubicBezTo>
                    <a:pt x="2041577" y="0"/>
                    <a:pt x="2103120" y="61543"/>
                    <a:pt x="2103120" y="137460"/>
                  </a:cubicBezTo>
                  <a:lnTo>
                    <a:pt x="2103120" y="4425396"/>
                  </a:lnTo>
                  <a:cubicBezTo>
                    <a:pt x="2103120" y="4501313"/>
                    <a:pt x="2041577" y="4562856"/>
                    <a:pt x="1965660" y="4562856"/>
                  </a:cubicBezTo>
                  <a:lnTo>
                    <a:pt x="137460" y="4562856"/>
                  </a:lnTo>
                  <a:cubicBezTo>
                    <a:pt x="61543" y="4562856"/>
                    <a:pt x="0" y="4501313"/>
                    <a:pt x="0" y="4425396"/>
                  </a:cubicBezTo>
                  <a:lnTo>
                    <a:pt x="0" y="137460"/>
                  </a:lnTo>
                  <a:cubicBezTo>
                    <a:pt x="0" y="61543"/>
                    <a:pt x="61543" y="0"/>
                    <a:pt x="13746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38C8B6F-FCA7-4C50-97E4-810CF1B6C0DD}"/>
              </a:ext>
            </a:extLst>
          </p:cNvPr>
          <p:cNvGrpSpPr/>
          <p:nvPr/>
        </p:nvGrpSpPr>
        <p:grpSpPr>
          <a:xfrm>
            <a:off x="2548294" y="959359"/>
            <a:ext cx="1889113" cy="3991779"/>
            <a:chOff x="2548294" y="959359"/>
            <a:chExt cx="1889113" cy="399177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096627-B163-416D-AD0E-D835A9F6E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6036" y="1010002"/>
              <a:ext cx="1793631" cy="3886200"/>
            </a:xfrm>
            <a:prstGeom prst="rect">
              <a:avLst/>
            </a:prstGeom>
          </p:spPr>
        </p:pic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7CCC2F1-B930-4355-861E-A6CCB81447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8294" y="959359"/>
              <a:ext cx="1889113" cy="3991779"/>
            </a:xfrm>
            <a:custGeom>
              <a:avLst/>
              <a:gdLst>
                <a:gd name="connsiteX0" fmla="*/ 180380 w 2103120"/>
                <a:gd name="connsiteY0" fmla="*/ 50292 h 4562856"/>
                <a:gd name="connsiteX1" fmla="*/ 49494 w 2103120"/>
                <a:gd name="connsiteY1" fmla="*/ 181178 h 4562856"/>
                <a:gd name="connsiteX2" fmla="*/ 49494 w 2103120"/>
                <a:gd name="connsiteY2" fmla="*/ 4381678 h 4562856"/>
                <a:gd name="connsiteX3" fmla="*/ 180380 w 2103120"/>
                <a:gd name="connsiteY3" fmla="*/ 4512564 h 4562856"/>
                <a:gd name="connsiteX4" fmla="*/ 1921144 w 2103120"/>
                <a:gd name="connsiteY4" fmla="*/ 4512564 h 4562856"/>
                <a:gd name="connsiteX5" fmla="*/ 2052030 w 2103120"/>
                <a:gd name="connsiteY5" fmla="*/ 4381678 h 4562856"/>
                <a:gd name="connsiteX6" fmla="*/ 2052030 w 2103120"/>
                <a:gd name="connsiteY6" fmla="*/ 181178 h 4562856"/>
                <a:gd name="connsiteX7" fmla="*/ 1921144 w 2103120"/>
                <a:gd name="connsiteY7" fmla="*/ 50292 h 4562856"/>
                <a:gd name="connsiteX8" fmla="*/ 137460 w 2103120"/>
                <a:gd name="connsiteY8" fmla="*/ 0 h 4562856"/>
                <a:gd name="connsiteX9" fmla="*/ 1965660 w 2103120"/>
                <a:gd name="connsiteY9" fmla="*/ 0 h 4562856"/>
                <a:gd name="connsiteX10" fmla="*/ 2103120 w 2103120"/>
                <a:gd name="connsiteY10" fmla="*/ 137460 h 4562856"/>
                <a:gd name="connsiteX11" fmla="*/ 2103120 w 2103120"/>
                <a:gd name="connsiteY11" fmla="*/ 4425396 h 4562856"/>
                <a:gd name="connsiteX12" fmla="*/ 1965660 w 2103120"/>
                <a:gd name="connsiteY12" fmla="*/ 4562856 h 4562856"/>
                <a:gd name="connsiteX13" fmla="*/ 137460 w 2103120"/>
                <a:gd name="connsiteY13" fmla="*/ 4562856 h 4562856"/>
                <a:gd name="connsiteX14" fmla="*/ 0 w 2103120"/>
                <a:gd name="connsiteY14" fmla="*/ 4425396 h 4562856"/>
                <a:gd name="connsiteX15" fmla="*/ 0 w 2103120"/>
                <a:gd name="connsiteY15" fmla="*/ 137460 h 4562856"/>
                <a:gd name="connsiteX16" fmla="*/ 137460 w 2103120"/>
                <a:gd name="connsiteY16" fmla="*/ 0 h 456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03120" h="4562856">
                  <a:moveTo>
                    <a:pt x="180380" y="50292"/>
                  </a:moveTo>
                  <a:cubicBezTo>
                    <a:pt x="108094" y="50292"/>
                    <a:pt x="49494" y="108892"/>
                    <a:pt x="49494" y="181178"/>
                  </a:cubicBezTo>
                  <a:lnTo>
                    <a:pt x="49494" y="4381678"/>
                  </a:lnTo>
                  <a:cubicBezTo>
                    <a:pt x="49494" y="4453964"/>
                    <a:pt x="108094" y="4512564"/>
                    <a:pt x="180380" y="4512564"/>
                  </a:cubicBezTo>
                  <a:lnTo>
                    <a:pt x="1921144" y="4512564"/>
                  </a:lnTo>
                  <a:cubicBezTo>
                    <a:pt x="1993430" y="4512564"/>
                    <a:pt x="2052030" y="4453964"/>
                    <a:pt x="2052030" y="4381678"/>
                  </a:cubicBezTo>
                  <a:lnTo>
                    <a:pt x="2052030" y="181178"/>
                  </a:lnTo>
                  <a:cubicBezTo>
                    <a:pt x="2052030" y="108892"/>
                    <a:pt x="1993430" y="50292"/>
                    <a:pt x="1921144" y="50292"/>
                  </a:cubicBezTo>
                  <a:close/>
                  <a:moveTo>
                    <a:pt x="137460" y="0"/>
                  </a:moveTo>
                  <a:lnTo>
                    <a:pt x="1965660" y="0"/>
                  </a:lnTo>
                  <a:cubicBezTo>
                    <a:pt x="2041577" y="0"/>
                    <a:pt x="2103120" y="61543"/>
                    <a:pt x="2103120" y="137460"/>
                  </a:cubicBezTo>
                  <a:lnTo>
                    <a:pt x="2103120" y="4425396"/>
                  </a:lnTo>
                  <a:cubicBezTo>
                    <a:pt x="2103120" y="4501313"/>
                    <a:pt x="2041577" y="4562856"/>
                    <a:pt x="1965660" y="4562856"/>
                  </a:cubicBezTo>
                  <a:lnTo>
                    <a:pt x="137460" y="4562856"/>
                  </a:lnTo>
                  <a:cubicBezTo>
                    <a:pt x="61543" y="4562856"/>
                    <a:pt x="0" y="4501313"/>
                    <a:pt x="0" y="4425396"/>
                  </a:cubicBezTo>
                  <a:lnTo>
                    <a:pt x="0" y="137460"/>
                  </a:lnTo>
                  <a:cubicBezTo>
                    <a:pt x="0" y="61543"/>
                    <a:pt x="61543" y="0"/>
                    <a:pt x="13746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4F4EB3-BCA9-4CB6-B219-786514579EEE}"/>
              </a:ext>
            </a:extLst>
          </p:cNvPr>
          <p:cNvGrpSpPr/>
          <p:nvPr/>
        </p:nvGrpSpPr>
        <p:grpSpPr>
          <a:xfrm>
            <a:off x="4695691" y="959359"/>
            <a:ext cx="1889113" cy="3991779"/>
            <a:chOff x="4695691" y="959359"/>
            <a:chExt cx="1889113" cy="39917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FE0F7D-0BF8-4859-B130-303ABA871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486" y="1010002"/>
              <a:ext cx="1793631" cy="3886200"/>
            </a:xfrm>
            <a:prstGeom prst="rect">
              <a:avLst/>
            </a:prstGeom>
          </p:spPr>
        </p:pic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75F1AF6-9DC6-4E99-99A6-A1BB2B6C6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5691" y="959359"/>
              <a:ext cx="1889113" cy="3991779"/>
            </a:xfrm>
            <a:custGeom>
              <a:avLst/>
              <a:gdLst>
                <a:gd name="connsiteX0" fmla="*/ 180380 w 2103120"/>
                <a:gd name="connsiteY0" fmla="*/ 50292 h 4562856"/>
                <a:gd name="connsiteX1" fmla="*/ 49494 w 2103120"/>
                <a:gd name="connsiteY1" fmla="*/ 181178 h 4562856"/>
                <a:gd name="connsiteX2" fmla="*/ 49494 w 2103120"/>
                <a:gd name="connsiteY2" fmla="*/ 4381678 h 4562856"/>
                <a:gd name="connsiteX3" fmla="*/ 180380 w 2103120"/>
                <a:gd name="connsiteY3" fmla="*/ 4512564 h 4562856"/>
                <a:gd name="connsiteX4" fmla="*/ 1921144 w 2103120"/>
                <a:gd name="connsiteY4" fmla="*/ 4512564 h 4562856"/>
                <a:gd name="connsiteX5" fmla="*/ 2052030 w 2103120"/>
                <a:gd name="connsiteY5" fmla="*/ 4381678 h 4562856"/>
                <a:gd name="connsiteX6" fmla="*/ 2052030 w 2103120"/>
                <a:gd name="connsiteY6" fmla="*/ 181178 h 4562856"/>
                <a:gd name="connsiteX7" fmla="*/ 1921144 w 2103120"/>
                <a:gd name="connsiteY7" fmla="*/ 50292 h 4562856"/>
                <a:gd name="connsiteX8" fmla="*/ 137460 w 2103120"/>
                <a:gd name="connsiteY8" fmla="*/ 0 h 4562856"/>
                <a:gd name="connsiteX9" fmla="*/ 1965660 w 2103120"/>
                <a:gd name="connsiteY9" fmla="*/ 0 h 4562856"/>
                <a:gd name="connsiteX10" fmla="*/ 2103120 w 2103120"/>
                <a:gd name="connsiteY10" fmla="*/ 137460 h 4562856"/>
                <a:gd name="connsiteX11" fmla="*/ 2103120 w 2103120"/>
                <a:gd name="connsiteY11" fmla="*/ 4425396 h 4562856"/>
                <a:gd name="connsiteX12" fmla="*/ 1965660 w 2103120"/>
                <a:gd name="connsiteY12" fmla="*/ 4562856 h 4562856"/>
                <a:gd name="connsiteX13" fmla="*/ 137460 w 2103120"/>
                <a:gd name="connsiteY13" fmla="*/ 4562856 h 4562856"/>
                <a:gd name="connsiteX14" fmla="*/ 0 w 2103120"/>
                <a:gd name="connsiteY14" fmla="*/ 4425396 h 4562856"/>
                <a:gd name="connsiteX15" fmla="*/ 0 w 2103120"/>
                <a:gd name="connsiteY15" fmla="*/ 137460 h 4562856"/>
                <a:gd name="connsiteX16" fmla="*/ 137460 w 2103120"/>
                <a:gd name="connsiteY16" fmla="*/ 0 h 456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03120" h="4562856">
                  <a:moveTo>
                    <a:pt x="180380" y="50292"/>
                  </a:moveTo>
                  <a:cubicBezTo>
                    <a:pt x="108094" y="50292"/>
                    <a:pt x="49494" y="108892"/>
                    <a:pt x="49494" y="181178"/>
                  </a:cubicBezTo>
                  <a:lnTo>
                    <a:pt x="49494" y="4381678"/>
                  </a:lnTo>
                  <a:cubicBezTo>
                    <a:pt x="49494" y="4453964"/>
                    <a:pt x="108094" y="4512564"/>
                    <a:pt x="180380" y="4512564"/>
                  </a:cubicBezTo>
                  <a:lnTo>
                    <a:pt x="1921144" y="4512564"/>
                  </a:lnTo>
                  <a:cubicBezTo>
                    <a:pt x="1993430" y="4512564"/>
                    <a:pt x="2052030" y="4453964"/>
                    <a:pt x="2052030" y="4381678"/>
                  </a:cubicBezTo>
                  <a:lnTo>
                    <a:pt x="2052030" y="181178"/>
                  </a:lnTo>
                  <a:cubicBezTo>
                    <a:pt x="2052030" y="108892"/>
                    <a:pt x="1993430" y="50292"/>
                    <a:pt x="1921144" y="50292"/>
                  </a:cubicBezTo>
                  <a:close/>
                  <a:moveTo>
                    <a:pt x="137460" y="0"/>
                  </a:moveTo>
                  <a:lnTo>
                    <a:pt x="1965660" y="0"/>
                  </a:lnTo>
                  <a:cubicBezTo>
                    <a:pt x="2041577" y="0"/>
                    <a:pt x="2103120" y="61543"/>
                    <a:pt x="2103120" y="137460"/>
                  </a:cubicBezTo>
                  <a:lnTo>
                    <a:pt x="2103120" y="4425396"/>
                  </a:lnTo>
                  <a:cubicBezTo>
                    <a:pt x="2103120" y="4501313"/>
                    <a:pt x="2041577" y="4562856"/>
                    <a:pt x="1965660" y="4562856"/>
                  </a:cubicBezTo>
                  <a:lnTo>
                    <a:pt x="137460" y="4562856"/>
                  </a:lnTo>
                  <a:cubicBezTo>
                    <a:pt x="61543" y="4562856"/>
                    <a:pt x="0" y="4501313"/>
                    <a:pt x="0" y="4425396"/>
                  </a:cubicBezTo>
                  <a:lnTo>
                    <a:pt x="0" y="137460"/>
                  </a:lnTo>
                  <a:cubicBezTo>
                    <a:pt x="0" y="61543"/>
                    <a:pt x="61543" y="0"/>
                    <a:pt x="13746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E0892-F623-4035-BC2E-3269320ECFB8}"/>
              </a:ext>
            </a:extLst>
          </p:cNvPr>
          <p:cNvGrpSpPr/>
          <p:nvPr/>
        </p:nvGrpSpPr>
        <p:grpSpPr>
          <a:xfrm>
            <a:off x="6851194" y="959359"/>
            <a:ext cx="1889113" cy="3991779"/>
            <a:chOff x="6851194" y="959359"/>
            <a:chExt cx="1889113" cy="399177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6FDBE3-12F1-42E6-A0C9-6DAAA113C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8936" y="1010002"/>
              <a:ext cx="1793631" cy="3886200"/>
            </a:xfrm>
            <a:prstGeom prst="rect">
              <a:avLst/>
            </a:prstGeom>
          </p:spPr>
        </p:pic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801EE72-768D-427D-8FD9-2DB66AF61C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1194" y="959359"/>
              <a:ext cx="1889113" cy="3991779"/>
            </a:xfrm>
            <a:custGeom>
              <a:avLst/>
              <a:gdLst>
                <a:gd name="connsiteX0" fmla="*/ 180380 w 2103120"/>
                <a:gd name="connsiteY0" fmla="*/ 50292 h 4562856"/>
                <a:gd name="connsiteX1" fmla="*/ 49494 w 2103120"/>
                <a:gd name="connsiteY1" fmla="*/ 181178 h 4562856"/>
                <a:gd name="connsiteX2" fmla="*/ 49494 w 2103120"/>
                <a:gd name="connsiteY2" fmla="*/ 4381678 h 4562856"/>
                <a:gd name="connsiteX3" fmla="*/ 180380 w 2103120"/>
                <a:gd name="connsiteY3" fmla="*/ 4512564 h 4562856"/>
                <a:gd name="connsiteX4" fmla="*/ 1921144 w 2103120"/>
                <a:gd name="connsiteY4" fmla="*/ 4512564 h 4562856"/>
                <a:gd name="connsiteX5" fmla="*/ 2052030 w 2103120"/>
                <a:gd name="connsiteY5" fmla="*/ 4381678 h 4562856"/>
                <a:gd name="connsiteX6" fmla="*/ 2052030 w 2103120"/>
                <a:gd name="connsiteY6" fmla="*/ 181178 h 4562856"/>
                <a:gd name="connsiteX7" fmla="*/ 1921144 w 2103120"/>
                <a:gd name="connsiteY7" fmla="*/ 50292 h 4562856"/>
                <a:gd name="connsiteX8" fmla="*/ 137460 w 2103120"/>
                <a:gd name="connsiteY8" fmla="*/ 0 h 4562856"/>
                <a:gd name="connsiteX9" fmla="*/ 1965660 w 2103120"/>
                <a:gd name="connsiteY9" fmla="*/ 0 h 4562856"/>
                <a:gd name="connsiteX10" fmla="*/ 2103120 w 2103120"/>
                <a:gd name="connsiteY10" fmla="*/ 137460 h 4562856"/>
                <a:gd name="connsiteX11" fmla="*/ 2103120 w 2103120"/>
                <a:gd name="connsiteY11" fmla="*/ 4425396 h 4562856"/>
                <a:gd name="connsiteX12" fmla="*/ 1965660 w 2103120"/>
                <a:gd name="connsiteY12" fmla="*/ 4562856 h 4562856"/>
                <a:gd name="connsiteX13" fmla="*/ 137460 w 2103120"/>
                <a:gd name="connsiteY13" fmla="*/ 4562856 h 4562856"/>
                <a:gd name="connsiteX14" fmla="*/ 0 w 2103120"/>
                <a:gd name="connsiteY14" fmla="*/ 4425396 h 4562856"/>
                <a:gd name="connsiteX15" fmla="*/ 0 w 2103120"/>
                <a:gd name="connsiteY15" fmla="*/ 137460 h 4562856"/>
                <a:gd name="connsiteX16" fmla="*/ 137460 w 2103120"/>
                <a:gd name="connsiteY16" fmla="*/ 0 h 456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03120" h="4562856">
                  <a:moveTo>
                    <a:pt x="180380" y="50292"/>
                  </a:moveTo>
                  <a:cubicBezTo>
                    <a:pt x="108094" y="50292"/>
                    <a:pt x="49494" y="108892"/>
                    <a:pt x="49494" y="181178"/>
                  </a:cubicBezTo>
                  <a:lnTo>
                    <a:pt x="49494" y="4381678"/>
                  </a:lnTo>
                  <a:cubicBezTo>
                    <a:pt x="49494" y="4453964"/>
                    <a:pt x="108094" y="4512564"/>
                    <a:pt x="180380" y="4512564"/>
                  </a:cubicBezTo>
                  <a:lnTo>
                    <a:pt x="1921144" y="4512564"/>
                  </a:lnTo>
                  <a:cubicBezTo>
                    <a:pt x="1993430" y="4512564"/>
                    <a:pt x="2052030" y="4453964"/>
                    <a:pt x="2052030" y="4381678"/>
                  </a:cubicBezTo>
                  <a:lnTo>
                    <a:pt x="2052030" y="181178"/>
                  </a:lnTo>
                  <a:cubicBezTo>
                    <a:pt x="2052030" y="108892"/>
                    <a:pt x="1993430" y="50292"/>
                    <a:pt x="1921144" y="50292"/>
                  </a:cubicBezTo>
                  <a:close/>
                  <a:moveTo>
                    <a:pt x="137460" y="0"/>
                  </a:moveTo>
                  <a:lnTo>
                    <a:pt x="1965660" y="0"/>
                  </a:lnTo>
                  <a:cubicBezTo>
                    <a:pt x="2041577" y="0"/>
                    <a:pt x="2103120" y="61543"/>
                    <a:pt x="2103120" y="137460"/>
                  </a:cubicBezTo>
                  <a:lnTo>
                    <a:pt x="2103120" y="4425396"/>
                  </a:lnTo>
                  <a:cubicBezTo>
                    <a:pt x="2103120" y="4501313"/>
                    <a:pt x="2041577" y="4562856"/>
                    <a:pt x="1965660" y="4562856"/>
                  </a:cubicBezTo>
                  <a:lnTo>
                    <a:pt x="137460" y="4562856"/>
                  </a:lnTo>
                  <a:cubicBezTo>
                    <a:pt x="61543" y="4562856"/>
                    <a:pt x="0" y="4501313"/>
                    <a:pt x="0" y="4425396"/>
                  </a:cubicBezTo>
                  <a:lnTo>
                    <a:pt x="0" y="137460"/>
                  </a:lnTo>
                  <a:cubicBezTo>
                    <a:pt x="0" y="61543"/>
                    <a:pt x="61543" y="0"/>
                    <a:pt x="13746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4E883C-5E5F-4E70-9D34-E63FC039667C}"/>
              </a:ext>
            </a:extLst>
          </p:cNvPr>
          <p:cNvGrpSpPr/>
          <p:nvPr/>
        </p:nvGrpSpPr>
        <p:grpSpPr>
          <a:xfrm>
            <a:off x="177799" y="-1"/>
            <a:ext cx="5674404" cy="773657"/>
            <a:chOff x="177799" y="-1"/>
            <a:chExt cx="5674404" cy="77365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F411794-2C47-4FE6-8A15-7A8DFC2D61B4}"/>
                </a:ext>
              </a:extLst>
            </p:cNvPr>
            <p:cNvGrpSpPr/>
            <p:nvPr/>
          </p:nvGrpSpPr>
          <p:grpSpPr>
            <a:xfrm>
              <a:off x="177799" y="-1"/>
              <a:ext cx="1448869" cy="760396"/>
              <a:chOff x="177799" y="-1"/>
              <a:chExt cx="1448869" cy="760396"/>
            </a:xfrm>
          </p:grpSpPr>
          <p:sp>
            <p:nvSpPr>
              <p:cNvPr id="18" name="矩形 10">
                <a:extLst>
                  <a:ext uri="{FF2B5EF4-FFF2-40B4-BE49-F238E27FC236}">
                    <a16:creationId xmlns:a16="http://schemas.microsoft.com/office/drawing/2014/main" id="{5AA15305-8DE9-4009-84F1-BA77AB2C6C61}"/>
                  </a:ext>
                </a:extLst>
              </p:cNvPr>
              <p:cNvSpPr/>
              <p:nvPr/>
            </p:nvSpPr>
            <p:spPr>
              <a:xfrm>
                <a:off x="177799" y="-1"/>
                <a:ext cx="1448869" cy="211757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1">
                <a:extLst>
                  <a:ext uri="{FF2B5EF4-FFF2-40B4-BE49-F238E27FC236}">
                    <a16:creationId xmlns:a16="http://schemas.microsoft.com/office/drawing/2014/main" id="{4867A68A-E21B-43DA-9B3E-0E12EBEA2FC1}"/>
                  </a:ext>
                </a:extLst>
              </p:cNvPr>
              <p:cNvSpPr/>
              <p:nvPr/>
            </p:nvSpPr>
            <p:spPr>
              <a:xfrm>
                <a:off x="177799" y="325253"/>
                <a:ext cx="1448869" cy="435142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PART SEVEN</a:t>
                </a:r>
                <a:endParaRPr lang="zh-CN" altLang="en-US" sz="200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023367-E903-4FF0-94EF-0C2D5F7F3156}"/>
                </a:ext>
              </a:extLst>
            </p:cNvPr>
            <p:cNvSpPr txBox="1"/>
            <p:nvPr/>
          </p:nvSpPr>
          <p:spPr>
            <a:xfrm>
              <a:off x="1674817" y="311991"/>
              <a:ext cx="4177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04457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17705" y="3259504"/>
            <a:ext cx="2326295" cy="1883996"/>
            <a:chOff x="5111840" y="1647982"/>
            <a:chExt cx="2680734" cy="2552055"/>
          </a:xfrm>
        </p:grpSpPr>
        <p:sp>
          <p:nvSpPr>
            <p:cNvPr id="3" name="AutoShape 2"/>
            <p:cNvSpPr>
              <a:spLocks/>
            </p:cNvSpPr>
            <p:nvPr/>
          </p:nvSpPr>
          <p:spPr bwMode="auto">
            <a:xfrm>
              <a:off x="5111840" y="2438649"/>
              <a:ext cx="669625" cy="17613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4642"/>
                  </a:lnTo>
                  <a:lnTo>
                    <a:pt x="10755" y="0"/>
                  </a:lnTo>
                  <a:lnTo>
                    <a:pt x="21600" y="4642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24C7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4" name="AutoShape 3"/>
            <p:cNvSpPr>
              <a:spLocks/>
            </p:cNvSpPr>
            <p:nvPr/>
          </p:nvSpPr>
          <p:spPr bwMode="auto">
            <a:xfrm>
              <a:off x="7118416" y="2715754"/>
              <a:ext cx="674158" cy="147956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5527"/>
                  </a:lnTo>
                  <a:lnTo>
                    <a:pt x="10755" y="0"/>
                  </a:lnTo>
                  <a:lnTo>
                    <a:pt x="21600" y="5527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4E8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5" name="AutoShape 4"/>
            <p:cNvSpPr>
              <a:spLocks/>
            </p:cNvSpPr>
            <p:nvPr/>
          </p:nvSpPr>
          <p:spPr bwMode="auto">
            <a:xfrm>
              <a:off x="6449957" y="2247617"/>
              <a:ext cx="668492" cy="194770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4200"/>
                  </a:lnTo>
                  <a:lnTo>
                    <a:pt x="10755" y="0"/>
                  </a:lnTo>
                  <a:lnTo>
                    <a:pt x="21600" y="4200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FFD7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6" name="AutoShape 5"/>
            <p:cNvSpPr>
              <a:spLocks/>
            </p:cNvSpPr>
            <p:nvPr/>
          </p:nvSpPr>
          <p:spPr bwMode="auto">
            <a:xfrm>
              <a:off x="5773500" y="1647982"/>
              <a:ext cx="677556" cy="255205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3207"/>
                  </a:lnTo>
                  <a:lnTo>
                    <a:pt x="10755" y="0"/>
                  </a:lnTo>
                  <a:lnTo>
                    <a:pt x="21600" y="3207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D76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322285" y="1634499"/>
            <a:ext cx="4499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D4C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400" b="1" dirty="0">
              <a:solidFill>
                <a:srgbClr val="0D4C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956C430-CC2F-4E31-B599-9B5F0792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AC11E-D989-413E-8471-8D27CDBF8479}"/>
              </a:ext>
            </a:extLst>
          </p:cNvPr>
          <p:cNvSpPr txBox="1"/>
          <p:nvPr/>
        </p:nvSpPr>
        <p:spPr>
          <a:xfrm>
            <a:off x="2290011" y="2462463"/>
            <a:ext cx="460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Wenkai Fan,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Bingwu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Peng, Hui Wan,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Zeyu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Liu, Yuan Feng, Cheng Zhang,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Zihui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Zheng,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Jianwei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Du</a:t>
            </a:r>
          </a:p>
        </p:txBody>
      </p:sp>
    </p:spTree>
    <p:extLst>
      <p:ext uri="{BB962C8B-B14F-4D97-AF65-F5344CB8AC3E}">
        <p14:creationId xmlns:p14="http://schemas.microsoft.com/office/powerpoint/2010/main" val="1253670862"/>
      </p:ext>
    </p:extLst>
  </p:cSld>
  <p:clrMapOvr>
    <a:masterClrMapping/>
  </p:clrMapOvr>
  <p:transition spd="slow">
    <p:push dir="d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7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8840E-3C9C-4D81-94F7-7A8669E1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B8A926-2893-4BB9-A0FD-12479D7DFF73}"/>
              </a:ext>
            </a:extLst>
          </p:cNvPr>
          <p:cNvGrpSpPr/>
          <p:nvPr/>
        </p:nvGrpSpPr>
        <p:grpSpPr>
          <a:xfrm>
            <a:off x="177799" y="-1"/>
            <a:ext cx="5674404" cy="773657"/>
            <a:chOff x="177799" y="-1"/>
            <a:chExt cx="5674404" cy="77365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0C9994-4F31-4F6A-B054-19C9F41EBD5D}"/>
                </a:ext>
              </a:extLst>
            </p:cNvPr>
            <p:cNvGrpSpPr/>
            <p:nvPr/>
          </p:nvGrpSpPr>
          <p:grpSpPr>
            <a:xfrm>
              <a:off x="177799" y="-1"/>
              <a:ext cx="1448869" cy="760396"/>
              <a:chOff x="177799" y="-1"/>
              <a:chExt cx="1448869" cy="760396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0B0580D-828F-4F51-9DE7-9C0918FC545D}"/>
                  </a:ext>
                </a:extLst>
              </p:cNvPr>
              <p:cNvSpPr/>
              <p:nvPr/>
            </p:nvSpPr>
            <p:spPr>
              <a:xfrm>
                <a:off x="177799" y="-1"/>
                <a:ext cx="1448869" cy="211757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9AB09F7-DA3E-48C5-9CA9-EBFD87CAC960}"/>
                  </a:ext>
                </a:extLst>
              </p:cNvPr>
              <p:cNvSpPr/>
              <p:nvPr/>
            </p:nvSpPr>
            <p:spPr>
              <a:xfrm>
                <a:off x="177799" y="325253"/>
                <a:ext cx="1448869" cy="435142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PART THREE</a:t>
                </a:r>
                <a:endParaRPr lang="zh-CN" altLang="en-US" sz="20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26ACE4-0549-46D7-BFFB-640344C1495D}"/>
                </a:ext>
              </a:extLst>
            </p:cNvPr>
            <p:cNvSpPr txBox="1"/>
            <p:nvPr/>
          </p:nvSpPr>
          <p:spPr>
            <a:xfrm>
              <a:off x="1674817" y="311991"/>
              <a:ext cx="4177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Architecture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A835BE4-771E-4B00-ACA7-AB577ED249AD}"/>
              </a:ext>
            </a:extLst>
          </p:cNvPr>
          <p:cNvGrpSpPr/>
          <p:nvPr/>
        </p:nvGrpSpPr>
        <p:grpSpPr>
          <a:xfrm>
            <a:off x="6566077" y="888879"/>
            <a:ext cx="2438170" cy="673097"/>
            <a:chOff x="6794677" y="370743"/>
            <a:chExt cx="2438170" cy="67309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F08788D-7D96-441C-AC4C-74C4B75A3A76}"/>
                </a:ext>
              </a:extLst>
            </p:cNvPr>
            <p:cNvCxnSpPr>
              <a:cxnSpLocks/>
            </p:cNvCxnSpPr>
            <p:nvPr/>
          </p:nvCxnSpPr>
          <p:spPr>
            <a:xfrm>
              <a:off x="6813885" y="557088"/>
              <a:ext cx="5414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BF9880-66C1-45A3-837E-9FF97FEFD1B2}"/>
                </a:ext>
              </a:extLst>
            </p:cNvPr>
            <p:cNvSpPr txBox="1"/>
            <p:nvPr/>
          </p:nvSpPr>
          <p:spPr>
            <a:xfrm>
              <a:off x="7374513" y="370743"/>
              <a:ext cx="942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: extend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E26E5A-A913-4836-BCFC-CA3C987D1F5F}"/>
                </a:ext>
              </a:extLst>
            </p:cNvPr>
            <p:cNvCxnSpPr/>
            <p:nvPr/>
          </p:nvCxnSpPr>
          <p:spPr>
            <a:xfrm>
              <a:off x="6794677" y="886326"/>
              <a:ext cx="560628" cy="0"/>
            </a:xfrm>
            <a:prstGeom prst="straightConnector1">
              <a:avLst/>
            </a:prstGeom>
            <a:ln w="12700">
              <a:solidFill>
                <a:srgbClr val="4364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7D3768-275A-4A7C-875F-35B8E3D00776}"/>
                </a:ext>
              </a:extLst>
            </p:cNvPr>
            <p:cNvSpPr txBox="1"/>
            <p:nvPr/>
          </p:nvSpPr>
          <p:spPr>
            <a:xfrm>
              <a:off x="7374512" y="705286"/>
              <a:ext cx="18583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: communicate with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1B029D6-A2F3-4CEF-AF11-15893D4B7DAE}"/>
              </a:ext>
            </a:extLst>
          </p:cNvPr>
          <p:cNvSpPr txBox="1"/>
          <p:nvPr/>
        </p:nvSpPr>
        <p:spPr>
          <a:xfrm>
            <a:off x="177799" y="994612"/>
            <a:ext cx="420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Model View </a:t>
            </a:r>
            <a:r>
              <a:rPr lang="en-US" sz="1800" b="1" i="1" dirty="0">
                <a:solidFill>
                  <a:srgbClr val="4E8DF3"/>
                </a:solidFill>
              </a:rPr>
              <a:t>P</a:t>
            </a:r>
            <a:r>
              <a:rPr lang="en-US" altLang="zh-CN" sz="1800" b="1" i="1" dirty="0">
                <a:solidFill>
                  <a:srgbClr val="4E8DF3"/>
                </a:solidFill>
              </a:rPr>
              <a:t>resenter</a:t>
            </a:r>
            <a:r>
              <a:rPr lang="en-US" sz="1800" i="1" dirty="0"/>
              <a:t> (MVP)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D3EA33-8DC4-4628-BDE7-72CFCD41B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31" y="1744653"/>
            <a:ext cx="5675774" cy="250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8014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8840E-3C9C-4D81-94F7-7A8669E1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B8A926-2893-4BB9-A0FD-12479D7DFF73}"/>
              </a:ext>
            </a:extLst>
          </p:cNvPr>
          <p:cNvGrpSpPr/>
          <p:nvPr/>
        </p:nvGrpSpPr>
        <p:grpSpPr>
          <a:xfrm>
            <a:off x="177799" y="-1"/>
            <a:ext cx="5674404" cy="773657"/>
            <a:chOff x="177799" y="-1"/>
            <a:chExt cx="5674404" cy="77365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0C9994-4F31-4F6A-B054-19C9F41EBD5D}"/>
                </a:ext>
              </a:extLst>
            </p:cNvPr>
            <p:cNvGrpSpPr/>
            <p:nvPr/>
          </p:nvGrpSpPr>
          <p:grpSpPr>
            <a:xfrm>
              <a:off x="177799" y="-1"/>
              <a:ext cx="1448869" cy="760396"/>
              <a:chOff x="177799" y="-1"/>
              <a:chExt cx="1448869" cy="760396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0B0580D-828F-4F51-9DE7-9C0918FC545D}"/>
                  </a:ext>
                </a:extLst>
              </p:cNvPr>
              <p:cNvSpPr/>
              <p:nvPr/>
            </p:nvSpPr>
            <p:spPr>
              <a:xfrm>
                <a:off x="177799" y="-1"/>
                <a:ext cx="1448869" cy="211757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9AB09F7-DA3E-48C5-9CA9-EBFD87CAC960}"/>
                  </a:ext>
                </a:extLst>
              </p:cNvPr>
              <p:cNvSpPr/>
              <p:nvPr/>
            </p:nvSpPr>
            <p:spPr>
              <a:xfrm>
                <a:off x="177799" y="325253"/>
                <a:ext cx="1448869" cy="435142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PART THREE</a:t>
                </a:r>
                <a:endParaRPr lang="zh-CN" altLang="en-US" sz="20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26ACE4-0549-46D7-BFFB-640344C1495D}"/>
                </a:ext>
              </a:extLst>
            </p:cNvPr>
            <p:cNvSpPr txBox="1"/>
            <p:nvPr/>
          </p:nvSpPr>
          <p:spPr>
            <a:xfrm>
              <a:off x="1674817" y="311991"/>
              <a:ext cx="4177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Architecture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59DB7F-E3D7-493E-A9A0-FF7F0B15E7D8}"/>
              </a:ext>
            </a:extLst>
          </p:cNvPr>
          <p:cNvGrpSpPr/>
          <p:nvPr/>
        </p:nvGrpSpPr>
        <p:grpSpPr>
          <a:xfrm>
            <a:off x="6566077" y="888879"/>
            <a:ext cx="2438170" cy="673097"/>
            <a:chOff x="6794677" y="370743"/>
            <a:chExt cx="2438170" cy="67309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F00F95-E8DE-400A-BD4D-1880B8649442}"/>
                </a:ext>
              </a:extLst>
            </p:cNvPr>
            <p:cNvCxnSpPr>
              <a:cxnSpLocks/>
            </p:cNvCxnSpPr>
            <p:nvPr/>
          </p:nvCxnSpPr>
          <p:spPr>
            <a:xfrm>
              <a:off x="6813885" y="557088"/>
              <a:ext cx="5414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59519F-3247-4D34-946D-98242D3B356E}"/>
                </a:ext>
              </a:extLst>
            </p:cNvPr>
            <p:cNvSpPr txBox="1"/>
            <p:nvPr/>
          </p:nvSpPr>
          <p:spPr>
            <a:xfrm>
              <a:off x="7374513" y="370743"/>
              <a:ext cx="942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: extend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6E0393F-79B2-4235-A816-FC546B77F173}"/>
                </a:ext>
              </a:extLst>
            </p:cNvPr>
            <p:cNvCxnSpPr/>
            <p:nvPr/>
          </p:nvCxnSpPr>
          <p:spPr>
            <a:xfrm>
              <a:off x="6794677" y="886326"/>
              <a:ext cx="560628" cy="0"/>
            </a:xfrm>
            <a:prstGeom prst="straightConnector1">
              <a:avLst/>
            </a:prstGeom>
            <a:ln w="12700">
              <a:solidFill>
                <a:srgbClr val="4364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97DAF2-E7B3-460E-89A0-A60B4D17AF9F}"/>
                </a:ext>
              </a:extLst>
            </p:cNvPr>
            <p:cNvSpPr txBox="1"/>
            <p:nvPr/>
          </p:nvSpPr>
          <p:spPr>
            <a:xfrm>
              <a:off x="7374512" y="705286"/>
              <a:ext cx="18583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: communicate with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53F7679-08CB-4728-958E-79ECFF07FB53}"/>
              </a:ext>
            </a:extLst>
          </p:cNvPr>
          <p:cNvSpPr txBox="1"/>
          <p:nvPr/>
        </p:nvSpPr>
        <p:spPr>
          <a:xfrm>
            <a:off x="177799" y="994612"/>
            <a:ext cx="420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Model View </a:t>
            </a:r>
            <a:r>
              <a:rPr lang="en-US" sz="1800" b="1" i="1" dirty="0">
                <a:solidFill>
                  <a:srgbClr val="4E8DF3"/>
                </a:solidFill>
              </a:rPr>
              <a:t>P</a:t>
            </a:r>
            <a:r>
              <a:rPr lang="en-US" altLang="zh-CN" sz="1800" b="1" i="1" dirty="0">
                <a:solidFill>
                  <a:srgbClr val="4E8DF3"/>
                </a:solidFill>
              </a:rPr>
              <a:t>resenter</a:t>
            </a:r>
            <a:r>
              <a:rPr lang="en-US" sz="1800" i="1" dirty="0"/>
              <a:t> (MVP)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D6237-BE3C-46C9-8DB9-0EEF2A963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00" y="1660282"/>
            <a:ext cx="7029979" cy="306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9245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8840E-3C9C-4D81-94F7-7A8669E1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B8A926-2893-4BB9-A0FD-12479D7DFF73}"/>
              </a:ext>
            </a:extLst>
          </p:cNvPr>
          <p:cNvGrpSpPr/>
          <p:nvPr/>
        </p:nvGrpSpPr>
        <p:grpSpPr>
          <a:xfrm>
            <a:off x="177799" y="-1"/>
            <a:ext cx="5674404" cy="773657"/>
            <a:chOff x="177799" y="-1"/>
            <a:chExt cx="5674404" cy="77365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0C9994-4F31-4F6A-B054-19C9F41EBD5D}"/>
                </a:ext>
              </a:extLst>
            </p:cNvPr>
            <p:cNvGrpSpPr/>
            <p:nvPr/>
          </p:nvGrpSpPr>
          <p:grpSpPr>
            <a:xfrm>
              <a:off x="177799" y="-1"/>
              <a:ext cx="1448869" cy="760396"/>
              <a:chOff x="177799" y="-1"/>
              <a:chExt cx="1448869" cy="760396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0B0580D-828F-4F51-9DE7-9C0918FC545D}"/>
                  </a:ext>
                </a:extLst>
              </p:cNvPr>
              <p:cNvSpPr/>
              <p:nvPr/>
            </p:nvSpPr>
            <p:spPr>
              <a:xfrm>
                <a:off x="177799" y="-1"/>
                <a:ext cx="1448869" cy="211757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9AB09F7-DA3E-48C5-9CA9-EBFD87CAC960}"/>
                  </a:ext>
                </a:extLst>
              </p:cNvPr>
              <p:cNvSpPr/>
              <p:nvPr/>
            </p:nvSpPr>
            <p:spPr>
              <a:xfrm>
                <a:off x="177799" y="325253"/>
                <a:ext cx="1448869" cy="435142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PART THREE</a:t>
                </a:r>
                <a:endParaRPr lang="zh-CN" altLang="en-US" sz="20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26ACE4-0549-46D7-BFFB-640344C1495D}"/>
                </a:ext>
              </a:extLst>
            </p:cNvPr>
            <p:cNvSpPr txBox="1"/>
            <p:nvPr/>
          </p:nvSpPr>
          <p:spPr>
            <a:xfrm>
              <a:off x="1674817" y="311991"/>
              <a:ext cx="4177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Architecture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59DB7F-E3D7-493E-A9A0-FF7F0B15E7D8}"/>
              </a:ext>
            </a:extLst>
          </p:cNvPr>
          <p:cNvGrpSpPr/>
          <p:nvPr/>
        </p:nvGrpSpPr>
        <p:grpSpPr>
          <a:xfrm>
            <a:off x="6566077" y="888879"/>
            <a:ext cx="2438170" cy="673097"/>
            <a:chOff x="6794677" y="370743"/>
            <a:chExt cx="2438170" cy="67309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F00F95-E8DE-400A-BD4D-1880B8649442}"/>
                </a:ext>
              </a:extLst>
            </p:cNvPr>
            <p:cNvCxnSpPr>
              <a:cxnSpLocks/>
            </p:cNvCxnSpPr>
            <p:nvPr/>
          </p:nvCxnSpPr>
          <p:spPr>
            <a:xfrm>
              <a:off x="6813885" y="557088"/>
              <a:ext cx="5414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59519F-3247-4D34-946D-98242D3B356E}"/>
                </a:ext>
              </a:extLst>
            </p:cNvPr>
            <p:cNvSpPr txBox="1"/>
            <p:nvPr/>
          </p:nvSpPr>
          <p:spPr>
            <a:xfrm>
              <a:off x="7374513" y="370743"/>
              <a:ext cx="942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: extend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6E0393F-79B2-4235-A816-FC546B77F173}"/>
                </a:ext>
              </a:extLst>
            </p:cNvPr>
            <p:cNvCxnSpPr/>
            <p:nvPr/>
          </p:nvCxnSpPr>
          <p:spPr>
            <a:xfrm>
              <a:off x="6794677" y="886326"/>
              <a:ext cx="560628" cy="0"/>
            </a:xfrm>
            <a:prstGeom prst="straightConnector1">
              <a:avLst/>
            </a:prstGeom>
            <a:ln w="12700">
              <a:solidFill>
                <a:srgbClr val="4364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97DAF2-E7B3-460E-89A0-A60B4D17AF9F}"/>
                </a:ext>
              </a:extLst>
            </p:cNvPr>
            <p:cNvSpPr txBox="1"/>
            <p:nvPr/>
          </p:nvSpPr>
          <p:spPr>
            <a:xfrm>
              <a:off x="7374512" y="705286"/>
              <a:ext cx="18583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: communicate with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A577F24-697E-4C56-9C2F-E5DEC3402547}"/>
              </a:ext>
            </a:extLst>
          </p:cNvPr>
          <p:cNvSpPr txBox="1"/>
          <p:nvPr/>
        </p:nvSpPr>
        <p:spPr>
          <a:xfrm>
            <a:off x="177799" y="994612"/>
            <a:ext cx="420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D76054"/>
                </a:solidFill>
              </a:rPr>
              <a:t>Model</a:t>
            </a:r>
            <a:r>
              <a:rPr lang="en-US" sz="1800" i="1" dirty="0"/>
              <a:t> View P</a:t>
            </a:r>
            <a:r>
              <a:rPr lang="en-US" altLang="zh-CN" sz="1800" i="1" dirty="0"/>
              <a:t>resenter</a:t>
            </a:r>
            <a:r>
              <a:rPr lang="en-US" sz="1800" i="1" dirty="0"/>
              <a:t> (MVP)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512FF-B723-45A8-B7C1-322AA7880C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14" y="1625870"/>
            <a:ext cx="6707771" cy="274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5737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8840E-3C9C-4D81-94F7-7A8669E1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B8A926-2893-4BB9-A0FD-12479D7DFF73}"/>
              </a:ext>
            </a:extLst>
          </p:cNvPr>
          <p:cNvGrpSpPr/>
          <p:nvPr/>
        </p:nvGrpSpPr>
        <p:grpSpPr>
          <a:xfrm>
            <a:off x="177799" y="-1"/>
            <a:ext cx="5674404" cy="773657"/>
            <a:chOff x="177799" y="-1"/>
            <a:chExt cx="5674404" cy="77365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0C9994-4F31-4F6A-B054-19C9F41EBD5D}"/>
                </a:ext>
              </a:extLst>
            </p:cNvPr>
            <p:cNvGrpSpPr/>
            <p:nvPr/>
          </p:nvGrpSpPr>
          <p:grpSpPr>
            <a:xfrm>
              <a:off x="177799" y="-1"/>
              <a:ext cx="1448869" cy="760396"/>
              <a:chOff x="177799" y="-1"/>
              <a:chExt cx="1448869" cy="760396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0B0580D-828F-4F51-9DE7-9C0918FC545D}"/>
                  </a:ext>
                </a:extLst>
              </p:cNvPr>
              <p:cNvSpPr/>
              <p:nvPr/>
            </p:nvSpPr>
            <p:spPr>
              <a:xfrm>
                <a:off x="177799" y="-1"/>
                <a:ext cx="1448869" cy="211757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9AB09F7-DA3E-48C5-9CA9-EBFD87CAC960}"/>
                  </a:ext>
                </a:extLst>
              </p:cNvPr>
              <p:cNvSpPr/>
              <p:nvPr/>
            </p:nvSpPr>
            <p:spPr>
              <a:xfrm>
                <a:off x="177799" y="325253"/>
                <a:ext cx="1448869" cy="435142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PART THREE</a:t>
                </a:r>
                <a:endParaRPr lang="zh-CN" altLang="en-US" sz="20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26ACE4-0549-46D7-BFFB-640344C1495D}"/>
                </a:ext>
              </a:extLst>
            </p:cNvPr>
            <p:cNvSpPr txBox="1"/>
            <p:nvPr/>
          </p:nvSpPr>
          <p:spPr>
            <a:xfrm>
              <a:off x="1674817" y="311991"/>
              <a:ext cx="4177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Architecture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706A93-0938-4F07-9DDA-65BC6F526249}"/>
              </a:ext>
            </a:extLst>
          </p:cNvPr>
          <p:cNvGrpSpPr/>
          <p:nvPr/>
        </p:nvGrpSpPr>
        <p:grpSpPr>
          <a:xfrm>
            <a:off x="1414860" y="1247959"/>
            <a:ext cx="6736475" cy="369332"/>
            <a:chOff x="1426736" y="1030903"/>
            <a:chExt cx="6736475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476DAA-F13D-41A4-B3E0-DE6650F98C3F}"/>
                </a:ext>
              </a:extLst>
            </p:cNvPr>
            <p:cNvSpPr/>
            <p:nvPr/>
          </p:nvSpPr>
          <p:spPr>
            <a:xfrm>
              <a:off x="4020887" y="1030903"/>
              <a:ext cx="11022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srgbClr val="4E8DF3"/>
                  </a:solidFill>
                </a:rPr>
                <a:t>P</a:t>
              </a:r>
              <a:r>
                <a:rPr lang="en-US" altLang="zh-CN" sz="1800" b="1" i="1" dirty="0">
                  <a:solidFill>
                    <a:srgbClr val="4E8DF3"/>
                  </a:solidFill>
                </a:rPr>
                <a:t>resenter</a:t>
              </a:r>
              <a:endParaRPr lang="en-US" sz="1800" b="1" i="1" dirty="0">
                <a:solidFill>
                  <a:srgbClr val="4E8DF3"/>
                </a:solidFill>
              </a:endParaRPr>
            </a:p>
          </p:txBody>
        </p:sp>
        <p:sp>
          <p:nvSpPr>
            <p:cNvPr id="26" name="Arrow: Left-Right 25">
              <a:extLst>
                <a:ext uri="{FF2B5EF4-FFF2-40B4-BE49-F238E27FC236}">
                  <a16:creationId xmlns:a16="http://schemas.microsoft.com/office/drawing/2014/main" id="{258143F9-3531-4974-BC78-3119721DC87B}"/>
                </a:ext>
              </a:extLst>
            </p:cNvPr>
            <p:cNvSpPr/>
            <p:nvPr/>
          </p:nvSpPr>
          <p:spPr>
            <a:xfrm>
              <a:off x="5923213" y="1118587"/>
              <a:ext cx="521208" cy="193964"/>
            </a:xfrm>
            <a:prstGeom prst="leftRightArrow">
              <a:avLst/>
            </a:prstGeom>
            <a:solidFill>
              <a:srgbClr val="FFD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DACFE6-C582-4B7D-A4EE-CCE13D15CF2C}"/>
                </a:ext>
              </a:extLst>
            </p:cNvPr>
            <p:cNvSpPr txBox="1"/>
            <p:nvPr/>
          </p:nvSpPr>
          <p:spPr>
            <a:xfrm>
              <a:off x="7244522" y="1030903"/>
              <a:ext cx="918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i="1" dirty="0">
                  <a:solidFill>
                    <a:srgbClr val="D76054"/>
                  </a:solidFill>
                </a:rPr>
                <a:t>Model</a:t>
              </a:r>
              <a:endParaRPr lang="en-US" sz="1800" i="1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102D3AF-DA6E-4FA1-8760-EAC2874D1A74}"/>
                </a:ext>
              </a:extLst>
            </p:cNvPr>
            <p:cNvSpPr/>
            <p:nvPr/>
          </p:nvSpPr>
          <p:spPr>
            <a:xfrm>
              <a:off x="1426736" y="1030903"/>
              <a:ext cx="6605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srgbClr val="24C774"/>
                  </a:solidFill>
                </a:rPr>
                <a:t>View</a:t>
              </a:r>
            </a:p>
          </p:txBody>
        </p:sp>
        <p:sp>
          <p:nvSpPr>
            <p:cNvPr id="42" name="Arrow: Left-Right 41">
              <a:extLst>
                <a:ext uri="{FF2B5EF4-FFF2-40B4-BE49-F238E27FC236}">
                  <a16:creationId xmlns:a16="http://schemas.microsoft.com/office/drawing/2014/main" id="{724132CB-A308-4BB5-9FBD-2ABCE629FF2C}"/>
                </a:ext>
              </a:extLst>
            </p:cNvPr>
            <p:cNvSpPr/>
            <p:nvPr/>
          </p:nvSpPr>
          <p:spPr>
            <a:xfrm>
              <a:off x="2793490" y="1118587"/>
              <a:ext cx="521208" cy="193964"/>
            </a:xfrm>
            <a:prstGeom prst="leftRightArrow">
              <a:avLst/>
            </a:prstGeom>
            <a:solidFill>
              <a:srgbClr val="FFD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02AB159-E119-49EA-A042-0DD5C69AF820}"/>
              </a:ext>
            </a:extLst>
          </p:cNvPr>
          <p:cNvGrpSpPr/>
          <p:nvPr/>
        </p:nvGrpSpPr>
        <p:grpSpPr>
          <a:xfrm>
            <a:off x="763980" y="2099017"/>
            <a:ext cx="8086136" cy="1613094"/>
            <a:chOff x="763980" y="2099017"/>
            <a:chExt cx="8086136" cy="161309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ECDBC57-2553-4F29-93F6-82BF88737891}"/>
                </a:ext>
              </a:extLst>
            </p:cNvPr>
            <p:cNvSpPr/>
            <p:nvPr/>
          </p:nvSpPr>
          <p:spPr>
            <a:xfrm>
              <a:off x="763980" y="2099019"/>
              <a:ext cx="1829342" cy="669015"/>
            </a:xfrm>
            <a:prstGeom prst="roundRect">
              <a:avLst/>
            </a:prstGeom>
            <a:solidFill>
              <a:srgbClr val="24C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User clicked the dark mode button 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4A15481-021C-492D-8AAA-B140CD3FDCC0}"/>
                </a:ext>
              </a:extLst>
            </p:cNvPr>
            <p:cNvSpPr/>
            <p:nvPr/>
          </p:nvSpPr>
          <p:spPr>
            <a:xfrm>
              <a:off x="2794816" y="2368013"/>
              <a:ext cx="518556" cy="193964"/>
            </a:xfrm>
            <a:prstGeom prst="rightArrow">
              <a:avLst/>
            </a:prstGeom>
            <a:solidFill>
              <a:srgbClr val="FFD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7109D6A9-562D-4022-8048-4A87E31F2766}"/>
                </a:ext>
              </a:extLst>
            </p:cNvPr>
            <p:cNvSpPr/>
            <p:nvPr/>
          </p:nvSpPr>
          <p:spPr>
            <a:xfrm>
              <a:off x="5923213" y="2368013"/>
              <a:ext cx="518556" cy="193964"/>
            </a:xfrm>
            <a:prstGeom prst="rightArrow">
              <a:avLst/>
            </a:prstGeom>
            <a:solidFill>
              <a:srgbClr val="FFD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2D0BF21-6A92-4707-BD51-774B1D0327F3}"/>
                </a:ext>
              </a:extLst>
            </p:cNvPr>
            <p:cNvSpPr/>
            <p:nvPr/>
          </p:nvSpPr>
          <p:spPr>
            <a:xfrm rot="10800000">
              <a:off x="2794816" y="3255934"/>
              <a:ext cx="518556" cy="193964"/>
            </a:xfrm>
            <a:prstGeom prst="rightArrow">
              <a:avLst/>
            </a:prstGeom>
            <a:solidFill>
              <a:srgbClr val="FFD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AADF21AC-3CF9-4DC6-855B-980ACED32A1E}"/>
                </a:ext>
              </a:extLst>
            </p:cNvPr>
            <p:cNvSpPr/>
            <p:nvPr/>
          </p:nvSpPr>
          <p:spPr>
            <a:xfrm rot="10800000">
              <a:off x="5923213" y="2942948"/>
              <a:ext cx="1882834" cy="506951"/>
            </a:xfrm>
            <a:prstGeom prst="bentArrow">
              <a:avLst>
                <a:gd name="adj1" fmla="val 20119"/>
                <a:gd name="adj2" fmla="val 19575"/>
                <a:gd name="adj3" fmla="val 22337"/>
                <a:gd name="adj4" fmla="val 27084"/>
              </a:avLst>
            </a:prstGeom>
            <a:solidFill>
              <a:srgbClr val="FFD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46A6D3E-22B3-44E2-9194-46C58F77703F}"/>
                </a:ext>
              </a:extLst>
            </p:cNvPr>
            <p:cNvSpPr/>
            <p:nvPr/>
          </p:nvSpPr>
          <p:spPr>
            <a:xfrm>
              <a:off x="3514866" y="2099018"/>
              <a:ext cx="2186331" cy="669015"/>
            </a:xfrm>
            <a:prstGeom prst="roundRect">
              <a:avLst/>
            </a:prstGeom>
            <a:solidFill>
              <a:srgbClr val="4E8D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SettingsFragment</a:t>
              </a:r>
              <a:r>
                <a:rPr lang="en-US" sz="1600" dirty="0">
                  <a:solidFill>
                    <a:schemeClr val="bg1"/>
                  </a:solidFill>
                </a:rPr>
                <a:t> make calls to </a:t>
              </a:r>
              <a:r>
                <a:rPr lang="en-US" sz="1600" dirty="0" err="1">
                  <a:solidFill>
                    <a:schemeClr val="bg1"/>
                  </a:solidFill>
                </a:rPr>
                <a:t>SettingsUtil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20E2C05-572F-40A2-A8C4-A30BC7BA7014}"/>
                </a:ext>
              </a:extLst>
            </p:cNvPr>
            <p:cNvSpPr/>
            <p:nvPr/>
          </p:nvSpPr>
          <p:spPr>
            <a:xfrm>
              <a:off x="6663785" y="2099017"/>
              <a:ext cx="2186331" cy="669015"/>
            </a:xfrm>
            <a:prstGeom prst="roundRect">
              <a:avLst/>
            </a:prstGeom>
            <a:solidFill>
              <a:srgbClr val="D76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SettingsUtil</a:t>
              </a:r>
              <a:r>
                <a:rPr lang="en-US" sz="1600" dirty="0">
                  <a:solidFill>
                    <a:schemeClr val="bg1"/>
                  </a:solidFill>
                </a:rPr>
                <a:t> update the relevant stored value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56E1166-3BAA-4AEB-8307-023106D758EC}"/>
                </a:ext>
              </a:extLst>
            </p:cNvPr>
            <p:cNvSpPr/>
            <p:nvPr/>
          </p:nvSpPr>
          <p:spPr>
            <a:xfrm>
              <a:off x="3514865" y="3043096"/>
              <a:ext cx="2186331" cy="669015"/>
            </a:xfrm>
            <a:prstGeom prst="roundRect">
              <a:avLst/>
            </a:prstGeom>
            <a:solidFill>
              <a:srgbClr val="4E8D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SettingsFragment</a:t>
              </a:r>
              <a:r>
                <a:rPr lang="en-US" sz="1600" dirty="0">
                  <a:solidFill>
                    <a:schemeClr val="bg1"/>
                  </a:solidFill>
                </a:rPr>
                <a:t> trigger new event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E336C36-C980-4741-82FA-4301FAF01504}"/>
                </a:ext>
              </a:extLst>
            </p:cNvPr>
            <p:cNvSpPr/>
            <p:nvPr/>
          </p:nvSpPr>
          <p:spPr>
            <a:xfrm>
              <a:off x="763980" y="3043096"/>
              <a:ext cx="1829342" cy="669015"/>
            </a:xfrm>
            <a:prstGeom prst="roundRect">
              <a:avLst/>
            </a:prstGeom>
            <a:solidFill>
              <a:srgbClr val="24C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View is updated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20870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8840E-3C9C-4D81-94F7-7A8669E1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B8A926-2893-4BB9-A0FD-12479D7DFF73}"/>
              </a:ext>
            </a:extLst>
          </p:cNvPr>
          <p:cNvGrpSpPr/>
          <p:nvPr/>
        </p:nvGrpSpPr>
        <p:grpSpPr>
          <a:xfrm>
            <a:off x="177799" y="-1"/>
            <a:ext cx="5674404" cy="773657"/>
            <a:chOff x="177799" y="-1"/>
            <a:chExt cx="5674404" cy="77365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0C9994-4F31-4F6A-B054-19C9F41EBD5D}"/>
                </a:ext>
              </a:extLst>
            </p:cNvPr>
            <p:cNvGrpSpPr/>
            <p:nvPr/>
          </p:nvGrpSpPr>
          <p:grpSpPr>
            <a:xfrm>
              <a:off x="177799" y="-1"/>
              <a:ext cx="1448869" cy="760396"/>
              <a:chOff x="177799" y="-1"/>
              <a:chExt cx="1448869" cy="760396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0B0580D-828F-4F51-9DE7-9C0918FC545D}"/>
                  </a:ext>
                </a:extLst>
              </p:cNvPr>
              <p:cNvSpPr/>
              <p:nvPr/>
            </p:nvSpPr>
            <p:spPr>
              <a:xfrm>
                <a:off x="177799" y="-1"/>
                <a:ext cx="1448869" cy="211757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9AB09F7-DA3E-48C5-9CA9-EBFD87CAC960}"/>
                  </a:ext>
                </a:extLst>
              </p:cNvPr>
              <p:cNvSpPr/>
              <p:nvPr/>
            </p:nvSpPr>
            <p:spPr>
              <a:xfrm>
                <a:off x="177799" y="325253"/>
                <a:ext cx="1448869" cy="435142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PART THREE</a:t>
                </a:r>
                <a:endParaRPr lang="zh-CN" altLang="en-US" sz="20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26ACE4-0549-46D7-BFFB-640344C1495D}"/>
                </a:ext>
              </a:extLst>
            </p:cNvPr>
            <p:cNvSpPr txBox="1"/>
            <p:nvPr/>
          </p:nvSpPr>
          <p:spPr>
            <a:xfrm>
              <a:off x="1674817" y="311991"/>
              <a:ext cx="4177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Architecture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AFBC6D-F426-4AA9-870F-8197F72B8643}"/>
              </a:ext>
            </a:extLst>
          </p:cNvPr>
          <p:cNvGrpSpPr/>
          <p:nvPr/>
        </p:nvGrpSpPr>
        <p:grpSpPr>
          <a:xfrm>
            <a:off x="763980" y="2099017"/>
            <a:ext cx="8086136" cy="1831715"/>
            <a:chOff x="763980" y="2099017"/>
            <a:chExt cx="8086136" cy="183171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ECDBC57-2553-4F29-93F6-82BF88737891}"/>
                </a:ext>
              </a:extLst>
            </p:cNvPr>
            <p:cNvSpPr/>
            <p:nvPr/>
          </p:nvSpPr>
          <p:spPr>
            <a:xfrm>
              <a:off x="763980" y="2099019"/>
              <a:ext cx="1829342" cy="669015"/>
            </a:xfrm>
            <a:prstGeom prst="roundRect">
              <a:avLst/>
            </a:prstGeom>
            <a:solidFill>
              <a:srgbClr val="24C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User clicked the save profile button 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4A15481-021C-492D-8AAA-B140CD3FDCC0}"/>
                </a:ext>
              </a:extLst>
            </p:cNvPr>
            <p:cNvSpPr/>
            <p:nvPr/>
          </p:nvSpPr>
          <p:spPr>
            <a:xfrm>
              <a:off x="2794816" y="2368013"/>
              <a:ext cx="518556" cy="193964"/>
            </a:xfrm>
            <a:prstGeom prst="rightArrow">
              <a:avLst/>
            </a:prstGeom>
            <a:solidFill>
              <a:srgbClr val="FFD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7109D6A9-562D-4022-8048-4A87E31F2766}"/>
                </a:ext>
              </a:extLst>
            </p:cNvPr>
            <p:cNvSpPr/>
            <p:nvPr/>
          </p:nvSpPr>
          <p:spPr>
            <a:xfrm>
              <a:off x="5923213" y="2368013"/>
              <a:ext cx="518556" cy="193964"/>
            </a:xfrm>
            <a:prstGeom prst="rightArrow">
              <a:avLst/>
            </a:prstGeom>
            <a:solidFill>
              <a:srgbClr val="FFD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2D0BF21-6A92-4707-BD51-774B1D0327F3}"/>
                </a:ext>
              </a:extLst>
            </p:cNvPr>
            <p:cNvSpPr/>
            <p:nvPr/>
          </p:nvSpPr>
          <p:spPr>
            <a:xfrm rot="10800000">
              <a:off x="2794816" y="3375208"/>
              <a:ext cx="518556" cy="193964"/>
            </a:xfrm>
            <a:prstGeom prst="rightArrow">
              <a:avLst/>
            </a:prstGeom>
            <a:solidFill>
              <a:srgbClr val="FFD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AADF21AC-3CF9-4DC6-855B-980ACED32A1E}"/>
                </a:ext>
              </a:extLst>
            </p:cNvPr>
            <p:cNvSpPr/>
            <p:nvPr/>
          </p:nvSpPr>
          <p:spPr>
            <a:xfrm rot="10800000">
              <a:off x="5923213" y="2942695"/>
              <a:ext cx="1882834" cy="626477"/>
            </a:xfrm>
            <a:prstGeom prst="bentArrow">
              <a:avLst>
                <a:gd name="adj1" fmla="val 17776"/>
                <a:gd name="adj2" fmla="val 14890"/>
                <a:gd name="adj3" fmla="val 18433"/>
                <a:gd name="adj4" fmla="val 27084"/>
              </a:avLst>
            </a:prstGeom>
            <a:solidFill>
              <a:srgbClr val="FFD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46A6D3E-22B3-44E2-9194-46C58F77703F}"/>
                </a:ext>
              </a:extLst>
            </p:cNvPr>
            <p:cNvSpPr/>
            <p:nvPr/>
          </p:nvSpPr>
          <p:spPr>
            <a:xfrm>
              <a:off x="3514866" y="2099018"/>
              <a:ext cx="2186331" cy="669015"/>
            </a:xfrm>
            <a:prstGeom prst="roundRect">
              <a:avLst/>
            </a:prstGeom>
            <a:solidFill>
              <a:srgbClr val="4E8D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ProfileFragment</a:t>
              </a:r>
              <a:r>
                <a:rPr lang="en-US" sz="1600" dirty="0">
                  <a:solidFill>
                    <a:schemeClr val="bg1"/>
                  </a:solidFill>
                </a:rPr>
                <a:t> calls </a:t>
              </a:r>
              <a:r>
                <a:rPr lang="en-US" sz="1600" dirty="0" err="1">
                  <a:solidFill>
                    <a:schemeClr val="bg1"/>
                  </a:solidFill>
                </a:rPr>
                <a:t>ServerAdapter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20E2C05-572F-40A2-A8C4-A30BC7BA7014}"/>
                </a:ext>
              </a:extLst>
            </p:cNvPr>
            <p:cNvSpPr/>
            <p:nvPr/>
          </p:nvSpPr>
          <p:spPr>
            <a:xfrm>
              <a:off x="6663785" y="2099017"/>
              <a:ext cx="2186331" cy="669015"/>
            </a:xfrm>
            <a:prstGeom prst="roundRect">
              <a:avLst/>
            </a:prstGeom>
            <a:solidFill>
              <a:srgbClr val="D76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ServerAdapter</a:t>
              </a:r>
              <a:r>
                <a:rPr lang="en-US" sz="1600" dirty="0">
                  <a:solidFill>
                    <a:schemeClr val="bg1"/>
                  </a:solidFill>
                </a:rPr>
                <a:t> upload data to the server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56E1166-3BAA-4AEB-8307-023106D758EC}"/>
                </a:ext>
              </a:extLst>
            </p:cNvPr>
            <p:cNvSpPr/>
            <p:nvPr/>
          </p:nvSpPr>
          <p:spPr>
            <a:xfrm>
              <a:off x="3514865" y="3043096"/>
              <a:ext cx="2186331" cy="887636"/>
            </a:xfrm>
            <a:prstGeom prst="roundRect">
              <a:avLst/>
            </a:prstGeom>
            <a:solidFill>
              <a:srgbClr val="4E8D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Any activity/fragment with a event listener get an update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E336C36-C980-4741-82FA-4301FAF01504}"/>
                </a:ext>
              </a:extLst>
            </p:cNvPr>
            <p:cNvSpPr/>
            <p:nvPr/>
          </p:nvSpPr>
          <p:spPr>
            <a:xfrm>
              <a:off x="763980" y="3043096"/>
              <a:ext cx="1829342" cy="887636"/>
            </a:xfrm>
            <a:prstGeom prst="roundRect">
              <a:avLst/>
            </a:prstGeom>
            <a:solidFill>
              <a:srgbClr val="24C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View is updated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9AED7F4-177D-44D4-AC0B-BCEF857759A2}"/>
              </a:ext>
            </a:extLst>
          </p:cNvPr>
          <p:cNvGrpSpPr/>
          <p:nvPr/>
        </p:nvGrpSpPr>
        <p:grpSpPr>
          <a:xfrm>
            <a:off x="1414860" y="1247959"/>
            <a:ext cx="6736475" cy="369332"/>
            <a:chOff x="1426736" y="1030903"/>
            <a:chExt cx="6736475" cy="36933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F991EC6-856D-4015-911D-9FB9B159DDEA}"/>
                </a:ext>
              </a:extLst>
            </p:cNvPr>
            <p:cNvSpPr/>
            <p:nvPr/>
          </p:nvSpPr>
          <p:spPr>
            <a:xfrm>
              <a:off x="4020887" y="1030903"/>
              <a:ext cx="11022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srgbClr val="4E8DF3"/>
                  </a:solidFill>
                </a:rPr>
                <a:t>P</a:t>
              </a:r>
              <a:r>
                <a:rPr lang="en-US" altLang="zh-CN" sz="1800" b="1" i="1" dirty="0">
                  <a:solidFill>
                    <a:srgbClr val="4E8DF3"/>
                  </a:solidFill>
                </a:rPr>
                <a:t>resenter</a:t>
              </a:r>
              <a:endParaRPr lang="en-US" sz="1800" b="1" i="1" dirty="0">
                <a:solidFill>
                  <a:srgbClr val="4E8DF3"/>
                </a:solidFill>
              </a:endParaRPr>
            </a:p>
          </p:txBody>
        </p:sp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FA17B074-D9D0-4CE2-9FC3-6B4E4110EC7C}"/>
                </a:ext>
              </a:extLst>
            </p:cNvPr>
            <p:cNvSpPr/>
            <p:nvPr/>
          </p:nvSpPr>
          <p:spPr>
            <a:xfrm>
              <a:off x="5923213" y="1118587"/>
              <a:ext cx="521208" cy="193964"/>
            </a:xfrm>
            <a:prstGeom prst="leftRightArrow">
              <a:avLst/>
            </a:prstGeom>
            <a:solidFill>
              <a:srgbClr val="FFD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046B24-C6BE-4F7A-88AD-F9A97EE4350D}"/>
                </a:ext>
              </a:extLst>
            </p:cNvPr>
            <p:cNvSpPr txBox="1"/>
            <p:nvPr/>
          </p:nvSpPr>
          <p:spPr>
            <a:xfrm>
              <a:off x="7244522" y="1030903"/>
              <a:ext cx="918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i="1" dirty="0">
                  <a:solidFill>
                    <a:srgbClr val="D76054"/>
                  </a:solidFill>
                </a:rPr>
                <a:t>Model</a:t>
              </a:r>
              <a:endParaRPr lang="en-US" sz="1800" i="1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497C929-D820-4905-A34A-3F7EA8CEFBB1}"/>
                </a:ext>
              </a:extLst>
            </p:cNvPr>
            <p:cNvSpPr/>
            <p:nvPr/>
          </p:nvSpPr>
          <p:spPr>
            <a:xfrm>
              <a:off x="1426736" y="1030903"/>
              <a:ext cx="6605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srgbClr val="24C774"/>
                  </a:solidFill>
                </a:rPr>
                <a:t>View</a:t>
              </a:r>
            </a:p>
          </p:txBody>
        </p:sp>
        <p:sp>
          <p:nvSpPr>
            <p:cNvPr id="50" name="Arrow: Left-Right 49">
              <a:extLst>
                <a:ext uri="{FF2B5EF4-FFF2-40B4-BE49-F238E27FC236}">
                  <a16:creationId xmlns:a16="http://schemas.microsoft.com/office/drawing/2014/main" id="{2FCE9EAE-376E-4BF1-A792-1ACBEF8C9B6E}"/>
                </a:ext>
              </a:extLst>
            </p:cNvPr>
            <p:cNvSpPr/>
            <p:nvPr/>
          </p:nvSpPr>
          <p:spPr>
            <a:xfrm>
              <a:off x="2793490" y="1118587"/>
              <a:ext cx="521208" cy="193964"/>
            </a:xfrm>
            <a:prstGeom prst="leftRightArrow">
              <a:avLst/>
            </a:prstGeom>
            <a:solidFill>
              <a:srgbClr val="FFD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6531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9EEEE2-6CB6-4036-8A93-57A5400A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367CAC-9E8D-4588-9A0F-9C7D128AC226}"/>
              </a:ext>
            </a:extLst>
          </p:cNvPr>
          <p:cNvGrpSpPr/>
          <p:nvPr/>
        </p:nvGrpSpPr>
        <p:grpSpPr>
          <a:xfrm>
            <a:off x="177799" y="-1"/>
            <a:ext cx="1448869" cy="760396"/>
            <a:chOff x="177799" y="-1"/>
            <a:chExt cx="1448869" cy="760396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A48253FB-CCD2-4999-8907-96468650BA1E}"/>
                </a:ext>
              </a:extLst>
            </p:cNvPr>
            <p:cNvSpPr/>
            <p:nvPr/>
          </p:nvSpPr>
          <p:spPr>
            <a:xfrm>
              <a:off x="177799" y="-1"/>
              <a:ext cx="1448869" cy="211757"/>
            </a:xfrm>
            <a:prstGeom prst="rect">
              <a:avLst/>
            </a:prstGeom>
            <a:solidFill>
              <a:srgbClr val="0B4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9CFEB007-F1A2-4617-A09E-8D728E1394AC}"/>
                </a:ext>
              </a:extLst>
            </p:cNvPr>
            <p:cNvSpPr/>
            <p:nvPr/>
          </p:nvSpPr>
          <p:spPr>
            <a:xfrm>
              <a:off x="177799" y="325253"/>
              <a:ext cx="1448869" cy="435142"/>
            </a:xfrm>
            <a:prstGeom prst="rect">
              <a:avLst/>
            </a:prstGeom>
            <a:solidFill>
              <a:srgbClr val="0B4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OUTLINE</a:t>
              </a:r>
              <a:endParaRPr lang="zh-CN" altLang="en-US" sz="20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098DAED-EEC0-44E6-BA2E-AFA8C3E3CC2D}"/>
              </a:ext>
            </a:extLst>
          </p:cNvPr>
          <p:cNvSpPr txBox="1"/>
          <p:nvPr/>
        </p:nvSpPr>
        <p:spPr>
          <a:xfrm>
            <a:off x="177799" y="844328"/>
            <a:ext cx="5197765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D76054"/>
              </a:buClr>
              <a:buSzPct val="90000"/>
              <a:buFont typeface="Calibri" panose="020F0502020204030204" pitchFamily="34" charset="0"/>
              <a:buChar char="●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Description &amp; Requirements</a:t>
            </a:r>
          </a:p>
          <a:p>
            <a:pPr marL="342900" indent="-342900">
              <a:lnSpc>
                <a:spcPct val="150000"/>
              </a:lnSpc>
              <a:buClr>
                <a:srgbClr val="FFD708"/>
              </a:buClr>
              <a:buSzPct val="90000"/>
              <a:buFont typeface="Calibri" panose="020F0502020204030204" pitchFamily="34" charset="0"/>
              <a:buChar char="●"/>
            </a:pPr>
            <a:r>
              <a:rPr lang="en-US" sz="2000" dirty="0"/>
              <a:t>UI Design</a:t>
            </a:r>
          </a:p>
          <a:p>
            <a:pPr marL="342900" indent="-342900">
              <a:lnSpc>
                <a:spcPct val="150000"/>
              </a:lnSpc>
              <a:buClr>
                <a:srgbClr val="24C774"/>
              </a:buClr>
              <a:buFont typeface="Calibri" panose="020F0502020204030204" pitchFamily="34" charset="0"/>
              <a:buChar char="●"/>
            </a:pPr>
            <a:r>
              <a:rPr lang="en-US" sz="2000" dirty="0"/>
              <a:t>Architecture</a:t>
            </a:r>
          </a:p>
          <a:p>
            <a:pPr marL="342900" indent="-342900">
              <a:lnSpc>
                <a:spcPct val="150000"/>
              </a:lnSpc>
              <a:buClr>
                <a:srgbClr val="4E8DF3"/>
              </a:buClr>
              <a:buFont typeface="Calibri" panose="020F0502020204030204" pitchFamily="34" charset="0"/>
              <a:buChar char="●"/>
            </a:pPr>
            <a:r>
              <a:rPr lang="en-US" sz="2000" dirty="0"/>
              <a:t>Development &amp; Testing</a:t>
            </a:r>
          </a:p>
          <a:p>
            <a:pPr marL="342900" indent="-342900">
              <a:lnSpc>
                <a:spcPct val="150000"/>
              </a:lnSpc>
              <a:buClr>
                <a:srgbClr val="D76054"/>
              </a:buClr>
              <a:buFont typeface="Calibri" panose="020F0502020204030204" pitchFamily="34" charset="0"/>
              <a:buChar char="●"/>
            </a:pPr>
            <a:r>
              <a:rPr lang="en-US" sz="2000" dirty="0"/>
              <a:t>Maintenance &amp; Evolution</a:t>
            </a:r>
          </a:p>
          <a:p>
            <a:pPr marL="342900" indent="-342900">
              <a:lnSpc>
                <a:spcPct val="150000"/>
              </a:lnSpc>
              <a:buClr>
                <a:srgbClr val="FFD708"/>
              </a:buClr>
              <a:buFont typeface="Calibri" panose="020F0502020204030204" pitchFamily="34" charset="0"/>
              <a:buChar char="●"/>
            </a:pPr>
            <a:r>
              <a:rPr lang="en-US" sz="2000" dirty="0"/>
              <a:t>Challenges &amp; Skills learnt</a:t>
            </a:r>
          </a:p>
          <a:p>
            <a:pPr marL="342900" indent="-342900">
              <a:lnSpc>
                <a:spcPct val="150000"/>
              </a:lnSpc>
              <a:buClr>
                <a:srgbClr val="24C774"/>
              </a:buClr>
              <a:buSzPct val="90000"/>
              <a:buFont typeface="Calibri" panose="020F0502020204030204" pitchFamily="34" charset="0"/>
              <a:buChar char="●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671118920"/>
      </p:ext>
    </p:extLst>
  </p:cSld>
  <p:clrMapOvr>
    <a:masterClrMapping/>
  </p:clrMapOvr>
  <p:transition spd="slow">
    <p:push dir="d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" fill="hold"/>
                                            <p:tgtEl>
                                              <p:spTgt spid="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50" fill="hold"/>
                                            <p:tgtEl>
                                              <p:spTgt spid="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50" fill="hold"/>
                                            <p:tgtEl>
                                              <p:spTgt spid="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50" fill="hold"/>
                                            <p:tgtEl>
                                              <p:spTgt spid="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50" fill="hold"/>
                                            <p:tgtEl>
                                              <p:spTgt spid="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50" fill="hold"/>
                                            <p:tgtEl>
                                              <p:spTgt spid="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50" fill="hold"/>
                                            <p:tgtEl>
                                              <p:spTgt spid="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50" fill="hold"/>
                                            <p:tgtEl>
                                              <p:spTgt spid="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50" fill="hold"/>
                                            <p:tgtEl>
                                              <p:spTgt spid="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50" fill="hold"/>
                                            <p:tgtEl>
                                              <p:spTgt spid="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uiExpand="1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" fill="hold"/>
                                            <p:tgtEl>
                                              <p:spTgt spid="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50" fill="hold"/>
                                            <p:tgtEl>
                                              <p:spTgt spid="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50" fill="hold"/>
                                            <p:tgtEl>
                                              <p:spTgt spid="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50" fill="hold"/>
                                            <p:tgtEl>
                                              <p:spTgt spid="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50" fill="hold"/>
                                            <p:tgtEl>
                                              <p:spTgt spid="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50" fill="hold"/>
                                            <p:tgtEl>
                                              <p:spTgt spid="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50" fill="hold"/>
                                            <p:tgtEl>
                                              <p:spTgt spid="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50" fill="hold"/>
                                            <p:tgtEl>
                                              <p:spTgt spid="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50" fill="hold"/>
                                            <p:tgtEl>
                                              <p:spTgt spid="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50" fill="hold"/>
                                            <p:tgtEl>
                                              <p:spTgt spid="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uiExpand="1" build="p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A1384-8D68-450C-BE58-9B16C3E5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96F09D63-306E-4765-A549-64C433301A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358527"/>
              </p:ext>
            </p:extLst>
          </p:nvPr>
        </p:nvGraphicFramePr>
        <p:xfrm>
          <a:off x="177799" y="1060712"/>
          <a:ext cx="8518144" cy="377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8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9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2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1414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>
                    <a:solidFill>
                      <a:srgbClr val="FFD70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</a:p>
                  </a:txBody>
                  <a:tcPr>
                    <a:solidFill>
                      <a:srgbClr val="FFD70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1" kern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Depen</a:t>
                      </a:r>
                      <a:r>
                        <a:rPr lang="en-US" sz="135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1350" b="1" kern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dency</a:t>
                      </a:r>
                      <a:endParaRPr lang="en-US" sz="1350" b="1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D70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</a:p>
                  </a:txBody>
                  <a:tcPr>
                    <a:solidFill>
                      <a:srgbClr val="2472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Task name</a:t>
                      </a:r>
                    </a:p>
                  </a:txBody>
                  <a:tcPr>
                    <a:solidFill>
                      <a:srgbClr val="D7605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progress</a:t>
                      </a:r>
                    </a:p>
                  </a:txBody>
                  <a:tcPr>
                    <a:solidFill>
                      <a:srgbClr val="24C7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64"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T1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1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50" dirty="0"/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 err="1"/>
                        <a:t>Wenkai</a:t>
                      </a:r>
                      <a:r>
                        <a:rPr lang="en-US" sz="1350" dirty="0"/>
                        <a:t>/Yuan</a:t>
                      </a:r>
                    </a:p>
                  </a:txBody>
                  <a:tcPr>
                    <a:solidFill>
                      <a:srgbClr val="D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Create and link database</a:t>
                      </a:r>
                    </a:p>
                  </a:txBody>
                  <a:tcPr>
                    <a:solidFill>
                      <a:srgbClr val="FAEC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</a:t>
                      </a:r>
                    </a:p>
                  </a:txBody>
                  <a:tcPr>
                    <a:solidFill>
                      <a:srgbClr val="F1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T2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1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50"/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Cheng/</a:t>
                      </a:r>
                      <a:r>
                        <a:rPr lang="en-US" sz="1350" dirty="0" err="1"/>
                        <a:t>Zihui</a:t>
                      </a:r>
                      <a:endParaRPr lang="en-US" sz="1350" dirty="0"/>
                    </a:p>
                  </a:txBody>
                  <a:tcPr>
                    <a:solidFill>
                      <a:srgbClr val="D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Set up environment and development</a:t>
                      </a:r>
                      <a:r>
                        <a:rPr lang="en-US" sz="1350" baseline="0" dirty="0"/>
                        <a:t> tools</a:t>
                      </a:r>
                      <a:endParaRPr lang="en-US" sz="1350" dirty="0"/>
                    </a:p>
                  </a:txBody>
                  <a:tcPr>
                    <a:solidFill>
                      <a:srgbClr val="FA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>
                    <a:solidFill>
                      <a:srgbClr val="F1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T3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2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T1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 err="1"/>
                        <a:t>Binwu</a:t>
                      </a:r>
                      <a:r>
                        <a:rPr lang="en-US" sz="1350" dirty="0"/>
                        <a:t>/</a:t>
                      </a:r>
                      <a:r>
                        <a:rPr lang="en-US" sz="1350" dirty="0" err="1"/>
                        <a:t>Jianwei</a:t>
                      </a:r>
                      <a:endParaRPr lang="en-US" sz="1350" dirty="0"/>
                    </a:p>
                  </a:txBody>
                  <a:tcPr>
                    <a:solidFill>
                      <a:srgbClr val="D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Design database structure</a:t>
                      </a:r>
                    </a:p>
                  </a:txBody>
                  <a:tcPr>
                    <a:solidFill>
                      <a:srgbClr val="FA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>
                    <a:solidFill>
                      <a:srgbClr val="F1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T4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4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T2,T3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 err="1"/>
                        <a:t>Wenkai</a:t>
                      </a:r>
                      <a:r>
                        <a:rPr lang="en-US" sz="1350" dirty="0"/>
                        <a:t>/</a:t>
                      </a:r>
                      <a:r>
                        <a:rPr lang="en-US" sz="1350" dirty="0" err="1"/>
                        <a:t>Zihui</a:t>
                      </a:r>
                      <a:endParaRPr lang="en-US" sz="1350" dirty="0"/>
                    </a:p>
                  </a:txBody>
                  <a:tcPr>
                    <a:solidFill>
                      <a:srgbClr val="D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Implement sign</a:t>
                      </a:r>
                      <a:r>
                        <a:rPr lang="en-US" sz="1350" baseline="0" dirty="0"/>
                        <a:t> up module</a:t>
                      </a:r>
                      <a:endParaRPr lang="en-US" sz="1350" dirty="0"/>
                    </a:p>
                  </a:txBody>
                  <a:tcPr>
                    <a:solidFill>
                      <a:srgbClr val="FA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>
                    <a:solidFill>
                      <a:srgbClr val="F1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64"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T5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4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T4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Hui/Cheng</a:t>
                      </a:r>
                    </a:p>
                  </a:txBody>
                  <a:tcPr>
                    <a:solidFill>
                      <a:srgbClr val="D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Implement log</a:t>
                      </a:r>
                      <a:r>
                        <a:rPr lang="en-US" sz="1350" baseline="0" dirty="0"/>
                        <a:t> in/log out module</a:t>
                      </a:r>
                      <a:endParaRPr lang="en-US" sz="1350" dirty="0"/>
                    </a:p>
                  </a:txBody>
                  <a:tcPr>
                    <a:solidFill>
                      <a:srgbClr val="FA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>
                    <a:solidFill>
                      <a:srgbClr val="F1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64"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T6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4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T5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 err="1"/>
                        <a:t>Jianwei</a:t>
                      </a:r>
                      <a:r>
                        <a:rPr lang="en-US" sz="1350" dirty="0"/>
                        <a:t>/</a:t>
                      </a:r>
                      <a:r>
                        <a:rPr lang="en-US" sz="1350" dirty="0" err="1"/>
                        <a:t>Binwu</a:t>
                      </a:r>
                      <a:endParaRPr lang="en-US" sz="1350" dirty="0"/>
                    </a:p>
                  </a:txBody>
                  <a:tcPr>
                    <a:solidFill>
                      <a:srgbClr val="D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Implement user binding module</a:t>
                      </a:r>
                    </a:p>
                  </a:txBody>
                  <a:tcPr>
                    <a:solidFill>
                      <a:srgbClr val="FA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>
                    <a:solidFill>
                      <a:srgbClr val="F1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580"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T7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2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T5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Cheng/Yuan</a:t>
                      </a:r>
                    </a:p>
                  </a:txBody>
                  <a:tcPr>
                    <a:solidFill>
                      <a:srgbClr val="D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Implement user profile editing</a:t>
                      </a:r>
                      <a:r>
                        <a:rPr lang="en-US" sz="1350" baseline="0" dirty="0"/>
                        <a:t> and auto-update</a:t>
                      </a:r>
                      <a:endParaRPr lang="en-US" sz="1350" dirty="0"/>
                    </a:p>
                  </a:txBody>
                  <a:tcPr>
                    <a:solidFill>
                      <a:srgbClr val="FA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>
                    <a:solidFill>
                      <a:srgbClr val="F1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T8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5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T6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 err="1"/>
                        <a:t>Wenkai</a:t>
                      </a:r>
                      <a:r>
                        <a:rPr lang="en-US" sz="1350" dirty="0"/>
                        <a:t>/</a:t>
                      </a:r>
                      <a:r>
                        <a:rPr lang="en-US" sz="1350" dirty="0" err="1"/>
                        <a:t>Zihui</a:t>
                      </a:r>
                      <a:endParaRPr lang="en-US" sz="1350" dirty="0"/>
                    </a:p>
                  </a:txBody>
                  <a:tcPr>
                    <a:solidFill>
                      <a:srgbClr val="D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launching lost</a:t>
                      </a:r>
                      <a:r>
                        <a:rPr lang="en-US" sz="135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child/found child event function</a:t>
                      </a:r>
                      <a:endParaRPr lang="en-US" sz="1350" dirty="0"/>
                    </a:p>
                  </a:txBody>
                  <a:tcPr>
                    <a:solidFill>
                      <a:srgbClr val="FA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>
                    <a:solidFill>
                      <a:srgbClr val="F1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64"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T9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2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T8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Hui</a:t>
                      </a:r>
                    </a:p>
                  </a:txBody>
                  <a:tcPr>
                    <a:solidFill>
                      <a:srgbClr val="D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Implement calling 911 functionality</a:t>
                      </a:r>
                    </a:p>
                  </a:txBody>
                  <a:tcPr>
                    <a:solidFill>
                      <a:srgbClr val="FA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>
                    <a:solidFill>
                      <a:srgbClr val="F1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T10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4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T8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 err="1"/>
                        <a:t>Zeyu</a:t>
                      </a:r>
                      <a:r>
                        <a:rPr lang="en-US" sz="1350" dirty="0"/>
                        <a:t>/</a:t>
                      </a:r>
                      <a:r>
                        <a:rPr lang="en-US" sz="1350" dirty="0" err="1"/>
                        <a:t>Binwu</a:t>
                      </a:r>
                      <a:endParaRPr lang="en-US" sz="1350" dirty="0"/>
                    </a:p>
                  </a:txBody>
                  <a:tcPr>
                    <a:solidFill>
                      <a:srgbClr val="D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Implement location tracking and data</a:t>
                      </a:r>
                      <a:r>
                        <a:rPr lang="en-US" sz="1350" baseline="0" dirty="0"/>
                        <a:t> uploading module</a:t>
                      </a:r>
                      <a:endParaRPr lang="en-US" sz="1350" dirty="0"/>
                    </a:p>
                  </a:txBody>
                  <a:tcPr>
                    <a:solidFill>
                      <a:srgbClr val="FA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>
                    <a:solidFill>
                      <a:srgbClr val="F1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T11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2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T10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 err="1"/>
                        <a:t>Jianwei</a:t>
                      </a:r>
                      <a:endParaRPr lang="en-US" sz="1350" dirty="0"/>
                    </a:p>
                  </a:txBody>
                  <a:tcPr>
                    <a:solidFill>
                      <a:srgbClr val="D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System</a:t>
                      </a:r>
                      <a:r>
                        <a:rPr lang="en-US" sz="1350" baseline="0" dirty="0"/>
                        <a:t> test</a:t>
                      </a:r>
                      <a:endParaRPr lang="en-US" sz="1350" dirty="0"/>
                    </a:p>
                  </a:txBody>
                  <a:tcPr>
                    <a:solidFill>
                      <a:srgbClr val="FA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>
                    <a:solidFill>
                      <a:srgbClr val="F1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A8E5185-A10C-4A88-8B40-44D4087794DE}"/>
              </a:ext>
            </a:extLst>
          </p:cNvPr>
          <p:cNvGrpSpPr/>
          <p:nvPr/>
        </p:nvGrpSpPr>
        <p:grpSpPr>
          <a:xfrm>
            <a:off x="177799" y="-1"/>
            <a:ext cx="5674404" cy="773657"/>
            <a:chOff x="177799" y="-1"/>
            <a:chExt cx="5674404" cy="7736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B355964-BD9F-4FC6-9D9C-1C6D72EBB84F}"/>
                </a:ext>
              </a:extLst>
            </p:cNvPr>
            <p:cNvGrpSpPr/>
            <p:nvPr/>
          </p:nvGrpSpPr>
          <p:grpSpPr>
            <a:xfrm>
              <a:off x="177799" y="-1"/>
              <a:ext cx="1448869" cy="760396"/>
              <a:chOff x="177799" y="-1"/>
              <a:chExt cx="1448869" cy="760396"/>
            </a:xfrm>
          </p:grpSpPr>
          <p:sp>
            <p:nvSpPr>
              <p:cNvPr id="7" name="矩形 10">
                <a:extLst>
                  <a:ext uri="{FF2B5EF4-FFF2-40B4-BE49-F238E27FC236}">
                    <a16:creationId xmlns:a16="http://schemas.microsoft.com/office/drawing/2014/main" id="{7157B39A-2777-478F-96FF-DF3D0A33BE98}"/>
                  </a:ext>
                </a:extLst>
              </p:cNvPr>
              <p:cNvSpPr/>
              <p:nvPr/>
            </p:nvSpPr>
            <p:spPr>
              <a:xfrm>
                <a:off x="177799" y="-1"/>
                <a:ext cx="1448869" cy="211757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11">
                <a:extLst>
                  <a:ext uri="{FF2B5EF4-FFF2-40B4-BE49-F238E27FC236}">
                    <a16:creationId xmlns:a16="http://schemas.microsoft.com/office/drawing/2014/main" id="{30DB6F47-08A8-48E6-8EBB-B80208A4DEDE}"/>
                  </a:ext>
                </a:extLst>
              </p:cNvPr>
              <p:cNvSpPr/>
              <p:nvPr/>
            </p:nvSpPr>
            <p:spPr>
              <a:xfrm>
                <a:off x="177799" y="325253"/>
                <a:ext cx="1448869" cy="435142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PART FOUR</a:t>
                </a:r>
                <a:endParaRPr lang="zh-CN" altLang="en-US" sz="2000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BAA739-1627-44A0-8F26-BE05A03132B7}"/>
                </a:ext>
              </a:extLst>
            </p:cNvPr>
            <p:cNvSpPr txBox="1"/>
            <p:nvPr/>
          </p:nvSpPr>
          <p:spPr>
            <a:xfrm>
              <a:off x="1674817" y="311991"/>
              <a:ext cx="4177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Development &amp;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307002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DCCF3-4BCD-41D5-993D-192B3F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t>21</a:t>
            </a:fld>
            <a:endParaRPr lang="zh-CN" altLang="en-US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79412204-DB6E-471A-9A53-B0F035E6AC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24383"/>
              </p:ext>
            </p:extLst>
          </p:nvPr>
        </p:nvGraphicFramePr>
        <p:xfrm>
          <a:off x="187663" y="1060712"/>
          <a:ext cx="8509001" cy="377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1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15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1414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>
                    <a:solidFill>
                      <a:srgbClr val="FFD70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</a:p>
                  </a:txBody>
                  <a:tcPr>
                    <a:solidFill>
                      <a:srgbClr val="FFD70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1" kern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Depen</a:t>
                      </a:r>
                      <a:r>
                        <a:rPr lang="en-US" sz="135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1350" b="1" kern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dency</a:t>
                      </a:r>
                      <a:endParaRPr lang="en-US" sz="1350" b="1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D70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</a:p>
                  </a:txBody>
                  <a:tcPr>
                    <a:solidFill>
                      <a:srgbClr val="2472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Task name</a:t>
                      </a:r>
                    </a:p>
                  </a:txBody>
                  <a:tcPr>
                    <a:solidFill>
                      <a:srgbClr val="D7605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progress</a:t>
                      </a:r>
                    </a:p>
                  </a:txBody>
                  <a:tcPr>
                    <a:solidFill>
                      <a:srgbClr val="24C7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64"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T12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1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T4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 err="1"/>
                        <a:t>Wenkai</a:t>
                      </a:r>
                      <a:r>
                        <a:rPr lang="en-US" sz="1350" dirty="0"/>
                        <a:t>/Yuan</a:t>
                      </a:r>
                    </a:p>
                  </a:txBody>
                  <a:tcPr>
                    <a:solidFill>
                      <a:srgbClr val="D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allow account to log into one device at a time</a:t>
                      </a:r>
                      <a:endParaRPr lang="en-US" sz="1350" dirty="0"/>
                    </a:p>
                  </a:txBody>
                  <a:tcPr>
                    <a:solidFill>
                      <a:srgbClr val="FAEC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</a:t>
                      </a:r>
                    </a:p>
                  </a:txBody>
                  <a:tcPr>
                    <a:solidFill>
                      <a:srgbClr val="F1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T13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1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T6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Wenkai/</a:t>
                      </a:r>
                      <a:r>
                        <a:rPr lang="en-US" sz="1350" dirty="0" err="1"/>
                        <a:t>Zihui</a:t>
                      </a:r>
                      <a:endParaRPr lang="en-US" sz="1350" dirty="0"/>
                    </a:p>
                  </a:txBody>
                  <a:tcPr>
                    <a:solidFill>
                      <a:srgbClr val="D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Notifications on parent end</a:t>
                      </a:r>
                      <a:endParaRPr lang="en-US" sz="1350" dirty="0"/>
                    </a:p>
                  </a:txBody>
                  <a:tcPr>
                    <a:solidFill>
                      <a:srgbClr val="FA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>
                    <a:solidFill>
                      <a:srgbClr val="F1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T14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2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T6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 err="1"/>
                        <a:t>Binwu</a:t>
                      </a:r>
                      <a:r>
                        <a:rPr lang="en-US" sz="1350" dirty="0"/>
                        <a:t>/</a:t>
                      </a:r>
                      <a:r>
                        <a:rPr lang="en-US" sz="1350" dirty="0" err="1"/>
                        <a:t>Jianwei</a:t>
                      </a:r>
                      <a:endParaRPr lang="en-US" sz="1350" dirty="0"/>
                    </a:p>
                  </a:txBody>
                  <a:tcPr>
                    <a:solidFill>
                      <a:srgbClr val="D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 child status update when offline</a:t>
                      </a:r>
                      <a:endParaRPr lang="en-US" sz="1350" dirty="0"/>
                    </a:p>
                  </a:txBody>
                  <a:tcPr>
                    <a:solidFill>
                      <a:srgbClr val="FA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>
                    <a:solidFill>
                      <a:srgbClr val="F1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T15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2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T3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 err="1"/>
                        <a:t>Wenkai</a:t>
                      </a:r>
                      <a:r>
                        <a:rPr lang="en-US" sz="1350" dirty="0"/>
                        <a:t>/</a:t>
                      </a:r>
                      <a:r>
                        <a:rPr lang="en-US" sz="1350" dirty="0" err="1"/>
                        <a:t>Zihui</a:t>
                      </a:r>
                      <a:endParaRPr lang="en-US" sz="1350" dirty="0"/>
                    </a:p>
                  </a:txBody>
                  <a:tcPr>
                    <a:solidFill>
                      <a:srgbClr val="D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Multi-language support</a:t>
                      </a:r>
                      <a:endParaRPr lang="en-US" sz="1350" dirty="0"/>
                    </a:p>
                  </a:txBody>
                  <a:tcPr>
                    <a:solidFill>
                      <a:srgbClr val="FA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>
                    <a:solidFill>
                      <a:srgbClr val="F1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64"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T16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2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T3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Hui/Cheng</a:t>
                      </a:r>
                    </a:p>
                  </a:txBody>
                  <a:tcPr>
                    <a:solidFill>
                      <a:srgbClr val="D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Dark mode</a:t>
                      </a:r>
                      <a:endParaRPr lang="en-US" sz="1350" dirty="0"/>
                    </a:p>
                  </a:txBody>
                  <a:tcPr>
                    <a:solidFill>
                      <a:srgbClr val="FA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>
                    <a:solidFill>
                      <a:srgbClr val="F1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64"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T17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4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T6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 err="1"/>
                        <a:t>Zeyu</a:t>
                      </a:r>
                      <a:r>
                        <a:rPr lang="en-US" sz="1350" dirty="0"/>
                        <a:t>/</a:t>
                      </a:r>
                      <a:r>
                        <a:rPr lang="en-US" sz="1350" dirty="0" err="1"/>
                        <a:t>Jianwei</a:t>
                      </a:r>
                      <a:endParaRPr lang="en-US" sz="1350" dirty="0"/>
                    </a:p>
                  </a:txBody>
                  <a:tcPr>
                    <a:solidFill>
                      <a:srgbClr val="D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Unlink child</a:t>
                      </a:r>
                      <a:endParaRPr lang="en-US" sz="1350" dirty="0"/>
                    </a:p>
                  </a:txBody>
                  <a:tcPr>
                    <a:solidFill>
                      <a:srgbClr val="FA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>
                    <a:solidFill>
                      <a:srgbClr val="F1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580"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T18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2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T5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Cheng/Yuan</a:t>
                      </a:r>
                    </a:p>
                  </a:txBody>
                  <a:tcPr>
                    <a:solidFill>
                      <a:srgbClr val="D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 password</a:t>
                      </a:r>
                      <a:endParaRPr lang="en-US" sz="1350" dirty="0"/>
                    </a:p>
                  </a:txBody>
                  <a:tcPr>
                    <a:solidFill>
                      <a:srgbClr val="FA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>
                    <a:solidFill>
                      <a:srgbClr val="F1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T19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4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T11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 err="1"/>
                        <a:t>Wenkai</a:t>
                      </a:r>
                      <a:r>
                        <a:rPr lang="en-US" sz="1350" dirty="0"/>
                        <a:t>/</a:t>
                      </a:r>
                      <a:r>
                        <a:rPr lang="en-US" sz="1350" dirty="0" err="1"/>
                        <a:t>Zihui</a:t>
                      </a:r>
                      <a:endParaRPr lang="en-US" sz="1350" dirty="0"/>
                    </a:p>
                  </a:txBody>
                  <a:tcPr>
                    <a:solidFill>
                      <a:srgbClr val="D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and authenticate police accounts</a:t>
                      </a:r>
                      <a:endParaRPr lang="en-US" sz="1350" dirty="0"/>
                    </a:p>
                  </a:txBody>
                  <a:tcPr>
                    <a:solidFill>
                      <a:srgbClr val="FA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>
                    <a:solidFill>
                      <a:srgbClr val="F1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64"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T20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6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T19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Hui/Wenkai</a:t>
                      </a:r>
                    </a:p>
                  </a:txBody>
                  <a:tcPr>
                    <a:solidFill>
                      <a:srgbClr val="D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location monitoring module for police </a:t>
                      </a:r>
                      <a:endParaRPr lang="en-US" sz="1350" dirty="0"/>
                    </a:p>
                  </a:txBody>
                  <a:tcPr>
                    <a:solidFill>
                      <a:srgbClr val="FA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>
                    <a:solidFill>
                      <a:srgbClr val="F1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T21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4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T20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 err="1"/>
                        <a:t>Binwu</a:t>
                      </a:r>
                      <a:r>
                        <a:rPr lang="en-US" sz="1350" dirty="0"/>
                        <a:t>/Yuan</a:t>
                      </a:r>
                    </a:p>
                  </a:txBody>
                  <a:tcPr>
                    <a:solidFill>
                      <a:srgbClr val="D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user manual and FAQs</a:t>
                      </a:r>
                      <a:endParaRPr lang="en-US" sz="1350" dirty="0"/>
                    </a:p>
                  </a:txBody>
                  <a:tcPr>
                    <a:solidFill>
                      <a:srgbClr val="FA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>
                    <a:solidFill>
                      <a:srgbClr val="F1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T22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3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dirty="0"/>
                        <a:t>T21</a:t>
                      </a:r>
                    </a:p>
                  </a:txBody>
                  <a:tcP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 err="1"/>
                        <a:t>Jianwei</a:t>
                      </a:r>
                      <a:endParaRPr lang="en-US" sz="1350" dirty="0"/>
                    </a:p>
                  </a:txBody>
                  <a:tcPr>
                    <a:solidFill>
                      <a:srgbClr val="D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System</a:t>
                      </a:r>
                      <a:r>
                        <a:rPr lang="en-US" sz="1350" baseline="0" dirty="0"/>
                        <a:t> test</a:t>
                      </a:r>
                      <a:endParaRPr lang="en-US" sz="1350" dirty="0"/>
                    </a:p>
                  </a:txBody>
                  <a:tcPr>
                    <a:solidFill>
                      <a:srgbClr val="FA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>
                    <a:solidFill>
                      <a:srgbClr val="F1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67D50E3-8B4F-4726-9FD7-7B731BA4D275}"/>
              </a:ext>
            </a:extLst>
          </p:cNvPr>
          <p:cNvGrpSpPr/>
          <p:nvPr/>
        </p:nvGrpSpPr>
        <p:grpSpPr>
          <a:xfrm>
            <a:off x="177799" y="-1"/>
            <a:ext cx="5674404" cy="773657"/>
            <a:chOff x="177799" y="-1"/>
            <a:chExt cx="5674404" cy="77365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9F5053-92BF-4BAF-B0EE-98B6D09D8B19}"/>
                </a:ext>
              </a:extLst>
            </p:cNvPr>
            <p:cNvGrpSpPr/>
            <p:nvPr/>
          </p:nvGrpSpPr>
          <p:grpSpPr>
            <a:xfrm>
              <a:off x="177799" y="-1"/>
              <a:ext cx="1448869" cy="760396"/>
              <a:chOff x="177799" y="-1"/>
              <a:chExt cx="1448869" cy="760396"/>
            </a:xfrm>
          </p:grpSpPr>
          <p:sp>
            <p:nvSpPr>
              <p:cNvPr id="13" name="矩形 10">
                <a:extLst>
                  <a:ext uri="{FF2B5EF4-FFF2-40B4-BE49-F238E27FC236}">
                    <a16:creationId xmlns:a16="http://schemas.microsoft.com/office/drawing/2014/main" id="{215A31C5-1519-4AA1-A093-710035F03D38}"/>
                  </a:ext>
                </a:extLst>
              </p:cNvPr>
              <p:cNvSpPr/>
              <p:nvPr/>
            </p:nvSpPr>
            <p:spPr>
              <a:xfrm>
                <a:off x="177799" y="-1"/>
                <a:ext cx="1448869" cy="211757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1">
                <a:extLst>
                  <a:ext uri="{FF2B5EF4-FFF2-40B4-BE49-F238E27FC236}">
                    <a16:creationId xmlns:a16="http://schemas.microsoft.com/office/drawing/2014/main" id="{1E4ECAA5-9E64-445A-A8FA-937387024D18}"/>
                  </a:ext>
                </a:extLst>
              </p:cNvPr>
              <p:cNvSpPr/>
              <p:nvPr/>
            </p:nvSpPr>
            <p:spPr>
              <a:xfrm>
                <a:off x="177799" y="325253"/>
                <a:ext cx="1448869" cy="435142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PART FOUR</a:t>
                </a:r>
                <a:endParaRPr lang="zh-CN" altLang="en-US" sz="2000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330F05-2119-4DDF-AC60-9603F62F3491}"/>
                </a:ext>
              </a:extLst>
            </p:cNvPr>
            <p:cNvSpPr txBox="1"/>
            <p:nvPr/>
          </p:nvSpPr>
          <p:spPr>
            <a:xfrm>
              <a:off x="1674817" y="311991"/>
              <a:ext cx="4177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Development &amp;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677437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DCCF3-4BCD-41D5-993D-192B3F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96CADE-5D43-4935-8936-C19B5360B977}"/>
              </a:ext>
            </a:extLst>
          </p:cNvPr>
          <p:cNvGrpSpPr/>
          <p:nvPr/>
        </p:nvGrpSpPr>
        <p:grpSpPr>
          <a:xfrm>
            <a:off x="204948" y="1969019"/>
            <a:ext cx="2878931" cy="3007106"/>
            <a:chOff x="139304" y="1071563"/>
            <a:chExt cx="2878931" cy="30071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2E4B6E-0C9C-4FA7-A68B-698B57F083BD}"/>
                </a:ext>
              </a:extLst>
            </p:cNvPr>
            <p:cNvSpPr txBox="1"/>
            <p:nvPr/>
          </p:nvSpPr>
          <p:spPr>
            <a:xfrm>
              <a:off x="139304" y="1412555"/>
              <a:ext cx="2878931" cy="266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D76054"/>
                </a:buClr>
                <a:buFont typeface="Arial" panose="020B0604020202020204" pitchFamily="34" charset="0"/>
                <a:buChar char="•"/>
              </a:pPr>
              <a:r>
                <a:rPr lang="en-US" sz="1600" dirty="0"/>
                <a:t>Bind/Unbind with children</a:t>
              </a:r>
            </a:p>
            <a:p>
              <a:pPr marL="285750" indent="-285750">
                <a:lnSpc>
                  <a:spcPct val="150000"/>
                </a:lnSpc>
                <a:buClr>
                  <a:srgbClr val="FFD708"/>
                </a:buClr>
                <a:buFont typeface="Arial" panose="020B0604020202020204" pitchFamily="34" charset="0"/>
                <a:buChar char="•"/>
              </a:pPr>
              <a:r>
                <a:rPr lang="en-US" sz="1600" dirty="0"/>
                <a:t>Send “Lost Child” request</a:t>
              </a:r>
            </a:p>
            <a:p>
              <a:pPr marL="285750" indent="-285750">
                <a:lnSpc>
                  <a:spcPct val="150000"/>
                </a:lnSpc>
                <a:buClr>
                  <a:srgbClr val="24C774"/>
                </a:buClr>
                <a:buFont typeface="Arial" panose="020B0604020202020204" pitchFamily="34" charset="0"/>
                <a:buChar char="•"/>
              </a:pPr>
              <a:r>
                <a:rPr lang="en-US" sz="1600" dirty="0"/>
                <a:t>Send “Found Child” request</a:t>
              </a:r>
            </a:p>
            <a:p>
              <a:pPr marL="285750" indent="-285750">
                <a:lnSpc>
                  <a:spcPct val="150000"/>
                </a:lnSpc>
                <a:buClr>
                  <a:srgbClr val="4E8DF3"/>
                </a:buClr>
                <a:buFont typeface="Arial" panose="020B0604020202020204" pitchFamily="34" charset="0"/>
                <a:buChar char="•"/>
              </a:pPr>
              <a:r>
                <a:rPr lang="en-US" sz="1600" dirty="0"/>
                <a:t>Call 911 when sending “Lost Child” request / user desires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86EC0B-F747-4BCA-951D-8E3C293382F7}"/>
                </a:ext>
              </a:extLst>
            </p:cNvPr>
            <p:cNvSpPr txBox="1"/>
            <p:nvPr/>
          </p:nvSpPr>
          <p:spPr>
            <a:xfrm>
              <a:off x="414338" y="1071563"/>
              <a:ext cx="1800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D76054"/>
                  </a:solidFill>
                </a:rPr>
                <a:t>P</a:t>
              </a:r>
              <a:r>
                <a:rPr lang="en-US" altLang="zh-CN" sz="2000" b="1" dirty="0">
                  <a:solidFill>
                    <a:srgbClr val="D76054"/>
                  </a:solidFill>
                </a:rPr>
                <a:t>arent:</a:t>
              </a:r>
              <a:endParaRPr lang="en-US" sz="2000" b="1" dirty="0">
                <a:solidFill>
                  <a:srgbClr val="D76054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447F36-C31C-44D1-BCB4-CEFFD1286798}"/>
              </a:ext>
            </a:extLst>
          </p:cNvPr>
          <p:cNvGrpSpPr/>
          <p:nvPr/>
        </p:nvGrpSpPr>
        <p:grpSpPr>
          <a:xfrm>
            <a:off x="3223617" y="1969019"/>
            <a:ext cx="2696765" cy="2326151"/>
            <a:chOff x="3218259" y="2081146"/>
            <a:chExt cx="2653904" cy="23261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DE0271-D24B-4D4A-A7B7-9CC2CA0B7059}"/>
                </a:ext>
              </a:extLst>
            </p:cNvPr>
            <p:cNvSpPr txBox="1"/>
            <p:nvPr/>
          </p:nvSpPr>
          <p:spPr>
            <a:xfrm>
              <a:off x="3218259" y="2422138"/>
              <a:ext cx="2653904" cy="198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D76054"/>
                </a:buClr>
                <a:buFont typeface="Arial" panose="020B0604020202020204" pitchFamily="34" charset="0"/>
                <a:buChar char="•"/>
              </a:pPr>
              <a:r>
                <a:rPr lang="en-US" sz="1600" dirty="0"/>
                <a:t>Bind/Unbind with parents</a:t>
              </a:r>
            </a:p>
            <a:p>
              <a:pPr marL="285750" indent="-285750">
                <a:lnSpc>
                  <a:spcPct val="150000"/>
                </a:lnSpc>
                <a:buClr>
                  <a:srgbClr val="FFD708"/>
                </a:buClr>
                <a:buFont typeface="Arial" panose="020B0604020202020204" pitchFamily="34" charset="0"/>
                <a:buChar char="•"/>
              </a:pPr>
              <a:r>
                <a:rPr lang="en-US" sz="1600" dirty="0"/>
                <a:t>Upload location data only to cloud when child is lost</a:t>
              </a:r>
            </a:p>
            <a:p>
              <a:pPr marL="285750" indent="-285750">
                <a:lnSpc>
                  <a:spcPct val="150000"/>
                </a:lnSpc>
                <a:buClr>
                  <a:srgbClr val="00B050"/>
                </a:buClr>
                <a:buFont typeface="Arial" panose="020B0604020202020204" pitchFamily="34" charset="0"/>
                <a:buChar char="•"/>
              </a:pPr>
              <a:r>
                <a:rPr lang="en-US" sz="1600" dirty="0"/>
                <a:t>Claim self as “in danger”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BDF725-51EE-475F-8562-2375118E4D0B}"/>
                </a:ext>
              </a:extLst>
            </p:cNvPr>
            <p:cNvSpPr txBox="1"/>
            <p:nvPr/>
          </p:nvSpPr>
          <p:spPr>
            <a:xfrm>
              <a:off x="3493293" y="2081146"/>
              <a:ext cx="1800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D708"/>
                  </a:solidFill>
                </a:rPr>
                <a:t>Child</a:t>
              </a:r>
              <a:r>
                <a:rPr lang="en-US" altLang="zh-CN" sz="2000" b="1" dirty="0">
                  <a:solidFill>
                    <a:srgbClr val="FFD708"/>
                  </a:solidFill>
                </a:rPr>
                <a:t>:</a:t>
              </a:r>
              <a:endParaRPr lang="en-US" sz="2000" b="1" dirty="0">
                <a:solidFill>
                  <a:srgbClr val="FFD708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C1F918-8E46-4DFB-B3C0-DAD9A0CFA7EC}"/>
              </a:ext>
            </a:extLst>
          </p:cNvPr>
          <p:cNvGrpSpPr/>
          <p:nvPr/>
        </p:nvGrpSpPr>
        <p:grpSpPr>
          <a:xfrm>
            <a:off x="6078241" y="1983370"/>
            <a:ext cx="2803922" cy="2268443"/>
            <a:chOff x="6032897" y="1080311"/>
            <a:chExt cx="2803922" cy="226844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F6CC4D-DEFD-4589-AC39-292B7517CE1E}"/>
                </a:ext>
              </a:extLst>
            </p:cNvPr>
            <p:cNvSpPr txBox="1"/>
            <p:nvPr/>
          </p:nvSpPr>
          <p:spPr>
            <a:xfrm>
              <a:off x="6032897" y="1421303"/>
              <a:ext cx="2803922" cy="192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D76054"/>
                </a:buClr>
                <a:buFont typeface="Arial" panose="020B0604020202020204" pitchFamily="34" charset="0"/>
                <a:buChar char="•"/>
              </a:pPr>
              <a:r>
                <a:rPr lang="en-US" sz="1600" dirty="0"/>
                <a:t>Monitor all lost child status</a:t>
              </a:r>
            </a:p>
            <a:p>
              <a:pPr marL="285750" indent="-285750">
                <a:lnSpc>
                  <a:spcPct val="150000"/>
                </a:lnSpc>
                <a:buClr>
                  <a:srgbClr val="FFC000"/>
                </a:buClr>
                <a:buFont typeface="Arial" panose="020B0604020202020204" pitchFamily="34" charset="0"/>
                <a:buChar char="•"/>
              </a:pPr>
              <a:r>
                <a:rPr lang="en-US" sz="1600" dirty="0"/>
                <a:t>Show lost child location history on the map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DE5FB3-81C2-4E14-A0F5-E61F898964DB}"/>
                </a:ext>
              </a:extLst>
            </p:cNvPr>
            <p:cNvSpPr txBox="1"/>
            <p:nvPr/>
          </p:nvSpPr>
          <p:spPr>
            <a:xfrm>
              <a:off x="6307931" y="1080311"/>
              <a:ext cx="1800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2472EF"/>
                  </a:solidFill>
                </a:rPr>
                <a:t>Police</a:t>
              </a:r>
              <a:r>
                <a:rPr lang="en-US" altLang="zh-CN" sz="2000" b="1" dirty="0">
                  <a:solidFill>
                    <a:srgbClr val="2472EF"/>
                  </a:solidFill>
                </a:rPr>
                <a:t>:</a:t>
              </a:r>
              <a:endParaRPr lang="en-US" sz="2000" b="1" dirty="0">
                <a:solidFill>
                  <a:srgbClr val="2472EF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B742-9782-4E0B-A096-37507F386C99}"/>
              </a:ext>
            </a:extLst>
          </p:cNvPr>
          <p:cNvGrpSpPr/>
          <p:nvPr/>
        </p:nvGrpSpPr>
        <p:grpSpPr>
          <a:xfrm>
            <a:off x="479982" y="800350"/>
            <a:ext cx="8213883" cy="1128713"/>
            <a:chOff x="479982" y="800350"/>
            <a:chExt cx="8213883" cy="1128713"/>
          </a:xfrm>
        </p:grpSpPr>
        <p:grpSp>
          <p:nvGrpSpPr>
            <p:cNvPr id="19" name="Graphic 4" descr="Users">
              <a:extLst>
                <a:ext uri="{FF2B5EF4-FFF2-40B4-BE49-F238E27FC236}">
                  <a16:creationId xmlns:a16="http://schemas.microsoft.com/office/drawing/2014/main" id="{8CCD56E1-5305-416B-911C-06B4A43AE8DD}"/>
                </a:ext>
              </a:extLst>
            </p:cNvPr>
            <p:cNvGrpSpPr/>
            <p:nvPr/>
          </p:nvGrpSpPr>
          <p:grpSpPr>
            <a:xfrm>
              <a:off x="479982" y="800350"/>
              <a:ext cx="1114425" cy="1128713"/>
              <a:chOff x="4114800" y="1121569"/>
              <a:chExt cx="914400" cy="91440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1BC4149-985B-422B-A5BD-76EA5BD60F0F}"/>
                  </a:ext>
                </a:extLst>
              </p:cNvPr>
              <p:cNvSpPr/>
              <p:nvPr/>
            </p:nvSpPr>
            <p:spPr>
              <a:xfrm>
                <a:off x="4257675" y="1329214"/>
                <a:ext cx="171450" cy="161925"/>
              </a:xfrm>
              <a:custGeom>
                <a:avLst/>
                <a:gdLst>
                  <a:gd name="connsiteX0" fmla="*/ 171450 w 171450"/>
                  <a:gd name="connsiteY0" fmla="*/ 85725 h 161925"/>
                  <a:gd name="connsiteX1" fmla="*/ 85725 w 171450"/>
                  <a:gd name="connsiteY1" fmla="*/ 171450 h 161925"/>
                  <a:gd name="connsiteX2" fmla="*/ 0 w 171450"/>
                  <a:gd name="connsiteY2" fmla="*/ 85725 h 161925"/>
                  <a:gd name="connsiteX3" fmla="*/ 85725 w 171450"/>
                  <a:gd name="connsiteY3" fmla="*/ 0 h 161925"/>
                  <a:gd name="connsiteX4" fmla="*/ 171450 w 171450"/>
                  <a:gd name="connsiteY4" fmla="*/ 857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61925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D760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C77F462-CF37-4B00-B141-91B5B227868D}"/>
                  </a:ext>
                </a:extLst>
              </p:cNvPr>
              <p:cNvSpPr/>
              <p:nvPr/>
            </p:nvSpPr>
            <p:spPr>
              <a:xfrm>
                <a:off x="4714875" y="1329214"/>
                <a:ext cx="171450" cy="161925"/>
              </a:xfrm>
              <a:custGeom>
                <a:avLst/>
                <a:gdLst>
                  <a:gd name="connsiteX0" fmla="*/ 171450 w 171450"/>
                  <a:gd name="connsiteY0" fmla="*/ 85725 h 161925"/>
                  <a:gd name="connsiteX1" fmla="*/ 85725 w 171450"/>
                  <a:gd name="connsiteY1" fmla="*/ 171450 h 161925"/>
                  <a:gd name="connsiteX2" fmla="*/ 0 w 171450"/>
                  <a:gd name="connsiteY2" fmla="*/ 85725 h 161925"/>
                  <a:gd name="connsiteX3" fmla="*/ 85725 w 171450"/>
                  <a:gd name="connsiteY3" fmla="*/ 0 h 161925"/>
                  <a:gd name="connsiteX4" fmla="*/ 171450 w 171450"/>
                  <a:gd name="connsiteY4" fmla="*/ 857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61925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2472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7A666C2-2193-492E-A70B-6FF0F0FBDACA}"/>
                  </a:ext>
                </a:extLst>
              </p:cNvPr>
              <p:cNvSpPr/>
              <p:nvPr/>
            </p:nvSpPr>
            <p:spPr>
              <a:xfrm>
                <a:off x="4400550" y="1656874"/>
                <a:ext cx="342900" cy="161925"/>
              </a:xfrm>
              <a:custGeom>
                <a:avLst/>
                <a:gdLst>
                  <a:gd name="connsiteX0" fmla="*/ 342900 w 342900"/>
                  <a:gd name="connsiteY0" fmla="*/ 171450 h 161925"/>
                  <a:gd name="connsiteX1" fmla="*/ 342900 w 342900"/>
                  <a:gd name="connsiteY1" fmla="*/ 85725 h 161925"/>
                  <a:gd name="connsiteX2" fmla="*/ 325755 w 342900"/>
                  <a:gd name="connsiteY2" fmla="*/ 51435 h 161925"/>
                  <a:gd name="connsiteX3" fmla="*/ 241935 w 342900"/>
                  <a:gd name="connsiteY3" fmla="*/ 11430 h 161925"/>
                  <a:gd name="connsiteX4" fmla="*/ 171450 w 342900"/>
                  <a:gd name="connsiteY4" fmla="*/ 0 h 161925"/>
                  <a:gd name="connsiteX5" fmla="*/ 100965 w 342900"/>
                  <a:gd name="connsiteY5" fmla="*/ 11430 h 161925"/>
                  <a:gd name="connsiteX6" fmla="*/ 17145 w 342900"/>
                  <a:gd name="connsiteY6" fmla="*/ 51435 h 161925"/>
                  <a:gd name="connsiteX7" fmla="*/ 0 w 342900"/>
                  <a:gd name="connsiteY7" fmla="*/ 85725 h 161925"/>
                  <a:gd name="connsiteX8" fmla="*/ 0 w 342900"/>
                  <a:gd name="connsiteY8" fmla="*/ 171450 h 161925"/>
                  <a:gd name="connsiteX9" fmla="*/ 342900 w 342900"/>
                  <a:gd name="connsiteY9" fmla="*/ 17145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161925">
                    <a:moveTo>
                      <a:pt x="342900" y="171450"/>
                    </a:moveTo>
                    <a:lnTo>
                      <a:pt x="342900" y="85725"/>
                    </a:lnTo>
                    <a:cubicBezTo>
                      <a:pt x="342900" y="72390"/>
                      <a:pt x="337185" y="59055"/>
                      <a:pt x="325755" y="51435"/>
                    </a:cubicBezTo>
                    <a:cubicBezTo>
                      <a:pt x="302895" y="32385"/>
                      <a:pt x="272415" y="19050"/>
                      <a:pt x="241935" y="11430"/>
                    </a:cubicBezTo>
                    <a:cubicBezTo>
                      <a:pt x="220980" y="5715"/>
                      <a:pt x="196215" y="0"/>
                      <a:pt x="171450" y="0"/>
                    </a:cubicBezTo>
                    <a:cubicBezTo>
                      <a:pt x="148590" y="0"/>
                      <a:pt x="123825" y="3810"/>
                      <a:pt x="100965" y="11430"/>
                    </a:cubicBezTo>
                    <a:cubicBezTo>
                      <a:pt x="70485" y="19050"/>
                      <a:pt x="41910" y="34290"/>
                      <a:pt x="17145" y="51435"/>
                    </a:cubicBezTo>
                    <a:cubicBezTo>
                      <a:pt x="5715" y="60960"/>
                      <a:pt x="0" y="72390"/>
                      <a:pt x="0" y="85725"/>
                    </a:cubicBezTo>
                    <a:lnTo>
                      <a:pt x="0" y="171450"/>
                    </a:lnTo>
                    <a:lnTo>
                      <a:pt x="342900" y="171450"/>
                    </a:lnTo>
                    <a:close/>
                  </a:path>
                </a:pathLst>
              </a:custGeom>
              <a:solidFill>
                <a:srgbClr val="FFD70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1CDB124-AC70-49B5-A5B0-B19346272AC2}"/>
                  </a:ext>
                </a:extLst>
              </p:cNvPr>
              <p:cNvSpPr/>
              <p:nvPr/>
            </p:nvSpPr>
            <p:spPr>
              <a:xfrm>
                <a:off x="4486275" y="1462564"/>
                <a:ext cx="171450" cy="171450"/>
              </a:xfrm>
              <a:custGeom>
                <a:avLst/>
                <a:gdLst>
                  <a:gd name="connsiteX0" fmla="*/ 171450 w 171450"/>
                  <a:gd name="connsiteY0" fmla="*/ 85725 h 171450"/>
                  <a:gd name="connsiteX1" fmla="*/ 85725 w 171450"/>
                  <a:gd name="connsiteY1" fmla="*/ 171450 h 171450"/>
                  <a:gd name="connsiteX2" fmla="*/ 0 w 171450"/>
                  <a:gd name="connsiteY2" fmla="*/ 85725 h 171450"/>
                  <a:gd name="connsiteX3" fmla="*/ 85725 w 171450"/>
                  <a:gd name="connsiteY3" fmla="*/ 0 h 171450"/>
                  <a:gd name="connsiteX4" fmla="*/ 171450 w 171450"/>
                  <a:gd name="connsiteY4" fmla="*/ 8572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50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FFD70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0273E5B-C39C-4287-976A-2AE225B12244}"/>
                  </a:ext>
                </a:extLst>
              </p:cNvPr>
              <p:cNvSpPr/>
              <p:nvPr/>
            </p:nvSpPr>
            <p:spPr>
              <a:xfrm>
                <a:off x="4661535" y="1523524"/>
                <a:ext cx="304800" cy="171450"/>
              </a:xfrm>
              <a:custGeom>
                <a:avLst/>
                <a:gdLst>
                  <a:gd name="connsiteX0" fmla="*/ 293370 w 304800"/>
                  <a:gd name="connsiteY0" fmla="*/ 51435 h 171450"/>
                  <a:gd name="connsiteX1" fmla="*/ 209550 w 304800"/>
                  <a:gd name="connsiteY1" fmla="*/ 11430 h 171450"/>
                  <a:gd name="connsiteX2" fmla="*/ 139065 w 304800"/>
                  <a:gd name="connsiteY2" fmla="*/ 0 h 171450"/>
                  <a:gd name="connsiteX3" fmla="*/ 68580 w 304800"/>
                  <a:gd name="connsiteY3" fmla="*/ 11430 h 171450"/>
                  <a:gd name="connsiteX4" fmla="*/ 34290 w 304800"/>
                  <a:gd name="connsiteY4" fmla="*/ 24765 h 171450"/>
                  <a:gd name="connsiteX5" fmla="*/ 34290 w 304800"/>
                  <a:gd name="connsiteY5" fmla="*/ 26670 h 171450"/>
                  <a:gd name="connsiteX6" fmla="*/ 0 w 304800"/>
                  <a:gd name="connsiteY6" fmla="*/ 110490 h 171450"/>
                  <a:gd name="connsiteX7" fmla="*/ 87630 w 304800"/>
                  <a:gd name="connsiteY7" fmla="*/ 154305 h 171450"/>
                  <a:gd name="connsiteX8" fmla="*/ 102870 w 304800"/>
                  <a:gd name="connsiteY8" fmla="*/ 171450 h 171450"/>
                  <a:gd name="connsiteX9" fmla="*/ 310515 w 304800"/>
                  <a:gd name="connsiteY9" fmla="*/ 171450 h 171450"/>
                  <a:gd name="connsiteX10" fmla="*/ 310515 w 304800"/>
                  <a:gd name="connsiteY10" fmla="*/ 85725 h 171450"/>
                  <a:gd name="connsiteX11" fmla="*/ 293370 w 304800"/>
                  <a:gd name="connsiteY11" fmla="*/ 5143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4800" h="171450">
                    <a:moveTo>
                      <a:pt x="293370" y="51435"/>
                    </a:moveTo>
                    <a:cubicBezTo>
                      <a:pt x="270510" y="32385"/>
                      <a:pt x="240030" y="19050"/>
                      <a:pt x="209550" y="11430"/>
                    </a:cubicBezTo>
                    <a:cubicBezTo>
                      <a:pt x="188595" y="5715"/>
                      <a:pt x="163830" y="0"/>
                      <a:pt x="139065" y="0"/>
                    </a:cubicBezTo>
                    <a:cubicBezTo>
                      <a:pt x="116205" y="0"/>
                      <a:pt x="91440" y="3810"/>
                      <a:pt x="68580" y="11430"/>
                    </a:cubicBezTo>
                    <a:cubicBezTo>
                      <a:pt x="57150" y="15240"/>
                      <a:pt x="45720" y="19050"/>
                      <a:pt x="34290" y="24765"/>
                    </a:cubicBezTo>
                    <a:lnTo>
                      <a:pt x="34290" y="26670"/>
                    </a:lnTo>
                    <a:cubicBezTo>
                      <a:pt x="34290" y="59055"/>
                      <a:pt x="20955" y="89535"/>
                      <a:pt x="0" y="110490"/>
                    </a:cubicBezTo>
                    <a:cubicBezTo>
                      <a:pt x="36195" y="121920"/>
                      <a:pt x="64770" y="137160"/>
                      <a:pt x="87630" y="154305"/>
                    </a:cubicBezTo>
                    <a:cubicBezTo>
                      <a:pt x="93345" y="160020"/>
                      <a:pt x="99060" y="163830"/>
                      <a:pt x="102870" y="171450"/>
                    </a:cubicBezTo>
                    <a:lnTo>
                      <a:pt x="310515" y="171450"/>
                    </a:lnTo>
                    <a:lnTo>
                      <a:pt x="310515" y="85725"/>
                    </a:lnTo>
                    <a:cubicBezTo>
                      <a:pt x="310515" y="72390"/>
                      <a:pt x="304800" y="59055"/>
                      <a:pt x="293370" y="51435"/>
                    </a:cubicBezTo>
                    <a:close/>
                  </a:path>
                </a:pathLst>
              </a:custGeom>
              <a:solidFill>
                <a:srgbClr val="2472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EA0F495-47C6-40E8-8614-76D80BA47C51}"/>
                  </a:ext>
                </a:extLst>
              </p:cNvPr>
              <p:cNvSpPr/>
              <p:nvPr/>
            </p:nvSpPr>
            <p:spPr>
              <a:xfrm>
                <a:off x="4171950" y="1523524"/>
                <a:ext cx="304800" cy="171450"/>
              </a:xfrm>
              <a:custGeom>
                <a:avLst/>
                <a:gdLst>
                  <a:gd name="connsiteX0" fmla="*/ 222885 w 304800"/>
                  <a:gd name="connsiteY0" fmla="*/ 154305 h 171450"/>
                  <a:gd name="connsiteX1" fmla="*/ 222885 w 304800"/>
                  <a:gd name="connsiteY1" fmla="*/ 154305 h 171450"/>
                  <a:gd name="connsiteX2" fmla="*/ 310515 w 304800"/>
                  <a:gd name="connsiteY2" fmla="*/ 110490 h 171450"/>
                  <a:gd name="connsiteX3" fmla="*/ 276225 w 304800"/>
                  <a:gd name="connsiteY3" fmla="*/ 26670 h 171450"/>
                  <a:gd name="connsiteX4" fmla="*/ 276225 w 304800"/>
                  <a:gd name="connsiteY4" fmla="*/ 22860 h 171450"/>
                  <a:gd name="connsiteX5" fmla="*/ 241935 w 304800"/>
                  <a:gd name="connsiteY5" fmla="*/ 11430 h 171450"/>
                  <a:gd name="connsiteX6" fmla="*/ 171450 w 304800"/>
                  <a:gd name="connsiteY6" fmla="*/ 0 h 171450"/>
                  <a:gd name="connsiteX7" fmla="*/ 100965 w 304800"/>
                  <a:gd name="connsiteY7" fmla="*/ 11430 h 171450"/>
                  <a:gd name="connsiteX8" fmla="*/ 17145 w 304800"/>
                  <a:gd name="connsiteY8" fmla="*/ 51435 h 171450"/>
                  <a:gd name="connsiteX9" fmla="*/ 0 w 304800"/>
                  <a:gd name="connsiteY9" fmla="*/ 85725 h 171450"/>
                  <a:gd name="connsiteX10" fmla="*/ 0 w 304800"/>
                  <a:gd name="connsiteY10" fmla="*/ 171450 h 171450"/>
                  <a:gd name="connsiteX11" fmla="*/ 205740 w 304800"/>
                  <a:gd name="connsiteY11" fmla="*/ 171450 h 171450"/>
                  <a:gd name="connsiteX12" fmla="*/ 222885 w 304800"/>
                  <a:gd name="connsiteY12" fmla="*/ 15430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4800" h="171450">
                    <a:moveTo>
                      <a:pt x="222885" y="154305"/>
                    </a:moveTo>
                    <a:lnTo>
                      <a:pt x="222885" y="154305"/>
                    </a:lnTo>
                    <a:cubicBezTo>
                      <a:pt x="249555" y="135255"/>
                      <a:pt x="280035" y="120015"/>
                      <a:pt x="310515" y="110490"/>
                    </a:cubicBezTo>
                    <a:cubicBezTo>
                      <a:pt x="289560" y="87630"/>
                      <a:pt x="276225" y="59055"/>
                      <a:pt x="276225" y="26670"/>
                    </a:cubicBezTo>
                    <a:cubicBezTo>
                      <a:pt x="276225" y="24765"/>
                      <a:pt x="276225" y="24765"/>
                      <a:pt x="276225" y="22860"/>
                    </a:cubicBezTo>
                    <a:cubicBezTo>
                      <a:pt x="264795" y="19050"/>
                      <a:pt x="253365" y="13335"/>
                      <a:pt x="241935" y="11430"/>
                    </a:cubicBezTo>
                    <a:cubicBezTo>
                      <a:pt x="220980" y="5715"/>
                      <a:pt x="196215" y="0"/>
                      <a:pt x="171450" y="0"/>
                    </a:cubicBezTo>
                    <a:cubicBezTo>
                      <a:pt x="148590" y="0"/>
                      <a:pt x="123825" y="3810"/>
                      <a:pt x="100965" y="11430"/>
                    </a:cubicBezTo>
                    <a:cubicBezTo>
                      <a:pt x="70485" y="20955"/>
                      <a:pt x="41910" y="34290"/>
                      <a:pt x="17145" y="51435"/>
                    </a:cubicBezTo>
                    <a:cubicBezTo>
                      <a:pt x="5715" y="59055"/>
                      <a:pt x="0" y="72390"/>
                      <a:pt x="0" y="85725"/>
                    </a:cubicBezTo>
                    <a:lnTo>
                      <a:pt x="0" y="171450"/>
                    </a:lnTo>
                    <a:lnTo>
                      <a:pt x="205740" y="171450"/>
                    </a:lnTo>
                    <a:cubicBezTo>
                      <a:pt x="211455" y="163830"/>
                      <a:pt x="215265" y="160020"/>
                      <a:pt x="222885" y="154305"/>
                    </a:cubicBezTo>
                    <a:close/>
                  </a:path>
                </a:pathLst>
              </a:custGeom>
              <a:solidFill>
                <a:srgbClr val="D760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946930-BCB8-451D-8F4D-3975E06EB14A}"/>
                </a:ext>
              </a:extLst>
            </p:cNvPr>
            <p:cNvSpPr txBox="1"/>
            <p:nvPr/>
          </p:nvSpPr>
          <p:spPr>
            <a:xfrm>
              <a:off x="1742996" y="1191723"/>
              <a:ext cx="6950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i="1" dirty="0">
                  <a:solidFill>
                    <a:schemeClr val="bg2">
                      <a:lumMod val="25000"/>
                    </a:schemeClr>
                  </a:solidFill>
                </a:rPr>
                <a:t>Real-time</a:t>
              </a:r>
              <a:r>
                <a:rPr lang="en-US" sz="1800" i="1" dirty="0">
                  <a:solidFill>
                    <a:schemeClr val="bg2">
                      <a:lumMod val="25000"/>
                    </a:schemeClr>
                  </a:solidFill>
                </a:rPr>
                <a:t> location tracking of a lost child while avoiding domestic abuse.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C6C01A9-6D3A-493D-B72F-4ACD25620651}"/>
              </a:ext>
            </a:extLst>
          </p:cNvPr>
          <p:cNvGrpSpPr/>
          <p:nvPr/>
        </p:nvGrpSpPr>
        <p:grpSpPr>
          <a:xfrm>
            <a:off x="177799" y="-1"/>
            <a:ext cx="5674404" cy="773657"/>
            <a:chOff x="177799" y="-1"/>
            <a:chExt cx="5674404" cy="77365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B8B137-261C-48EE-8B76-827E722EDDEB}"/>
                </a:ext>
              </a:extLst>
            </p:cNvPr>
            <p:cNvGrpSpPr/>
            <p:nvPr/>
          </p:nvGrpSpPr>
          <p:grpSpPr>
            <a:xfrm>
              <a:off x="177799" y="-1"/>
              <a:ext cx="1448869" cy="760396"/>
              <a:chOff x="177799" y="-1"/>
              <a:chExt cx="1448869" cy="760396"/>
            </a:xfrm>
          </p:grpSpPr>
          <p:sp>
            <p:nvSpPr>
              <p:cNvPr id="14" name="矩形 10">
                <a:extLst>
                  <a:ext uri="{FF2B5EF4-FFF2-40B4-BE49-F238E27FC236}">
                    <a16:creationId xmlns:a16="http://schemas.microsoft.com/office/drawing/2014/main" id="{0839ADC2-7150-4188-B2E1-E5C543740261}"/>
                  </a:ext>
                </a:extLst>
              </p:cNvPr>
              <p:cNvSpPr/>
              <p:nvPr/>
            </p:nvSpPr>
            <p:spPr>
              <a:xfrm>
                <a:off x="177799" y="-1"/>
                <a:ext cx="1448869" cy="211757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1">
                <a:extLst>
                  <a:ext uri="{FF2B5EF4-FFF2-40B4-BE49-F238E27FC236}">
                    <a16:creationId xmlns:a16="http://schemas.microsoft.com/office/drawing/2014/main" id="{98B0589C-8EE3-41D7-9AC7-A5172D09CD7E}"/>
                  </a:ext>
                </a:extLst>
              </p:cNvPr>
              <p:cNvSpPr/>
              <p:nvPr/>
            </p:nvSpPr>
            <p:spPr>
              <a:xfrm>
                <a:off x="177799" y="325253"/>
                <a:ext cx="1448869" cy="435142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PART ONE</a:t>
                </a:r>
                <a:endParaRPr lang="zh-CN" altLang="en-US" sz="2000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73C98F3-B78E-487E-B38A-B1245E85C7F6}"/>
                </a:ext>
              </a:extLst>
            </p:cNvPr>
            <p:cNvSpPr txBox="1"/>
            <p:nvPr/>
          </p:nvSpPr>
          <p:spPr>
            <a:xfrm>
              <a:off x="1674817" y="311991"/>
              <a:ext cx="4177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39257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DCCF3-4BCD-41D5-993D-192B3F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95514-3A6D-44C6-8A9C-D2127B3B8914}"/>
              </a:ext>
            </a:extLst>
          </p:cNvPr>
          <p:cNvSpPr txBox="1"/>
          <p:nvPr/>
        </p:nvSpPr>
        <p:spPr>
          <a:xfrm>
            <a:off x="177799" y="1311073"/>
            <a:ext cx="8322389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D76054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Only email verified accounts can log in. An account can only log into one device at a time. </a:t>
            </a:r>
          </a:p>
          <a:p>
            <a:pPr marL="342900" indent="-342900">
              <a:lnSpc>
                <a:spcPct val="200000"/>
              </a:lnSpc>
              <a:buClr>
                <a:srgbClr val="FFC000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One parent can bind with more than one child. One child can bind with more than one parent.</a:t>
            </a:r>
          </a:p>
          <a:p>
            <a:pPr marL="342900" indent="-342900">
              <a:lnSpc>
                <a:spcPct val="200000"/>
              </a:lnSpc>
              <a:buClr>
                <a:srgbClr val="24C774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Lost/Found child status are synchronized among parents.</a:t>
            </a:r>
          </a:p>
          <a:p>
            <a:pPr marL="342900" indent="-342900">
              <a:lnSpc>
                <a:spcPct val="200000"/>
              </a:lnSpc>
              <a:buClr>
                <a:srgbClr val="2472EF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Children’s end send location information to the cloud without any notification. Location service runs every 15 minutes even the app is closed/device in doze mode/device restarts.</a:t>
            </a:r>
          </a:p>
          <a:p>
            <a:pPr marL="285750" indent="-285750">
              <a:lnSpc>
                <a:spcPct val="200000"/>
              </a:lnSpc>
              <a:buClr>
                <a:srgbClr val="D76054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Parent end receive notification when a child is lost (child/other parent claim this child as lost).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2B74A-6DDB-41C9-B2A8-F9A829BE2748}"/>
              </a:ext>
            </a:extLst>
          </p:cNvPr>
          <p:cNvSpPr txBox="1"/>
          <p:nvPr/>
        </p:nvSpPr>
        <p:spPr>
          <a:xfrm>
            <a:off x="177799" y="957686"/>
            <a:ext cx="417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Functional Requirements: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F2424A-36B6-469D-96F4-EE508011E5F7}"/>
              </a:ext>
            </a:extLst>
          </p:cNvPr>
          <p:cNvGrpSpPr/>
          <p:nvPr/>
        </p:nvGrpSpPr>
        <p:grpSpPr>
          <a:xfrm>
            <a:off x="177799" y="-1"/>
            <a:ext cx="5674404" cy="773657"/>
            <a:chOff x="177799" y="-1"/>
            <a:chExt cx="5674404" cy="77365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60CA6E1-A108-4844-9722-571458F807F1}"/>
                </a:ext>
              </a:extLst>
            </p:cNvPr>
            <p:cNvGrpSpPr/>
            <p:nvPr/>
          </p:nvGrpSpPr>
          <p:grpSpPr>
            <a:xfrm>
              <a:off x="177799" y="-1"/>
              <a:ext cx="1448869" cy="760396"/>
              <a:chOff x="177799" y="-1"/>
              <a:chExt cx="1448869" cy="760396"/>
            </a:xfrm>
          </p:grpSpPr>
          <p:sp>
            <p:nvSpPr>
              <p:cNvPr id="15" name="矩形 10">
                <a:extLst>
                  <a:ext uri="{FF2B5EF4-FFF2-40B4-BE49-F238E27FC236}">
                    <a16:creationId xmlns:a16="http://schemas.microsoft.com/office/drawing/2014/main" id="{1E976754-130D-4922-A386-3F8B90D6F4FE}"/>
                  </a:ext>
                </a:extLst>
              </p:cNvPr>
              <p:cNvSpPr/>
              <p:nvPr/>
            </p:nvSpPr>
            <p:spPr>
              <a:xfrm>
                <a:off x="177799" y="-1"/>
                <a:ext cx="1448869" cy="211757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1">
                <a:extLst>
                  <a:ext uri="{FF2B5EF4-FFF2-40B4-BE49-F238E27FC236}">
                    <a16:creationId xmlns:a16="http://schemas.microsoft.com/office/drawing/2014/main" id="{4286E06D-FE80-4ECA-AD34-5967CFCCDA67}"/>
                  </a:ext>
                </a:extLst>
              </p:cNvPr>
              <p:cNvSpPr/>
              <p:nvPr/>
            </p:nvSpPr>
            <p:spPr>
              <a:xfrm>
                <a:off x="177799" y="325253"/>
                <a:ext cx="1448869" cy="435142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PART ONE</a:t>
                </a:r>
                <a:endParaRPr lang="zh-CN" altLang="en-US" sz="2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B4245F-B443-485B-97C7-1D986C1A5E81}"/>
                </a:ext>
              </a:extLst>
            </p:cNvPr>
            <p:cNvSpPr txBox="1"/>
            <p:nvPr/>
          </p:nvSpPr>
          <p:spPr>
            <a:xfrm>
              <a:off x="1674817" y="311991"/>
              <a:ext cx="4177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783958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DCCF3-4BCD-41D5-993D-192B3F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ED4B96-DB0C-4305-8B77-77A64EB24A1D}"/>
              </a:ext>
            </a:extLst>
          </p:cNvPr>
          <p:cNvGrpSpPr/>
          <p:nvPr/>
        </p:nvGrpSpPr>
        <p:grpSpPr>
          <a:xfrm>
            <a:off x="5082673" y="962589"/>
            <a:ext cx="3367506" cy="2650649"/>
            <a:chOff x="177799" y="1989284"/>
            <a:chExt cx="3367506" cy="265064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695514-3A6D-44C6-8A9C-D2127B3B8914}"/>
                </a:ext>
              </a:extLst>
            </p:cNvPr>
            <p:cNvSpPr txBox="1"/>
            <p:nvPr/>
          </p:nvSpPr>
          <p:spPr>
            <a:xfrm>
              <a:off x="177800" y="2370081"/>
              <a:ext cx="2725822" cy="2269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Clr>
                  <a:srgbClr val="D76054"/>
                </a:buClr>
                <a:buFont typeface="Calibri" panose="020F0502020204030204" pitchFamily="34" charset="0"/>
                <a:buChar char="●"/>
              </a:pPr>
              <a:r>
                <a:rPr lang="en-US" sz="1600" dirty="0"/>
                <a:t>Dark mode</a:t>
              </a:r>
            </a:p>
            <a:p>
              <a:pPr marL="285750" indent="-285750">
                <a:lnSpc>
                  <a:spcPct val="200000"/>
                </a:lnSpc>
                <a:buClr>
                  <a:srgbClr val="FFC000"/>
                </a:buClr>
                <a:buFont typeface="Calibri" panose="020F0502020204030204" pitchFamily="34" charset="0"/>
                <a:buChar char="●"/>
              </a:pPr>
              <a:r>
                <a:rPr lang="en-US" sz="1600" dirty="0"/>
                <a:t>Multilanguage support</a:t>
              </a:r>
            </a:p>
            <a:p>
              <a:pPr marL="285750" indent="-285750">
                <a:lnSpc>
                  <a:spcPct val="200000"/>
                </a:lnSpc>
                <a:buClr>
                  <a:srgbClr val="24C774"/>
                </a:buClr>
                <a:buFont typeface="Calibri" panose="020F0502020204030204" pitchFamily="34" charset="0"/>
                <a:buChar char="●"/>
              </a:pPr>
              <a:r>
                <a:rPr lang="en-US" sz="1600" dirty="0"/>
                <a:t>Landscape/portrait mode </a:t>
              </a:r>
            </a:p>
            <a:p>
              <a:pPr marL="285750" indent="-285750">
                <a:lnSpc>
                  <a:spcPct val="200000"/>
                </a:lnSpc>
                <a:buClr>
                  <a:srgbClr val="4E8DF3"/>
                </a:buClr>
                <a:buFont typeface="Calibri" panose="020F0502020204030204" pitchFamily="34" charset="0"/>
                <a:buChar char="●"/>
              </a:pPr>
              <a:r>
                <a:rPr lang="en-US" sz="1600" dirty="0"/>
                <a:t>Font size change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B5BBCB-60A5-4754-A314-D2B689CF0326}"/>
                </a:ext>
              </a:extLst>
            </p:cNvPr>
            <p:cNvSpPr txBox="1"/>
            <p:nvPr/>
          </p:nvSpPr>
          <p:spPr>
            <a:xfrm>
              <a:off x="177799" y="1989284"/>
              <a:ext cx="3367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/>
                <a:t>Non-functional Requirements: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CA4699-CDCB-4C87-8A6C-E62306B191A7}"/>
              </a:ext>
            </a:extLst>
          </p:cNvPr>
          <p:cNvGrpSpPr/>
          <p:nvPr/>
        </p:nvGrpSpPr>
        <p:grpSpPr>
          <a:xfrm>
            <a:off x="177799" y="-1"/>
            <a:ext cx="5674404" cy="773657"/>
            <a:chOff x="177799" y="-1"/>
            <a:chExt cx="5674404" cy="77365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7847631-570F-4CAF-9944-0D0BC039A8BD}"/>
                </a:ext>
              </a:extLst>
            </p:cNvPr>
            <p:cNvGrpSpPr/>
            <p:nvPr/>
          </p:nvGrpSpPr>
          <p:grpSpPr>
            <a:xfrm>
              <a:off x="177799" y="-1"/>
              <a:ext cx="1448869" cy="760396"/>
              <a:chOff x="177799" y="-1"/>
              <a:chExt cx="1448869" cy="760396"/>
            </a:xfrm>
          </p:grpSpPr>
          <p:sp>
            <p:nvSpPr>
              <p:cNvPr id="15" name="矩形 10">
                <a:extLst>
                  <a:ext uri="{FF2B5EF4-FFF2-40B4-BE49-F238E27FC236}">
                    <a16:creationId xmlns:a16="http://schemas.microsoft.com/office/drawing/2014/main" id="{15797887-665F-4749-AB81-D8AF5CC9E742}"/>
                  </a:ext>
                </a:extLst>
              </p:cNvPr>
              <p:cNvSpPr/>
              <p:nvPr/>
            </p:nvSpPr>
            <p:spPr>
              <a:xfrm>
                <a:off x="177799" y="-1"/>
                <a:ext cx="1448869" cy="211757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1">
                <a:extLst>
                  <a:ext uri="{FF2B5EF4-FFF2-40B4-BE49-F238E27FC236}">
                    <a16:creationId xmlns:a16="http://schemas.microsoft.com/office/drawing/2014/main" id="{0EE37680-6F8D-44AE-BBDC-4D80BED42BD6}"/>
                  </a:ext>
                </a:extLst>
              </p:cNvPr>
              <p:cNvSpPr/>
              <p:nvPr/>
            </p:nvSpPr>
            <p:spPr>
              <a:xfrm>
                <a:off x="177799" y="325253"/>
                <a:ext cx="1448869" cy="435142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PART ONE</a:t>
                </a:r>
                <a:endParaRPr lang="zh-CN" altLang="en-US" sz="2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A45F94-3C63-4AEC-9308-3DE90DC523EC}"/>
                </a:ext>
              </a:extLst>
            </p:cNvPr>
            <p:cNvSpPr txBox="1"/>
            <p:nvPr/>
          </p:nvSpPr>
          <p:spPr>
            <a:xfrm>
              <a:off x="1674817" y="311991"/>
              <a:ext cx="4177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Requirements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AA10DB-7B67-4495-B528-FC9DE5D97C9E}"/>
              </a:ext>
            </a:extLst>
          </p:cNvPr>
          <p:cNvGrpSpPr/>
          <p:nvPr/>
        </p:nvGrpSpPr>
        <p:grpSpPr>
          <a:xfrm>
            <a:off x="177799" y="962589"/>
            <a:ext cx="3824958" cy="2373907"/>
            <a:chOff x="177799" y="970611"/>
            <a:chExt cx="3824958" cy="237390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F743283-34D5-4E09-9938-9F543858597D}"/>
                </a:ext>
              </a:extLst>
            </p:cNvPr>
            <p:cNvSpPr/>
            <p:nvPr/>
          </p:nvSpPr>
          <p:spPr>
            <a:xfrm>
              <a:off x="177799" y="1351408"/>
              <a:ext cx="3824958" cy="1993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200000"/>
                </a:lnSpc>
                <a:buClr>
                  <a:srgbClr val="FFD708"/>
                </a:buClr>
                <a:buFont typeface="Calibri" panose="020F0502020204030204" pitchFamily="34" charset="0"/>
                <a:buChar char="●"/>
              </a:pPr>
              <a:r>
                <a:rPr lang="en-US" sz="1600" dirty="0"/>
                <a:t>Users can update their name and photo.</a:t>
              </a:r>
            </a:p>
            <a:p>
              <a:pPr marL="285750" indent="-285750">
                <a:lnSpc>
                  <a:spcPct val="200000"/>
                </a:lnSpc>
                <a:buClr>
                  <a:srgbClr val="24C774"/>
                </a:buClr>
                <a:buFont typeface="Calibri" panose="020F0502020204030204" pitchFamily="34" charset="0"/>
                <a:buChar char="●"/>
              </a:pPr>
              <a:r>
                <a:rPr lang="en-US" sz="1600" dirty="0"/>
                <a:t>All data is synced/updated in real-time.</a:t>
              </a:r>
            </a:p>
            <a:p>
              <a:pPr marL="285750" indent="-285750">
                <a:lnSpc>
                  <a:spcPct val="200000"/>
                </a:lnSpc>
                <a:buClr>
                  <a:srgbClr val="4E8DF3"/>
                </a:buClr>
                <a:buFont typeface="Calibri" panose="020F0502020204030204" pitchFamily="34" charset="0"/>
                <a:buChar char="●"/>
              </a:pPr>
              <a:r>
                <a:rPr lang="en-US" sz="1600" dirty="0"/>
                <a:t>Parent and Child end will stay logged in.</a:t>
              </a:r>
            </a:p>
            <a:p>
              <a:pPr marL="285750" indent="-285750">
                <a:lnSpc>
                  <a:spcPct val="200000"/>
                </a:lnSpc>
                <a:buClr>
                  <a:srgbClr val="FF0000"/>
                </a:buClr>
                <a:buSzPct val="125000"/>
                <a:buFont typeface="Calibri" panose="020F0502020204030204" pitchFamily="34" charset="0"/>
                <a:buChar char="×"/>
              </a:pPr>
              <a:r>
                <a:rPr lang="en-US" sz="1600" dirty="0"/>
                <a:t>Police end have additional verification.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363BB5-EE8E-46E3-A5D5-6208FCF84CBE}"/>
                </a:ext>
              </a:extLst>
            </p:cNvPr>
            <p:cNvSpPr txBox="1"/>
            <p:nvPr/>
          </p:nvSpPr>
          <p:spPr>
            <a:xfrm>
              <a:off x="177799" y="970611"/>
              <a:ext cx="3367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/>
                <a:t>Functional Requirements: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49328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DCCF3-4BCD-41D5-993D-192B3F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95514-3A6D-44C6-8A9C-D2127B3B8914}"/>
              </a:ext>
            </a:extLst>
          </p:cNvPr>
          <p:cNvSpPr txBox="1"/>
          <p:nvPr/>
        </p:nvSpPr>
        <p:spPr>
          <a:xfrm>
            <a:off x="173542" y="1355984"/>
            <a:ext cx="8708231" cy="300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D76054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Only a single device is allowed to be logged in at a time. </a:t>
            </a:r>
          </a:p>
          <a:p>
            <a:pPr marL="285750" indent="-285750">
              <a:lnSpc>
                <a:spcPct val="200000"/>
              </a:lnSpc>
              <a:buClr>
                <a:srgbClr val="FFD708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No GPS data ever sent to the parents.</a:t>
            </a:r>
          </a:p>
          <a:p>
            <a:pPr marL="285750" indent="-285750">
              <a:lnSpc>
                <a:spcPct val="200000"/>
              </a:lnSpc>
              <a:buClr>
                <a:srgbClr val="4E8DF3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Past child GPS data will be handled to avoid data leakage. </a:t>
            </a:r>
          </a:p>
          <a:p>
            <a:pPr marL="285750" indent="-285750">
              <a:lnSpc>
                <a:spcPct val="200000"/>
              </a:lnSpc>
              <a:buClr>
                <a:srgbClr val="24C774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Child binding request does not display child’s photo. </a:t>
            </a:r>
          </a:p>
          <a:p>
            <a:pPr marL="285750" indent="-285750">
              <a:lnSpc>
                <a:spcPct val="200000"/>
              </a:lnSpc>
              <a:buClr>
                <a:srgbClr val="D76054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Police account will be automatically logged out once the app is closed.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7669DB-3A1F-4B03-88B1-DA0AE7BF5208}"/>
              </a:ext>
            </a:extLst>
          </p:cNvPr>
          <p:cNvGrpSpPr/>
          <p:nvPr/>
        </p:nvGrpSpPr>
        <p:grpSpPr>
          <a:xfrm>
            <a:off x="173542" y="16610"/>
            <a:ext cx="5674404" cy="773657"/>
            <a:chOff x="177799" y="-1"/>
            <a:chExt cx="5674404" cy="7736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7BBAA3F-0F09-4FBA-BDF6-447267EABE7C}"/>
                </a:ext>
              </a:extLst>
            </p:cNvPr>
            <p:cNvGrpSpPr/>
            <p:nvPr/>
          </p:nvGrpSpPr>
          <p:grpSpPr>
            <a:xfrm>
              <a:off x="177799" y="-1"/>
              <a:ext cx="1448869" cy="760396"/>
              <a:chOff x="177799" y="-1"/>
              <a:chExt cx="1448869" cy="760396"/>
            </a:xfrm>
          </p:grpSpPr>
          <p:sp>
            <p:nvSpPr>
              <p:cNvPr id="7" name="矩形 10">
                <a:extLst>
                  <a:ext uri="{FF2B5EF4-FFF2-40B4-BE49-F238E27FC236}">
                    <a16:creationId xmlns:a16="http://schemas.microsoft.com/office/drawing/2014/main" id="{19BEDC1A-4959-40F9-926F-D2B3FA794AD1}"/>
                  </a:ext>
                </a:extLst>
              </p:cNvPr>
              <p:cNvSpPr/>
              <p:nvPr/>
            </p:nvSpPr>
            <p:spPr>
              <a:xfrm>
                <a:off x="177799" y="-1"/>
                <a:ext cx="1448869" cy="211757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11">
                <a:extLst>
                  <a:ext uri="{FF2B5EF4-FFF2-40B4-BE49-F238E27FC236}">
                    <a16:creationId xmlns:a16="http://schemas.microsoft.com/office/drawing/2014/main" id="{6482E568-AB6E-4B66-BE81-4F9D620C3275}"/>
                  </a:ext>
                </a:extLst>
              </p:cNvPr>
              <p:cNvSpPr/>
              <p:nvPr/>
            </p:nvSpPr>
            <p:spPr>
              <a:xfrm>
                <a:off x="177799" y="325253"/>
                <a:ext cx="1448869" cy="435142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PART ONE</a:t>
                </a:r>
                <a:endParaRPr lang="zh-CN" altLang="en-US" sz="2000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FCF647-9F34-4D4E-A710-F5E905DF6819}"/>
                </a:ext>
              </a:extLst>
            </p:cNvPr>
            <p:cNvSpPr txBox="1"/>
            <p:nvPr/>
          </p:nvSpPr>
          <p:spPr>
            <a:xfrm>
              <a:off x="1674817" y="311991"/>
              <a:ext cx="4177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Requirements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40C3994-5FBE-4567-BC4B-1696262456D3}"/>
              </a:ext>
            </a:extLst>
          </p:cNvPr>
          <p:cNvSpPr txBox="1"/>
          <p:nvPr/>
        </p:nvSpPr>
        <p:spPr>
          <a:xfrm>
            <a:off x="177799" y="986652"/>
            <a:ext cx="417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Non-functional Requirements (Privacy):</a:t>
            </a:r>
          </a:p>
        </p:txBody>
      </p:sp>
    </p:spTree>
    <p:extLst>
      <p:ext uri="{BB962C8B-B14F-4D97-AF65-F5344CB8AC3E}">
        <p14:creationId xmlns:p14="http://schemas.microsoft.com/office/powerpoint/2010/main" val="5620863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7695514-3A6D-44C6-8A9C-D2127B3B8914}"/>
              </a:ext>
            </a:extLst>
          </p:cNvPr>
          <p:cNvSpPr txBox="1"/>
          <p:nvPr/>
        </p:nvSpPr>
        <p:spPr>
          <a:xfrm>
            <a:off x="217884" y="1212796"/>
            <a:ext cx="45265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D76054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Material design language</a:t>
            </a:r>
          </a:p>
          <a:p>
            <a:pPr marL="342900" indent="-342900">
              <a:lnSpc>
                <a:spcPct val="200000"/>
              </a:lnSpc>
              <a:buClr>
                <a:srgbClr val="FFD708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Logo design</a:t>
            </a:r>
          </a:p>
          <a:p>
            <a:pPr marL="342900" indent="-342900">
              <a:lnSpc>
                <a:spcPct val="200000"/>
              </a:lnSpc>
              <a:buClr>
                <a:srgbClr val="24C774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Consistent color scheme</a:t>
            </a:r>
          </a:p>
          <a:p>
            <a:pPr marL="342900" indent="-342900">
              <a:lnSpc>
                <a:spcPct val="200000"/>
              </a:lnSpc>
              <a:buClr>
                <a:srgbClr val="4E8DF3"/>
              </a:buClr>
              <a:buFont typeface="Calibri" panose="020F0502020204030204" pitchFamily="34" charset="0"/>
              <a:buChar char="●"/>
            </a:pPr>
            <a:r>
              <a:rPr lang="en-US" sz="1600" dirty="0"/>
              <a:t>Consistent UI components</a:t>
            </a:r>
          </a:p>
          <a:p>
            <a:pPr>
              <a:buClr>
                <a:srgbClr val="4E8DF3"/>
              </a:buClr>
            </a:pPr>
            <a:r>
              <a:rPr lang="en-US" sz="1600" dirty="0"/>
              <a:t>        (material card, material button, snack bar…)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DCCF3-4BCD-41D5-993D-192B3F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9D1AA8-C5AA-49E7-803E-EBD153D42C62}"/>
              </a:ext>
            </a:extLst>
          </p:cNvPr>
          <p:cNvGrpSpPr/>
          <p:nvPr/>
        </p:nvGrpSpPr>
        <p:grpSpPr>
          <a:xfrm>
            <a:off x="177799" y="-1"/>
            <a:ext cx="5674404" cy="773657"/>
            <a:chOff x="177799" y="-1"/>
            <a:chExt cx="5674404" cy="7736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7BBAA3F-0F09-4FBA-BDF6-447267EABE7C}"/>
                </a:ext>
              </a:extLst>
            </p:cNvPr>
            <p:cNvGrpSpPr/>
            <p:nvPr/>
          </p:nvGrpSpPr>
          <p:grpSpPr>
            <a:xfrm>
              <a:off x="177799" y="-1"/>
              <a:ext cx="1448869" cy="760396"/>
              <a:chOff x="177799" y="-1"/>
              <a:chExt cx="1448869" cy="760396"/>
            </a:xfrm>
          </p:grpSpPr>
          <p:sp>
            <p:nvSpPr>
              <p:cNvPr id="7" name="矩形 10">
                <a:extLst>
                  <a:ext uri="{FF2B5EF4-FFF2-40B4-BE49-F238E27FC236}">
                    <a16:creationId xmlns:a16="http://schemas.microsoft.com/office/drawing/2014/main" id="{19BEDC1A-4959-40F9-926F-D2B3FA794AD1}"/>
                  </a:ext>
                </a:extLst>
              </p:cNvPr>
              <p:cNvSpPr/>
              <p:nvPr/>
            </p:nvSpPr>
            <p:spPr>
              <a:xfrm>
                <a:off x="177799" y="-1"/>
                <a:ext cx="1448869" cy="211757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11">
                <a:extLst>
                  <a:ext uri="{FF2B5EF4-FFF2-40B4-BE49-F238E27FC236}">
                    <a16:creationId xmlns:a16="http://schemas.microsoft.com/office/drawing/2014/main" id="{6482E568-AB6E-4B66-BE81-4F9D620C3275}"/>
                  </a:ext>
                </a:extLst>
              </p:cNvPr>
              <p:cNvSpPr/>
              <p:nvPr/>
            </p:nvSpPr>
            <p:spPr>
              <a:xfrm>
                <a:off x="177799" y="325253"/>
                <a:ext cx="1448869" cy="435142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PART TWO</a:t>
                </a:r>
                <a:endParaRPr lang="zh-CN" altLang="en-US" sz="2000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48F382-247F-4CAB-B8BD-E0229B1E90ED}"/>
                </a:ext>
              </a:extLst>
            </p:cNvPr>
            <p:cNvSpPr txBox="1"/>
            <p:nvPr/>
          </p:nvSpPr>
          <p:spPr>
            <a:xfrm>
              <a:off x="1674817" y="311991"/>
              <a:ext cx="4177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UI Design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0BCE83B-2673-4CF5-AAB5-C8AA8F65CB14}"/>
              </a:ext>
            </a:extLst>
          </p:cNvPr>
          <p:cNvGrpSpPr/>
          <p:nvPr/>
        </p:nvGrpSpPr>
        <p:grpSpPr>
          <a:xfrm>
            <a:off x="5136311" y="3227126"/>
            <a:ext cx="3200400" cy="460048"/>
            <a:chOff x="5277852" y="918410"/>
            <a:chExt cx="3200400" cy="46004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B7BFFC6-3D26-444F-85F7-F67EF87B7999}"/>
                </a:ext>
              </a:extLst>
            </p:cNvPr>
            <p:cNvSpPr/>
            <p:nvPr/>
          </p:nvSpPr>
          <p:spPr>
            <a:xfrm>
              <a:off x="5277852" y="918410"/>
              <a:ext cx="457200" cy="457200"/>
            </a:xfrm>
            <a:prstGeom prst="rect">
              <a:avLst/>
            </a:prstGeom>
            <a:solidFill>
              <a:srgbClr val="4E8D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8A4DDC-DC97-4ACC-A431-B67DA9E44EEA}"/>
                </a:ext>
              </a:extLst>
            </p:cNvPr>
            <p:cNvSpPr/>
            <p:nvPr/>
          </p:nvSpPr>
          <p:spPr>
            <a:xfrm>
              <a:off x="5735052" y="921258"/>
              <a:ext cx="457200" cy="457200"/>
            </a:xfrm>
            <a:prstGeom prst="rect">
              <a:avLst/>
            </a:prstGeom>
            <a:solidFill>
              <a:srgbClr val="0D4C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B18EFF-D01A-43F1-B4A6-4EDF75717973}"/>
                </a:ext>
              </a:extLst>
            </p:cNvPr>
            <p:cNvSpPr/>
            <p:nvPr/>
          </p:nvSpPr>
          <p:spPr>
            <a:xfrm>
              <a:off x="6192252" y="921258"/>
              <a:ext cx="457200" cy="457200"/>
            </a:xfrm>
            <a:prstGeom prst="rect">
              <a:avLst/>
            </a:prstGeom>
            <a:solidFill>
              <a:srgbClr val="FFD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1531A0-244A-4A0D-8BDA-EDDAC57C6777}"/>
                </a:ext>
              </a:extLst>
            </p:cNvPr>
            <p:cNvSpPr/>
            <p:nvPr/>
          </p:nvSpPr>
          <p:spPr>
            <a:xfrm>
              <a:off x="6649452" y="921258"/>
              <a:ext cx="457200" cy="457200"/>
            </a:xfrm>
            <a:prstGeom prst="rect">
              <a:avLst/>
            </a:prstGeom>
            <a:solidFill>
              <a:srgbClr val="24C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2FEE94-0F63-4F1B-8692-ABD5609C74E8}"/>
                </a:ext>
              </a:extLst>
            </p:cNvPr>
            <p:cNvSpPr/>
            <p:nvPr/>
          </p:nvSpPr>
          <p:spPr>
            <a:xfrm>
              <a:off x="7106652" y="921258"/>
              <a:ext cx="457200" cy="457200"/>
            </a:xfrm>
            <a:prstGeom prst="rect">
              <a:avLst/>
            </a:prstGeom>
            <a:solidFill>
              <a:srgbClr val="D76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7746D2-2A8E-44E5-B070-282AECFB8E2F}"/>
                </a:ext>
              </a:extLst>
            </p:cNvPr>
            <p:cNvSpPr/>
            <p:nvPr/>
          </p:nvSpPr>
          <p:spPr>
            <a:xfrm>
              <a:off x="7563852" y="921258"/>
              <a:ext cx="457200" cy="4572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073F91-FA37-457B-B7F5-0800D863A530}"/>
                </a:ext>
              </a:extLst>
            </p:cNvPr>
            <p:cNvSpPr/>
            <p:nvPr/>
          </p:nvSpPr>
          <p:spPr>
            <a:xfrm>
              <a:off x="8021052" y="921258"/>
              <a:ext cx="457200" cy="457200"/>
            </a:xfrm>
            <a:prstGeom prst="rect">
              <a:avLst/>
            </a:prstGeom>
            <a:solidFill>
              <a:srgbClr val="484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FC9B7A-63A3-4172-85AF-050BCC7293C8}"/>
              </a:ext>
            </a:extLst>
          </p:cNvPr>
          <p:cNvGrpSpPr/>
          <p:nvPr/>
        </p:nvGrpSpPr>
        <p:grpSpPr>
          <a:xfrm>
            <a:off x="5038053" y="1305889"/>
            <a:ext cx="1828800" cy="1804442"/>
            <a:chOff x="5985613" y="605923"/>
            <a:chExt cx="2641163" cy="266267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F4FE585-B631-4796-8355-E3438FD51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7518" y="605923"/>
              <a:ext cx="2154677" cy="215889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9DA289-CB99-4072-A7C5-BA481A8F060B}"/>
                </a:ext>
              </a:extLst>
            </p:cNvPr>
            <p:cNvSpPr/>
            <p:nvPr/>
          </p:nvSpPr>
          <p:spPr>
            <a:xfrm>
              <a:off x="5985613" y="2769021"/>
              <a:ext cx="2641163" cy="4995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u="sng" dirty="0">
                  <a:solidFill>
                    <a:srgbClr val="4364FF"/>
                  </a:solidFill>
                </a:rPr>
                <a:t>https://material.io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08CFA5-B1F2-4DB6-AFBC-33C08343B652}"/>
              </a:ext>
            </a:extLst>
          </p:cNvPr>
          <p:cNvGrpSpPr/>
          <p:nvPr/>
        </p:nvGrpSpPr>
        <p:grpSpPr>
          <a:xfrm>
            <a:off x="6866853" y="1296912"/>
            <a:ext cx="1465779" cy="1821335"/>
            <a:chOff x="6866853" y="1288996"/>
            <a:chExt cx="1465779" cy="18213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3C80751-6828-499C-817E-6F8C20331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6853" y="1288996"/>
              <a:ext cx="1465779" cy="1463040"/>
            </a:xfrm>
            <a:prstGeom prst="roundRect">
              <a:avLst>
                <a:gd name="adj" fmla="val 8030"/>
              </a:avLst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5BD246C-CC6C-485A-8DE0-AB992ACA483E}"/>
                </a:ext>
              </a:extLst>
            </p:cNvPr>
            <p:cNvSpPr/>
            <p:nvPr/>
          </p:nvSpPr>
          <p:spPr>
            <a:xfrm>
              <a:off x="6989446" y="2740999"/>
              <a:ext cx="12205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/>
                <a:t>CHILDSAFE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2552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DCCF3-4BCD-41D5-993D-192B3F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8937" y="4761488"/>
            <a:ext cx="2057400" cy="273844"/>
          </a:xfrm>
        </p:spPr>
        <p:txBody>
          <a:bodyPr/>
          <a:lstStyle/>
          <a:p>
            <a:fld id="{428429D3-D0E3-4A75-96D4-68BB5A2F4E4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4EA19-6E32-413D-B25C-25742E1B155F}"/>
              </a:ext>
            </a:extLst>
          </p:cNvPr>
          <p:cNvSpPr txBox="1"/>
          <p:nvPr/>
        </p:nvSpPr>
        <p:spPr>
          <a:xfrm>
            <a:off x="177799" y="994612"/>
            <a:ext cx="420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Model View P</a:t>
            </a:r>
            <a:r>
              <a:rPr lang="en-US" altLang="zh-CN" sz="1800" i="1" dirty="0"/>
              <a:t>resenter</a:t>
            </a:r>
            <a:r>
              <a:rPr lang="en-US" sz="1800" i="1" dirty="0"/>
              <a:t> (MVP)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DDECAB3-E1B6-47C8-AE4D-89BB8DAE4668}"/>
              </a:ext>
            </a:extLst>
          </p:cNvPr>
          <p:cNvGrpSpPr/>
          <p:nvPr/>
        </p:nvGrpSpPr>
        <p:grpSpPr>
          <a:xfrm>
            <a:off x="177799" y="-1"/>
            <a:ext cx="5674404" cy="773657"/>
            <a:chOff x="177799" y="-1"/>
            <a:chExt cx="5674404" cy="7736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7BBAA3F-0F09-4FBA-BDF6-447267EABE7C}"/>
                </a:ext>
              </a:extLst>
            </p:cNvPr>
            <p:cNvGrpSpPr/>
            <p:nvPr/>
          </p:nvGrpSpPr>
          <p:grpSpPr>
            <a:xfrm>
              <a:off x="177799" y="-1"/>
              <a:ext cx="1448869" cy="760396"/>
              <a:chOff x="177799" y="-1"/>
              <a:chExt cx="1448869" cy="760396"/>
            </a:xfrm>
          </p:grpSpPr>
          <p:sp>
            <p:nvSpPr>
              <p:cNvPr id="7" name="矩形 10">
                <a:extLst>
                  <a:ext uri="{FF2B5EF4-FFF2-40B4-BE49-F238E27FC236}">
                    <a16:creationId xmlns:a16="http://schemas.microsoft.com/office/drawing/2014/main" id="{19BEDC1A-4959-40F9-926F-D2B3FA794AD1}"/>
                  </a:ext>
                </a:extLst>
              </p:cNvPr>
              <p:cNvSpPr/>
              <p:nvPr/>
            </p:nvSpPr>
            <p:spPr>
              <a:xfrm>
                <a:off x="177799" y="-1"/>
                <a:ext cx="1448869" cy="211757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11">
                <a:extLst>
                  <a:ext uri="{FF2B5EF4-FFF2-40B4-BE49-F238E27FC236}">
                    <a16:creationId xmlns:a16="http://schemas.microsoft.com/office/drawing/2014/main" id="{6482E568-AB6E-4B66-BE81-4F9D620C3275}"/>
                  </a:ext>
                </a:extLst>
              </p:cNvPr>
              <p:cNvSpPr/>
              <p:nvPr/>
            </p:nvSpPr>
            <p:spPr>
              <a:xfrm>
                <a:off x="177799" y="325253"/>
                <a:ext cx="1448869" cy="435142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PART THREE</a:t>
                </a:r>
                <a:endParaRPr lang="zh-CN" altLang="en-US" sz="2000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B971D2-14B8-40A1-9D0B-5F27F4E1B6AC}"/>
                </a:ext>
              </a:extLst>
            </p:cNvPr>
            <p:cNvSpPr txBox="1"/>
            <p:nvPr/>
          </p:nvSpPr>
          <p:spPr>
            <a:xfrm>
              <a:off x="1674817" y="311991"/>
              <a:ext cx="4177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Architecture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E45584E-FE94-4ABF-B55A-B1ED123289A1}"/>
              </a:ext>
            </a:extLst>
          </p:cNvPr>
          <p:cNvGrpSpPr/>
          <p:nvPr/>
        </p:nvGrpSpPr>
        <p:grpSpPr>
          <a:xfrm>
            <a:off x="429834" y="1430920"/>
            <a:ext cx="2549352" cy="3386525"/>
            <a:chOff x="177799" y="1598161"/>
            <a:chExt cx="2549352" cy="3386525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A905CCA-79F2-4B3B-B9EC-B5F51AA0A6B8}"/>
                </a:ext>
              </a:extLst>
            </p:cNvPr>
            <p:cNvSpPr/>
            <p:nvPr/>
          </p:nvSpPr>
          <p:spPr>
            <a:xfrm>
              <a:off x="177799" y="1762262"/>
              <a:ext cx="160421" cy="2017295"/>
            </a:xfrm>
            <a:prstGeom prst="leftBrace">
              <a:avLst>
                <a:gd name="adj1" fmla="val 0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5D4904-2F29-4D41-90EF-ED5BABDE8771}"/>
                </a:ext>
              </a:extLst>
            </p:cNvPr>
            <p:cNvSpPr txBox="1"/>
            <p:nvPr/>
          </p:nvSpPr>
          <p:spPr>
            <a:xfrm>
              <a:off x="461210" y="1598161"/>
              <a:ext cx="13675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E8DF3"/>
                  </a:solidFill>
                </a:rPr>
                <a:t>Activities/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4DCD22-5124-4CCA-9218-9EDD62F25EE6}"/>
                </a:ext>
              </a:extLst>
            </p:cNvPr>
            <p:cNvSpPr txBox="1"/>
            <p:nvPr/>
          </p:nvSpPr>
          <p:spPr>
            <a:xfrm>
              <a:off x="461209" y="2001655"/>
              <a:ext cx="13675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E8DF3"/>
                  </a:solidFill>
                </a:rPr>
                <a:t>Fragments/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538D8-6A5A-4E58-BEAD-D66561F8808D}"/>
                </a:ext>
              </a:extLst>
            </p:cNvPr>
            <p:cNvSpPr txBox="1"/>
            <p:nvPr/>
          </p:nvSpPr>
          <p:spPr>
            <a:xfrm>
              <a:off x="461208" y="2402473"/>
              <a:ext cx="13675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76054"/>
                  </a:solidFill>
                </a:rPr>
                <a:t>Model/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B63434-EFB7-40DB-8442-5DE24BB1104B}"/>
                </a:ext>
              </a:extLst>
            </p:cNvPr>
            <p:cNvSpPr txBox="1"/>
            <p:nvPr/>
          </p:nvSpPr>
          <p:spPr>
            <a:xfrm>
              <a:off x="461205" y="2805967"/>
              <a:ext cx="13675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76054"/>
                  </a:solidFill>
                </a:rPr>
                <a:t>Worker/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F8D8C4-1340-4B95-9C70-D0E7B3AED92A}"/>
                </a:ext>
              </a:extLst>
            </p:cNvPr>
            <p:cNvSpPr txBox="1"/>
            <p:nvPr/>
          </p:nvSpPr>
          <p:spPr>
            <a:xfrm>
              <a:off x="461204" y="3206785"/>
              <a:ext cx="13675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/>
                <a:t>Util</a:t>
              </a:r>
              <a:r>
                <a:rPr lang="en-US" sz="1600" b="1" dirty="0"/>
                <a:t>/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B036A1-230C-407A-9253-478DF1820E6F}"/>
                </a:ext>
              </a:extLst>
            </p:cNvPr>
            <p:cNvSpPr txBox="1"/>
            <p:nvPr/>
          </p:nvSpPr>
          <p:spPr>
            <a:xfrm>
              <a:off x="461204" y="3607603"/>
              <a:ext cx="136758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24C774"/>
                  </a:solidFill>
                </a:rPr>
                <a:t>res/</a:t>
              </a:r>
            </a:p>
          </p:txBody>
        </p: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9C4CC1E7-34C7-4089-A8E1-0FC4A365FC41}"/>
                </a:ext>
              </a:extLst>
            </p:cNvPr>
            <p:cNvSpPr/>
            <p:nvPr/>
          </p:nvSpPr>
          <p:spPr>
            <a:xfrm>
              <a:off x="1064787" y="3780891"/>
              <a:ext cx="171791" cy="1099920"/>
            </a:xfrm>
            <a:prstGeom prst="leftBrace">
              <a:avLst>
                <a:gd name="adj1" fmla="val 0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98E1E9-D038-47E6-BADA-ABD4EEFBEE50}"/>
                </a:ext>
              </a:extLst>
            </p:cNvPr>
            <p:cNvSpPr txBox="1"/>
            <p:nvPr/>
          </p:nvSpPr>
          <p:spPr>
            <a:xfrm>
              <a:off x="1359562" y="3631899"/>
              <a:ext cx="13675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24C774"/>
                  </a:solidFill>
                </a:rPr>
                <a:t>layout/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EB9EA2-DD4B-4B45-93BE-FFB607585C9D}"/>
                </a:ext>
              </a:extLst>
            </p:cNvPr>
            <p:cNvSpPr txBox="1"/>
            <p:nvPr/>
          </p:nvSpPr>
          <p:spPr>
            <a:xfrm>
              <a:off x="1353946" y="3970453"/>
              <a:ext cx="13675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rgbClr val="24C774"/>
                  </a:solidFill>
                </a:rPr>
                <a:t>drawble</a:t>
              </a:r>
              <a:r>
                <a:rPr lang="en-US" sz="1600" b="1" dirty="0">
                  <a:solidFill>
                    <a:srgbClr val="24C774"/>
                  </a:solidFill>
                </a:rPr>
                <a:t>/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B57532-9D8A-4285-9F25-762C1439EEB0}"/>
                </a:ext>
              </a:extLst>
            </p:cNvPr>
            <p:cNvSpPr txBox="1"/>
            <p:nvPr/>
          </p:nvSpPr>
          <p:spPr>
            <a:xfrm>
              <a:off x="1353946" y="4309007"/>
              <a:ext cx="13675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24C774"/>
                  </a:solidFill>
                </a:rPr>
                <a:t>values/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4EC738-D5BC-4F9A-8D11-DF6570BA47D5}"/>
                </a:ext>
              </a:extLst>
            </p:cNvPr>
            <p:cNvSpPr txBox="1"/>
            <p:nvPr/>
          </p:nvSpPr>
          <p:spPr>
            <a:xfrm>
              <a:off x="1353945" y="4646132"/>
              <a:ext cx="13675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24C774"/>
                  </a:solidFill>
                </a:rPr>
                <a:t>…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A5EFA8F-E60B-47C1-A8BB-8363A5D6F63E}"/>
              </a:ext>
            </a:extLst>
          </p:cNvPr>
          <p:cNvGrpSpPr/>
          <p:nvPr/>
        </p:nvGrpSpPr>
        <p:grpSpPr>
          <a:xfrm>
            <a:off x="4832781" y="1151569"/>
            <a:ext cx="3380985" cy="3525735"/>
            <a:chOff x="4832781" y="1151569"/>
            <a:chExt cx="3380985" cy="352573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2AE5487-306E-43D3-AC98-CADD388FDA81}"/>
                </a:ext>
              </a:extLst>
            </p:cNvPr>
            <p:cNvGrpSpPr/>
            <p:nvPr/>
          </p:nvGrpSpPr>
          <p:grpSpPr>
            <a:xfrm>
              <a:off x="4832781" y="1151569"/>
              <a:ext cx="3206089" cy="3076261"/>
              <a:chOff x="4304300" y="1278062"/>
              <a:chExt cx="3206089" cy="3076261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4A19138-8C3D-412A-915A-7AB50DF4DD9B}"/>
                  </a:ext>
                </a:extLst>
              </p:cNvPr>
              <p:cNvSpPr/>
              <p:nvPr/>
            </p:nvSpPr>
            <p:spPr>
              <a:xfrm>
                <a:off x="4888360" y="3057813"/>
                <a:ext cx="1051560" cy="425115"/>
              </a:xfrm>
              <a:prstGeom prst="roundRect">
                <a:avLst>
                  <a:gd name="adj" fmla="val 8176"/>
                </a:avLst>
              </a:prstGeom>
              <a:solidFill>
                <a:srgbClr val="24C7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View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416BA30-B981-4901-A270-DEF3B142A3EE}"/>
                  </a:ext>
                </a:extLst>
              </p:cNvPr>
              <p:cNvSpPr/>
              <p:nvPr/>
            </p:nvSpPr>
            <p:spPr>
              <a:xfrm>
                <a:off x="5910780" y="2118569"/>
                <a:ext cx="1080700" cy="425115"/>
              </a:xfrm>
              <a:prstGeom prst="roundRect">
                <a:avLst>
                  <a:gd name="adj" fmla="val 8177"/>
                </a:avLst>
              </a:prstGeom>
              <a:solidFill>
                <a:srgbClr val="4E8D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Presenter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0B47C0F-B37D-4562-8D9C-0E07F0919484}"/>
                  </a:ext>
                </a:extLst>
              </p:cNvPr>
              <p:cNvSpPr/>
              <p:nvPr/>
            </p:nvSpPr>
            <p:spPr>
              <a:xfrm>
                <a:off x="4859220" y="1278062"/>
                <a:ext cx="1051560" cy="425115"/>
              </a:xfrm>
              <a:prstGeom prst="roundRect">
                <a:avLst>
                  <a:gd name="adj" fmla="val 11950"/>
                </a:avLst>
              </a:prstGeom>
              <a:solidFill>
                <a:srgbClr val="D760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Model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BD1F9F1-2E16-4E17-8514-CE7BF2E6A6D4}"/>
                  </a:ext>
                </a:extLst>
              </p:cNvPr>
              <p:cNvSpPr/>
              <p:nvPr/>
            </p:nvSpPr>
            <p:spPr>
              <a:xfrm>
                <a:off x="5940312" y="3929208"/>
                <a:ext cx="1051560" cy="425115"/>
              </a:xfrm>
              <a:prstGeom prst="roundRect">
                <a:avLst>
                  <a:gd name="adj" fmla="val 11007"/>
                </a:avLst>
              </a:prstGeom>
              <a:solidFill>
                <a:srgbClr val="FFD7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User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C090F2-9D7D-4C0B-95E4-761AD8FBD0CD}"/>
                  </a:ext>
                </a:extLst>
              </p:cNvPr>
              <p:cNvSpPr txBox="1"/>
              <p:nvPr/>
            </p:nvSpPr>
            <p:spPr>
              <a:xfrm>
                <a:off x="4304300" y="1871985"/>
                <a:ext cx="13327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manipulates</a:t>
                </a:r>
              </a:p>
            </p:txBody>
          </p:sp>
          <p:cxnSp>
            <p:nvCxnSpPr>
              <p:cNvPr id="16" name="Connector: Curved 15">
                <a:extLst>
                  <a:ext uri="{FF2B5EF4-FFF2-40B4-BE49-F238E27FC236}">
                    <a16:creationId xmlns:a16="http://schemas.microsoft.com/office/drawing/2014/main" id="{AA2B082A-7C6D-436D-96F3-D6ECCC672855}"/>
                  </a:ext>
                </a:extLst>
              </p:cNvPr>
              <p:cNvCxnSpPr>
                <a:cxnSpLocks/>
                <a:stCxn id="35" idx="1"/>
                <a:endCxn id="3" idx="2"/>
              </p:cNvCxnSpPr>
              <p:nvPr/>
            </p:nvCxnSpPr>
            <p:spPr>
              <a:xfrm rot="10800000">
                <a:off x="5414140" y="3482928"/>
                <a:ext cx="526172" cy="658838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Curved 43">
                <a:extLst>
                  <a:ext uri="{FF2B5EF4-FFF2-40B4-BE49-F238E27FC236}">
                    <a16:creationId xmlns:a16="http://schemas.microsoft.com/office/drawing/2014/main" id="{69B956BE-8086-49EB-872C-2DA2D49379E8}"/>
                  </a:ext>
                </a:extLst>
              </p:cNvPr>
              <p:cNvCxnSpPr>
                <a:cxnSpLocks/>
                <a:stCxn id="3" idx="3"/>
                <a:endCxn id="35" idx="0"/>
              </p:cNvCxnSpPr>
              <p:nvPr/>
            </p:nvCxnSpPr>
            <p:spPr>
              <a:xfrm>
                <a:off x="5939920" y="3270371"/>
                <a:ext cx="526172" cy="658837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or: Curved 46">
                <a:extLst>
                  <a:ext uri="{FF2B5EF4-FFF2-40B4-BE49-F238E27FC236}">
                    <a16:creationId xmlns:a16="http://schemas.microsoft.com/office/drawing/2014/main" id="{1DCCA865-BD44-4D68-A0D3-16A3B839E85B}"/>
                  </a:ext>
                </a:extLst>
              </p:cNvPr>
              <p:cNvCxnSpPr>
                <a:cxnSpLocks/>
                <a:stCxn id="3" idx="3"/>
                <a:endCxn id="10" idx="2"/>
              </p:cNvCxnSpPr>
              <p:nvPr/>
            </p:nvCxnSpPr>
            <p:spPr>
              <a:xfrm flipV="1">
                <a:off x="5939920" y="2543684"/>
                <a:ext cx="511210" cy="726687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or: Curved 52">
                <a:extLst>
                  <a:ext uri="{FF2B5EF4-FFF2-40B4-BE49-F238E27FC236}">
                    <a16:creationId xmlns:a16="http://schemas.microsoft.com/office/drawing/2014/main" id="{9E3E69CC-707E-4817-97F7-495908E6A70B}"/>
                  </a:ext>
                </a:extLst>
              </p:cNvPr>
              <p:cNvCxnSpPr>
                <a:cxnSpLocks/>
                <a:stCxn id="10" idx="1"/>
                <a:endCxn id="3" idx="0"/>
              </p:cNvCxnSpPr>
              <p:nvPr/>
            </p:nvCxnSpPr>
            <p:spPr>
              <a:xfrm rot="10800000" flipV="1">
                <a:off x="5414140" y="2331127"/>
                <a:ext cx="496640" cy="726686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or: Curved 61">
                <a:extLst>
                  <a:ext uri="{FF2B5EF4-FFF2-40B4-BE49-F238E27FC236}">
                    <a16:creationId xmlns:a16="http://schemas.microsoft.com/office/drawing/2014/main" id="{88C2A2BC-8551-4DC5-8B12-5497A8FBF599}"/>
                  </a:ext>
                </a:extLst>
              </p:cNvPr>
              <p:cNvCxnSpPr>
                <a:cxnSpLocks/>
                <a:stCxn id="10" idx="1"/>
                <a:endCxn id="11" idx="2"/>
              </p:cNvCxnSpPr>
              <p:nvPr/>
            </p:nvCxnSpPr>
            <p:spPr>
              <a:xfrm rot="10800000">
                <a:off x="5385000" y="1703177"/>
                <a:ext cx="525780" cy="627950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Curved 64">
                <a:extLst>
                  <a:ext uri="{FF2B5EF4-FFF2-40B4-BE49-F238E27FC236}">
                    <a16:creationId xmlns:a16="http://schemas.microsoft.com/office/drawing/2014/main" id="{2F9A54AF-AC01-4520-BE2E-5AB1CCBC6015}"/>
                  </a:ext>
                </a:extLst>
              </p:cNvPr>
              <p:cNvCxnSpPr>
                <a:cxnSpLocks/>
                <a:stCxn id="11" idx="3"/>
                <a:endCxn id="10" idx="0"/>
              </p:cNvCxnSpPr>
              <p:nvPr/>
            </p:nvCxnSpPr>
            <p:spPr>
              <a:xfrm>
                <a:off x="5910780" y="1490620"/>
                <a:ext cx="540350" cy="627949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68EBC21-CF3F-41B7-8113-F0B962DB6908}"/>
                  </a:ext>
                </a:extLst>
              </p:cNvPr>
              <p:cNvSpPr txBox="1"/>
              <p:nvPr/>
            </p:nvSpPr>
            <p:spPr>
              <a:xfrm>
                <a:off x="6332638" y="1491794"/>
                <a:ext cx="1132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fire events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F40CAD3-C558-4147-B59F-212D37E46E0E}"/>
                  </a:ext>
                </a:extLst>
              </p:cNvPr>
              <p:cNvSpPr txBox="1"/>
              <p:nvPr/>
            </p:nvSpPr>
            <p:spPr>
              <a:xfrm>
                <a:off x="4628906" y="2483929"/>
                <a:ext cx="1132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updates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C35ABEB-4B23-48D3-BCED-D8BAF136EDBE}"/>
                  </a:ext>
                </a:extLst>
              </p:cNvPr>
              <p:cNvSpPr txBox="1"/>
              <p:nvPr/>
            </p:nvSpPr>
            <p:spPr>
              <a:xfrm>
                <a:off x="6377791" y="2781572"/>
                <a:ext cx="1132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pass call to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B656DF-8359-431B-B3A4-099C86F31C30}"/>
                  </a:ext>
                </a:extLst>
              </p:cNvPr>
              <p:cNvSpPr txBox="1"/>
              <p:nvPr/>
            </p:nvSpPr>
            <p:spPr>
              <a:xfrm>
                <a:off x="5564404" y="3539941"/>
                <a:ext cx="1132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interact</a:t>
                </a: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784F68B-FFDF-4551-B25B-04779A59F546}"/>
                </a:ext>
              </a:extLst>
            </p:cNvPr>
            <p:cNvSpPr txBox="1"/>
            <p:nvPr/>
          </p:nvSpPr>
          <p:spPr>
            <a:xfrm>
              <a:off x="4893057" y="4369527"/>
              <a:ext cx="3320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</a:rPr>
                <a:t>The Model View P</a:t>
              </a:r>
              <a:r>
                <a:rPr lang="en-US" altLang="zh-CN" sz="1400" i="1" dirty="0">
                  <a:solidFill>
                    <a:schemeClr val="bg1">
                      <a:lumMod val="50000"/>
                    </a:schemeClr>
                  </a:solidFill>
                </a:rPr>
                <a:t>resenter</a:t>
              </a:r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</a:rPr>
                <a:t> (MVP) pattern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63381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DCCF3-4BCD-41D5-993D-192B3F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7D50E3-8B4F-4726-9FD7-7B731BA4D275}"/>
              </a:ext>
            </a:extLst>
          </p:cNvPr>
          <p:cNvGrpSpPr/>
          <p:nvPr/>
        </p:nvGrpSpPr>
        <p:grpSpPr>
          <a:xfrm>
            <a:off x="177799" y="-1"/>
            <a:ext cx="5674404" cy="773657"/>
            <a:chOff x="177799" y="-1"/>
            <a:chExt cx="5674404" cy="77365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9F5053-92BF-4BAF-B0EE-98B6D09D8B19}"/>
                </a:ext>
              </a:extLst>
            </p:cNvPr>
            <p:cNvGrpSpPr/>
            <p:nvPr/>
          </p:nvGrpSpPr>
          <p:grpSpPr>
            <a:xfrm>
              <a:off x="177799" y="-1"/>
              <a:ext cx="1448869" cy="760396"/>
              <a:chOff x="177799" y="-1"/>
              <a:chExt cx="1448869" cy="760396"/>
            </a:xfrm>
          </p:grpSpPr>
          <p:sp>
            <p:nvSpPr>
              <p:cNvPr id="13" name="矩形 10">
                <a:extLst>
                  <a:ext uri="{FF2B5EF4-FFF2-40B4-BE49-F238E27FC236}">
                    <a16:creationId xmlns:a16="http://schemas.microsoft.com/office/drawing/2014/main" id="{215A31C5-1519-4AA1-A093-710035F03D38}"/>
                  </a:ext>
                </a:extLst>
              </p:cNvPr>
              <p:cNvSpPr/>
              <p:nvPr/>
            </p:nvSpPr>
            <p:spPr>
              <a:xfrm>
                <a:off x="177799" y="-1"/>
                <a:ext cx="1448869" cy="211757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1">
                <a:extLst>
                  <a:ext uri="{FF2B5EF4-FFF2-40B4-BE49-F238E27FC236}">
                    <a16:creationId xmlns:a16="http://schemas.microsoft.com/office/drawing/2014/main" id="{1E4ECAA5-9E64-445A-A8FA-937387024D18}"/>
                  </a:ext>
                </a:extLst>
              </p:cNvPr>
              <p:cNvSpPr/>
              <p:nvPr/>
            </p:nvSpPr>
            <p:spPr>
              <a:xfrm>
                <a:off x="177799" y="325253"/>
                <a:ext cx="1448869" cy="435142"/>
              </a:xfrm>
              <a:prstGeom prst="rect">
                <a:avLst/>
              </a:prstGeom>
              <a:solidFill>
                <a:srgbClr val="0B43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PART FOUR</a:t>
                </a:r>
                <a:endParaRPr lang="zh-CN" altLang="en-US" sz="2000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330F05-2119-4DDF-AC60-9603F62F3491}"/>
                </a:ext>
              </a:extLst>
            </p:cNvPr>
            <p:cNvSpPr txBox="1"/>
            <p:nvPr/>
          </p:nvSpPr>
          <p:spPr>
            <a:xfrm>
              <a:off x="1674817" y="311991"/>
              <a:ext cx="4177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Development &amp; Testing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13F3E0-3145-486C-8693-F2C1EFCE0E0C}"/>
              </a:ext>
            </a:extLst>
          </p:cNvPr>
          <p:cNvGrpSpPr/>
          <p:nvPr/>
        </p:nvGrpSpPr>
        <p:grpSpPr>
          <a:xfrm>
            <a:off x="177799" y="912864"/>
            <a:ext cx="4317560" cy="1162113"/>
            <a:chOff x="177799" y="912864"/>
            <a:chExt cx="4317560" cy="116211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37F81BC-53E7-465C-B2FE-777CCEB33949}"/>
                </a:ext>
              </a:extLst>
            </p:cNvPr>
            <p:cNvSpPr txBox="1"/>
            <p:nvPr/>
          </p:nvSpPr>
          <p:spPr>
            <a:xfrm>
              <a:off x="177799" y="982479"/>
              <a:ext cx="1073485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Tested on: </a:t>
              </a:r>
              <a:r>
                <a:rPr lang="en-US" dirty="0"/>
                <a:t>	  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BAEE29D-597F-4E1D-A79F-2237AAF4E911}"/>
                </a:ext>
              </a:extLst>
            </p:cNvPr>
            <p:cNvSpPr/>
            <p:nvPr/>
          </p:nvSpPr>
          <p:spPr>
            <a:xfrm>
              <a:off x="1704915" y="912864"/>
              <a:ext cx="2790444" cy="1162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D76054"/>
                </a:buClr>
                <a:buFont typeface="Calibri" panose="020F0502020204030204" pitchFamily="34" charset="0"/>
                <a:buChar char="●"/>
              </a:pPr>
              <a:r>
                <a:rPr lang="en-US" sz="1600" dirty="0"/>
                <a:t>Xiaomi MIX 3 (Android 9.0)</a:t>
              </a:r>
            </a:p>
            <a:p>
              <a:pPr marL="285750" indent="-285750">
                <a:lnSpc>
                  <a:spcPct val="150000"/>
                </a:lnSpc>
                <a:buClr>
                  <a:srgbClr val="FFD708"/>
                </a:buClr>
                <a:buFont typeface="Calibri" panose="020F0502020204030204" pitchFamily="34" charset="0"/>
                <a:buChar char="●"/>
              </a:pPr>
              <a:r>
                <a:rPr lang="en-US" sz="1600" dirty="0"/>
                <a:t>Google Pixel 2 (Android 9.0)</a:t>
              </a:r>
            </a:p>
            <a:p>
              <a:pPr marL="285750" indent="-285750">
                <a:lnSpc>
                  <a:spcPct val="150000"/>
                </a:lnSpc>
                <a:buClr>
                  <a:srgbClr val="24C774"/>
                </a:buClr>
                <a:buFont typeface="Calibri" panose="020F0502020204030204" pitchFamily="34" charset="0"/>
                <a:buChar char="●"/>
              </a:pPr>
              <a:r>
                <a:rPr lang="en-US" sz="1600" dirty="0"/>
                <a:t>Nexus 5X (Android 8.0)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52311B-63E7-4369-B8E0-16CD6E85F8C1}"/>
              </a:ext>
            </a:extLst>
          </p:cNvPr>
          <p:cNvGrpSpPr/>
          <p:nvPr/>
        </p:nvGrpSpPr>
        <p:grpSpPr>
          <a:xfrm>
            <a:off x="177799" y="2102683"/>
            <a:ext cx="7096013" cy="2270109"/>
            <a:chOff x="177799" y="2102683"/>
            <a:chExt cx="7096013" cy="22701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D03C30-0170-4356-9499-8E7A7F2ADE9F}"/>
                </a:ext>
              </a:extLst>
            </p:cNvPr>
            <p:cNvSpPr txBox="1"/>
            <p:nvPr/>
          </p:nvSpPr>
          <p:spPr>
            <a:xfrm>
              <a:off x="177799" y="2172812"/>
              <a:ext cx="1527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Tested against: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94E2AB-E97A-4519-ACA2-D98AD51D17B9}"/>
                </a:ext>
              </a:extLst>
            </p:cNvPr>
            <p:cNvSpPr/>
            <p:nvPr/>
          </p:nvSpPr>
          <p:spPr>
            <a:xfrm>
              <a:off x="1704915" y="2102683"/>
              <a:ext cx="5568897" cy="227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4E8DF3"/>
                </a:buClr>
                <a:buFont typeface="Calibri" panose="020F0502020204030204" pitchFamily="34" charset="0"/>
                <a:buChar char="●"/>
              </a:pPr>
              <a:r>
                <a:rPr lang="en-US" sz="1600" dirty="0"/>
                <a:t>invalid inputs at various places</a:t>
              </a:r>
            </a:p>
            <a:p>
              <a:pPr marL="285750" indent="-285750">
                <a:lnSpc>
                  <a:spcPct val="150000"/>
                </a:lnSpc>
                <a:buClr>
                  <a:srgbClr val="D76054"/>
                </a:buClr>
                <a:buFont typeface="Calibri" panose="020F0502020204030204" pitchFamily="34" charset="0"/>
                <a:buChar char="●"/>
              </a:pPr>
              <a:r>
                <a:rPr lang="en-US" sz="1600" dirty="0"/>
                <a:t>no network/no GPS data</a:t>
              </a:r>
            </a:p>
            <a:p>
              <a:pPr marL="285750" indent="-285750">
                <a:lnSpc>
                  <a:spcPct val="150000"/>
                </a:lnSpc>
                <a:buClr>
                  <a:srgbClr val="FFD708"/>
                </a:buClr>
                <a:buFont typeface="Calibri" panose="020F0502020204030204" pitchFamily="34" charset="0"/>
                <a:buChar char="●"/>
              </a:pPr>
              <a:r>
                <a:rPr lang="en-US" sz="1600" dirty="0"/>
                <a:t>null/empty data from server</a:t>
              </a:r>
            </a:p>
            <a:p>
              <a:pPr marL="285750" indent="-285750">
                <a:lnSpc>
                  <a:spcPct val="150000"/>
                </a:lnSpc>
                <a:buClr>
                  <a:srgbClr val="24C774"/>
                </a:buClr>
                <a:buFont typeface="Calibri" panose="020F0502020204030204" pitchFamily="34" charset="0"/>
                <a:buChar char="●"/>
              </a:pPr>
              <a:r>
                <a:rPr lang="en-US" sz="1600" dirty="0"/>
                <a:t>navigate back/forth from home screen/fragments/other apps</a:t>
              </a:r>
            </a:p>
            <a:p>
              <a:pPr marL="285750" indent="-285750">
                <a:lnSpc>
                  <a:spcPct val="150000"/>
                </a:lnSpc>
                <a:buClr>
                  <a:srgbClr val="4E8DF3"/>
                </a:buClr>
                <a:buFont typeface="Calibri" panose="020F0502020204030204" pitchFamily="34" charset="0"/>
                <a:buChar char="●"/>
              </a:pPr>
              <a:r>
                <a:rPr lang="en-US" sz="1600" dirty="0"/>
                <a:t>UI component functioning (click, long click, swipe, animation)</a:t>
              </a:r>
            </a:p>
            <a:p>
              <a:pPr marL="285750" indent="-285750">
                <a:lnSpc>
                  <a:spcPct val="150000"/>
                </a:lnSpc>
                <a:buClr>
                  <a:srgbClr val="D76054"/>
                </a:buClr>
                <a:buFont typeface="Calibri" panose="020F0502020204030204" pitchFamily="34" charset="0"/>
                <a:buChar char="●"/>
              </a:pPr>
              <a:r>
                <a:rPr lang="en-US" sz="1600" dirty="0"/>
                <a:t>different color mode/text size/phone orientation/language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0ECD5D3-2747-4602-84FC-3194C1772A99}"/>
              </a:ext>
            </a:extLst>
          </p:cNvPr>
          <p:cNvSpPr txBox="1"/>
          <p:nvPr/>
        </p:nvSpPr>
        <p:spPr>
          <a:xfrm>
            <a:off x="177799" y="4470627"/>
            <a:ext cx="7596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Over 100+ commits. Around 20 bug fix commits. </a:t>
            </a:r>
          </a:p>
        </p:txBody>
      </p:sp>
    </p:spTree>
    <p:extLst>
      <p:ext uri="{BB962C8B-B14F-4D97-AF65-F5344CB8AC3E}">
        <p14:creationId xmlns:p14="http://schemas.microsoft.com/office/powerpoint/2010/main" val="85569129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7915</TotalTime>
  <Words>1135</Words>
  <Application>Microsoft Office PowerPoint</Application>
  <PresentationFormat>On-screen Show (16:9)</PresentationFormat>
  <Paragraphs>348</Paragraphs>
  <Slides>21</Slides>
  <Notes>15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等线</vt:lpstr>
      <vt:lpstr>微软雅黑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http://momodasucai.taobao.com/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</dc:creator>
  <cp:lastModifiedBy>Wenkai Fan</cp:lastModifiedBy>
  <cp:revision>443</cp:revision>
  <dcterms:created xsi:type="dcterms:W3CDTF">2014-12-03T05:15:24Z</dcterms:created>
  <dcterms:modified xsi:type="dcterms:W3CDTF">2019-04-13T23:32:14Z</dcterms:modified>
</cp:coreProperties>
</file>