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67" r:id="rId3"/>
    <p:sldId id="268" r:id="rId4"/>
    <p:sldId id="257" r:id="rId5"/>
    <p:sldId id="275" r:id="rId6"/>
    <p:sldId id="276" r:id="rId7"/>
    <p:sldId id="269" r:id="rId8"/>
    <p:sldId id="277" r:id="rId9"/>
    <p:sldId id="270" r:id="rId10"/>
    <p:sldId id="259" r:id="rId11"/>
    <p:sldId id="261" r:id="rId12"/>
    <p:sldId id="263" r:id="rId13"/>
    <p:sldId id="271" r:id="rId14"/>
    <p:sldId id="278" r:id="rId15"/>
    <p:sldId id="273" r:id="rId16"/>
    <p:sldId id="27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4F2A2-60C5-7149-B8EC-669B74A59EEE}" v="1607" dt="2024-07-19T04:54:36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98"/>
    <p:restoredTop sz="94664"/>
  </p:normalViewPr>
  <p:slideViewPr>
    <p:cSldViewPr snapToGrid="0">
      <p:cViewPr varScale="1">
        <p:scale>
          <a:sx n="187" d="100"/>
          <a:sy n="187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2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1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0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5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59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3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anstack.com/query/latest" TargetMode="External"/><Relationship Id="rId2" Type="http://schemas.openxmlformats.org/officeDocument/2006/relationships/hyperlink" Target="https://tkdodo.eu/blog/why-you-want-react-que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nstack.com/dedicated-support" TargetMode="External"/><Relationship Id="rId2" Type="http://schemas.openxmlformats.org/officeDocument/2006/relationships/hyperlink" Target="https://www.rentvisi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pmtrends.com/@astrojs/react-vs-@remix-run/react-vs-@vitejs/plugin-react-vs-gatsby-vs-next-vs-react-script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35" name="Right Triangle 103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lowchart: Document 1036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45894" y="2105111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20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321180-849F-7BCB-0B50-8249C5B1B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380" y="725467"/>
            <a:ext cx="6371949" cy="183035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React Data Fetching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2DF88-0C00-D6EF-F2AF-7071ADB34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636" y="3012605"/>
            <a:ext cx="5414255" cy="83357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From SPAs to SSG to SSR to RSCs</a:t>
            </a: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E1C90D4-7091-43CC-EE2E-987BCCC54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79" r="23170" b="-2"/>
          <a:stretch/>
        </p:blipFill>
        <p:spPr>
          <a:xfrm>
            <a:off x="6024638" y="407033"/>
            <a:ext cx="5880769" cy="5880769"/>
          </a:xfrm>
          <a:custGeom>
            <a:avLst/>
            <a:gdLst/>
            <a:ahLst/>
            <a:cxnLst/>
            <a:rect l="l" t="t" r="r" b="b"/>
            <a:pathLst>
              <a:path w="5257794" h="5257794">
                <a:moveTo>
                  <a:pt x="2628896" y="1314449"/>
                </a:moveTo>
                <a:cubicBezTo>
                  <a:pt x="1902946" y="1314449"/>
                  <a:pt x="1314448" y="1902947"/>
                  <a:pt x="1314448" y="2628897"/>
                </a:cubicBezTo>
                <a:cubicBezTo>
                  <a:pt x="1314448" y="3354847"/>
                  <a:pt x="1902946" y="3943345"/>
                  <a:pt x="2628896" y="3943345"/>
                </a:cubicBezTo>
                <a:cubicBezTo>
                  <a:pt x="3354846" y="3943345"/>
                  <a:pt x="3943344" y="3354847"/>
                  <a:pt x="3943344" y="2628897"/>
                </a:cubicBezTo>
                <a:cubicBezTo>
                  <a:pt x="3943344" y="1902947"/>
                  <a:pt x="3354846" y="1314449"/>
                  <a:pt x="2628896" y="1314449"/>
                </a:cubicBezTo>
                <a:close/>
                <a:moveTo>
                  <a:pt x="2628897" y="0"/>
                </a:moveTo>
                <a:cubicBezTo>
                  <a:pt x="4080797" y="0"/>
                  <a:pt x="5257794" y="1176997"/>
                  <a:pt x="5257794" y="2628897"/>
                </a:cubicBezTo>
                <a:cubicBezTo>
                  <a:pt x="5257794" y="4080797"/>
                  <a:pt x="4080797" y="5257794"/>
                  <a:pt x="2628897" y="5257794"/>
                </a:cubicBezTo>
                <a:cubicBezTo>
                  <a:pt x="1176997" y="5257794"/>
                  <a:pt x="0" y="4080797"/>
                  <a:pt x="0" y="2628897"/>
                </a:cubicBezTo>
                <a:cubicBezTo>
                  <a:pt x="0" y="1176997"/>
                  <a:pt x="1176997" y="0"/>
                  <a:pt x="2628897" y="0"/>
                </a:cubicBezTo>
                <a:close/>
              </a:path>
            </a:pathLst>
          </a:custGeom>
        </p:spPr>
      </p:pic>
      <p:pic>
        <p:nvPicPr>
          <p:cNvPr id="1026" name="Picture 2" descr="thanksgiving frame clipart 20 free Cliparts | Download images on ...">
            <a:extLst>
              <a:ext uri="{FF2B5EF4-FFF2-40B4-BE49-F238E27FC236}">
                <a16:creationId xmlns:a16="http://schemas.microsoft.com/office/drawing/2014/main" id="{8DD18057-4957-85D8-BAAE-937A5EB8B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-8"/>
          <a:stretch/>
        </p:blipFill>
        <p:spPr bwMode="auto">
          <a:xfrm>
            <a:off x="7473970" y="1820601"/>
            <a:ext cx="3020014" cy="3020014"/>
          </a:xfrm>
          <a:custGeom>
            <a:avLst/>
            <a:gdLst/>
            <a:ahLst/>
            <a:cxnLst/>
            <a:rect l="l" t="t" r="r" b="b"/>
            <a:pathLst>
              <a:path w="2625112" h="2625112">
                <a:moveTo>
                  <a:pt x="1312556" y="0"/>
                </a:moveTo>
                <a:cubicBezTo>
                  <a:pt x="2037461" y="0"/>
                  <a:pt x="2625112" y="587651"/>
                  <a:pt x="2625112" y="1312556"/>
                </a:cubicBezTo>
                <a:cubicBezTo>
                  <a:pt x="2625112" y="2037461"/>
                  <a:pt x="2037461" y="2625112"/>
                  <a:pt x="1312556" y="2625112"/>
                </a:cubicBezTo>
                <a:cubicBezTo>
                  <a:pt x="587651" y="2625112"/>
                  <a:pt x="0" y="2037461"/>
                  <a:pt x="0" y="1312556"/>
                </a:cubicBezTo>
                <a:cubicBezTo>
                  <a:pt x="0" y="587651"/>
                  <a:pt x="587651" y="0"/>
                  <a:pt x="131255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BF156D-287E-D11A-51A2-664C59F2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40" y="4802520"/>
            <a:ext cx="1437795" cy="14377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0439F-8198-C134-2A71-92EFDA8C6AD6}"/>
              </a:ext>
            </a:extLst>
          </p:cNvPr>
          <p:cNvSpPr txBox="1"/>
          <p:nvPr/>
        </p:nvSpPr>
        <p:spPr>
          <a:xfrm>
            <a:off x="1969468" y="5010715"/>
            <a:ext cx="171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Kevin Van Cott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60A70-922E-A26E-01D9-4512F250EB88}"/>
              </a:ext>
            </a:extLst>
          </p:cNvPr>
          <p:cNvSpPr txBox="1"/>
          <p:nvPr/>
        </p:nvSpPr>
        <p:spPr>
          <a:xfrm>
            <a:off x="1965409" y="5701130"/>
            <a:ext cx="468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Senior Software Engineer / OSS Maintainer</a:t>
            </a:r>
          </a:p>
        </p:txBody>
      </p:sp>
    </p:spTree>
    <p:extLst>
      <p:ext uri="{BB962C8B-B14F-4D97-AF65-F5344CB8AC3E}">
        <p14:creationId xmlns:p14="http://schemas.microsoft.com/office/powerpoint/2010/main" val="3245979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0CA4D-BD95-8596-2B35-2C876621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92" y="24820"/>
            <a:ext cx="4952999" cy="224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F3813-64A3-A2F1-B96D-F18D823E2C2C}"/>
              </a:ext>
            </a:extLst>
          </p:cNvPr>
          <p:cNvSpPr txBox="1"/>
          <p:nvPr/>
        </p:nvSpPr>
        <p:spPr>
          <a:xfrm>
            <a:off x="242933" y="1723981"/>
            <a:ext cx="5514400" cy="4684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>
                <a:solidFill>
                  <a:schemeClr val="bg1"/>
                </a:solidFill>
              </a:rPr>
              <a:t>: Manages data and business logic.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Responsible for data retrieval, storage, and manipulation.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View</a:t>
            </a:r>
            <a:r>
              <a:rPr lang="en-US" dirty="0">
                <a:solidFill>
                  <a:schemeClr val="bg1"/>
                </a:solidFill>
              </a:rPr>
              <a:t>: Represents the UI of the application.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Displays data from the Model to the user and sends user input to the Controller.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Controller</a:t>
            </a:r>
            <a:r>
              <a:rPr lang="en-US" dirty="0">
                <a:solidFill>
                  <a:schemeClr val="bg1"/>
                </a:solidFill>
              </a:rPr>
              <a:t>: Acts as an intermediary between Model and View. Handles user input, manipulates the Model, and updates the View accordingly.</a:t>
            </a:r>
          </a:p>
          <a:p>
            <a:pPr marL="228600" indent="-228600">
              <a:lnSpc>
                <a:spcPct val="15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9" name="Picture 118" descr="Electronic components on a white background">
            <a:extLst>
              <a:ext uri="{FF2B5EF4-FFF2-40B4-BE49-F238E27FC236}">
                <a16:creationId xmlns:a16="http://schemas.microsoft.com/office/drawing/2014/main" id="{2AE3E0EF-DCAD-7978-9EDD-997343079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7" r="-1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EF240C-8634-7A09-AC3E-3C80E1FFC47E}"/>
              </a:ext>
            </a:extLst>
          </p:cNvPr>
          <p:cNvCxnSpPr>
            <a:cxnSpLocks/>
          </p:cNvCxnSpPr>
          <p:nvPr/>
        </p:nvCxnSpPr>
        <p:spPr>
          <a:xfrm flipH="1">
            <a:off x="1008701" y="2400476"/>
            <a:ext cx="5624707" cy="901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19CD4CE-D348-DC00-4767-0B3B5196D423}"/>
              </a:ext>
            </a:extLst>
          </p:cNvPr>
          <p:cNvSpPr txBox="1"/>
          <p:nvPr/>
        </p:nvSpPr>
        <p:spPr>
          <a:xfrm>
            <a:off x="6837799" y="2096503"/>
            <a:ext cx="198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usually goes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D40A16-600F-96B8-1F54-3AED9AE72E96}"/>
              </a:ext>
            </a:extLst>
          </p:cNvPr>
          <p:cNvCxnSpPr>
            <a:cxnSpLocks/>
          </p:cNvCxnSpPr>
          <p:nvPr/>
        </p:nvCxnSpPr>
        <p:spPr>
          <a:xfrm flipH="1" flipV="1">
            <a:off x="5334187" y="3952740"/>
            <a:ext cx="2391955" cy="175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21FEB8-F8C5-4A74-BDA6-AF434AE27D48}"/>
              </a:ext>
            </a:extLst>
          </p:cNvPr>
          <p:cNvSpPr txBox="1"/>
          <p:nvPr/>
        </p:nvSpPr>
        <p:spPr>
          <a:xfrm>
            <a:off x="7930533" y="5404090"/>
            <a:ext cx="307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Meta Frameworks encompass can all MVC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C0D3A2-8143-A245-9918-DDC7938A07C7}"/>
              </a:ext>
            </a:extLst>
          </p:cNvPr>
          <p:cNvCxnSpPr>
            <a:cxnSpLocks/>
          </p:cNvCxnSpPr>
          <p:nvPr/>
        </p:nvCxnSpPr>
        <p:spPr>
          <a:xfrm flipH="1" flipV="1">
            <a:off x="4790131" y="2444151"/>
            <a:ext cx="2978980" cy="3194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8F4E8-8F6F-9B33-9E71-14227F2AA439}"/>
              </a:ext>
            </a:extLst>
          </p:cNvPr>
          <p:cNvCxnSpPr>
            <a:cxnSpLocks/>
          </p:cNvCxnSpPr>
          <p:nvPr/>
        </p:nvCxnSpPr>
        <p:spPr>
          <a:xfrm flipH="1" flipV="1">
            <a:off x="5327974" y="5067120"/>
            <a:ext cx="2366553" cy="68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AE8E5516-52BC-D15D-0B3B-9A342C06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08" b="473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445FE972-3FD1-42A0-917A-5FC226BB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14" y="3657600"/>
            <a:ext cx="12208613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424926-3E21-42DD-8EE2-D87C4A5B5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7789073-6040-4109-9C46-618A7A5C9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94097F0-8A69-4678-B345-CD0409A22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92380EE-F105-4D3C-8C5D-304F8CE02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5BD79C-123D-4630-AC6A-7FF0E4D27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44D864-A419-404F-8AED-19712528E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0A3047A-7185-4BA9-8529-9962D1B2C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E51F8B7-5AA1-4605-AFA4-AA12CDBEF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8A0DAA9-900F-4470-A831-7D8AE761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61BD12-6383-401A-83C8-57747013F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7B5BD68-3600-4D30-83B5-8731B3554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426BB2E-A0E1-4752-8D63-7EE41ABCD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D086AA-5622-4B07-A209-9826DFDC6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5009790-E1B4-4F4C-9877-A41F87A4D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3B5DC-1F45-431A-839C-511C84F91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30E189A-0A27-4B28-9861-EB724437D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64A32B-DF9E-4E1E-9D0F-6673D6A06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2BBE499-4081-40AD-9747-A0DA18A41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2DE6DE-0F7A-47C4-A153-BBF13BAFD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08ECB72-A8E2-42CF-BB77-0D7D1198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528AE83-56AF-4AD1-B945-12293A473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0DF6BEA-E4F1-4D0E-821F-73673AF76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ED97F58-19F4-4F18-9E59-48A68F6D9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B25350D-CB9B-4B09-BEE0-F6CCD35D8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DEEC9BD-3E65-4C86-95EF-F9F8E029C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1B1BE42-2CAA-481C-BA0E-FA6A53CF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5A49C5-AD9C-48BC-85A0-2D4FF2E60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992DEE3-AD5B-423E-B38D-F9B6A2214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B31BAED-B6BF-4ABA-A56F-CE72EB4E8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502E863-6B22-4868-A74E-938F13A4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509FD9-1217-B101-799A-66C54C03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4" y="4100178"/>
            <a:ext cx="6826067" cy="23742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Client-Side SPA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C289-1101-3B81-DF0F-EB450E4B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8178" y="3952739"/>
            <a:ext cx="3581400" cy="23742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 err="1"/>
              <a:t>componentDidMount</a:t>
            </a:r>
            <a:endParaRPr lang="en-US" sz="2200" dirty="0"/>
          </a:p>
          <a:p>
            <a:r>
              <a:rPr lang="en-US" sz="2200" kern="1200" dirty="0" err="1">
                <a:latin typeface="+mn-lt"/>
                <a:ea typeface="+mn-ea"/>
                <a:cs typeface="+mn-cs"/>
              </a:rPr>
              <a:t>useEffect</a:t>
            </a:r>
            <a:endParaRPr lang="en-US" sz="2200" kern="1200" dirty="0">
              <a:latin typeface="+mn-lt"/>
              <a:ea typeface="+mn-ea"/>
              <a:cs typeface="+mn-cs"/>
            </a:endParaRPr>
          </a:p>
          <a:p>
            <a:r>
              <a:rPr lang="en-US" sz="2200" dirty="0"/>
              <a:t>React Query (3</a:t>
            </a:r>
            <a:r>
              <a:rPr lang="en-US" sz="2200" baseline="30000" dirty="0"/>
              <a:t>rd</a:t>
            </a:r>
            <a:r>
              <a:rPr lang="en-US" sz="2200" dirty="0"/>
              <a:t> party)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90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D7FAC-1D1B-CCCB-8B00-A223EB6D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5" y="113361"/>
            <a:ext cx="6734001" cy="15582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TanStack (React)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435D-B3CF-484D-A0A2-E98A151E9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" y="1489524"/>
            <a:ext cx="6192322" cy="504911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  <a:hlinkClick r:id="rId2"/>
              </a:rPr>
              <a:t>Why You Want React Query | TkDodo's blog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We’ll take a look at how one of the most popular 3</a:t>
            </a:r>
            <a:r>
              <a:rPr lang="en-US" sz="1600" baseline="30000" dirty="0">
                <a:solidFill>
                  <a:schemeClr val="tx2"/>
                </a:solidFill>
              </a:rPr>
              <a:t>rd</a:t>
            </a:r>
            <a:r>
              <a:rPr lang="en-US" sz="1600" dirty="0">
                <a:solidFill>
                  <a:schemeClr val="tx2"/>
                </a:solidFill>
              </a:rPr>
              <a:t> party React Libraries can both simplify so much of our code and create better user experiences</a:t>
            </a:r>
          </a:p>
          <a:p>
            <a:r>
              <a:rPr lang="en-US" sz="1600" dirty="0">
                <a:hlinkClick r:id="rId3"/>
              </a:rPr>
              <a:t>TanStack Query Docs</a:t>
            </a:r>
            <a:endParaRPr lang="en-US" sz="1600" dirty="0"/>
          </a:p>
          <a:p>
            <a:r>
              <a:rPr lang="en-US" sz="1600" dirty="0">
                <a:solidFill>
                  <a:schemeClr val="tx2"/>
                </a:solidFill>
              </a:rPr>
              <a:t>Automatic Loading and Reloading states provided</a:t>
            </a:r>
          </a:p>
          <a:p>
            <a:r>
              <a:rPr lang="en-US" sz="1600" dirty="0">
                <a:solidFill>
                  <a:schemeClr val="tx2"/>
                </a:solidFill>
              </a:rPr>
              <a:t>Automatic Error Handling states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Adds a caching layer to reduce the total number of fetches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Prefetching</a:t>
            </a:r>
          </a:p>
          <a:p>
            <a:r>
              <a:rPr lang="en-US" sz="1600" dirty="0">
                <a:solidFill>
                  <a:schemeClr val="tx2"/>
                </a:solidFill>
              </a:rPr>
              <a:t>Polling and Re-fetching features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Pagination and infinite scrolling features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Better memoization re-rendering performance</a:t>
            </a:r>
          </a:p>
          <a:p>
            <a:r>
              <a:rPr lang="en-US" sz="1600" dirty="0">
                <a:solidFill>
                  <a:schemeClr val="tx2"/>
                </a:solidFill>
              </a:rPr>
              <a:t>Alternatives such as RTK Query, SWC, or Apollo are also good</a:t>
            </a:r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0C87C0B1-C4CB-52D7-DE9A-E073A45B1D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555" r="17061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6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B9C664-E0A9-232F-15F9-F0B6290CC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4" y="2922176"/>
            <a:ext cx="6548127" cy="214161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Chapter 2: SSG and SSR (Back to the Server)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1191D-2020-28D0-8D63-20891A16B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57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187315-6841-D8A5-93ED-83868EC85968}"/>
              </a:ext>
            </a:extLst>
          </p:cNvPr>
          <p:cNvSpPr/>
          <p:nvPr/>
        </p:nvSpPr>
        <p:spPr>
          <a:xfrm>
            <a:off x="271445" y="4903587"/>
            <a:ext cx="2581522" cy="1508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0DD8A-59EF-5AC4-03E2-0FDB46FE9406}"/>
              </a:ext>
            </a:extLst>
          </p:cNvPr>
          <p:cNvSpPr/>
          <p:nvPr/>
        </p:nvSpPr>
        <p:spPr>
          <a:xfrm>
            <a:off x="10076052" y="4647260"/>
            <a:ext cx="1876819" cy="1978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264EEB-0A7E-CF09-57EB-14042B0CD182}"/>
              </a:ext>
            </a:extLst>
          </p:cNvPr>
          <p:cNvCxnSpPr>
            <a:cxnSpLocks/>
          </p:cNvCxnSpPr>
          <p:nvPr/>
        </p:nvCxnSpPr>
        <p:spPr>
          <a:xfrm flipH="1">
            <a:off x="3146772" y="5022897"/>
            <a:ext cx="6275838" cy="44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949F21-C0FC-9C49-D86F-96BF04A19792}"/>
              </a:ext>
            </a:extLst>
          </p:cNvPr>
          <p:cNvCxnSpPr>
            <a:cxnSpLocks/>
          </p:cNvCxnSpPr>
          <p:nvPr/>
        </p:nvCxnSpPr>
        <p:spPr>
          <a:xfrm flipV="1">
            <a:off x="3179032" y="6093588"/>
            <a:ext cx="6397302" cy="91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6A6E63A-0D1A-7FEE-7D54-246CE2C269D3}"/>
              </a:ext>
            </a:extLst>
          </p:cNvPr>
          <p:cNvSpPr txBox="1"/>
          <p:nvPr/>
        </p:nvSpPr>
        <p:spPr>
          <a:xfrm>
            <a:off x="3117121" y="5321120"/>
            <a:ext cx="68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Server responds with static HTML, CSS, and JavaScript Assets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A4455E-BF91-0F29-3CBB-728DC9EBBD54}"/>
              </a:ext>
            </a:extLst>
          </p:cNvPr>
          <p:cNvSpPr txBox="1"/>
          <p:nvPr/>
        </p:nvSpPr>
        <p:spPr>
          <a:xfrm>
            <a:off x="3140559" y="4675676"/>
            <a:ext cx="32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User hits the website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1A4DC-4424-8ADF-BC1C-07EA8994FC0E}"/>
              </a:ext>
            </a:extLst>
          </p:cNvPr>
          <p:cNvSpPr txBox="1"/>
          <p:nvPr/>
        </p:nvSpPr>
        <p:spPr>
          <a:xfrm>
            <a:off x="3117121" y="5707354"/>
            <a:ext cx="68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THE DATA IS ALREADY INCLUDED IN THE HTML!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8B6F0AE-2FB9-DCC4-4007-C7967A2E6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158822"/>
              </p:ext>
            </p:extLst>
          </p:nvPr>
        </p:nvGraphicFramePr>
        <p:xfrm>
          <a:off x="6430390" y="2668357"/>
          <a:ext cx="5751213" cy="1745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070">
                  <a:extLst>
                    <a:ext uri="{9D8B030D-6E8A-4147-A177-3AD203B41FA5}">
                      <a16:colId xmlns:a16="http://schemas.microsoft.com/office/drawing/2014/main" val="1718790779"/>
                    </a:ext>
                  </a:extLst>
                </a:gridCol>
                <a:gridCol w="1437221">
                  <a:extLst>
                    <a:ext uri="{9D8B030D-6E8A-4147-A177-3AD203B41FA5}">
                      <a16:colId xmlns:a16="http://schemas.microsoft.com/office/drawing/2014/main" val="4165672396"/>
                    </a:ext>
                  </a:extLst>
                </a:gridCol>
                <a:gridCol w="1206340">
                  <a:extLst>
                    <a:ext uri="{9D8B030D-6E8A-4147-A177-3AD203B41FA5}">
                      <a16:colId xmlns:a16="http://schemas.microsoft.com/office/drawing/2014/main" val="185835990"/>
                    </a:ext>
                  </a:extLst>
                </a:gridCol>
                <a:gridCol w="1294582">
                  <a:extLst>
                    <a:ext uri="{9D8B030D-6E8A-4147-A177-3AD203B41FA5}">
                      <a16:colId xmlns:a16="http://schemas.microsoft.com/office/drawing/2014/main" val="3447878110"/>
                    </a:ext>
                  </a:extLst>
                </a:gridCol>
              </a:tblGrid>
              <a:tr h="60825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Fetches at 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Fetches 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Fetches on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40746"/>
                  </a:ext>
                </a:extLst>
              </a:tr>
              <a:tr h="379050">
                <a:tc>
                  <a:txBody>
                    <a:bodyPr/>
                    <a:lstStyle/>
                    <a:p>
                      <a:r>
                        <a:rPr lang="en-US" dirty="0"/>
                        <a:t>Client-Side SPA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4415"/>
                  </a:ext>
                </a:extLst>
              </a:tr>
              <a:tr h="379050">
                <a:tc>
                  <a:txBody>
                    <a:bodyPr/>
                    <a:lstStyle/>
                    <a:p>
                      <a:r>
                        <a:rPr lang="en-US" dirty="0"/>
                        <a:t>SSG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586410"/>
                  </a:ext>
                </a:extLst>
              </a:tr>
              <a:tr h="379050">
                <a:tc>
                  <a:txBody>
                    <a:bodyPr/>
                    <a:lstStyle/>
                    <a:p>
                      <a:r>
                        <a:rPr lang="en-US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77231"/>
                  </a:ext>
                </a:extLst>
              </a:tr>
            </a:tbl>
          </a:graphicData>
        </a:graphic>
      </p:graphicFrame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606C473-6EE6-4747-33AD-3DE2594E5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21" y="363260"/>
            <a:ext cx="11431677" cy="2339975"/>
          </a:xfrm>
        </p:spPr>
        <p:txBody>
          <a:bodyPr anchor="t">
            <a:normAutofit/>
          </a:bodyPr>
          <a:lstStyle/>
          <a:p>
            <a:r>
              <a:rPr lang="en-US" sz="1800" dirty="0"/>
              <a:t>What is SSG? – Static-Site-Generation</a:t>
            </a:r>
          </a:p>
          <a:p>
            <a:r>
              <a:rPr lang="en-US" sz="1800" dirty="0"/>
              <a:t>What is SSR? – Server-Side-Rendering</a:t>
            </a:r>
          </a:p>
          <a:p>
            <a:r>
              <a:rPr lang="en-US" sz="1800" dirty="0"/>
              <a:t>Data can be fetched either at build time in a CI/CD pipeline, or run time on the server, or still client-side</a:t>
            </a:r>
          </a:p>
          <a:p>
            <a:r>
              <a:rPr lang="en-US" sz="1800" dirty="0"/>
              <a:t>The React Codebase can encompass the entire MVC model (optionally)</a:t>
            </a: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BC280-0897-38A3-0AAC-DA3EDB8F0592}"/>
              </a:ext>
            </a:extLst>
          </p:cNvPr>
          <p:cNvSpPr txBox="1"/>
          <p:nvPr/>
        </p:nvSpPr>
        <p:spPr>
          <a:xfrm>
            <a:off x="3174933" y="6375968"/>
            <a:ext cx="68186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3. (The client still fetch/refresh if it wants to)</a:t>
            </a:r>
          </a:p>
        </p:txBody>
      </p:sp>
    </p:spTree>
    <p:extLst>
      <p:ext uri="{BB962C8B-B14F-4D97-AF65-F5344CB8AC3E}">
        <p14:creationId xmlns:p14="http://schemas.microsoft.com/office/powerpoint/2010/main" val="13090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3" grpId="0"/>
      <p:bldP spid="45" grpId="0"/>
      <p:bldP spid="46" grpId="0"/>
      <p:bldP spid="48" grpId="0" build="p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EDD41-6D1D-4433-9F7C-7667B5142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27C63-BD2A-4520-9061-C7ACB6DED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B653E9-2995-461A-9C83-38C4BA6F5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1856C3-3D04-4950-BB82-2FCCE7967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DBFD36-80D6-4CA3-9566-D110A50C3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BE01EF-C80B-4E45-B81D-C5C221793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B675F51-DB44-4727-BBC8-75FF2012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22DE62-69D6-4E96-9F40-99D23AD18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C586B7-F196-4CAD-824C-49D0F37C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905207-F5AE-4DE4-89E6-CA26B8B2D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C070939-2DAA-400E-B84E-B2231F7F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34A940-918D-44F8-A7F3-EFCF2536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457D38-2FD0-4614-AC99-692A2740A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939BC2-81A1-4C21-A0DB-3C2EF2D1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59E3C0-12A3-4208-9081-DB67F4E2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C20A608-1DF1-4559-A7E4-283B0CF44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A63DDB-8D69-4EA3-9F08-8976C086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DD4EB1-0BC4-4D93-BECE-D87CB3A57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D5B22AC-ED15-4F03-912F-1F00518E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7618BC-C25B-4F38-A366-2BEFD0D90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BCAFE3-32E9-4BAB-8F17-24E5DDAF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D57C21-1C09-41A2-AC87-5A1BFEB6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FA8924E-FA40-49EA-A9D8-058CC59F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160839-1C5C-4A97-8C92-A0DF4957B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E11515-664E-44C3-9BA8-723F44488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0C5201-6B21-4ADE-8531-A1FAB4D20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69E2AD-C5DE-499C-91E5-EA84806EE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6E805CF-4DDE-40BC-B1CE-82E4A92D9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31D1AB-DC50-400F-AD4F-522E86385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7DF747-28C5-4839-A849-D8E4D085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BBD0C3-D67F-435A-B9E8-610270A6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CD94F40-2309-4F0A-8219-2B82C855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509FD9-1217-B101-799A-66C54C03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326050"/>
            <a:ext cx="5288495" cy="1922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Server-Side Fetching Examples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AE8E5516-52BC-D15D-0B3B-9A342C06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061" b="22995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09FD50C-C421-4491-AD26-9E8AA38B8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8266" y="377971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C289-1101-3B81-DF0F-EB450E4B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861" y="3681009"/>
            <a:ext cx="5011814" cy="27225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Next.js</a:t>
            </a:r>
            <a:r>
              <a:rPr lang="en-US" sz="1800" dirty="0"/>
              <a:t> SSG (Static Site Generation</a:t>
            </a:r>
          </a:p>
          <a:p>
            <a:r>
              <a:rPr lang="en-US" sz="1800" kern="1200" dirty="0" err="1">
                <a:latin typeface="+mn-lt"/>
                <a:ea typeface="+mn-ea"/>
                <a:cs typeface="+mn-cs"/>
              </a:rPr>
              <a:t>Next.js</a:t>
            </a:r>
            <a:r>
              <a:rPr lang="en-US" sz="1800" kern="1200" dirty="0">
                <a:latin typeface="+mn-lt"/>
                <a:ea typeface="+mn-ea"/>
                <a:cs typeface="+mn-cs"/>
              </a:rPr>
              <a:t> SSR (Server-Side Rendering)</a:t>
            </a:r>
          </a:p>
          <a:p>
            <a:r>
              <a:rPr lang="en-US" sz="1800" dirty="0"/>
              <a:t>Remix SSR (Server-Side Rendering)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5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EDD41-6D1D-4433-9F7C-7667B5142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27C63-BD2A-4520-9061-C7ACB6DED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B653E9-2995-461A-9C83-38C4BA6F5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1856C3-3D04-4950-BB82-2FCCE7967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DBFD36-80D6-4CA3-9566-D110A50C3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BE01EF-C80B-4E45-B81D-C5C221793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675F51-DB44-4727-BBC8-75FF2012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22DE62-69D6-4E96-9F40-99D23AD18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86B7-F196-4CAD-824C-49D0F37C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905207-F5AE-4DE4-89E6-CA26B8B2D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C070939-2DAA-400E-B84E-B2231F7F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34A940-918D-44F8-A7F3-EFCF2536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457D38-2FD0-4614-AC99-692A2740A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939BC2-81A1-4C21-A0DB-3C2EF2D1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59E3C0-12A3-4208-9081-DB67F4E2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20A608-1DF1-4559-A7E4-283B0CF44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A63DDB-8D69-4EA3-9F08-8976C086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DD4EB1-0BC4-4D93-BECE-D87CB3A57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5B22AC-ED15-4F03-912F-1F00518E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7618BC-C25B-4F38-A366-2BEFD0D90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BCAFE3-32E9-4BAB-8F17-24E5DDAF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D57C21-1C09-41A2-AC87-5A1BFEB6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A8924E-FA40-49EA-A9D8-058CC59F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160839-1C5C-4A97-8C92-A0DF4957B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E11515-664E-44C3-9BA8-723F44488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0C5201-6B21-4ADE-8531-A1FAB4D20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69E2AD-C5DE-499C-91E5-EA84806EE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6E805CF-4DDE-40BC-B1CE-82E4A92D9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31D1AB-DC50-400F-AD4F-522E86385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7DF747-28C5-4839-A849-D8E4D085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BBD0C3-D67F-435A-B9E8-610270A6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D94F40-2309-4F0A-8219-2B82C855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9A7D45-2F30-A395-4C62-94D97847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8" y="3388633"/>
            <a:ext cx="6954744" cy="1343240"/>
          </a:xfrm>
        </p:spPr>
        <p:txBody>
          <a:bodyPr anchor="t">
            <a:normAutofit/>
          </a:bodyPr>
          <a:lstStyle/>
          <a:p>
            <a:r>
              <a:rPr lang="en-US" dirty="0"/>
              <a:t>Chapter 3: RSCs (React Server Components)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C2E33-F7DC-493E-C9DB-B2C203500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96" b="26362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09FD50C-C421-4491-AD26-9E8AA38B8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8266" y="377971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07ED80-9606-8221-9B33-E1BFA0F4362F}"/>
              </a:ext>
            </a:extLst>
          </p:cNvPr>
          <p:cNvSpPr/>
          <p:nvPr/>
        </p:nvSpPr>
        <p:spPr>
          <a:xfrm>
            <a:off x="271445" y="4903587"/>
            <a:ext cx="2581522" cy="1508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B9DC7E8-926B-E851-07AC-1AA73F08C47D}"/>
              </a:ext>
            </a:extLst>
          </p:cNvPr>
          <p:cNvSpPr/>
          <p:nvPr/>
        </p:nvSpPr>
        <p:spPr>
          <a:xfrm>
            <a:off x="10076052" y="4647260"/>
            <a:ext cx="1876819" cy="1978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90DF97-B1D5-E532-EB0B-D53B424AE944}"/>
              </a:ext>
            </a:extLst>
          </p:cNvPr>
          <p:cNvCxnSpPr>
            <a:cxnSpLocks/>
          </p:cNvCxnSpPr>
          <p:nvPr/>
        </p:nvCxnSpPr>
        <p:spPr>
          <a:xfrm flipH="1">
            <a:off x="3146772" y="5022897"/>
            <a:ext cx="6275838" cy="44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DE251C-B18F-50DF-8C80-F9A5470CBB65}"/>
              </a:ext>
            </a:extLst>
          </p:cNvPr>
          <p:cNvCxnSpPr>
            <a:cxnSpLocks/>
          </p:cNvCxnSpPr>
          <p:nvPr/>
        </p:nvCxnSpPr>
        <p:spPr>
          <a:xfrm flipV="1">
            <a:off x="3179032" y="6093588"/>
            <a:ext cx="6397302" cy="91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47FADEB-4519-8FDB-E008-274057224431}"/>
              </a:ext>
            </a:extLst>
          </p:cNvPr>
          <p:cNvSpPr txBox="1"/>
          <p:nvPr/>
        </p:nvSpPr>
        <p:spPr>
          <a:xfrm>
            <a:off x="3117121" y="5321120"/>
            <a:ext cx="68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Server responds with static HTML, CSS, and JavaScript Assets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9B82F4-7E21-E46C-9B7B-4EC29B00C7F3}"/>
              </a:ext>
            </a:extLst>
          </p:cNvPr>
          <p:cNvSpPr txBox="1"/>
          <p:nvPr/>
        </p:nvSpPr>
        <p:spPr>
          <a:xfrm>
            <a:off x="3140559" y="4675676"/>
            <a:ext cx="32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User hits the website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8EB77-6C8F-9124-2C49-5D7DB245348A}"/>
              </a:ext>
            </a:extLst>
          </p:cNvPr>
          <p:cNvSpPr txBox="1"/>
          <p:nvPr/>
        </p:nvSpPr>
        <p:spPr>
          <a:xfrm>
            <a:off x="3117121" y="5707354"/>
            <a:ext cx="68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BUT THE DATA IS ALREADY INCLUDED IN THE HTML!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57A0B9C-8A82-EF62-1273-6F5188B2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21" y="363260"/>
            <a:ext cx="11431677" cy="2712238"/>
          </a:xfrm>
        </p:spPr>
        <p:txBody>
          <a:bodyPr anchor="t">
            <a:normAutofit/>
          </a:bodyPr>
          <a:lstStyle/>
          <a:p>
            <a:r>
              <a:rPr lang="en-US" sz="1800" dirty="0"/>
              <a:t>What are RSCs? – React Server Components</a:t>
            </a:r>
          </a:p>
          <a:p>
            <a:r>
              <a:rPr lang="en-US" sz="1800" dirty="0"/>
              <a:t>React Components that ONLY FETCH ON THE SERVER (And only run on the server in general)</a:t>
            </a:r>
          </a:p>
          <a:p>
            <a:r>
              <a:rPr lang="en-US" sz="1800" dirty="0"/>
              <a:t>Fetch on a per server component basis instead of being limited to fetching per page/route</a:t>
            </a:r>
          </a:p>
          <a:p>
            <a:r>
              <a:rPr lang="en-US" sz="1800" dirty="0"/>
              <a:t>Results in a reduced bundle size, because RSCs don’t run any* client-side JavaScript</a:t>
            </a:r>
          </a:p>
          <a:p>
            <a:r>
              <a:rPr lang="en-US" sz="1800" dirty="0"/>
              <a:t>New HTML can stream in (instead of JSON fetches)</a:t>
            </a:r>
          </a:p>
          <a:p>
            <a:r>
              <a:rPr lang="en-US" sz="1800" dirty="0"/>
              <a:t>Currently being pioneered by </a:t>
            </a:r>
            <a:r>
              <a:rPr lang="en-US" sz="1800" dirty="0" err="1"/>
              <a:t>Next.js</a:t>
            </a:r>
            <a:r>
              <a:rPr lang="en-US" sz="1800" dirty="0"/>
              <a:t> App Router</a:t>
            </a:r>
          </a:p>
          <a:p>
            <a:endParaRPr lang="en-US" sz="1800" dirty="0"/>
          </a:p>
          <a:p>
            <a:endParaRPr lang="en-US" sz="1800" dirty="0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0B54E84D-1E0A-2F61-FD7C-A3BB0B83D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27230"/>
              </p:ext>
            </p:extLst>
          </p:nvPr>
        </p:nvGraphicFramePr>
        <p:xfrm>
          <a:off x="6225433" y="2440129"/>
          <a:ext cx="5751213" cy="2124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070">
                  <a:extLst>
                    <a:ext uri="{9D8B030D-6E8A-4147-A177-3AD203B41FA5}">
                      <a16:colId xmlns:a16="http://schemas.microsoft.com/office/drawing/2014/main" val="1718790779"/>
                    </a:ext>
                  </a:extLst>
                </a:gridCol>
                <a:gridCol w="1437221">
                  <a:extLst>
                    <a:ext uri="{9D8B030D-6E8A-4147-A177-3AD203B41FA5}">
                      <a16:colId xmlns:a16="http://schemas.microsoft.com/office/drawing/2014/main" val="4165672396"/>
                    </a:ext>
                  </a:extLst>
                </a:gridCol>
                <a:gridCol w="1206340">
                  <a:extLst>
                    <a:ext uri="{9D8B030D-6E8A-4147-A177-3AD203B41FA5}">
                      <a16:colId xmlns:a16="http://schemas.microsoft.com/office/drawing/2014/main" val="185835990"/>
                    </a:ext>
                  </a:extLst>
                </a:gridCol>
                <a:gridCol w="1294582">
                  <a:extLst>
                    <a:ext uri="{9D8B030D-6E8A-4147-A177-3AD203B41FA5}">
                      <a16:colId xmlns:a16="http://schemas.microsoft.com/office/drawing/2014/main" val="3447878110"/>
                    </a:ext>
                  </a:extLst>
                </a:gridCol>
              </a:tblGrid>
              <a:tr h="60825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Fetches at 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Fetches 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Fetches on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40746"/>
                  </a:ext>
                </a:extLst>
              </a:tr>
              <a:tr h="379050">
                <a:tc>
                  <a:txBody>
                    <a:bodyPr/>
                    <a:lstStyle/>
                    <a:p>
                      <a:r>
                        <a:rPr lang="en-US" dirty="0"/>
                        <a:t>Client-Side SPA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4415"/>
                  </a:ext>
                </a:extLst>
              </a:tr>
              <a:tr h="379050">
                <a:tc>
                  <a:txBody>
                    <a:bodyPr/>
                    <a:lstStyle/>
                    <a:p>
                      <a:r>
                        <a:rPr lang="en-US" dirty="0"/>
                        <a:t>SSG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586410"/>
                  </a:ext>
                </a:extLst>
              </a:tr>
              <a:tr h="379050">
                <a:tc>
                  <a:txBody>
                    <a:bodyPr/>
                    <a:lstStyle/>
                    <a:p>
                      <a:r>
                        <a:rPr lang="en-US" dirty="0"/>
                        <a:t>SSR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377231"/>
                  </a:ext>
                </a:extLst>
              </a:tr>
              <a:tr h="379050">
                <a:tc>
                  <a:txBody>
                    <a:bodyPr/>
                    <a:lstStyle/>
                    <a:p>
                      <a:r>
                        <a:rPr lang="en-US" dirty="0"/>
                        <a:t>RSCs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75089"/>
                  </a:ext>
                </a:extLst>
              </a:tr>
            </a:tbl>
          </a:graphicData>
        </a:graphic>
      </p:graphicFrame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8DD06D-56E6-64AE-CC85-4E33E57A3389}"/>
              </a:ext>
            </a:extLst>
          </p:cNvPr>
          <p:cNvCxnSpPr>
            <a:cxnSpLocks/>
          </p:cNvCxnSpPr>
          <p:nvPr/>
        </p:nvCxnSpPr>
        <p:spPr>
          <a:xfrm flipV="1">
            <a:off x="3157418" y="6679692"/>
            <a:ext cx="6397302" cy="915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4AE341-FEB1-BCC4-4057-408F3B8B0702}"/>
              </a:ext>
            </a:extLst>
          </p:cNvPr>
          <p:cNvSpPr txBox="1"/>
          <p:nvPr/>
        </p:nvSpPr>
        <p:spPr>
          <a:xfrm>
            <a:off x="3095507" y="6293458"/>
            <a:ext cx="68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 Additional static HTML/CSS/JS content</a:t>
            </a:r>
          </a:p>
        </p:txBody>
      </p:sp>
    </p:spTree>
    <p:extLst>
      <p:ext uri="{BB962C8B-B14F-4D97-AF65-F5344CB8AC3E}">
        <p14:creationId xmlns:p14="http://schemas.microsoft.com/office/powerpoint/2010/main" val="220543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8" grpId="0"/>
      <p:bldP spid="49" grpId="0"/>
      <p:bldP spid="50" grpId="0"/>
      <p:bldP spid="51" grpId="0" build="p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9FD9-1217-B101-799A-66C54C03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326050"/>
            <a:ext cx="5902662" cy="1922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React Server Components example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AE8E5516-52BC-D15D-0B3B-9A342C06F6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061" b="22995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0361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5EFAE3-9ECD-B5D6-734F-C71A2F43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2025"/>
            <a:ext cx="4952999" cy="224761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0833-4DE0-3F87-CE40-AFD6CA20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1390"/>
            <a:ext cx="4952999" cy="3009494"/>
          </a:xfrm>
        </p:spPr>
        <p:txBody>
          <a:bodyPr>
            <a:normAutofit/>
          </a:bodyPr>
          <a:lstStyle/>
          <a:p>
            <a:r>
              <a:rPr lang="en-US" sz="1800" dirty="0"/>
              <a:t>What types of Apps should be built as SPAs?</a:t>
            </a:r>
          </a:p>
          <a:p>
            <a:r>
              <a:rPr lang="en-US" sz="1800" dirty="0"/>
              <a:t>What types of Apps should be built with SSG?</a:t>
            </a:r>
          </a:p>
          <a:p>
            <a:r>
              <a:rPr lang="en-US" sz="1800" dirty="0"/>
              <a:t>What types of Apps should be built with SSR?</a:t>
            </a:r>
          </a:p>
          <a:p>
            <a:r>
              <a:rPr lang="en-US" sz="1800" dirty="0"/>
              <a:t>What types of Apps should be built with RSCs?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A072C64-5BB2-E8D1-5E44-291BA5A5C4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659" r="5087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598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8" name="Right Triangle 12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6675D3-7C12-B5A9-A019-A16A64DB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58" y="178788"/>
            <a:ext cx="4952999" cy="22441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Who Am I?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E70FFB-69C9-5B3B-62B1-39989317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33" y="1839058"/>
            <a:ext cx="6144948" cy="361588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Senior Software Engineer / OSS Maintainer</a:t>
            </a:r>
          </a:p>
          <a:p>
            <a:r>
              <a:rPr lang="en-US" sz="1800" dirty="0">
                <a:solidFill>
                  <a:schemeClr val="tx2"/>
                </a:solidFill>
              </a:rPr>
              <a:t>I currently work at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RentVision</a:t>
            </a:r>
            <a:r>
              <a:rPr lang="en-US" sz="1800" dirty="0">
                <a:solidFill>
                  <a:schemeClr val="tx2"/>
                </a:solidFill>
              </a:rPr>
              <a:t> in Lincoln, NE</a:t>
            </a:r>
          </a:p>
          <a:p>
            <a:r>
              <a:rPr lang="en-US" sz="1800" dirty="0">
                <a:solidFill>
                  <a:schemeClr val="tx2"/>
                </a:solidFill>
              </a:rPr>
              <a:t>Other companies I’ve worked for: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Manifest Cyber, Fusion Medical Staffing, ALLO Fiber, Talent Plus, Nebraska DHHS</a:t>
            </a:r>
          </a:p>
          <a:p>
            <a:r>
              <a:rPr lang="en-US" sz="1800" dirty="0">
                <a:solidFill>
                  <a:schemeClr val="tx2"/>
                </a:solidFill>
              </a:rPr>
              <a:t>Open Source Contributor – TanStack Table, MRT</a:t>
            </a:r>
          </a:p>
          <a:p>
            <a:r>
              <a:rPr lang="en-US" sz="1800" dirty="0">
                <a:solidFill>
                  <a:schemeClr val="tx2"/>
                </a:solidFill>
              </a:rPr>
              <a:t>TanStack Consultant - </a:t>
            </a:r>
            <a:r>
              <a:rPr lang="en-US" sz="1800" dirty="0">
                <a:hlinkClick r:id="rId3"/>
              </a:rPr>
              <a:t>Dedicated Support | TanStack</a:t>
            </a:r>
            <a:endParaRPr lang="en-US" sz="1800" dirty="0"/>
          </a:p>
          <a:p>
            <a:r>
              <a:rPr lang="en-US" sz="1800" dirty="0">
                <a:solidFill>
                  <a:schemeClr val="tx2"/>
                </a:solidFill>
              </a:rPr>
              <a:t>Runner, Hiker, Traveler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AF5ADA-2E0E-9F16-1460-BFCD75E8D3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32" r="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D2A4F8-E87C-89BE-9BC9-612A9DF9C46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8257" y="5723458"/>
            <a:ext cx="3549883" cy="997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2EEAD0-7D2F-D2CA-E25C-A39E1475FE6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30712"/>
              </a:clrFrom>
              <a:clrTo>
                <a:srgbClr val="03071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9330" y="5888802"/>
            <a:ext cx="3485128" cy="7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1E7061-6599-4E31-89BE-7E318955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en-US" dirty="0"/>
              <a:t>What We Will Learn in this Talk?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3A7-9B65-099E-DA1D-96D4835B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A very brief history of React</a:t>
            </a:r>
          </a:p>
          <a:p>
            <a:r>
              <a:rPr lang="en-US" sz="1800" dirty="0"/>
              <a:t>What kind of apps/websites can be built with React</a:t>
            </a:r>
          </a:p>
          <a:p>
            <a:r>
              <a:rPr lang="en-US" sz="1800" dirty="0"/>
              <a:t>The most popular ways to build with React (</a:t>
            </a:r>
            <a:r>
              <a:rPr lang="en-US" sz="1800" dirty="0" err="1"/>
              <a:t>Vite</a:t>
            </a:r>
            <a:r>
              <a:rPr lang="en-US" sz="1800" dirty="0"/>
              <a:t>, </a:t>
            </a:r>
            <a:r>
              <a:rPr lang="en-US" sz="1800" dirty="0" err="1"/>
              <a:t>Next.js</a:t>
            </a:r>
            <a:r>
              <a:rPr lang="en-US" sz="1800" dirty="0"/>
              <a:t>, Remix)</a:t>
            </a:r>
          </a:p>
          <a:p>
            <a:r>
              <a:rPr lang="en-US" sz="1800" dirty="0"/>
              <a:t>Dig into some code!</a:t>
            </a:r>
          </a:p>
          <a:p>
            <a:r>
              <a:rPr lang="en-US" sz="1800" dirty="0"/>
              <a:t>The pros and cons of these different React Frameworks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F12D77EE-8126-B8D1-59DC-13C111EA8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17" r="-2" b="-2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9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7" name="Rectangle 226">
            <a:extLst>
              <a:ext uri="{FF2B5EF4-FFF2-40B4-BE49-F238E27FC236}">
                <a16:creationId xmlns:a16="http://schemas.microsoft.com/office/drawing/2014/main" id="{A1DEDD41-6D1D-4433-9F7C-7667B5142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8C27C63-BD2A-4520-9061-C7ACB6DED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9B653E9-2995-461A-9C83-38C4BA6F5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51856C3-3D04-4950-BB82-2FCCE7967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1DBFD36-80D6-4CA3-9566-D110A50C3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4BE01EF-C80B-4E45-B81D-C5C221793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B675F51-DB44-4727-BBC8-75FF2012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522DE62-69D6-4E96-9F40-99D23AD18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46C586B7-F196-4CAD-824C-49D0F37C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D905207-F5AE-4DE4-89E6-CA26B8B2D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C070939-2DAA-400E-B84E-B2231F7F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734A940-918D-44F8-A7F3-EFCF2536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C457D38-2FD0-4614-AC99-692A2740A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2939BC2-81A1-4C21-A0DB-3C2EF2D1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BD59E3C0-12A3-4208-9081-DB67F4E2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0C20A608-1DF1-4559-A7E4-283B0CF44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C4A63DDB-8D69-4EA3-9F08-8976C086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5DD4EB1-0BC4-4D93-BECE-D87CB3A57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D5B22AC-ED15-4F03-912F-1F00518E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1F7618BC-C25B-4F38-A366-2BEFD0D90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0BCAFE3-32E9-4BAB-8F17-24E5DDAF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9D57C21-1C09-41A2-AC87-5A1BFEB6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BFA8924E-FA40-49EA-A9D8-058CC59F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1160839-1C5C-4A97-8C92-A0DF4957B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5E11515-664E-44C3-9BA8-723F44488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F0C5201-6B21-4ADE-8531-A1FAB4D20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B69E2AD-C5DE-499C-91E5-EA84806EE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6E805CF-4DDE-40BC-B1CE-82E4A92D9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931D1AB-DC50-400F-AD4F-522E86385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17DF747-28C5-4839-A849-D8E4D085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7BBD0C3-D67F-435A-B9E8-610270A6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D94F40-2309-4F0A-8219-2B82C855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995F1A-DA89-09BE-FA3F-ABC2519B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81" y="3568105"/>
            <a:ext cx="5552414" cy="2722593"/>
          </a:xfrm>
        </p:spPr>
        <p:txBody>
          <a:bodyPr anchor="t">
            <a:normAutofit/>
          </a:bodyPr>
          <a:lstStyle/>
          <a:p>
            <a:r>
              <a:rPr lang="en-US" dirty="0"/>
              <a:t>A Brief History of React</a:t>
            </a:r>
          </a:p>
        </p:txBody>
      </p:sp>
      <p:sp>
        <p:nvSpPr>
          <p:cNvPr id="262" name="Right Triangle 261">
            <a:extLst>
              <a:ext uri="{FF2B5EF4-FFF2-40B4-BE49-F238E27FC236}">
                <a16:creationId xmlns:a16="http://schemas.microsoft.com/office/drawing/2014/main" id="{309FD50C-C421-4491-AD26-9E8AA38B8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8266" y="377971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43A5-A57B-7815-A78C-753334DC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776" y="3568322"/>
            <a:ext cx="5810221" cy="2722593"/>
          </a:xfrm>
        </p:spPr>
        <p:txBody>
          <a:bodyPr anchor="t">
            <a:normAutofit/>
          </a:bodyPr>
          <a:lstStyle/>
          <a:p>
            <a:r>
              <a:rPr lang="en-US" sz="1800" dirty="0"/>
              <a:t>Initially released in 2013 by Facebook</a:t>
            </a:r>
          </a:p>
          <a:p>
            <a:r>
              <a:rPr lang="en-US" sz="1800" dirty="0"/>
              <a:t>Became stable in 2015 (v15)</a:t>
            </a:r>
          </a:p>
          <a:p>
            <a:r>
              <a:rPr lang="en-US" sz="1800" dirty="0"/>
              <a:t>Hooks released in 2019 (v16.8)</a:t>
            </a:r>
          </a:p>
          <a:p>
            <a:r>
              <a:rPr lang="en-US" sz="1800" dirty="0"/>
              <a:t>Concurrent Rendering features released in 2022 (v18)</a:t>
            </a:r>
          </a:p>
          <a:p>
            <a:r>
              <a:rPr lang="en-US" sz="1800" dirty="0"/>
              <a:t>React 19 – releasing sometime during 2024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3B6C4-0351-F949-1999-B9A15B471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47" b="5404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112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9" name="Picture 128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358416A3-5620-A287-B46A-BE38D3DF7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07" b="32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0C61190-C3C6-470C-AD7E-DE1774D3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BA79076-09E2-42F2-AB53-2AC97BBF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6EFE7B6-A678-4080-8095-C35AC6E62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F819F03-C610-41AD-8191-AA9D0505B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1C3F4891-5EFC-4D18-A624-398BDF1CA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B7416C3-B1E9-4255-96DF-4E177FC3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7C17DC8-7DA5-4B05-966A-FB28DD872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1CE5E79-B59D-401A-BCC0-2D95B96A6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3BD0973-E146-44AE-8BD5-66592606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0B00FB7-2DA7-477B-8D71-0F3C3442F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B9C836F-E0FA-4F43-8595-37B03CFFB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56D2723-3E4D-48B1-A6D2-1A24F3DA3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E33C010-3B40-4B74-AFED-9A12421E8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B75A24DA-3AD1-4146-9C36-1FF666EDB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AC312543-C4C1-48AB-A32C-CEBC25977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3B4AB31-8C5A-4150-95D6-D57F6C25C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D04B4EB-7F4A-4631-8A31-10795C50E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F7E2406-347A-4008-A837-B169329A8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3A29D85-8791-40DE-8AC1-55E01EF5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456E209-65A9-41F0-95CA-06832E2C6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48FBE92-306C-410A-A46C-78FA64751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DEEC058-0746-4C6F-B438-432F7C5BB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05675A2-165F-45F4-B82A-CADDAC63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7B04075-3949-4CE8-BC5D-8CC7C69B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52095348-F370-432D-AB24-DF01B356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0338639-8676-4CBD-A1C3-38D647AC9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8CD5D49-5B76-4AC2-AC0F-021E858B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F0315B3-012B-4122-9034-0EA1ED0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7F3B018-21CC-4BB8-B439-99AEF58B1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0B51FB9-22BD-46DF-BE69-B2A00DA04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06D8C29-9DDA-48D0-AF70-905FDB2CE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EC0FA-BC61-8224-8200-6E37FD22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14" y="-14273"/>
            <a:ext cx="12122961" cy="935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What Can We Even Build With React?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37B1D-EE2A-85D2-B32B-1FB892B0B2B6}"/>
              </a:ext>
            </a:extLst>
          </p:cNvPr>
          <p:cNvSpPr txBox="1"/>
          <p:nvPr/>
        </p:nvSpPr>
        <p:spPr>
          <a:xfrm>
            <a:off x="5185888" y="875580"/>
            <a:ext cx="5886932" cy="184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Websites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Web Applications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Mobile Apps (React Native)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9D9672-2F31-5564-0C8A-B7906C1D1C09}"/>
              </a:ext>
            </a:extLst>
          </p:cNvPr>
          <p:cNvSpPr txBox="1">
            <a:spLocks/>
          </p:cNvSpPr>
          <p:nvPr/>
        </p:nvSpPr>
        <p:spPr>
          <a:xfrm>
            <a:off x="267008" y="703807"/>
            <a:ext cx="4419600" cy="2240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“React is a Client-Side JS Library, Right?”</a:t>
            </a:r>
          </a:p>
        </p:txBody>
      </p:sp>
      <p:pic>
        <p:nvPicPr>
          <p:cNvPr id="7" name="Picture 2" descr="Pirate Captain from the animated movie So You Want to Be a Pirate">
            <a:extLst>
              <a:ext uri="{FF2B5EF4-FFF2-40B4-BE49-F238E27FC236}">
                <a16:creationId xmlns:a16="http://schemas.microsoft.com/office/drawing/2014/main" id="{BF9C6C00-4F4E-7733-6AE4-E60D102D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9158" y="2941127"/>
            <a:ext cx="6795701" cy="382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34BE8B-9DA9-8C33-CBE2-94A7A6B2A357}"/>
              </a:ext>
            </a:extLst>
          </p:cNvPr>
          <p:cNvSpPr txBox="1"/>
          <p:nvPr/>
        </p:nvSpPr>
        <p:spPr>
          <a:xfrm>
            <a:off x="349840" y="2978694"/>
            <a:ext cx="4419600" cy="298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React itself is just a client-side JavaScript Library that only runs in the browser</a:t>
            </a:r>
          </a:p>
          <a:p>
            <a:pPr marL="228600" indent="-228600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But Multiple “Meta Frameworks” have popped up over the years to make writing React a apps a full-stack experience</a:t>
            </a:r>
          </a:p>
        </p:txBody>
      </p:sp>
    </p:spTree>
    <p:extLst>
      <p:ext uri="{BB962C8B-B14F-4D97-AF65-F5344CB8AC3E}">
        <p14:creationId xmlns:p14="http://schemas.microsoft.com/office/powerpoint/2010/main" val="27216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F8F12B-3D49-C942-3F59-DD533EF9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27" y="-130002"/>
            <a:ext cx="6365067" cy="224417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What’s the Difference Between a Website and a Web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5B1B-1DA6-C9C2-B26B-34D80CAD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27" y="2288708"/>
            <a:ext cx="6269870" cy="1902647"/>
          </a:xfrm>
        </p:spPr>
        <p:txBody>
          <a:bodyPr>
            <a:normAutofit/>
          </a:bodyPr>
          <a:lstStyle/>
          <a:p>
            <a:r>
              <a:rPr lang="en-US" sz="1100" b="1" dirty="0">
                <a:solidFill>
                  <a:schemeClr val="tx1"/>
                </a:solidFill>
              </a:rPr>
              <a:t>Primary Purpose</a:t>
            </a:r>
            <a:r>
              <a:rPr lang="en-US" sz="1100" dirty="0">
                <a:solidFill>
                  <a:schemeClr val="tx1"/>
                </a:solidFill>
              </a:rPr>
              <a:t>: Display content to users.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Content Discovery</a:t>
            </a:r>
            <a:r>
              <a:rPr lang="en-US" sz="1100" dirty="0">
                <a:solidFill>
                  <a:schemeClr val="tx1"/>
                </a:solidFill>
              </a:rPr>
              <a:t>: Optimized for SEO to make content easily discoverable.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Functionality</a:t>
            </a:r>
            <a:r>
              <a:rPr lang="en-US" sz="1100" dirty="0">
                <a:solidFill>
                  <a:schemeClr val="tx1"/>
                </a:solidFill>
              </a:rPr>
              <a:t>: Often limited to basic interactions such as navigation links and forms. (</a:t>
            </a:r>
            <a:r>
              <a:rPr lang="en-US" sz="1100" i="1" dirty="0">
                <a:solidFill>
                  <a:schemeClr val="tx1"/>
                </a:solidFill>
              </a:rPr>
              <a:t>Limited State Management)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Performance</a:t>
            </a:r>
            <a:r>
              <a:rPr lang="en-US" sz="1100" dirty="0">
                <a:solidFill>
                  <a:schemeClr val="tx1"/>
                </a:solidFill>
              </a:rPr>
              <a:t>: Prioritizes quick load times and static content delivery.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Data Handling</a:t>
            </a:r>
            <a:r>
              <a:rPr lang="en-US" sz="1100" dirty="0">
                <a:solidFill>
                  <a:schemeClr val="tx1"/>
                </a:solidFill>
              </a:rPr>
              <a:t>: Mostly for displaying static content and receiving basic form submissions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CFF3DBF-15E1-A20A-93CD-FDFA84413B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2" r="41194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4705CF-0D38-AC97-D6F7-90D324E5106A}"/>
              </a:ext>
            </a:extLst>
          </p:cNvPr>
          <p:cNvSpPr txBox="1">
            <a:spLocks/>
          </p:cNvSpPr>
          <p:nvPr/>
        </p:nvSpPr>
        <p:spPr>
          <a:xfrm>
            <a:off x="22827" y="4668788"/>
            <a:ext cx="6729232" cy="192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SzPct val="75000"/>
              <a:buFont typeface="Arial" panose="020B0604020202020204" pitchFamily="34" charset="0"/>
              <a:buChar char="•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/>
                </a:solidFill>
              </a:rPr>
              <a:t>Primary Purpose</a:t>
            </a:r>
            <a:r>
              <a:rPr lang="en-US" sz="1100" dirty="0">
                <a:solidFill>
                  <a:schemeClr val="tx1"/>
                </a:solidFill>
              </a:rPr>
              <a:t>: Provide interactive and functional experiences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Content Discover: </a:t>
            </a:r>
            <a:r>
              <a:rPr lang="en-US" sz="1100" dirty="0">
                <a:solidFill>
                  <a:schemeClr val="tx1"/>
                </a:solidFill>
              </a:rPr>
              <a:t>Often behind a Login/Authentication wall.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Functionality</a:t>
            </a:r>
            <a:r>
              <a:rPr lang="en-US" sz="1100" dirty="0">
                <a:solidFill>
                  <a:schemeClr val="tx1"/>
                </a:solidFill>
              </a:rPr>
              <a:t>: Rich interactivity with complex client-side logic. (</a:t>
            </a:r>
            <a:r>
              <a:rPr lang="en-US" sz="1100" i="1" dirty="0">
                <a:solidFill>
                  <a:schemeClr val="tx1"/>
                </a:solidFill>
              </a:rPr>
              <a:t>Can have heavy State Management)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Performance</a:t>
            </a:r>
            <a:r>
              <a:rPr lang="en-US" sz="1100" dirty="0">
                <a:solidFill>
                  <a:schemeClr val="tx1"/>
                </a:solidFill>
              </a:rPr>
              <a:t>: Focuses on efficient client-side performance and dynamic content updates. 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Data Handling</a:t>
            </a:r>
            <a:r>
              <a:rPr lang="en-US" sz="1100" dirty="0">
                <a:solidFill>
                  <a:schemeClr val="tx1"/>
                </a:solidFill>
              </a:rPr>
              <a:t>: Often involves CRUD operations, API integrations, and real-time data updates.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DD927-EAC4-4BE6-7160-72F43D67AF35}"/>
              </a:ext>
            </a:extLst>
          </p:cNvPr>
          <p:cNvSpPr txBox="1"/>
          <p:nvPr/>
        </p:nvSpPr>
        <p:spPr>
          <a:xfrm>
            <a:off x="2051879" y="4169454"/>
            <a:ext cx="204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4B1D8-131E-9AF1-DD06-44A5485F0EA5}"/>
              </a:ext>
            </a:extLst>
          </p:cNvPr>
          <p:cNvSpPr txBox="1"/>
          <p:nvPr/>
        </p:nvSpPr>
        <p:spPr>
          <a:xfrm>
            <a:off x="2300225" y="1885101"/>
            <a:ext cx="114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2706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B17D-1934-DE71-2FD7-8538AD78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57" y="8856"/>
            <a:ext cx="10722932" cy="1325563"/>
          </a:xfrm>
        </p:spPr>
        <p:txBody>
          <a:bodyPr/>
          <a:lstStyle/>
          <a:p>
            <a:pPr algn="ctr"/>
            <a:r>
              <a:rPr lang="en-US" dirty="0"/>
              <a:t>React Frameworks over the years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694A73-EFFD-A3C4-912A-C121AC177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97" y="1096071"/>
            <a:ext cx="12107606" cy="4968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98F3E-3C13-0396-9AE0-64FFFC9AAE54}"/>
              </a:ext>
            </a:extLst>
          </p:cNvPr>
          <p:cNvSpPr txBox="1"/>
          <p:nvPr/>
        </p:nvSpPr>
        <p:spPr>
          <a:xfrm>
            <a:off x="528992" y="6264774"/>
            <a:ext cx="10991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@astrojs/react vs @remix-run/react vs @vitejs/plugin-react vs gatsby vs next vs react-scripts | npm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8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55BD164-F817-75D3-311A-0E9EBF36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90" b="541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E14ED0B8-5CE6-4AC7-8B17-EA4822271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29A6D1E-B2C5-4EA5-AE1C-38B013F2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9931AB8-CF9B-4AD8-AC1D-4C2601AA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C2CCADA-1B82-43E3-833B-4060BE7F5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7F08988-F992-4294-949D-DDCE169A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85FC3C8-5C9D-43F8-9E30-080325769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6C109A7-0606-445C-9BD7-D34D2D563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22D562A-981A-4601-A486-56FF6166F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A3ED2D30-01A5-481E-BC98-230A36B1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699B6A44-3E5B-4A1B-9F08-91A9AC7D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2CEAA436-3B60-4F4D-969C-F9E59166B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012AB3E-0EB0-401C-AEB9-1B11EBFA2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12C0EF1-16A8-43D3-BB08-6324EA2B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10C8DD8-4E78-4609-8B03-3B0370779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BF743F9-1D19-4FF2-8251-F57CA383B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DB321D0-DFB6-4B6E-906B-988177945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06D4111-68A3-4087-9A9D-1929BD935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0306072-4363-499C-81A5-02B06A7F0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1D919DE-BA6B-4AFE-8C93-FE0D8613B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AF5B730-8B89-4959-803E-A637FEE30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AD62196-A255-462C-806B-4343D253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5DB4585-EC2B-48C9-88AD-993DF150E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498895D7-763A-4933-9336-204257916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E65AD35-513F-4B81-B4DC-634963191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CC64BBD-6AF9-4976-B460-FFA23615C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F7C37CF-13E0-4F8F-9C0C-36F8307D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D31D96-DD3E-4B9F-8596-594BFBE8D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693F56F-BB6A-475E-9C1D-15F77F3B1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5552F12-F557-4C88-869D-73EA86978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11692E3-49EE-410A-92E3-C182E8B30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0A4744D7-5764-4D74-8DF2-28385F080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14" y="3733815"/>
            <a:ext cx="12208613" cy="3124184"/>
          </a:xfrm>
          <a:custGeom>
            <a:avLst/>
            <a:gdLst>
              <a:gd name="connsiteX0" fmla="*/ 8951169 w 12179808"/>
              <a:gd name="connsiteY0" fmla="*/ 21 h 2933519"/>
              <a:gd name="connsiteX1" fmla="*/ 11653845 w 12179808"/>
              <a:gd name="connsiteY1" fmla="*/ 146056 h 2933519"/>
              <a:gd name="connsiteX2" fmla="*/ 12178450 w 12179808"/>
              <a:gd name="connsiteY2" fmla="*/ 199538 h 2933519"/>
              <a:gd name="connsiteX3" fmla="*/ 12178450 w 12179808"/>
              <a:gd name="connsiteY3" fmla="*/ 1261956 h 2933519"/>
              <a:gd name="connsiteX4" fmla="*/ 12179808 w 12179808"/>
              <a:gd name="connsiteY4" fmla="*/ 1261956 h 2933519"/>
              <a:gd name="connsiteX5" fmla="*/ 12179808 w 12179808"/>
              <a:gd name="connsiteY5" fmla="*/ 2933519 h 2933519"/>
              <a:gd name="connsiteX6" fmla="*/ 0 w 12179808"/>
              <a:gd name="connsiteY6" fmla="*/ 2933519 h 2933519"/>
              <a:gd name="connsiteX7" fmla="*/ 0 w 12179808"/>
              <a:gd name="connsiteY7" fmla="*/ 1392987 h 2933519"/>
              <a:gd name="connsiteX8" fmla="*/ 0 w 12179808"/>
              <a:gd name="connsiteY8" fmla="*/ 1261956 h 2933519"/>
              <a:gd name="connsiteX9" fmla="*/ 0 w 12179808"/>
              <a:gd name="connsiteY9" fmla="*/ 703569 h 2933519"/>
              <a:gd name="connsiteX10" fmla="*/ 8951169 w 12179808"/>
              <a:gd name="connsiteY10" fmla="*/ 21 h 2933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79808" h="2933519">
                <a:moveTo>
                  <a:pt x="8951169" y="21"/>
                </a:moveTo>
                <a:cubicBezTo>
                  <a:pt x="9704520" y="1107"/>
                  <a:pt x="10578586" y="43239"/>
                  <a:pt x="11653845" y="146056"/>
                </a:cubicBezTo>
                <a:lnTo>
                  <a:pt x="12178450" y="199538"/>
                </a:lnTo>
                <a:lnTo>
                  <a:pt x="12178450" y="1261956"/>
                </a:lnTo>
                <a:lnTo>
                  <a:pt x="12179808" y="1261956"/>
                </a:lnTo>
                <a:lnTo>
                  <a:pt x="12179808" y="2933519"/>
                </a:lnTo>
                <a:lnTo>
                  <a:pt x="0" y="2933519"/>
                </a:lnTo>
                <a:lnTo>
                  <a:pt x="0" y="1392987"/>
                </a:lnTo>
                <a:lnTo>
                  <a:pt x="0" y="1261956"/>
                </a:lnTo>
                <a:lnTo>
                  <a:pt x="0" y="703569"/>
                </a:lnTo>
                <a:cubicBezTo>
                  <a:pt x="4768989" y="703569"/>
                  <a:pt x="5812206" y="-4505"/>
                  <a:pt x="8951169" y="21"/>
                </a:cubicBez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FE03D-FA4B-9D98-3E3B-41072105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02383"/>
            <a:ext cx="914400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It’s All 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1C2ED-A9CD-F5D7-467E-F0D98C07E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78782"/>
            <a:ext cx="9144000" cy="69788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200" kern="1200" dirty="0">
                <a:latin typeface="+mn-lt"/>
                <a:ea typeface="+mn-ea"/>
                <a:cs typeface="+mn-cs"/>
              </a:rPr>
              <a:t>Each framework has different opinions and implementations for both loading data into your website/application and for submitting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084936-4EC5-6B16-E0CC-654A7DF17482}"/>
              </a:ext>
            </a:extLst>
          </p:cNvPr>
          <p:cNvSpPr txBox="1">
            <a:spLocks/>
          </p:cNvSpPr>
          <p:nvPr/>
        </p:nvSpPr>
        <p:spPr>
          <a:xfrm>
            <a:off x="1384494" y="23883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What’s the Difference Between all These Frameworks?</a:t>
            </a:r>
          </a:p>
        </p:txBody>
      </p:sp>
    </p:spTree>
    <p:extLst>
      <p:ext uri="{BB962C8B-B14F-4D97-AF65-F5344CB8AC3E}">
        <p14:creationId xmlns:p14="http://schemas.microsoft.com/office/powerpoint/2010/main" val="205644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1DEDD41-6D1D-4433-9F7C-7667B5142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C27C63-BD2A-4520-9061-C7ACB6DED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B653E9-2995-461A-9C83-38C4BA6F5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1856C3-3D04-4950-BB82-2FCCE7967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1DBFD36-80D6-4CA3-9566-D110A50C3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4BE01EF-C80B-4E45-B81D-C5C221793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675F51-DB44-4727-BBC8-75FF2012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22DE62-69D6-4E96-9F40-99D23AD18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C586B7-F196-4CAD-824C-49D0F37C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905207-F5AE-4DE4-89E6-CA26B8B2D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C070939-2DAA-400E-B84E-B2231F7F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34A940-918D-44F8-A7F3-EFCF2536F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457D38-2FD0-4614-AC99-692A2740A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939BC2-81A1-4C21-A0DB-3C2EF2D1A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59E3C0-12A3-4208-9081-DB67F4E2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C20A608-1DF1-4559-A7E4-283B0CF44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4A63DDB-8D69-4EA3-9F08-8976C086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DD4EB1-0BC4-4D93-BECE-D87CB3A57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5B22AC-ED15-4F03-912F-1F00518E8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7618BC-C25B-4F38-A366-2BEFD0D90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BCAFE3-32E9-4BAB-8F17-24E5DDAFE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D57C21-1C09-41A2-AC87-5A1BFEB6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A8924E-FA40-49EA-A9D8-058CC59F9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160839-1C5C-4A97-8C92-A0DF4957B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E11515-664E-44C3-9BA8-723F44488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0C5201-6B21-4ADE-8531-A1FAB4D20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B69E2AD-C5DE-499C-91E5-EA84806EE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6E805CF-4DDE-40BC-B1CE-82E4A92D9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31D1AB-DC50-400F-AD4F-522E86385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7DF747-28C5-4839-A849-D8E4D085A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BBD0C3-D67F-435A-B9E8-610270A6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D94F40-2309-4F0A-8219-2B82C855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6BFD4F-2F2F-D19D-09C4-3216F9BA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5807"/>
            <a:ext cx="5552414" cy="2722593"/>
          </a:xfrm>
        </p:spPr>
        <p:txBody>
          <a:bodyPr anchor="t">
            <a:normAutofit/>
          </a:bodyPr>
          <a:lstStyle/>
          <a:p>
            <a:r>
              <a:rPr lang="en-US" dirty="0"/>
              <a:t>Chapter 1: Client-Side SPAs</a:t>
            </a:r>
          </a:p>
        </p:txBody>
      </p:sp>
      <p:pic>
        <p:nvPicPr>
          <p:cNvPr id="56" name="Picture 55" descr="Candles and towels">
            <a:extLst>
              <a:ext uri="{FF2B5EF4-FFF2-40B4-BE49-F238E27FC236}">
                <a16:creationId xmlns:a16="http://schemas.microsoft.com/office/drawing/2014/main" id="{175E6D7C-B46B-E110-C3D6-E835BF90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19" b="32185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309FD50C-C421-4491-AD26-9E8AA38B8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8266" y="377971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EB4D-9308-134B-411D-38806065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27" y="16133"/>
            <a:ext cx="4397001" cy="2722593"/>
          </a:xfrm>
        </p:spPr>
        <p:txBody>
          <a:bodyPr anchor="t">
            <a:normAutofit/>
          </a:bodyPr>
          <a:lstStyle/>
          <a:p>
            <a:r>
              <a:rPr lang="en-US" sz="1800" dirty="0"/>
              <a:t>What is a SPA? – Single Page Application</a:t>
            </a:r>
          </a:p>
          <a:p>
            <a:r>
              <a:rPr lang="en-US" sz="1800" dirty="0"/>
              <a:t>In a traditional SPA, the React project is only part of the view layer.</a:t>
            </a:r>
          </a:p>
          <a:p>
            <a:r>
              <a:rPr lang="en-US" sz="1800" dirty="0"/>
              <a:t>All data fetching is initiated client-side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089FB1-77F7-4955-071B-C32341AB01F2}"/>
              </a:ext>
            </a:extLst>
          </p:cNvPr>
          <p:cNvSpPr/>
          <p:nvPr/>
        </p:nvSpPr>
        <p:spPr>
          <a:xfrm>
            <a:off x="271445" y="4903587"/>
            <a:ext cx="2581522" cy="15083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671797-06DA-2094-7A34-0C449ACBBDBF}"/>
              </a:ext>
            </a:extLst>
          </p:cNvPr>
          <p:cNvSpPr/>
          <p:nvPr/>
        </p:nvSpPr>
        <p:spPr>
          <a:xfrm>
            <a:off x="10076052" y="4647260"/>
            <a:ext cx="1876819" cy="1978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C39B30-0810-F548-CAA7-E009C8F5F714}"/>
              </a:ext>
            </a:extLst>
          </p:cNvPr>
          <p:cNvCxnSpPr>
            <a:cxnSpLocks/>
          </p:cNvCxnSpPr>
          <p:nvPr/>
        </p:nvCxnSpPr>
        <p:spPr>
          <a:xfrm flipH="1">
            <a:off x="3146772" y="5022897"/>
            <a:ext cx="6275838" cy="4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BD4438-C8E1-15A5-6E17-91493B3407DE}"/>
              </a:ext>
            </a:extLst>
          </p:cNvPr>
          <p:cNvSpPr txBox="1"/>
          <p:nvPr/>
        </p:nvSpPr>
        <p:spPr>
          <a:xfrm>
            <a:off x="3140559" y="4675676"/>
            <a:ext cx="32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User hits the website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F86362-AC52-4942-55B8-4E97E10873D2}"/>
              </a:ext>
            </a:extLst>
          </p:cNvPr>
          <p:cNvCxnSpPr>
            <a:cxnSpLocks/>
          </p:cNvCxnSpPr>
          <p:nvPr/>
        </p:nvCxnSpPr>
        <p:spPr>
          <a:xfrm flipH="1">
            <a:off x="3007577" y="6642059"/>
            <a:ext cx="6962209" cy="2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8DC955-144F-D2D6-6137-1E96B1F91A76}"/>
              </a:ext>
            </a:extLst>
          </p:cNvPr>
          <p:cNvSpPr txBox="1"/>
          <p:nvPr/>
        </p:nvSpPr>
        <p:spPr>
          <a:xfrm>
            <a:off x="3016785" y="5796026"/>
            <a:ext cx="733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Browser downloads JavaScript, then creates the React App.</a:t>
            </a:r>
            <a:br>
              <a:rPr lang="en-US" dirty="0"/>
            </a:br>
            <a:r>
              <a:rPr lang="en-US" dirty="0"/>
              <a:t>    After React components start running, App data can start fetching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4EDF49-3001-2DAC-CDE7-C4748400F0E9}"/>
              </a:ext>
            </a:extLst>
          </p:cNvPr>
          <p:cNvCxnSpPr>
            <a:cxnSpLocks/>
          </p:cNvCxnSpPr>
          <p:nvPr/>
        </p:nvCxnSpPr>
        <p:spPr>
          <a:xfrm flipV="1">
            <a:off x="3146772" y="5643842"/>
            <a:ext cx="6397302" cy="9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DFC76B7-E06F-F254-A163-7443C054F0DE}"/>
              </a:ext>
            </a:extLst>
          </p:cNvPr>
          <p:cNvSpPr txBox="1"/>
          <p:nvPr/>
        </p:nvSpPr>
        <p:spPr>
          <a:xfrm>
            <a:off x="3111425" y="5213631"/>
            <a:ext cx="681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Server responds with static HTML, CSS, and JavaScript Assets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7C9E3DAB-674D-DEE7-B438-F3C775D31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54628"/>
              </p:ext>
            </p:extLst>
          </p:nvPr>
        </p:nvGraphicFramePr>
        <p:xfrm>
          <a:off x="5939131" y="3456431"/>
          <a:ext cx="6013740" cy="845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580">
                  <a:extLst>
                    <a:ext uri="{9D8B030D-6E8A-4147-A177-3AD203B41FA5}">
                      <a16:colId xmlns:a16="http://schemas.microsoft.com/office/drawing/2014/main" val="1718790779"/>
                    </a:ext>
                  </a:extLst>
                </a:gridCol>
                <a:gridCol w="2004580">
                  <a:extLst>
                    <a:ext uri="{9D8B030D-6E8A-4147-A177-3AD203B41FA5}">
                      <a16:colId xmlns:a16="http://schemas.microsoft.com/office/drawing/2014/main" val="185835990"/>
                    </a:ext>
                  </a:extLst>
                </a:gridCol>
                <a:gridCol w="2004580">
                  <a:extLst>
                    <a:ext uri="{9D8B030D-6E8A-4147-A177-3AD203B41FA5}">
                      <a16:colId xmlns:a16="http://schemas.microsoft.com/office/drawing/2014/main" val="3447878110"/>
                    </a:ext>
                  </a:extLst>
                </a:gridCol>
              </a:tblGrid>
              <a:tr h="4228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on 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640746"/>
                  </a:ext>
                </a:extLst>
              </a:tr>
              <a:tr h="422878">
                <a:tc>
                  <a:txBody>
                    <a:bodyPr/>
                    <a:lstStyle/>
                    <a:p>
                      <a:r>
                        <a:rPr lang="en-US" dirty="0"/>
                        <a:t>Client-Side SPA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01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4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2" grpId="0"/>
      <p:bldP spid="51" grpId="0"/>
      <p:bldP spid="59" grpId="0"/>
    </p:bldLst>
  </p:timing>
</p:sld>
</file>

<file path=ppt/theme/theme1.xml><?xml version="1.0" encoding="utf-8"?>
<a:theme xmlns:a="http://schemas.openxmlformats.org/drawingml/2006/main" name="Sin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8304</TotalTime>
  <Words>1071</Words>
  <Application>Microsoft Macintosh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Avenir Next LT Pro</vt:lpstr>
      <vt:lpstr>Posterama</vt:lpstr>
      <vt:lpstr>SineVTI</vt:lpstr>
      <vt:lpstr>React Data Fetching Patterns</vt:lpstr>
      <vt:lpstr>Who Am I?</vt:lpstr>
      <vt:lpstr>What We Will Learn in this Talk?</vt:lpstr>
      <vt:lpstr>A Brief History of React</vt:lpstr>
      <vt:lpstr>What Can We Even Build With React?</vt:lpstr>
      <vt:lpstr>What’s the Difference Between a Website and a Web App?</vt:lpstr>
      <vt:lpstr>React Frameworks over the years</vt:lpstr>
      <vt:lpstr>It’s All About Data</vt:lpstr>
      <vt:lpstr>Chapter 1: Client-Side SPAs</vt:lpstr>
      <vt:lpstr>MVC</vt:lpstr>
      <vt:lpstr>Client-Side SPA examples</vt:lpstr>
      <vt:lpstr>TanStack (React) Query</vt:lpstr>
      <vt:lpstr>Chapter 2: SSG and SSR (Back to the Server)</vt:lpstr>
      <vt:lpstr>Server-Side Fetching Examples</vt:lpstr>
      <vt:lpstr>Chapter 3: RSCs (React Server Components)</vt:lpstr>
      <vt:lpstr>React Server Components example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Van Cott</dc:creator>
  <cp:lastModifiedBy>Kevin Van Cott</cp:lastModifiedBy>
  <cp:revision>6</cp:revision>
  <dcterms:created xsi:type="dcterms:W3CDTF">2023-12-03T02:13:44Z</dcterms:created>
  <dcterms:modified xsi:type="dcterms:W3CDTF">2024-07-19T05:29:11Z</dcterms:modified>
</cp:coreProperties>
</file>