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704A3E-F1A7-476D-9F15-197222BF3629}" v="5" dt="2023-04-17T12:29:23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72B7-E984-570C-63CB-A64E1D0A1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1D786-7172-4F57-ABC3-51E9C151F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9C363-AA7A-8EF7-166C-DFAE668E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3252-3A05-4989-8B22-942C02C6C49B}" type="datetimeFigureOut">
              <a:rPr lang="en-GB" smtClean="0"/>
              <a:t>04/06/23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9D167-08A6-4C1C-3813-EAE1B080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56BC-A0A2-C178-A13C-E5D5217B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2078-2335-4CE6-8ECB-F49296F0CC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19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C0ABB-49B0-8676-01D3-0CDEC0C5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C3CA4-6EE2-43B7-292C-65DBE6A64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E5A60-87EA-A6D1-D8AA-A14F5827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3252-3A05-4989-8B22-942C02C6C49B}" type="datetimeFigureOut">
              <a:rPr lang="en-GB" smtClean="0"/>
              <a:t>04/06/23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5D0-5335-7695-420E-FA871747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569CD-3AF2-9829-D48F-D249F84C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2078-2335-4CE6-8ECB-F49296F0CC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64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87CA5A-3B2D-048B-CAF6-D302EF280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D2940-9373-7CCC-1976-AEC24E827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4855F-40C0-BA6F-678B-9AEFD2B2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3252-3A05-4989-8B22-942C02C6C49B}" type="datetimeFigureOut">
              <a:rPr lang="en-GB" smtClean="0"/>
              <a:t>04/06/23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B3F6A-E942-E403-9135-E57F1BFC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2972C-7790-965A-91ED-947DEC64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2078-2335-4CE6-8ECB-F49296F0CC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37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B0F2-EEB9-DEC9-B330-D1AB549E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8C6E4-D406-16F8-6EBE-290DB070F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1C795-2321-CAF3-F944-02906821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3252-3A05-4989-8B22-942C02C6C49B}" type="datetimeFigureOut">
              <a:rPr lang="en-GB" smtClean="0"/>
              <a:t>04/06/23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62E11-02BD-D612-4466-4D844D60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9809F-7FC5-E043-240B-E4FAECD9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2078-2335-4CE6-8ECB-F49296F0CC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47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8F7A-48A9-636F-1DED-79F37AFA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0C127-8421-DDC1-AC96-C0B4B64C1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4C910-0782-AEBD-BDDB-52CD692A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3252-3A05-4989-8B22-942C02C6C49B}" type="datetimeFigureOut">
              <a:rPr lang="en-GB" smtClean="0"/>
              <a:t>04/06/23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5A59E-C528-CF79-EBFC-D56FE5B8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C70FE-15DD-D14D-9DA3-C4A70E2A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2078-2335-4CE6-8ECB-F49296F0CC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64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8FF7-DC2F-8ABE-C283-AF6756F92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3F33B-A377-FF41-3B4B-0AE4FB0AA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B6F6E-8B25-08CE-7C25-73CC93CA1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7614B-08E0-A2D5-E7D8-6615D215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3252-3A05-4989-8B22-942C02C6C49B}" type="datetimeFigureOut">
              <a:rPr lang="en-GB" smtClean="0"/>
              <a:t>04/06/23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A20DB-CE3A-C724-34A9-41628AB2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7CCB6-A238-D0CF-6F15-04D0CA2F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2078-2335-4CE6-8ECB-F49296F0CC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66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44DA-7D18-CC68-F01D-0D79E61B7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FAA53-477E-5C63-DC58-D8E071CFA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BE7A5-DB08-F0B5-6578-7F68B1198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D06C3-A4FA-0C98-2DA9-145B198D9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2AEE1-71D6-92B6-DF62-C1011817B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BD2DA-110D-FBEA-E2AE-4852444D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3252-3A05-4989-8B22-942C02C6C49B}" type="datetimeFigureOut">
              <a:rPr lang="en-GB" smtClean="0"/>
              <a:t>04/06/23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AA9C8-E979-3797-CA75-CA752AB9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AA4A2-3ADE-1782-3987-7ECAA6A2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2078-2335-4CE6-8ECB-F49296F0CC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64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3AD8-C50D-9D8A-FE02-3084D7DC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A688F-1392-5B9B-8D1A-ED1069EB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3252-3A05-4989-8B22-942C02C6C49B}" type="datetimeFigureOut">
              <a:rPr lang="en-GB" smtClean="0"/>
              <a:t>04/06/23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C7A7A-E96F-3C20-3DB9-A57E8969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294F8-0E8A-C53E-1C15-EBF2DF89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2078-2335-4CE6-8ECB-F49296F0CC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29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502C0-0214-3BF1-B98F-D7392410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3252-3A05-4989-8B22-942C02C6C49B}" type="datetimeFigureOut">
              <a:rPr lang="en-GB" smtClean="0"/>
              <a:t>04/06/23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25727-AC64-51E5-74E9-A0B8ED34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18AD1-7356-D70C-10A7-D0F179D0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2078-2335-4CE6-8ECB-F49296F0CC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7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82FC6-FCB8-1C5D-9944-6FF0E5D89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4BB21-4FE6-3672-042A-FE5467C45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C4681-76AD-FE1A-AA49-6BB426870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AA2A4-B3B7-35F3-B34E-46F11784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3252-3A05-4989-8B22-942C02C6C49B}" type="datetimeFigureOut">
              <a:rPr lang="en-GB" smtClean="0"/>
              <a:t>04/06/23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5CB8D-271C-7DBD-A8F3-6BCD11DD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92D61-E752-8E6E-C4CE-64137D58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2078-2335-4CE6-8ECB-F49296F0CC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67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1FC8-7FCA-406E-F5A9-DD867202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09DD9-7CCB-3FE2-B879-5B8DD3C34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6D900-F7B1-7E80-620F-1FDC9A33F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E6720-7382-064E-D857-02CFB9BF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3252-3A05-4989-8B22-942C02C6C49B}" type="datetimeFigureOut">
              <a:rPr lang="en-GB" smtClean="0"/>
              <a:t>04/06/23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24B08-C533-3DD2-7A4A-1A1DA4C8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9B0BA-AAEB-42A4-430C-6E32FB9B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2078-2335-4CE6-8ECB-F49296F0CC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86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DF48B-6E81-0595-0553-6ED7B1BC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B9705-E014-9629-BE91-0B2C2B522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3E77F-ACA6-91A4-9AAA-36786E0A2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73252-3A05-4989-8B22-942C02C6C49B}" type="datetimeFigureOut">
              <a:rPr lang="en-GB" smtClean="0"/>
              <a:t>04/06/23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B1181-624C-FF98-1E0B-BD3D0381B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56013-7247-3344-37D6-D3D60493A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F2078-2335-4CE6-8ECB-F49296F0CC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97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C2A7-7D76-CA0B-BE3F-B30D2A8C4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9145"/>
            <a:ext cx="9144000" cy="986355"/>
          </a:xfrm>
        </p:spPr>
        <p:txBody>
          <a:bodyPr/>
          <a:lstStyle/>
          <a:p>
            <a:r>
              <a:rPr lang="en-GB" dirty="0"/>
              <a:t>Flow Chart for SC data entry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49759-D62F-05AA-C141-9D6BFB9ED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823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e.g. Start with school 1 and sport 1</a:t>
            </a:r>
          </a:p>
          <a:p>
            <a:r>
              <a:rPr lang="en-GB" dirty="0"/>
              <a:t>Then school 2 and sport 1</a:t>
            </a:r>
          </a:p>
          <a:p>
            <a:r>
              <a:rPr lang="en-GB" dirty="0"/>
              <a:t>…</a:t>
            </a:r>
          </a:p>
          <a:p>
            <a:r>
              <a:rPr lang="en-GB" dirty="0"/>
              <a:t>Repeat for sport 2 etc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9B7A7-E401-7978-D61B-DDED90DCE87C}"/>
              </a:ext>
            </a:extLst>
          </p:cNvPr>
          <p:cNvSpPr txBox="1"/>
          <p:nvPr/>
        </p:nvSpPr>
        <p:spPr>
          <a:xfrm>
            <a:off x="2481943" y="1973452"/>
            <a:ext cx="79123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enter children’s details and sport choices into one workbook for each school in “Choices by Schools” spreadsheet.  Allow for 500 children over about 20 schools.</a:t>
            </a:r>
          </a:p>
          <a:p>
            <a:endParaRPr lang="en-GB" dirty="0"/>
          </a:p>
          <a:p>
            <a:r>
              <a:rPr lang="en-GB" dirty="0"/>
              <a:t>We then have to copy these details into the workbook for the number “1” sport in a “Choices by Sport” spreadsheet. Allow for up to 20 sports.</a:t>
            </a:r>
          </a:p>
        </p:txBody>
      </p:sp>
    </p:spTree>
    <p:extLst>
      <p:ext uri="{BB962C8B-B14F-4D97-AF65-F5344CB8AC3E}">
        <p14:creationId xmlns:p14="http://schemas.microsoft.com/office/powerpoint/2010/main" val="288093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EF3E85-A649-2F5C-4247-515931FEAE66}"/>
              </a:ext>
            </a:extLst>
          </p:cNvPr>
          <p:cNvSpPr txBox="1"/>
          <p:nvPr/>
        </p:nvSpPr>
        <p:spPr>
          <a:xfrm>
            <a:off x="2933700" y="323850"/>
            <a:ext cx="6067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Choices by School sample workbook. Contains all child’s details (blanked in this screenshot) and sport choices as “1” “2” “3”</a:t>
            </a:r>
          </a:p>
          <a:p>
            <a:r>
              <a:rPr lang="en-GB" dirty="0"/>
              <a:t>The </a:t>
            </a:r>
            <a:r>
              <a:rPr lang="en-GB"/>
              <a:t>Notes columns AO &amp; </a:t>
            </a:r>
            <a:r>
              <a:rPr lang="en-GB" dirty="0"/>
              <a:t>AP should be moved after column 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76ECB9-1776-3DED-1260-D84FB6D7F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721"/>
            <a:ext cx="12192000" cy="401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9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5922A6-2551-F6E5-9348-A815752E8C4E}"/>
              </a:ext>
            </a:extLst>
          </p:cNvPr>
          <p:cNvSpPr txBox="1"/>
          <p:nvPr/>
        </p:nvSpPr>
        <p:spPr>
          <a:xfrm>
            <a:off x="2324099" y="790575"/>
            <a:ext cx="8124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Choices by Sport example workbook, example has details blanked. </a:t>
            </a:r>
          </a:p>
          <a:p>
            <a:r>
              <a:rPr lang="en-GB" dirty="0"/>
              <a:t>Column R onwards contains all info to give to children in their </a:t>
            </a:r>
            <a:r>
              <a:rPr lang="en-GB" dirty="0" err="1"/>
              <a:t>MailMerge’d</a:t>
            </a:r>
            <a:r>
              <a:rPr lang="en-GB" dirty="0"/>
              <a:t> letter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607AA0-D08A-8418-0BB6-669E807F3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5486"/>
            <a:ext cx="12192000" cy="216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7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4EBCDA-F4DB-5678-B834-4109755C4E75}"/>
              </a:ext>
            </a:extLst>
          </p:cNvPr>
          <p:cNvSpPr txBox="1"/>
          <p:nvPr/>
        </p:nvSpPr>
        <p:spPr>
          <a:xfrm>
            <a:off x="2028825" y="1390650"/>
            <a:ext cx="22288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Sport by School </a:t>
            </a:r>
            <a:r>
              <a:rPr lang="en-GB" dirty="0" err="1"/>
              <a:t>xls</a:t>
            </a:r>
            <a:r>
              <a:rPr lang="en-GB" dirty="0"/>
              <a:t>.</a:t>
            </a:r>
          </a:p>
          <a:p>
            <a:r>
              <a:rPr lang="en-GB" dirty="0"/>
              <a:t>Is “Surname” blank?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7AD822-BA08-C179-6B42-834E5CE03990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1590675" y="2036981"/>
            <a:ext cx="1552575" cy="52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9EBF67-8B8B-EC08-A557-9D41DE74BDA8}"/>
              </a:ext>
            </a:extLst>
          </p:cNvPr>
          <p:cNvSpPr txBox="1"/>
          <p:nvPr/>
        </p:nvSpPr>
        <p:spPr>
          <a:xfrm>
            <a:off x="1531571" y="4997613"/>
            <a:ext cx="8106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n>
                  <a:solidFill>
                    <a:schemeClr val="accent1"/>
                  </a:solidFill>
                </a:ln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5978AA-0ABC-8E5C-BE18-F388A358E4C0}"/>
              </a:ext>
            </a:extLst>
          </p:cNvPr>
          <p:cNvSpPr txBox="1"/>
          <p:nvPr/>
        </p:nvSpPr>
        <p:spPr>
          <a:xfrm>
            <a:off x="2028825" y="2006082"/>
            <a:ext cx="74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FABABF-17A5-FBF2-87AB-E983B8B336F4}"/>
              </a:ext>
            </a:extLst>
          </p:cNvPr>
          <p:cNvCxnSpPr/>
          <p:nvPr/>
        </p:nvCxnSpPr>
        <p:spPr>
          <a:xfrm>
            <a:off x="3105248" y="2039500"/>
            <a:ext cx="1019953" cy="64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5CBD5E-A776-E86D-48D6-5EF116084F02}"/>
              </a:ext>
            </a:extLst>
          </p:cNvPr>
          <p:cNvSpPr txBox="1"/>
          <p:nvPr/>
        </p:nvSpPr>
        <p:spPr>
          <a:xfrm>
            <a:off x="3842462" y="1996752"/>
            <a:ext cx="83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06755F-712E-A56B-2BD6-B67B683ECB67}"/>
              </a:ext>
            </a:extLst>
          </p:cNvPr>
          <p:cNvSpPr/>
          <p:nvPr/>
        </p:nvSpPr>
        <p:spPr>
          <a:xfrm>
            <a:off x="3491450" y="2715866"/>
            <a:ext cx="2621666" cy="731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Is sport “One” choice = 1?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4209D5F-9257-7568-4EA5-88AD681D9A1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113116" y="3081706"/>
            <a:ext cx="1454011" cy="577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C73FBBB-9B8F-D62B-0196-220665749743}"/>
              </a:ext>
            </a:extLst>
          </p:cNvPr>
          <p:cNvSpPr txBox="1"/>
          <p:nvPr/>
        </p:nvSpPr>
        <p:spPr>
          <a:xfrm>
            <a:off x="6525936" y="2671159"/>
            <a:ext cx="597159" cy="371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621F91-4BB3-EC1C-096D-A08B26EA7202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802283" y="3447546"/>
            <a:ext cx="99000" cy="97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57F5DD6-6940-BF0F-7F24-306444F1F271}"/>
              </a:ext>
            </a:extLst>
          </p:cNvPr>
          <p:cNvSpPr/>
          <p:nvPr/>
        </p:nvSpPr>
        <p:spPr>
          <a:xfrm>
            <a:off x="7641770" y="2896066"/>
            <a:ext cx="2304855" cy="6776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Move down one entry</a:t>
            </a:r>
          </a:p>
          <a:p>
            <a:pPr algn="ctr"/>
            <a:r>
              <a:rPr lang="en-GB" dirty="0"/>
              <a:t>In Sport by School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A33368-177B-937F-3025-F91C1FD089BB}"/>
              </a:ext>
            </a:extLst>
          </p:cNvPr>
          <p:cNvCxnSpPr>
            <a:cxnSpLocks/>
            <a:stCxn id="24" idx="0"/>
            <a:endCxn id="2" idx="3"/>
          </p:cNvCxnSpPr>
          <p:nvPr/>
        </p:nvCxnSpPr>
        <p:spPr>
          <a:xfrm flipH="1" flipV="1">
            <a:off x="4257675" y="1713816"/>
            <a:ext cx="4536523" cy="118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8038015-22D0-D100-0278-C942D9E7F2B9}"/>
              </a:ext>
            </a:extLst>
          </p:cNvPr>
          <p:cNvSpPr/>
          <p:nvPr/>
        </p:nvSpPr>
        <p:spPr>
          <a:xfrm>
            <a:off x="3432126" y="4422709"/>
            <a:ext cx="2771174" cy="19971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Copy child’s data in columns “B” to “N” to “Choice by Sport XLS” Columns “B” to “N</a:t>
            </a:r>
          </a:p>
          <a:p>
            <a:pPr algn="ctr"/>
            <a:r>
              <a:rPr lang="en-GB" dirty="0"/>
              <a:t>Move down one row in “Choice by Sport”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81BD74-B1F3-1EB9-FFEF-83DECE91E9C5}"/>
              </a:ext>
            </a:extLst>
          </p:cNvPr>
          <p:cNvSpPr/>
          <p:nvPr/>
        </p:nvSpPr>
        <p:spPr>
          <a:xfrm>
            <a:off x="4926372" y="3745079"/>
            <a:ext cx="785335" cy="29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yes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D6FEE17-F0E0-D214-A495-56E7C50A7170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203300" y="3573697"/>
            <a:ext cx="1438470" cy="1847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5CD6E0F-C124-717E-D87F-CF4E02FCC6BA}"/>
              </a:ext>
            </a:extLst>
          </p:cNvPr>
          <p:cNvSpPr/>
          <p:nvPr/>
        </p:nvSpPr>
        <p:spPr>
          <a:xfrm>
            <a:off x="657225" y="2593125"/>
            <a:ext cx="2315549" cy="6438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Move on one school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DC9D01-0A00-2768-A175-BEBC12E13501}"/>
              </a:ext>
            </a:extLst>
          </p:cNvPr>
          <p:cNvSpPr/>
          <p:nvPr/>
        </p:nvSpPr>
        <p:spPr>
          <a:xfrm>
            <a:off x="657225" y="3431914"/>
            <a:ext cx="2315549" cy="6438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Does school exist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9F62392-FCE2-4688-6554-50A02500B8C5}"/>
              </a:ext>
            </a:extLst>
          </p:cNvPr>
          <p:cNvCxnSpPr>
            <a:cxnSpLocks/>
          </p:cNvCxnSpPr>
          <p:nvPr/>
        </p:nvCxnSpPr>
        <p:spPr>
          <a:xfrm rot="10800000">
            <a:off x="352085" y="1619198"/>
            <a:ext cx="276225" cy="1947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046063E-F01E-8DCC-0827-146F901B3837}"/>
              </a:ext>
            </a:extLst>
          </p:cNvPr>
          <p:cNvSpPr/>
          <p:nvPr/>
        </p:nvSpPr>
        <p:spPr>
          <a:xfrm>
            <a:off x="376922" y="2006082"/>
            <a:ext cx="514541" cy="3600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AD5EC5A-D229-5A76-ED8F-6617916802D5}"/>
              </a:ext>
            </a:extLst>
          </p:cNvPr>
          <p:cNvCxnSpPr/>
          <p:nvPr/>
        </p:nvCxnSpPr>
        <p:spPr>
          <a:xfrm>
            <a:off x="485775" y="1619198"/>
            <a:ext cx="1457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638446-AC02-3AC6-1710-66F85E7BFA27}"/>
              </a:ext>
            </a:extLst>
          </p:cNvPr>
          <p:cNvCxnSpPr>
            <a:stCxn id="42" idx="2"/>
          </p:cNvCxnSpPr>
          <p:nvPr/>
        </p:nvCxnSpPr>
        <p:spPr>
          <a:xfrm>
            <a:off x="1815000" y="4075726"/>
            <a:ext cx="42375" cy="77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E6FBFF-FFF8-290D-E64B-28030AAC49B1}"/>
              </a:ext>
            </a:extLst>
          </p:cNvPr>
          <p:cNvSpPr txBox="1"/>
          <p:nvPr/>
        </p:nvSpPr>
        <p:spPr>
          <a:xfrm>
            <a:off x="1769803" y="4409780"/>
            <a:ext cx="597159" cy="371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A30F8A0-A8DB-41BB-CEDA-7D885D0E6D0B}"/>
              </a:ext>
            </a:extLst>
          </p:cNvPr>
          <p:cNvSpPr/>
          <p:nvPr/>
        </p:nvSpPr>
        <p:spPr>
          <a:xfrm>
            <a:off x="7391400" y="657225"/>
            <a:ext cx="3343275" cy="1339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Basic idea for a Macro.</a:t>
            </a:r>
          </a:p>
          <a:p>
            <a:pPr algn="ctr"/>
            <a:r>
              <a:rPr lang="en-GB" dirty="0"/>
              <a:t>Repeat for Sports N+1 to </a:t>
            </a:r>
            <a:r>
              <a:rPr lang="en-GB" dirty="0" err="1"/>
              <a:t>N+y</a:t>
            </a:r>
            <a:r>
              <a:rPr lang="en-GB" dirty="0"/>
              <a:t>.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55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Flow Chart for SC data entry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 for SC data entry</dc:title>
  <dc:creator>Tony Scorer</dc:creator>
  <cp:lastModifiedBy>jane Scorer</cp:lastModifiedBy>
  <cp:revision>3</cp:revision>
  <dcterms:created xsi:type="dcterms:W3CDTF">2023-04-05T16:32:08Z</dcterms:created>
  <dcterms:modified xsi:type="dcterms:W3CDTF">2023-06-04T07:43:43Z</dcterms:modified>
</cp:coreProperties>
</file>