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8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0" r:id="rId11"/>
    <p:sldId id="272" r:id="rId12"/>
    <p:sldId id="274" r:id="rId13"/>
    <p:sldId id="275" r:id="rId14"/>
    <p:sldId id="279" r:id="rId15"/>
    <p:sldId id="28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9"/>
    <p:restoredTop sz="94643"/>
  </p:normalViewPr>
  <p:slideViewPr>
    <p:cSldViewPr snapToGrid="0" snapToObjects="1">
      <p:cViewPr>
        <p:scale>
          <a:sx n="90" d="100"/>
          <a:sy n="90" d="100"/>
        </p:scale>
        <p:origin x="6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8029-CD82-8844-BD61-1D623D5A3456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E6B6-14B1-7940-99C1-FD73317642A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66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11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5427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5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362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43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36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380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90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91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84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1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91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3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3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1E28-6113-1D46-85EB-B4168B7CCE0F}" type="datetimeFigureOut">
              <a:rPr lang="nl-NL" smtClean="0"/>
              <a:t>03-05-18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CBE6-0449-9F4B-BF08-5D60422398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626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eijing-worst-rush-hour-traffic.jp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5" b="6945"/>
          <a:stretch>
            <a:fillRect/>
          </a:stretch>
        </p:blipFill>
        <p:spPr>
          <a:xfrm>
            <a:off x="-510865" y="-77980"/>
            <a:ext cx="12701277" cy="7146329"/>
          </a:xfrm>
        </p:spPr>
      </p:pic>
      <p:sp>
        <p:nvSpPr>
          <p:cNvPr id="5" name="Rectangle 4"/>
          <p:cNvSpPr/>
          <p:nvPr/>
        </p:nvSpPr>
        <p:spPr>
          <a:xfrm>
            <a:off x="-510865" y="-77979"/>
            <a:ext cx="12701277" cy="7259365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3545463" y="2688830"/>
            <a:ext cx="510107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0" b="1" spc="3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Rush Hour</a:t>
            </a:r>
            <a:endParaRPr lang="en-US" sz="7500" b="1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67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eijing-worst-rush-hour-traffic.jp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5" b="6945"/>
          <a:stretch>
            <a:fillRect/>
          </a:stretch>
        </p:blipFill>
        <p:spPr>
          <a:xfrm>
            <a:off x="-510865" y="-77980"/>
            <a:ext cx="12701277" cy="7146329"/>
          </a:xfrm>
        </p:spPr>
      </p:pic>
      <p:sp>
        <p:nvSpPr>
          <p:cNvPr id="5" name="Rectangle 4"/>
          <p:cNvSpPr/>
          <p:nvPr/>
        </p:nvSpPr>
        <p:spPr>
          <a:xfrm>
            <a:off x="-510865" y="-77979"/>
            <a:ext cx="12701277" cy="7259365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4379026" y="2688830"/>
            <a:ext cx="343395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0" b="1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Week 3</a:t>
            </a:r>
            <a:endParaRPr lang="en-US" sz="7500" b="1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71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9858" y="1044285"/>
            <a:ext cx="7933628" cy="5565238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400" i="1" dirty="0" smtClean="0"/>
              <a:t>Classes:</a:t>
            </a:r>
            <a:endParaRPr lang="en-US" sz="2400" dirty="0"/>
          </a:p>
          <a:p>
            <a:r>
              <a:rPr lang="en-US" sz="2800" dirty="0" err="1" smtClean="0"/>
              <a:t>ReadBoard</a:t>
            </a:r>
            <a:endParaRPr lang="en-US" sz="2400" dirty="0" smtClean="0"/>
          </a:p>
          <a:p>
            <a:r>
              <a:rPr lang="en-US" sz="2400" dirty="0" smtClean="0"/>
              <a:t>	- </a:t>
            </a:r>
            <a:r>
              <a:rPr lang="en-US" sz="2400" dirty="0" err="1"/>
              <a:t>g</a:t>
            </a:r>
            <a:r>
              <a:rPr lang="en-US" sz="2400" dirty="0" err="1" smtClean="0"/>
              <a:t>ridsize</a:t>
            </a:r>
            <a:endParaRPr lang="en-US" sz="2400" dirty="0" smtClean="0"/>
          </a:p>
          <a:p>
            <a:r>
              <a:rPr lang="en-US" sz="2400" dirty="0" smtClean="0"/>
              <a:t>	- changeable</a:t>
            </a:r>
          </a:p>
          <a:p>
            <a:r>
              <a:rPr lang="en-US" sz="2400" dirty="0" smtClean="0"/>
              <a:t>	- fixed</a:t>
            </a:r>
          </a:p>
          <a:p>
            <a:r>
              <a:rPr lang="en-US" sz="2400" dirty="0" smtClean="0"/>
              <a:t>	- direction</a:t>
            </a:r>
          </a:p>
          <a:p>
            <a:r>
              <a:rPr lang="en-US" sz="2400" dirty="0" smtClean="0"/>
              <a:t>	- length</a:t>
            </a:r>
          </a:p>
          <a:p>
            <a:endParaRPr lang="en-US" sz="1050" dirty="0" smtClean="0"/>
          </a:p>
          <a:p>
            <a:r>
              <a:rPr lang="en-US" sz="2400" dirty="0" smtClean="0"/>
              <a:t>Board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checkMove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checkPossibleMoves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checkSolution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visualize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createChildren</a:t>
            </a:r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95207" y="371857"/>
            <a:ext cx="4382930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Infra &amp; Data </a:t>
            </a: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structuur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4145" y="1430385"/>
            <a:ext cx="7952780" cy="5280545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400" dirty="0" smtClean="0"/>
              <a:t>Random </a:t>
            </a:r>
            <a:r>
              <a:rPr lang="en-US" sz="2400" dirty="0" err="1" smtClean="0"/>
              <a:t>a</a:t>
            </a:r>
            <a:r>
              <a:rPr lang="en-US" sz="2400" dirty="0" err="1" smtClean="0"/>
              <a:t>lgoritme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	-  </a:t>
            </a:r>
            <a:r>
              <a:rPr lang="en-US" sz="2400" dirty="0" err="1" smtClean="0"/>
              <a:t>Oplosbaar</a:t>
            </a:r>
            <a:r>
              <a:rPr lang="en-US" sz="2400" dirty="0" smtClean="0"/>
              <a:t>!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 </a:t>
            </a:r>
            <a:r>
              <a:rPr lang="en-US" sz="2400" dirty="0" err="1"/>
              <a:t>B</a:t>
            </a:r>
            <a:r>
              <a:rPr lang="en-US" sz="2400" dirty="0" err="1" smtClean="0"/>
              <a:t>innen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minuut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 </a:t>
            </a:r>
            <a:r>
              <a:rPr lang="en-US" sz="2400" dirty="0" err="1" smtClean="0"/>
              <a:t>Conclusie</a:t>
            </a:r>
            <a:r>
              <a:rPr lang="en-US" sz="2400" dirty="0" smtClean="0"/>
              <a:t>: </a:t>
            </a:r>
            <a:r>
              <a:rPr lang="en-US" sz="2400" dirty="0" err="1" smtClean="0"/>
              <a:t>Upperbound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</a:t>
            </a:r>
            <a:r>
              <a:rPr lang="en-US" sz="2400" dirty="0" err="1" smtClean="0"/>
              <a:t>aantal</a:t>
            </a:r>
            <a:r>
              <a:rPr lang="en-US" sz="2400" dirty="0" smtClean="0"/>
              <a:t> </a:t>
            </a:r>
            <a:r>
              <a:rPr lang="en-US" sz="2400" dirty="0" err="1" smtClean="0"/>
              <a:t>stappen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smtClean="0"/>
              <a:t>Semi Random algoritme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 </a:t>
            </a:r>
            <a:r>
              <a:rPr lang="en-US" sz="2400" dirty="0" err="1" smtClean="0"/>
              <a:t>Slaat</a:t>
            </a:r>
            <a:r>
              <a:rPr lang="en-US" sz="2400" dirty="0" smtClean="0"/>
              <a:t> </a:t>
            </a:r>
            <a:r>
              <a:rPr lang="en-US" sz="2400" dirty="0" err="1" smtClean="0"/>
              <a:t>bezochte</a:t>
            </a:r>
            <a:r>
              <a:rPr lang="en-US" sz="2400" dirty="0" smtClean="0"/>
              <a:t> states over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 </a:t>
            </a:r>
            <a:r>
              <a:rPr lang="en-US" sz="2400" dirty="0" err="1" smtClean="0"/>
              <a:t>Slaat</a:t>
            </a:r>
            <a:r>
              <a:rPr lang="en-US" sz="2400" dirty="0" smtClean="0"/>
              <a:t> states </a:t>
            </a:r>
            <a:r>
              <a:rPr lang="en-US" sz="2400" dirty="0" err="1" smtClean="0"/>
              <a:t>waar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kinderen</a:t>
            </a:r>
            <a:r>
              <a:rPr lang="en-US" sz="2400" dirty="0" smtClean="0"/>
              <a:t> </a:t>
            </a:r>
            <a:r>
              <a:rPr lang="en-US" sz="2400" dirty="0" err="1" smtClean="0"/>
              <a:t>bezocht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r>
              <a:rPr lang="en-US" sz="2400" dirty="0" smtClean="0"/>
              <a:t> over</a:t>
            </a:r>
          </a:p>
          <a:p>
            <a:endParaRPr lang="en-US" sz="2400" dirty="0"/>
          </a:p>
          <a:p>
            <a:r>
              <a:rPr lang="en-US" sz="2400" dirty="0" smtClean="0"/>
              <a:t>Breath First Search</a:t>
            </a:r>
          </a:p>
          <a:p>
            <a:r>
              <a:rPr lang="en-US" sz="2400" dirty="0" smtClean="0"/>
              <a:t>	-  Dictionaries </a:t>
            </a:r>
            <a:r>
              <a:rPr lang="en-US" sz="2400" dirty="0" err="1" smtClean="0"/>
              <a:t>gebruiken</a:t>
            </a:r>
            <a:r>
              <a:rPr lang="en-US" sz="2400" dirty="0" smtClean="0"/>
              <a:t> </a:t>
            </a:r>
            <a:r>
              <a:rPr lang="en-US" sz="2400" dirty="0" err="1" smtClean="0"/>
              <a:t>ipv</a:t>
            </a:r>
            <a:r>
              <a:rPr lang="en-US" sz="2400" dirty="0" smtClean="0"/>
              <a:t> lists </a:t>
            </a:r>
            <a:r>
              <a:rPr lang="mr-IN" sz="2400" dirty="0" smtClean="0"/>
              <a:t>–</a:t>
            </a:r>
            <a:r>
              <a:rPr lang="en-US" sz="2400" dirty="0" smtClean="0"/>
              <a:t>&gt; hash </a:t>
            </a:r>
            <a:r>
              <a:rPr lang="en-US" sz="2400" dirty="0" err="1" smtClean="0"/>
              <a:t>functie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92134" y="414719"/>
            <a:ext cx="2417650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 smtClean="0">
                <a:latin typeface="Montserrat Bold" charset="0"/>
                <a:ea typeface="Montserrat Bold" charset="0"/>
                <a:cs typeface="Montserrat Bold" charset="0"/>
              </a:rPr>
              <a:t>Algorithmes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1299" y="387134"/>
            <a:ext cx="2395207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 smtClean="0">
                <a:latin typeface="Montserrat Bold" charset="0"/>
                <a:ea typeface="Montserrat Bold" charset="0"/>
                <a:cs typeface="Montserrat Bold" charset="0"/>
              </a:rPr>
              <a:t>Oplossingen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2" y="1044285"/>
            <a:ext cx="3927765" cy="392776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037250" y="5457825"/>
            <a:ext cx="2657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1 </a:t>
            </a:r>
            <a:r>
              <a:rPr lang="mr-IN" sz="2000" dirty="0" smtClean="0"/>
              <a:t>–</a:t>
            </a:r>
            <a:r>
              <a:rPr lang="nl-NL" sz="2000" dirty="0" smtClean="0"/>
              <a:t> 11.704 zetten</a:t>
            </a:r>
            <a:endParaRPr lang="nl-NL" sz="20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9" y="1074838"/>
            <a:ext cx="3927765" cy="3927765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944912" y="5457825"/>
            <a:ext cx="2449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2  </a:t>
            </a:r>
            <a:r>
              <a:rPr lang="mr-IN" sz="2000" dirty="0" smtClean="0"/>
              <a:t>–</a:t>
            </a:r>
            <a:r>
              <a:rPr lang="nl-NL" sz="2000" dirty="0" smtClean="0"/>
              <a:t>  815 zetten</a:t>
            </a:r>
            <a:endParaRPr lang="nl-NL" sz="200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73" y="1102042"/>
            <a:ext cx="3870008" cy="3870008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8754013" y="5457825"/>
            <a:ext cx="2643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3  </a:t>
            </a:r>
            <a:r>
              <a:rPr lang="mr-IN" sz="2000" dirty="0" smtClean="0"/>
              <a:t>–</a:t>
            </a:r>
            <a:r>
              <a:rPr lang="nl-NL" sz="2000" dirty="0" smtClean="0"/>
              <a:t>  3.051 zetten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6369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6163" y="402410"/>
            <a:ext cx="2395207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 smtClean="0">
                <a:latin typeface="Montserrat Bold" charset="0"/>
                <a:ea typeface="Montserrat Bold" charset="0"/>
                <a:cs typeface="Montserrat Bold" charset="0"/>
              </a:rPr>
              <a:t>Oplossingen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2" y="1044285"/>
            <a:ext cx="3927765" cy="392776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085340" y="5457825"/>
            <a:ext cx="2643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4  </a:t>
            </a:r>
            <a:r>
              <a:rPr lang="mr-IN" sz="2000" dirty="0" smtClean="0"/>
              <a:t>– </a:t>
            </a:r>
            <a:r>
              <a:rPr lang="nl-NL" sz="2000" dirty="0" smtClean="0"/>
              <a:t> </a:t>
            </a:r>
            <a:r>
              <a:rPr lang="nl-NL" sz="2000" dirty="0" smtClean="0"/>
              <a:t>4.541 zetten</a:t>
            </a:r>
            <a:endParaRPr lang="nl-NL" sz="20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9" y="1074838"/>
            <a:ext cx="3927765" cy="3927765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930485" y="5457825"/>
            <a:ext cx="2643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5  </a:t>
            </a:r>
            <a:r>
              <a:rPr lang="mr-IN" sz="2000" dirty="0" smtClean="0"/>
              <a:t>–</a:t>
            </a:r>
            <a:r>
              <a:rPr lang="nl-NL" sz="2000" dirty="0" smtClean="0"/>
              <a:t>  9.392 zetten</a:t>
            </a:r>
            <a:endParaRPr lang="nl-NL" sz="2000" dirty="0"/>
          </a:p>
        </p:txBody>
      </p:sp>
      <p:sp>
        <p:nvSpPr>
          <p:cNvPr id="12" name="Tekstvak 11"/>
          <p:cNvSpPr txBox="1"/>
          <p:nvPr/>
        </p:nvSpPr>
        <p:spPr>
          <a:xfrm>
            <a:off x="8767614" y="5457825"/>
            <a:ext cx="2449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6  </a:t>
            </a:r>
            <a:r>
              <a:rPr lang="mr-IN" sz="2000" dirty="0" smtClean="0"/>
              <a:t>–</a:t>
            </a:r>
            <a:r>
              <a:rPr lang="nl-NL" sz="2000" dirty="0" smtClean="0"/>
              <a:t>  445 zetten</a:t>
            </a:r>
            <a:endParaRPr lang="nl-NL" sz="2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2" y="1168645"/>
            <a:ext cx="3740150" cy="37401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92" y="1231900"/>
            <a:ext cx="3740150" cy="374015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42" y="1217460"/>
            <a:ext cx="3769029" cy="37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0955" y="396277"/>
            <a:ext cx="2395207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 smtClean="0">
                <a:latin typeface="Montserrat Bold" charset="0"/>
                <a:ea typeface="Montserrat Bold" charset="0"/>
                <a:cs typeface="Montserrat Bold" charset="0"/>
              </a:rPr>
              <a:t>Oplossingen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5643146" y="5457825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Game 7</a:t>
            </a:r>
            <a:endParaRPr lang="nl-NL" sz="200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00" y="1068705"/>
            <a:ext cx="4389120" cy="4389120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8643937" y="3078599"/>
            <a:ext cx="1607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12.972 zetten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718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eijing-worst-rush-hour-traffic.jp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5" b="6945"/>
          <a:stretch>
            <a:fillRect/>
          </a:stretch>
        </p:blipFill>
        <p:spPr>
          <a:xfrm>
            <a:off x="-510865" y="-77980"/>
            <a:ext cx="12701277" cy="7146329"/>
          </a:xfrm>
        </p:spPr>
      </p:pic>
      <p:sp>
        <p:nvSpPr>
          <p:cNvPr id="5" name="Rectangle 4"/>
          <p:cNvSpPr/>
          <p:nvPr/>
        </p:nvSpPr>
        <p:spPr>
          <a:xfrm>
            <a:off x="-510865" y="-77979"/>
            <a:ext cx="12701277" cy="7259365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2430579" y="2688830"/>
            <a:ext cx="733085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0" b="1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Recap last week</a:t>
            </a:r>
            <a:endParaRPr lang="en-US" sz="7500" b="1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71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6817" y="371857"/>
            <a:ext cx="2103461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Rush hour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4538" y="1898158"/>
            <a:ext cx="7197817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 err="1">
                <a:latin typeface="Montserrat Bold" charset="0"/>
                <a:ea typeface="Montserrat Bold" charset="0"/>
                <a:cs typeface="Montserrat Bold" charset="0"/>
              </a:rPr>
              <a:t>Minimaal</a:t>
            </a:r>
            <a:r>
              <a:rPr lang="en-US" sz="2400" b="1" dirty="0"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2400" b="1" dirty="0" err="1">
                <a:latin typeface="Montserrat Bold" charset="0"/>
                <a:ea typeface="Montserrat Bold" charset="0"/>
                <a:cs typeface="Montserrat Bold" charset="0"/>
              </a:rPr>
              <a:t>aantal</a:t>
            </a:r>
            <a:r>
              <a:rPr lang="en-US" sz="2400" b="1" dirty="0">
                <a:latin typeface="Montserrat Bold" charset="0"/>
                <a:ea typeface="Montserrat Bold" charset="0"/>
                <a:cs typeface="Montserrat Bold" charset="0"/>
              </a:rPr>
              <a:t> moves:                                   1</a:t>
            </a:r>
          </a:p>
          <a:p>
            <a:endParaRPr lang="en-US" sz="2400" b="1" dirty="0">
              <a:latin typeface="Montserrat Bold" charset="0"/>
              <a:ea typeface="Montserrat Bold" charset="0"/>
              <a:cs typeface="Montserrat Bold" charset="0"/>
            </a:endParaRPr>
          </a:p>
          <a:p>
            <a:endParaRPr lang="en-US" sz="2400" b="1" dirty="0">
              <a:latin typeface="Montserrat Bold" charset="0"/>
              <a:ea typeface="Montserrat Bold" charset="0"/>
              <a:cs typeface="Montserrat Bold" charset="0"/>
            </a:endParaRPr>
          </a:p>
          <a:p>
            <a:endParaRPr lang="en-US" sz="2400" b="1" dirty="0">
              <a:latin typeface="Montserrat Bold" charset="0"/>
              <a:ea typeface="Montserrat Bold" charset="0"/>
              <a:cs typeface="Montserrat Bold" charset="0"/>
            </a:endParaRPr>
          </a:p>
          <a:p>
            <a:r>
              <a:rPr lang="en-US" sz="2400" b="1" dirty="0" err="1">
                <a:latin typeface="Montserrat Bold" charset="0"/>
                <a:ea typeface="Montserrat Bold" charset="0"/>
                <a:cs typeface="Montserrat Bold" charset="0"/>
              </a:rPr>
              <a:t>Maximaal</a:t>
            </a:r>
            <a:r>
              <a:rPr lang="en-US" sz="2400" b="1" dirty="0"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2400" b="1" dirty="0" err="1">
                <a:latin typeface="Montserrat Bold" charset="0"/>
                <a:ea typeface="Montserrat Bold" charset="0"/>
                <a:cs typeface="Montserrat Bold" charset="0"/>
              </a:rPr>
              <a:t>aantal</a:t>
            </a:r>
            <a:r>
              <a:rPr lang="en-US" sz="2400" b="1" dirty="0">
                <a:latin typeface="Montserrat Bold" charset="0"/>
                <a:ea typeface="Montserrat Bold" charset="0"/>
                <a:cs typeface="Montserrat Bold" charset="0"/>
              </a:rPr>
              <a:t> moves:                                  ∞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3470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ushhour6x6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4" y="1993300"/>
            <a:ext cx="2751073" cy="2193916"/>
          </a:xfrm>
          <a:prstGeom prst="rect">
            <a:avLst/>
          </a:prstGeom>
        </p:spPr>
      </p:pic>
      <p:pic>
        <p:nvPicPr>
          <p:cNvPr id="6" name="Picture 5" descr="Rushhour6x6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50" y="1985028"/>
            <a:ext cx="2755193" cy="2197202"/>
          </a:xfrm>
          <a:prstGeom prst="rect">
            <a:avLst/>
          </a:prstGeom>
        </p:spPr>
      </p:pic>
      <p:pic>
        <p:nvPicPr>
          <p:cNvPr id="7" name="Picture 6" descr="Rushhour6x6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82" y="1993300"/>
            <a:ext cx="2744820" cy="21889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0687" y="4638133"/>
            <a:ext cx="2641237" cy="725452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000" dirty="0" err="1"/>
              <a:t>Upperbound</a:t>
            </a:r>
            <a:r>
              <a:rPr lang="en-US" sz="2000" dirty="0"/>
              <a:t>:</a:t>
            </a:r>
          </a:p>
          <a:p>
            <a:r>
              <a:rPr lang="en-US" sz="2000" dirty="0"/>
              <a:t>3•6</a:t>
            </a:r>
            <a:r>
              <a:rPr lang="en-US" sz="2000" baseline="30000" dirty="0"/>
              <a:t>3</a:t>
            </a:r>
            <a:r>
              <a:rPr lang="en-US" sz="2000" dirty="0"/>
              <a:t>•5</a:t>
            </a:r>
            <a:r>
              <a:rPr lang="en-US" sz="2000" baseline="30000" dirty="0"/>
              <a:t>5 </a:t>
            </a:r>
            <a:r>
              <a:rPr lang="en-US" sz="2000" dirty="0"/>
              <a:t>= 2.025•10</a:t>
            </a:r>
            <a:r>
              <a:rPr lang="en-US" sz="2000" baseline="30000" dirty="0"/>
              <a:t>6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31476" y="4638133"/>
            <a:ext cx="2712324" cy="725452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000" dirty="0" err="1"/>
              <a:t>Upperbound</a:t>
            </a:r>
            <a:r>
              <a:rPr lang="en-US" sz="2000" dirty="0"/>
              <a:t>:</a:t>
            </a:r>
          </a:p>
          <a:p>
            <a:r>
              <a:rPr lang="en-US" sz="2000" dirty="0"/>
              <a:t>6</a:t>
            </a:r>
            <a:r>
              <a:rPr lang="en-US" sz="2000" baseline="30000" dirty="0"/>
              <a:t>3</a:t>
            </a:r>
            <a:r>
              <a:rPr lang="en-US" sz="2000" dirty="0"/>
              <a:t>•5</a:t>
            </a:r>
            <a:r>
              <a:rPr lang="en-US" sz="2000" baseline="30000" dirty="0"/>
              <a:t>6</a:t>
            </a:r>
            <a:r>
              <a:rPr lang="en-US" sz="2000" dirty="0"/>
              <a:t>•4 = 1.35•10</a:t>
            </a:r>
            <a:r>
              <a:rPr lang="en-US" sz="2000" baseline="30000" dirty="0"/>
              <a:t>7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481640" y="4644080"/>
            <a:ext cx="2719759" cy="725452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000" dirty="0" err="1"/>
              <a:t>Upperbound</a:t>
            </a:r>
            <a:r>
              <a:rPr lang="en-US" sz="2000" dirty="0"/>
              <a:t>:</a:t>
            </a:r>
          </a:p>
          <a:p>
            <a:r>
              <a:rPr lang="en-US" sz="2000" dirty="0"/>
              <a:t>3•6</a:t>
            </a:r>
            <a:r>
              <a:rPr lang="en-US" sz="2000" baseline="30000" dirty="0"/>
              <a:t>3</a:t>
            </a:r>
            <a:r>
              <a:rPr lang="en-US" sz="2000" dirty="0"/>
              <a:t>•5</a:t>
            </a:r>
            <a:r>
              <a:rPr lang="en-US" sz="2000" baseline="30000" dirty="0"/>
              <a:t>5 </a:t>
            </a:r>
            <a:r>
              <a:rPr lang="en-US" sz="2000" dirty="0"/>
              <a:t>= 2.025•10</a:t>
            </a:r>
            <a:r>
              <a:rPr lang="en-US" sz="2000" baseline="30000" dirty="0"/>
              <a:t>6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7019" y="371857"/>
            <a:ext cx="3203056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Toestandsruimte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shHou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6" y="1993451"/>
            <a:ext cx="3280164" cy="2615854"/>
          </a:xfrm>
          <a:prstGeom prst="rect">
            <a:avLst/>
          </a:prstGeom>
        </p:spPr>
      </p:pic>
      <p:pic>
        <p:nvPicPr>
          <p:cNvPr id="11" name="Picture 10" descr="RushHou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27" y="1993451"/>
            <a:ext cx="3327007" cy="2653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0944" y="371857"/>
            <a:ext cx="2395206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Oplossingen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eadth-First-Search-Algorith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25" y="1044285"/>
            <a:ext cx="5357163" cy="4745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8285" y="371857"/>
            <a:ext cx="5680529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Breadth first search </a:t>
            </a:r>
            <a:r>
              <a:rPr lang="en-US" sz="3300" b="1" dirty="0" smtClean="0">
                <a:latin typeface="Montserrat Bold" charset="0"/>
                <a:ea typeface="Montserrat Bold" charset="0"/>
                <a:cs typeface="Montserrat Bold" charset="0"/>
              </a:rPr>
              <a:t>algorithm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8433" y="1430385"/>
            <a:ext cx="7933628" cy="4788103"/>
          </a:xfrm>
          <a:prstGeom prst="rect">
            <a:avLst/>
          </a:prstGeom>
          <a:noFill/>
        </p:spPr>
        <p:txBody>
          <a:bodyPr wrap="square" lIns="108837" tIns="54418" rIns="108837" bIns="54418" rtlCol="0">
            <a:spAutoFit/>
          </a:bodyPr>
          <a:lstStyle/>
          <a:p>
            <a:r>
              <a:rPr lang="en-US" sz="2400" dirty="0"/>
              <a:t>Classes: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Auto’s: </a:t>
            </a:r>
            <a:r>
              <a:rPr lang="en-US" sz="2400" dirty="0" err="1" smtClean="0"/>
              <a:t>Veranderbare</a:t>
            </a:r>
            <a:r>
              <a:rPr lang="en-US" sz="2400" dirty="0" smtClean="0"/>
              <a:t> </a:t>
            </a:r>
            <a:r>
              <a:rPr lang="en-US" sz="2400" dirty="0" err="1" smtClean="0"/>
              <a:t>positie</a:t>
            </a:r>
            <a:r>
              <a:rPr lang="en-US" sz="2400" dirty="0" smtClean="0"/>
              <a:t>, </a:t>
            </a:r>
            <a:r>
              <a:rPr lang="en-US" sz="2400" dirty="0" err="1" smtClean="0"/>
              <a:t>vaste</a:t>
            </a:r>
            <a:r>
              <a:rPr lang="en-US" sz="2400" dirty="0" smtClean="0"/>
              <a:t> </a:t>
            </a:r>
            <a:r>
              <a:rPr lang="en-US" sz="2400" dirty="0" err="1" smtClean="0"/>
              <a:t>positie</a:t>
            </a:r>
            <a:r>
              <a:rPr lang="en-US" sz="2400" dirty="0" smtClean="0"/>
              <a:t>, </a:t>
            </a:r>
            <a:r>
              <a:rPr lang="en-US" sz="2400" dirty="0" err="1" smtClean="0"/>
              <a:t>richting</a:t>
            </a:r>
            <a:r>
              <a:rPr lang="en-US" sz="2400" dirty="0" smtClean="0"/>
              <a:t>, </a:t>
            </a:r>
            <a:r>
              <a:rPr lang="en-US" sz="2400" dirty="0" err="1" smtClean="0"/>
              <a:t>lengte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Bord</a:t>
            </a:r>
            <a:r>
              <a:rPr lang="en-US" sz="2400" dirty="0" smtClean="0"/>
              <a:t> </a:t>
            </a:r>
            <a:r>
              <a:rPr lang="en-US" sz="2400" dirty="0" err="1" smtClean="0"/>
              <a:t>visualiseren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Functie</a:t>
            </a:r>
            <a:r>
              <a:rPr lang="en-US" sz="2400" dirty="0" smtClean="0"/>
              <a:t> om het </a:t>
            </a:r>
            <a:r>
              <a:rPr lang="en-US" sz="2400" dirty="0" err="1" smtClean="0"/>
              <a:t>spel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spelen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907090" y="371857"/>
            <a:ext cx="4382930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Infra &amp; Data </a:t>
            </a: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structuur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221264" y="1562100"/>
            <a:ext cx="4140825" cy="4873195"/>
          </a:xfrm>
        </p:spPr>
        <p:txBody>
          <a:bodyPr/>
          <a:lstStyle/>
          <a:p>
            <a:pPr algn="l"/>
            <a:r>
              <a:rPr lang="nl-NL" dirty="0" smtClean="0">
                <a:solidFill>
                  <a:schemeClr val="tx1"/>
                </a:solidFill>
              </a:rPr>
              <a:t>Rij 1: </a:t>
            </a:r>
            <a:r>
              <a:rPr lang="nl-NL" dirty="0">
                <a:solidFill>
                  <a:schemeClr val="tx1"/>
                </a:solidFill>
              </a:rPr>
              <a:t>B</a:t>
            </a:r>
            <a:r>
              <a:rPr lang="nl-NL" dirty="0" smtClean="0">
                <a:solidFill>
                  <a:schemeClr val="tx1"/>
                </a:solidFill>
              </a:rPr>
              <a:t>ordgrootte</a:t>
            </a: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Rij 2+: info auto’s:</a:t>
            </a:r>
          </a:p>
          <a:p>
            <a:pPr algn="l"/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1: x </a:t>
            </a:r>
            <a:r>
              <a:rPr lang="nl-NL" dirty="0" err="1" smtClean="0">
                <a:solidFill>
                  <a:schemeClr val="tx1"/>
                </a:solidFill>
              </a:rPr>
              <a:t>coordinaat</a:t>
            </a:r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2: y </a:t>
            </a:r>
            <a:r>
              <a:rPr lang="nl-NL" dirty="0" err="1" smtClean="0">
                <a:solidFill>
                  <a:schemeClr val="tx1"/>
                </a:solidFill>
              </a:rPr>
              <a:t>coordinaat</a:t>
            </a:r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3: Richting</a:t>
            </a: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4: Lengte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55F3-8655-B444-9862-24362672072E}" type="slidenum">
              <a:rPr lang="en-US" smtClean="0"/>
              <a:t>8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84" y="1573251"/>
            <a:ext cx="4143236" cy="4247687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2895407" y="371857"/>
            <a:ext cx="6406306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Data </a:t>
            </a: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structuur</a:t>
            </a: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voorbeeld</a:t>
            </a:r>
            <a:r>
              <a:rPr lang="en-US" sz="3300" b="1" dirty="0">
                <a:latin typeface="Montserrat Bold" charset="0"/>
                <a:ea typeface="Montserrat Bold" charset="0"/>
                <a:cs typeface="Montserrat Bold" charset="0"/>
              </a:rPr>
              <a:t>: Game 1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55F3-8655-B444-9862-24362672072E}" type="slidenum">
              <a:rPr lang="en-US" smtClean="0"/>
              <a:t>9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31" y="1643805"/>
            <a:ext cx="3287427" cy="3299832"/>
          </a:xfrm>
          <a:prstGeom prst="rect">
            <a:avLst/>
          </a:prstGeom>
        </p:spPr>
      </p:pic>
      <p:pic>
        <p:nvPicPr>
          <p:cNvPr id="11" name="Picture 6" descr="Rushhour6x6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607" y="1736822"/>
            <a:ext cx="3904561" cy="3113797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4968091" y="371857"/>
            <a:ext cx="2260940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dirty="0" err="1">
                <a:latin typeface="Montserrat Bold" charset="0"/>
                <a:ea typeface="Montserrat Bold" charset="0"/>
                <a:cs typeface="Montserrat Bold" charset="0"/>
              </a:rPr>
              <a:t>Visualisatie</a:t>
            </a:r>
            <a:endParaRPr lang="en-US" sz="3300" b="1" dirty="0"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151</Words>
  <Application>Microsoft Macintosh PowerPoint</Application>
  <PresentationFormat>Breedbeeld</PresentationFormat>
  <Paragraphs>82</Paragraphs>
  <Slides>15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Mangal</vt:lpstr>
      <vt:lpstr>Montserrat</vt:lpstr>
      <vt:lpstr>Montserrat Bold</vt:lpstr>
      <vt:lpstr>Roboto Regular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</dc:title>
  <dc:creator>jelle Roebroek</dc:creator>
  <cp:lastModifiedBy>jelle Roebroek</cp:lastModifiedBy>
  <cp:revision>12</cp:revision>
  <dcterms:created xsi:type="dcterms:W3CDTF">2018-05-03T08:19:17Z</dcterms:created>
  <dcterms:modified xsi:type="dcterms:W3CDTF">2018-05-04T12:34:24Z</dcterms:modified>
</cp:coreProperties>
</file>