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31" r:id="rId2"/>
    <p:sldId id="341" r:id="rId3"/>
    <p:sldId id="342" r:id="rId4"/>
    <p:sldId id="337" r:id="rId5"/>
    <p:sldId id="343" r:id="rId6"/>
    <p:sldId id="345"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67005"/>
  </p:normalViewPr>
  <p:slideViewPr>
    <p:cSldViewPr snapToGrid="0" snapToObjects="1">
      <p:cViewPr varScale="1">
        <p:scale>
          <a:sx n="151" d="100"/>
          <a:sy n="151" d="100"/>
        </p:scale>
        <p:origin x="3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0:28:24.067"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4T20:41:32.840" idx="2">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4B8FC-63DF-EC4A-BD5B-051099F7E316}"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6B5D8-1566-994B-8EF9-B9A0B8D814D8}" type="slidenum">
              <a:rPr lang="en-US" smtClean="0"/>
              <a:t>‹#›</a:t>
            </a:fld>
            <a:endParaRPr lang="en-US"/>
          </a:p>
        </p:txBody>
      </p:sp>
    </p:spTree>
    <p:extLst>
      <p:ext uri="{BB962C8B-B14F-4D97-AF65-F5344CB8AC3E}">
        <p14:creationId xmlns:p14="http://schemas.microsoft.com/office/powerpoint/2010/main" val="289396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console.aws.amazon.com/lambda/" TargetMode="External"/><Relationship Id="rId13" Type="http://schemas.openxmlformats.org/officeDocument/2006/relationships/hyperlink" Target="https://aws.amazon.com/visualstudio/" TargetMode="External"/><Relationship Id="rId3" Type="http://schemas.openxmlformats.org/officeDocument/2006/relationships/hyperlink" Target="https://alpinelinux.org/" TargetMode="External"/><Relationship Id="rId7" Type="http://schemas.openxmlformats.org/officeDocument/2006/relationships/hyperlink" Target="https://aws.amazon.com/lambda/" TargetMode="External"/><Relationship Id="rId12" Type="http://schemas.openxmlformats.org/officeDocument/2006/relationships/hyperlink" Target="https://docs.aws.amazon.com/cdk/api/latest/docs/aws-lambda-readme.html#docker-image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ws.amazon.com/lambda/pricing/" TargetMode="External"/><Relationship Id="rId11" Type="http://schemas.openxmlformats.org/officeDocument/2006/relationships/hyperlink" Target="https://docs.aws.amazon.com/serverless-application-model/latest/developerguide/sam-property-function-imageconfig.html" TargetMode="External"/><Relationship Id="rId5" Type="http://schemas.openxmlformats.org/officeDocument/2006/relationships/hyperlink" Target="https://aws.amazon.com/ecr/pricing/" TargetMode="External"/><Relationship Id="rId10" Type="http://schemas.openxmlformats.org/officeDocument/2006/relationships/hyperlink" Target="https://aws.amazon.com/tools/" TargetMode="External"/><Relationship Id="rId4" Type="http://schemas.openxmlformats.org/officeDocument/2006/relationships/hyperlink" Target="https://www.debian.org/" TargetMode="External"/><Relationship Id="rId9" Type="http://schemas.openxmlformats.org/officeDocument/2006/relationships/hyperlink" Target="https://aws.amazon.com/cli/" TargetMode="External"/><Relationship Id="rId14" Type="http://schemas.openxmlformats.org/officeDocument/2006/relationships/hyperlink" Target="https://aws.amazon.com/visualstudiocod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lambda/latest/dg/using-extension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Kevin Wang, and I’m a Solution Architect here at AWS. Today, I’ll be discussing a new feature, AWS Lambda Container Image Support, and how customers can now use container tooling such as the Docker CLI with our serverless offerings. </a:t>
            </a:r>
            <a:r>
              <a:rPr lang="en-US" sz="1200" b="0" i="0" kern="1200" dirty="0">
                <a:solidFill>
                  <a:schemeClr val="tx1"/>
                </a:solidFill>
                <a:effectLst/>
                <a:latin typeface="+mn-lt"/>
                <a:ea typeface="+mn-ea"/>
                <a:cs typeface="+mn-cs"/>
              </a:rPr>
              <a:t>You can now package and deploy Lambda functions as container images of up to 10 GB in size.  This way, you can also easily build and deploy larger workloads that rely on sizable dependencies, such as machine learning or data intensive workloads. Just like functions packaged as ZIP archives, functions deployed as container images benefit from the same operational simplicity, automatic scaling, high availability, and native integrations with many services.</a:t>
            </a:r>
            <a:endParaRPr lang="en-US" dirty="0"/>
          </a:p>
        </p:txBody>
      </p:sp>
      <p:sp>
        <p:nvSpPr>
          <p:cNvPr id="4" name="Slide Number Placeholder 3"/>
          <p:cNvSpPr>
            <a:spLocks noGrp="1"/>
          </p:cNvSpPr>
          <p:nvPr>
            <p:ph type="sldNum" sz="quarter" idx="5"/>
          </p:nvPr>
        </p:nvSpPr>
        <p:spPr/>
        <p:txBody>
          <a:bodyPr/>
          <a:lstStyle/>
          <a:p>
            <a:fld id="{6236B5D8-1566-994B-8EF9-B9A0B8D814D8}" type="slidenum">
              <a:rPr lang="en-US" smtClean="0"/>
              <a:t>1</a:t>
            </a:fld>
            <a:endParaRPr lang="en-US"/>
          </a:p>
        </p:txBody>
      </p:sp>
    </p:spTree>
    <p:extLst>
      <p:ext uri="{BB962C8B-B14F-4D97-AF65-F5344CB8AC3E}">
        <p14:creationId xmlns:p14="http://schemas.microsoft.com/office/powerpoint/2010/main" val="185181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dive into container image support, let’s do a a quick overview of its underlying components.  First, we’ll take a look at AWS Lambda. The service provides an event-driven, serverless computing platform</a:t>
            </a: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No servers to manage:</a:t>
            </a:r>
          </a:p>
          <a:p>
            <a:r>
              <a:rPr lang="en-US" sz="1200" b="0" i="0" kern="1200" dirty="0">
                <a:solidFill>
                  <a:schemeClr val="tx1"/>
                </a:solidFill>
                <a:effectLst/>
                <a:latin typeface="+mn-lt"/>
                <a:ea typeface="+mn-ea"/>
                <a:cs typeface="+mn-cs"/>
              </a:rPr>
              <a:t>AWS Lambda automatically runs your code without requiring you to provision or manage infrastructure. Just write the code and upload it to Lambda either as a ZIP file or container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Continuous Scaling:</a:t>
            </a:r>
          </a:p>
          <a:p>
            <a:r>
              <a:rPr lang="en-US" sz="1200" b="0" i="0" kern="1200" dirty="0">
                <a:solidFill>
                  <a:schemeClr val="tx1"/>
                </a:solidFill>
                <a:effectLst/>
                <a:latin typeface="+mn-lt"/>
                <a:ea typeface="+mn-ea"/>
                <a:cs typeface="+mn-cs"/>
              </a:rPr>
              <a:t>AWS Lambda automatically scales your application by running code in response to each event. Your code runs in parallel and processes each trigger individually, scaling precisely with the size of the workload, from a few requests per day, to hundreds of thousands per second.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920" b="0" i="0" kern="1200" dirty="0">
                <a:solidFill>
                  <a:schemeClr val="tx1"/>
                </a:solidFill>
                <a:effectLst/>
                <a:latin typeface="Amazon Ember Regular" charset="0"/>
                <a:ea typeface="+mn-ea"/>
                <a:cs typeface="+mn-cs"/>
              </a:rPr>
              <a:t>Cost opt:</a:t>
            </a:r>
          </a:p>
          <a:p>
            <a:r>
              <a:rPr lang="en-US" sz="1200" b="0" i="0" kern="1200" dirty="0">
                <a:solidFill>
                  <a:schemeClr val="tx1"/>
                </a:solidFill>
                <a:effectLst/>
                <a:latin typeface="+mn-lt"/>
                <a:ea typeface="+mn-ea"/>
                <a:cs typeface="+mn-cs"/>
              </a:rPr>
              <a:t>With AWS Lambda, you only pay for the compute time you consume, so you’re never paying for over-provisioned infrastructure. You are charged for every millisecond your code executes and the number of times your code is triggered.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Consistent performance at any scale:</a:t>
            </a:r>
          </a:p>
          <a:p>
            <a:r>
              <a:rPr lang="en-US" sz="1200" b="0" i="0" kern="1200" dirty="0">
                <a:solidFill>
                  <a:schemeClr val="tx1"/>
                </a:solidFill>
                <a:effectLst/>
                <a:latin typeface="+mn-lt"/>
                <a:ea typeface="+mn-ea"/>
                <a:cs typeface="+mn-cs"/>
              </a:rPr>
              <a:t>With AWS Lambda, you can optimize your code execution time by choosing the right memory size for your function. You can also keep your functions initialized and hyper-ready to respond within double digit milliseconds by enabling Provisioned Concurrency.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920" b="0" i="0" kern="1200" dirty="0">
              <a:solidFill>
                <a:schemeClr val="tx1"/>
              </a:solidFill>
              <a:effectLst/>
              <a:latin typeface="Amazon Ember Regular" charset="0"/>
              <a:ea typeface="+mn-ea"/>
              <a:cs typeface="+mn-cs"/>
            </a:endParaRPr>
          </a:p>
          <a:p>
            <a:endParaRPr lang="en-US" sz="1920" b="0"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5863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other side of the coin are containers.</a:t>
            </a:r>
          </a:p>
          <a:p>
            <a:r>
              <a:rPr lang="en-US" sz="1200" b="0" i="0" kern="1200" dirty="0">
                <a:solidFill>
                  <a:schemeClr val="tx1"/>
                </a:solidFill>
                <a:effectLst/>
                <a:latin typeface="+mn-lt"/>
                <a:ea typeface="+mn-ea"/>
                <a:cs typeface="+mn-cs"/>
              </a:rPr>
              <a:t>Containers are an easy and portable way to run and deploy applications, and often a first step in a one’s modernization journey. Operations teams who are already running containers, on-premises or in the cloud, would benefit from migrating them to AWS Managed Services like Amazon Elastic Kubernetes Service (Amazon EKS) or Amazon Elastic Container Service (Amazon ECS) with AWS Fargate to reduce operational burden and gain the benefits of scalability, reliability, security and availability.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also does the heavy lifting for your customers (ex. infrastructure provisioning and container orchestration), resulting in simplified operations and reduced management overhead</a:t>
            </a: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ECR: f</a:t>
            </a:r>
            <a:r>
              <a:rPr lang="en-US" sz="1200" b="0" i="0" kern="1200" dirty="0">
                <a:solidFill>
                  <a:schemeClr val="tx1"/>
                </a:solidFill>
                <a:effectLst/>
                <a:latin typeface="+mn-lt"/>
                <a:ea typeface="+mn-ea"/>
                <a:cs typeface="+mn-cs"/>
              </a:rPr>
              <a:t>ully managed container registry that makes it easy to store, manage, share, and deploy your container images and artifacts anywhere</a:t>
            </a:r>
          </a:p>
          <a:p>
            <a:r>
              <a:rPr lang="en-US" sz="1200" b="0" i="0" kern="1200" dirty="0">
                <a:solidFill>
                  <a:schemeClr val="tx1"/>
                </a:solidFill>
                <a:effectLst/>
                <a:latin typeface="+mn-lt"/>
                <a:ea typeface="+mn-ea"/>
                <a:cs typeface="+mn-cs"/>
              </a:rPr>
              <a:t>ECS:  is a fully managed container orchestration service. </a:t>
            </a:r>
            <a:br>
              <a:rPr lang="en-US" sz="2000" dirty="0"/>
            </a:br>
            <a:endParaRPr lang="en-US" sz="1920" b="0"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0620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Amazon Ember Regular" charset="0"/>
                <a:ea typeface="+mn-ea"/>
                <a:cs typeface="+mn-cs"/>
              </a:rPr>
              <a:t>Build applications to run on lambda using container tooling you’re familiar with</a:t>
            </a:r>
          </a:p>
          <a:p>
            <a:endParaRPr lang="en-US" sz="192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mn-lt"/>
                <a:ea typeface="+mn-ea"/>
                <a:cs typeface="+mn-cs"/>
              </a:rPr>
              <a:t>functions deployed as container images benefit from the same operational simplicity, automatic scaling, high availability, and native integrations with many services.</a:t>
            </a:r>
          </a:p>
          <a:p>
            <a:r>
              <a:rPr lang="en-US" sz="1200" b="0" i="0" kern="1200" dirty="0">
                <a:solidFill>
                  <a:schemeClr val="tx1"/>
                </a:solidFill>
                <a:effectLst/>
                <a:latin typeface="+mn-lt"/>
                <a:ea typeface="+mn-ea"/>
                <a:cs typeface="+mn-cs"/>
              </a:rPr>
              <a:t>base images for all the supported Lambda runtimes (Python, Node.js, Java, .NET, Go, Ruby) so that you can easily add your code and dependencies. You can deploy your own arbitrary base images to Lambda, for example images based on </a:t>
            </a:r>
            <a:r>
              <a:rPr lang="en-US" sz="1200" b="0" i="0" u="none" strike="noStrike" kern="1200" dirty="0">
                <a:solidFill>
                  <a:schemeClr val="tx1"/>
                </a:solidFill>
                <a:effectLst/>
                <a:latin typeface="+mn-lt"/>
                <a:ea typeface="+mn-ea"/>
                <a:cs typeface="+mn-cs"/>
                <a:hlinkClick r:id="rId3"/>
              </a:rPr>
              <a:t>Alpine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a:rPr>
              <a:t>Debian</a:t>
            </a:r>
            <a:r>
              <a:rPr lang="en-US" sz="1200" b="0" i="0" kern="1200" dirty="0">
                <a:solidFill>
                  <a:schemeClr val="tx1"/>
                </a:solidFill>
                <a:effectLst/>
                <a:latin typeface="+mn-lt"/>
                <a:ea typeface="+mn-ea"/>
                <a:cs typeface="+mn-cs"/>
              </a:rPr>
              <a:t> Linux. </a:t>
            </a: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no additional costs to use this feature. You </a:t>
            </a:r>
            <a:r>
              <a:rPr lang="en-US" sz="1200" b="0" i="0" u="none" strike="noStrike" kern="1200" dirty="0">
                <a:solidFill>
                  <a:schemeClr val="tx1"/>
                </a:solidFill>
                <a:effectLst/>
                <a:latin typeface="+mn-lt"/>
                <a:ea typeface="+mn-ea"/>
                <a:cs typeface="+mn-cs"/>
                <a:hlinkClick r:id="rId5"/>
              </a:rPr>
              <a:t>pay for the ECR repository</a:t>
            </a:r>
            <a:r>
              <a:rPr lang="en-US" sz="1200" b="0" i="0" kern="1200" dirty="0">
                <a:solidFill>
                  <a:schemeClr val="tx1"/>
                </a:solidFill>
                <a:effectLst/>
                <a:latin typeface="+mn-lt"/>
                <a:ea typeface="+mn-ea"/>
                <a:cs typeface="+mn-cs"/>
              </a:rPr>
              <a:t> and the usual </a:t>
            </a:r>
            <a:r>
              <a:rPr lang="en-US" sz="1200" b="0" i="0" u="none" strike="noStrike" kern="1200" dirty="0">
                <a:solidFill>
                  <a:schemeClr val="tx1"/>
                </a:solidFill>
                <a:effectLst/>
                <a:latin typeface="+mn-lt"/>
                <a:ea typeface="+mn-ea"/>
                <a:cs typeface="+mn-cs"/>
                <a:hlinkClick r:id="rId6"/>
              </a:rPr>
              <a:t>Lambda pricing</a:t>
            </a:r>
            <a:r>
              <a:rPr lang="en-US" sz="1200" b="0" i="0" kern="1200" dirty="0">
                <a:solidFill>
                  <a:schemeClr val="tx1"/>
                </a:solidFill>
                <a:effectLst/>
                <a:latin typeface="+mn-lt"/>
                <a:ea typeface="+mn-ea"/>
                <a:cs typeface="+mn-cs"/>
              </a:rPr>
              <a:t>.</a:t>
            </a:r>
          </a:p>
          <a:p>
            <a:br>
              <a:rPr lang="en-US" dirty="0">
                <a:solidFill>
                  <a:schemeClr val="tx1"/>
                </a:solidFill>
              </a:rPr>
            </a:br>
            <a:r>
              <a:rPr lang="en-US" sz="1200" b="0" i="0" kern="1200" dirty="0">
                <a:solidFill>
                  <a:schemeClr val="tx1"/>
                </a:solidFill>
                <a:effectLst/>
                <a:latin typeface="+mn-lt"/>
                <a:ea typeface="+mn-ea"/>
                <a:cs typeface="+mn-cs"/>
              </a:rPr>
              <a:t>You can use container image support in </a:t>
            </a:r>
            <a:r>
              <a:rPr lang="en-US" sz="12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AWS Lambda</a:t>
            </a:r>
            <a:r>
              <a:rPr lang="en-US" sz="1200" b="0" i="0" kern="1200" dirty="0">
                <a:solidFill>
                  <a:schemeClr val="tx1"/>
                </a:solidFill>
                <a:effectLst/>
                <a:latin typeface="+mn-lt"/>
                <a:ea typeface="+mn-ea"/>
                <a:cs typeface="+mn-cs"/>
              </a:rPr>
              <a:t> with the </a:t>
            </a:r>
            <a:r>
              <a:rPr lang="en-US" sz="12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console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AWS Command Line Interface (CLI)</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AWS SDKs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AWS Serverless Application Model (SAM)</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AWS Cloud Development Kit (CDK)</a:t>
            </a:r>
            <a:r>
              <a:rPr lang="en-US" sz="1200" b="0" i="0" kern="1200" dirty="0">
                <a:solidFill>
                  <a:schemeClr val="tx1"/>
                </a:solidFill>
                <a:effectLst/>
                <a:latin typeface="+mn-lt"/>
                <a:ea typeface="+mn-ea"/>
                <a:cs typeface="+mn-cs"/>
              </a:rPr>
              <a:t>, AWS Toolkits for </a:t>
            </a:r>
            <a:r>
              <a:rPr lang="en-US" sz="1200" b="0" i="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Visual Studio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VS Code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Easier dependency management and app building</a:t>
            </a:r>
          </a:p>
          <a:p>
            <a:pPr marL="228600" indent="-228600">
              <a:buAutoNum type="arabicPeriod"/>
            </a:pPr>
            <a:r>
              <a:rPr lang="en-US" sz="1200" b="0" i="0" kern="1200" dirty="0">
                <a:solidFill>
                  <a:schemeClr val="tx1"/>
                </a:solidFill>
                <a:effectLst/>
                <a:latin typeface="+mn-lt"/>
                <a:ea typeface="+mn-ea"/>
                <a:cs typeface="+mn-cs"/>
              </a:rPr>
              <a:t>Use a consistent set of tools</a:t>
            </a:r>
          </a:p>
          <a:p>
            <a:pPr marL="228600" indent="-228600">
              <a:buAutoNum type="arabicPeriod"/>
            </a:pPr>
            <a:r>
              <a:rPr lang="en-US" sz="1200" b="0" i="0" kern="1200" dirty="0">
                <a:solidFill>
                  <a:schemeClr val="tx1"/>
                </a:solidFill>
                <a:effectLst/>
                <a:latin typeface="+mn-lt"/>
                <a:ea typeface="+mn-ea"/>
                <a:cs typeface="+mn-cs"/>
              </a:rPr>
              <a:t>Deploy large applications w/ AWS provided or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images</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10657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Amazon Ember Regular" charset="0"/>
                <a:ea typeface="+mn-ea"/>
                <a:cs typeface="+mn-cs"/>
              </a:rPr>
              <a:t>Develop locally. Push to ECR, and execute a </a:t>
            </a:r>
            <a:r>
              <a:rPr lang="en-US" sz="1920" b="0" i="0" kern="1200" dirty="0" err="1">
                <a:solidFill>
                  <a:schemeClr val="tx1"/>
                </a:solidFill>
                <a:effectLst/>
                <a:latin typeface="Amazon Ember Regular" charset="0"/>
                <a:ea typeface="+mn-ea"/>
                <a:cs typeface="+mn-cs"/>
              </a:rPr>
              <a:t>createfunction</a:t>
            </a:r>
            <a:r>
              <a:rPr lang="en-US" sz="1920" b="0" i="0" kern="1200" dirty="0">
                <a:solidFill>
                  <a:schemeClr val="tx1"/>
                </a:solidFill>
                <a:effectLst/>
                <a:latin typeface="Amazon Ember Regular" charset="0"/>
                <a:ea typeface="+mn-ea"/>
                <a:cs typeface="+mn-cs"/>
              </a:rPr>
              <a:t> using the container image. </a:t>
            </a: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Runtime hooks: New is Lambda Runtime Interface Clients, </a:t>
            </a:r>
            <a:r>
              <a:rPr lang="en-US" sz="1200" b="0" i="0" kern="1200" dirty="0">
                <a:solidFill>
                  <a:schemeClr val="tx1"/>
                </a:solidFill>
                <a:effectLst/>
                <a:latin typeface="+mn-lt"/>
                <a:ea typeface="+mn-ea"/>
                <a:cs typeface="+mn-cs"/>
              </a:rPr>
              <a:t>Runtime API for all supported runtimes. These implementations are available via native package managers, so that you can easily pick them up in your images, and are being shared with the community using an open source license (for custom base images). You can use </a:t>
            </a:r>
            <a:r>
              <a:rPr lang="en-US" sz="1200" b="0" i="0" u="none" strike="noStrike" kern="1200" dirty="0">
                <a:solidFill>
                  <a:schemeClr val="tx1"/>
                </a:solidFill>
                <a:effectLst/>
                <a:latin typeface="+mn-lt"/>
                <a:ea typeface="+mn-ea"/>
                <a:cs typeface="+mn-cs"/>
                <a:hlinkClick r:id="rId3"/>
              </a:rPr>
              <a:t>internal extensions</a:t>
            </a:r>
            <a:r>
              <a:rPr lang="en-US" sz="1200" b="0" i="0" kern="1200" dirty="0">
                <a:solidFill>
                  <a:schemeClr val="tx1"/>
                </a:solidFill>
                <a:effectLst/>
                <a:latin typeface="+mn-lt"/>
                <a:ea typeface="+mn-ea"/>
                <a:cs typeface="+mn-cs"/>
              </a:rPr>
              <a:t> to modify the runtime </a:t>
            </a:r>
            <a:r>
              <a:rPr lang="en-US" sz="1200" b="0" i="0" kern="1200" dirty="0" err="1">
                <a:solidFill>
                  <a:schemeClr val="tx1"/>
                </a:solidFill>
                <a:effectLst/>
                <a:latin typeface="+mn-lt"/>
                <a:ea typeface="+mn-ea"/>
                <a:cs typeface="+mn-cs"/>
              </a:rPr>
              <a:t>proces</a:t>
            </a:r>
            <a:endParaRPr lang="en-US" sz="1920" b="0" i="0" kern="1200" dirty="0">
              <a:solidFill>
                <a:schemeClr val="tx1"/>
              </a:solidFill>
              <a:effectLst/>
              <a:latin typeface="Amazon Ember Regular" charset="0"/>
              <a:ea typeface="+mn-ea"/>
              <a:cs typeface="+mn-cs"/>
            </a:endParaRP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Local Testing: Lambda Runtime Interface Emulator, </a:t>
            </a:r>
            <a:r>
              <a:rPr lang="en-US" sz="1200" b="0" i="0" kern="1200" dirty="0">
                <a:solidFill>
                  <a:schemeClr val="tx1"/>
                </a:solidFill>
                <a:effectLst/>
                <a:latin typeface="+mn-lt"/>
                <a:ea typeface="+mn-ea"/>
                <a:cs typeface="+mn-cs"/>
              </a:rPr>
              <a:t>enables you to perform local testing of the container image and check that it will run when deployed to Lambda, included in all AWS provided base images</a:t>
            </a:r>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94325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49702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8763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9759-2478-484D-9AB1-795025CDF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859708-7ACC-944E-88EE-D194621FC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5ABAD4-23A7-BC48-A83F-0F74C3E741B3}"/>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8310ABD1-115B-0C4E-A807-917A695F9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26BB7-F989-9A41-B8F7-906C34A5E894}"/>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142986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036B-6D0A-DC4D-BC21-E3802800E8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959D79-7A36-D343-B5F3-1DE7EFFD1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A6E8-04C3-1649-BE3D-9C0B1E88FEB9}"/>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A02A3138-974C-B243-B959-ECF41F65D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440A8-38DB-D649-BB0A-F12BB22B2F89}"/>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405622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E9BFF-D03C-0542-ABFF-E3FD24584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6625B-C019-CA4A-BF62-BC08DD6F7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BED58-8AD9-4449-82D9-6DDA68CC3C6F}"/>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8DE08549-8DE1-3247-B73C-E2060CCF2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56A8E-A8E5-6642-B4BD-ADDF6C787CA1}"/>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4898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_TwoSpeakers">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79ABD2-77EF-0C4F-B055-29A37E0C20F7}"/>
              </a:ext>
            </a:extLst>
          </p:cNvPr>
          <p:cNvPicPr>
            <a:picLocks noChangeAspect="1"/>
          </p:cNvPicPr>
          <p:nvPr userDrawn="1"/>
        </p:nvPicPr>
        <p:blipFill>
          <a:blip r:embed="rId2"/>
          <a:srcRect/>
          <a:stretch/>
        </p:blipFill>
        <p:spPr>
          <a:xfrm>
            <a:off x="2462" y="1"/>
            <a:ext cx="12187076" cy="6857999"/>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 name="Picture 3">
            <a:extLst>
              <a:ext uri="{FF2B5EF4-FFF2-40B4-BE49-F238E27FC236}">
                <a16:creationId xmlns:a16="http://schemas.microsoft.com/office/drawing/2014/main" id="{9B912445-9462-9B44-845C-47D2CD8829A0}"/>
              </a:ext>
            </a:extLst>
          </p:cNvPr>
          <p:cNvPicPr>
            <a:picLocks noChangeAspect="1"/>
          </p:cNvPicPr>
          <p:nvPr userDrawn="1"/>
        </p:nvPicPr>
        <p:blipFill>
          <a:blip r:embed="rId3"/>
          <a:stretch>
            <a:fillRect/>
          </a:stretch>
        </p:blipFill>
        <p:spPr>
          <a:xfrm>
            <a:off x="466794" y="630749"/>
            <a:ext cx="2270963" cy="670560"/>
          </a:xfrm>
          <a:prstGeom prst="rect">
            <a:avLst/>
          </a:prstGeom>
        </p:spPr>
      </p:pic>
    </p:spTree>
    <p:extLst>
      <p:ext uri="{BB962C8B-B14F-4D97-AF65-F5344CB8AC3E}">
        <p14:creationId xmlns:p14="http://schemas.microsoft.com/office/powerpoint/2010/main" val="1449954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8795582"/>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BB08B99-C266-CB41-AD06-12C934901626}"/>
              </a:ext>
            </a:extLst>
          </p:cNvPr>
          <p:cNvPicPr>
            <a:picLocks noChangeAspect="1"/>
          </p:cNvPicPr>
          <p:nvPr userDrawn="1"/>
        </p:nvPicPr>
        <p:blipFill>
          <a:blip r:embed="rId2"/>
          <a:srcRect/>
          <a:stretch/>
        </p:blipFill>
        <p:spPr>
          <a:xfrm>
            <a:off x="5538" y="1731"/>
            <a:ext cx="12180925" cy="6854539"/>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sp>
        <p:nvSpPr>
          <p:cNvPr id="8" name="Rectangle 7">
            <a:extLst>
              <a:ext uri="{FF2B5EF4-FFF2-40B4-BE49-F238E27FC236}">
                <a16:creationId xmlns:a16="http://schemas.microsoft.com/office/drawing/2014/main" id="{4829CC60-096F-E044-B3F6-9531C9EB90DA}"/>
              </a:ext>
            </a:extLst>
          </p:cNvPr>
          <p:cNvSpPr/>
          <p:nvPr userDrawn="1"/>
        </p:nvSpPr>
        <p:spPr>
          <a:xfrm>
            <a:off x="10530840" y="6214171"/>
            <a:ext cx="1187095" cy="440087"/>
          </a:xfrm>
          <a:prstGeom prst="rect">
            <a:avLst/>
          </a:prstGeom>
          <a:solidFill>
            <a:schemeClr val="bg2">
              <a:alpha val="58000"/>
            </a:schemeClr>
          </a:solidFill>
          <a:ln>
            <a:noFill/>
          </a:ln>
          <a:effectLst>
            <a:glow rad="139700">
              <a:schemeClr val="bg2">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pic>
        <p:nvPicPr>
          <p:cNvPr id="6" name="Picture 5">
            <a:extLst>
              <a:ext uri="{FF2B5EF4-FFF2-40B4-BE49-F238E27FC236}">
                <a16:creationId xmlns:a16="http://schemas.microsoft.com/office/drawing/2014/main" id="{B54A0C07-5079-F54B-8F79-A11CAA8A7F0E}"/>
              </a:ext>
            </a:extLst>
          </p:cNvPr>
          <p:cNvPicPr>
            <a:picLocks noChangeAspect="1"/>
          </p:cNvPicPr>
          <p:nvPr userDrawn="1"/>
        </p:nvPicPr>
        <p:blipFill>
          <a:blip r:embed="rId3"/>
          <a:stretch>
            <a:fillRect/>
          </a:stretch>
        </p:blipFill>
        <p:spPr>
          <a:xfrm>
            <a:off x="10530840" y="6264421"/>
            <a:ext cx="1187095" cy="350520"/>
          </a:xfrm>
          <a:prstGeom prst="rect">
            <a:avLst/>
          </a:prstGeom>
        </p:spPr>
      </p:pic>
    </p:spTree>
    <p:extLst>
      <p:ext uri="{BB962C8B-B14F-4D97-AF65-F5344CB8AC3E}">
        <p14:creationId xmlns:p14="http://schemas.microsoft.com/office/powerpoint/2010/main" val="400065595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A0D9-4628-3441-AAFC-4CEDCB8D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F7983-D4B9-5044-9022-17ED669B0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51824-A9EF-8849-8B60-5A61B49A40CC}"/>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BAA3BE1E-A6FC-DD49-BD30-371D46F8D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F311D-DE68-CC41-AA24-A2D72645E620}"/>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35158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27E4-3F43-DD44-8D0F-1B71C3A8F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BCC8CF-5FAD-7640-83BD-1EDD636B3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400DF-53EA-4846-AD4A-864468853A11}"/>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920F05EB-5275-3243-9B61-527C56CBC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E1D80-5765-B440-A53C-84763A910D63}"/>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32148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FED1-7366-184B-B4B4-3D2DDA1AE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38E1E-2319-AA44-A733-EE107B0524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F2B68-75BC-6847-AEE3-FB3557BDF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11516E-76E4-D949-9C28-C632DA0AC5B4}"/>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6" name="Footer Placeholder 5">
            <a:extLst>
              <a:ext uri="{FF2B5EF4-FFF2-40B4-BE49-F238E27FC236}">
                <a16:creationId xmlns:a16="http://schemas.microsoft.com/office/drawing/2014/main" id="{17D012C7-A9CD-0942-8B27-D5F96CB48A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F839C-760B-EF42-9B07-4A086924D6F6}"/>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16672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6ABD-7972-8948-BF2F-AC80A4C60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39797-7F09-1D4E-9088-C9DDAB2D0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508B8-423B-D54F-AA73-0E6DBDFA1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7C9C3-8DDA-6B40-81A2-97778B23D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D4C62-22B6-B640-99AF-3E1C95783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59227-D6D7-9547-8A14-BABD95193482}"/>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8" name="Footer Placeholder 7">
            <a:extLst>
              <a:ext uri="{FF2B5EF4-FFF2-40B4-BE49-F238E27FC236}">
                <a16:creationId xmlns:a16="http://schemas.microsoft.com/office/drawing/2014/main" id="{DADD13E5-A2E6-FD4A-B95C-B1325ED54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6C68A5-FAEE-7F46-A15C-36B596ADB7D6}"/>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99894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1FE1-548F-8C47-8445-E934A002A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C5A094-470E-B045-B5A2-EC2F5F432C80}"/>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4" name="Footer Placeholder 3">
            <a:extLst>
              <a:ext uri="{FF2B5EF4-FFF2-40B4-BE49-F238E27FC236}">
                <a16:creationId xmlns:a16="http://schemas.microsoft.com/office/drawing/2014/main" id="{906CAE4D-3F30-8644-85CF-0A3CE483A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4333BC-C7F4-0A44-8E6A-050C72F4F430}"/>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417064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EFCBC-8DCC-9944-9F3F-FCD524CC8315}"/>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3" name="Footer Placeholder 2">
            <a:extLst>
              <a:ext uri="{FF2B5EF4-FFF2-40B4-BE49-F238E27FC236}">
                <a16:creationId xmlns:a16="http://schemas.microsoft.com/office/drawing/2014/main" id="{196E6F21-A0CF-DA44-90C5-474665DC79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B7CD9-6624-DF47-AA60-E600D20A8E84}"/>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388539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B337-2306-2149-BAED-21B7B9F58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B7A03-29BB-7149-BA21-9B475974D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3207A-87BD-A348-BE8B-DE698610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9385A-8665-954C-9CA2-11ED8848A1AA}"/>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6" name="Footer Placeholder 5">
            <a:extLst>
              <a:ext uri="{FF2B5EF4-FFF2-40B4-BE49-F238E27FC236}">
                <a16:creationId xmlns:a16="http://schemas.microsoft.com/office/drawing/2014/main" id="{AB5D375E-A35A-D540-9DD6-D2E136228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51F4B-223D-AA45-A22D-B65A36ED16F5}"/>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349287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32BE-EB6B-EA4F-AE9C-8ADD2154E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C3085B-1D74-6C41-AFD1-2CECB4D34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8F5BA-07F2-FF48-8162-27610D927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EE7C0-DFD4-8248-BC2E-D58F4CAE49F8}"/>
              </a:ext>
            </a:extLst>
          </p:cNvPr>
          <p:cNvSpPr>
            <a:spLocks noGrp="1"/>
          </p:cNvSpPr>
          <p:nvPr>
            <p:ph type="dt" sz="half" idx="10"/>
          </p:nvPr>
        </p:nvSpPr>
        <p:spPr/>
        <p:txBody>
          <a:bodyPr/>
          <a:lstStyle/>
          <a:p>
            <a:fld id="{E1A4A1F3-E7AA-2E42-B451-D32434F225C2}" type="datetimeFigureOut">
              <a:rPr lang="en-US" smtClean="0"/>
              <a:t>2/1/21</a:t>
            </a:fld>
            <a:endParaRPr lang="en-US"/>
          </a:p>
        </p:txBody>
      </p:sp>
      <p:sp>
        <p:nvSpPr>
          <p:cNvPr id="6" name="Footer Placeholder 5">
            <a:extLst>
              <a:ext uri="{FF2B5EF4-FFF2-40B4-BE49-F238E27FC236}">
                <a16:creationId xmlns:a16="http://schemas.microsoft.com/office/drawing/2014/main" id="{55C8BCF7-4D07-BC48-AFBB-AC864BCC6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4C731-A858-474C-8732-D670C700BF84}"/>
              </a:ext>
            </a:extLst>
          </p:cNvPr>
          <p:cNvSpPr>
            <a:spLocks noGrp="1"/>
          </p:cNvSpPr>
          <p:nvPr>
            <p:ph type="sldNum" sz="quarter" idx="12"/>
          </p:nvPr>
        </p:nvSpPr>
        <p:spPr/>
        <p:txBody>
          <a:bodyPr/>
          <a:lstStyle/>
          <a:p>
            <a:fld id="{436ED6A3-EDA7-964F-A5A8-EA3944F7C84C}" type="slidenum">
              <a:rPr lang="en-US" smtClean="0"/>
              <a:t>‹#›</a:t>
            </a:fld>
            <a:endParaRPr lang="en-US"/>
          </a:p>
        </p:txBody>
      </p:sp>
    </p:spTree>
    <p:extLst>
      <p:ext uri="{BB962C8B-B14F-4D97-AF65-F5344CB8AC3E}">
        <p14:creationId xmlns:p14="http://schemas.microsoft.com/office/powerpoint/2010/main" val="151693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B0882-326E-0441-BC39-7C456883C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1F75B-0306-294F-92F3-36BBD2F5D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CC74-D1DF-B148-8FC8-A6288552B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4A1F3-E7AA-2E42-B451-D32434F225C2}" type="datetimeFigureOut">
              <a:rPr lang="en-US" smtClean="0"/>
              <a:t>2/1/21</a:t>
            </a:fld>
            <a:endParaRPr lang="en-US"/>
          </a:p>
        </p:txBody>
      </p:sp>
      <p:sp>
        <p:nvSpPr>
          <p:cNvPr id="5" name="Footer Placeholder 4">
            <a:extLst>
              <a:ext uri="{FF2B5EF4-FFF2-40B4-BE49-F238E27FC236}">
                <a16:creationId xmlns:a16="http://schemas.microsoft.com/office/drawing/2014/main" id="{AFC2FDB6-2C84-2641-9E3D-DE4B1837F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A87B3-ABD0-9B46-B1B2-E52C2C2F3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ED6A3-EDA7-964F-A5A8-EA3944F7C84C}" type="slidenum">
              <a:rPr lang="en-US" smtClean="0"/>
              <a:t>‹#›</a:t>
            </a:fld>
            <a:endParaRPr lang="en-US"/>
          </a:p>
        </p:txBody>
      </p:sp>
    </p:spTree>
    <p:extLst>
      <p:ext uri="{BB962C8B-B14F-4D97-AF65-F5344CB8AC3E}">
        <p14:creationId xmlns:p14="http://schemas.microsoft.com/office/powerpoint/2010/main" val="4110941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tiff"/><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457200" y="5311166"/>
            <a:ext cx="4910667" cy="830498"/>
          </a:xfrm>
        </p:spPr>
        <p:txBody>
          <a:bodyPr/>
          <a:lstStyle/>
          <a:p>
            <a:r>
              <a:rPr lang="en-US" dirty="0"/>
              <a:t>Kevin Wang</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AWS Lambda – Container Image Support</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a:xfrm>
            <a:off x="457200" y="4118700"/>
            <a:ext cx="8055443" cy="1026036"/>
          </a:xfrm>
        </p:spPr>
        <p:txBody>
          <a:bodyPr/>
          <a:lstStyle/>
          <a:p>
            <a:r>
              <a:rPr lang="en-US" sz="3000" dirty="0"/>
              <a:t>Using container tooling in </a:t>
            </a:r>
          </a:p>
          <a:p>
            <a:r>
              <a:rPr lang="en-US" sz="3000" dirty="0"/>
              <a:t>serverless workflows</a:t>
            </a:r>
          </a:p>
        </p:txBody>
      </p:sp>
    </p:spTree>
    <p:extLst>
      <p:ext uri="{BB962C8B-B14F-4D97-AF65-F5344CB8AC3E}">
        <p14:creationId xmlns:p14="http://schemas.microsoft.com/office/powerpoint/2010/main" val="11660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916E5C3-4013-6344-9332-3BBE864697BF}"/>
              </a:ext>
            </a:extLst>
          </p:cNvPr>
          <p:cNvCxnSpPr>
            <a:cxnSpLocks/>
          </p:cNvCxnSpPr>
          <p:nvPr/>
        </p:nvCxnSpPr>
        <p:spPr>
          <a:xfrm>
            <a:off x="3896591" y="1627909"/>
            <a:ext cx="0" cy="3602182"/>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23F698E8-9F07-CD40-9719-2DD8BF248962}"/>
              </a:ext>
            </a:extLst>
          </p:cNvPr>
          <p:cNvSpPr txBox="1"/>
          <p:nvPr/>
        </p:nvSpPr>
        <p:spPr>
          <a:xfrm>
            <a:off x="4398819" y="1627909"/>
            <a:ext cx="5301234" cy="3439981"/>
          </a:xfrm>
          <a:prstGeom prst="rect">
            <a:avLst/>
          </a:prstGeom>
          <a:noFill/>
        </p:spPr>
        <p:txBody>
          <a:bodyPr wrap="square" rtlCol="0">
            <a:spAutoFit/>
          </a:bodyPr>
          <a:lstStyle/>
          <a:p>
            <a:pPr marL="380985" indent="-380985">
              <a:buFont typeface="Arial" panose="020B0604020202020204" pitchFamily="34" charset="0"/>
              <a:buChar char="•"/>
            </a:pPr>
            <a:r>
              <a:rPr lang="en-US" sz="2417" dirty="0">
                <a:latin typeface="Amazon Ember" panose="020B0603020204020204" pitchFamily="34" charset="0"/>
                <a:ea typeface="Amazon Ember" panose="020B0603020204020204" pitchFamily="34" charset="0"/>
                <a:cs typeface="Amazon Ember" panose="020B0603020204020204" pitchFamily="34" charset="0"/>
              </a:rPr>
              <a:t>No Servers to manage</a:t>
            </a:r>
          </a:p>
          <a:p>
            <a:pPr marL="380985" indent="-380985">
              <a:buFont typeface="Arial" panose="020B0604020202020204" pitchFamily="34" charset="0"/>
              <a:buChar char="•"/>
            </a:pPr>
            <a:endParaRPr lang="en-US" sz="2417" dirty="0">
              <a:latin typeface="Amazon Ember" panose="020B0603020204020204" pitchFamily="34" charset="0"/>
              <a:ea typeface="Amazon Ember" panose="020B0603020204020204" pitchFamily="34" charset="0"/>
              <a:cs typeface="Amazon Ember" panose="020B0603020204020204" pitchFamily="34" charset="0"/>
            </a:endParaRPr>
          </a:p>
          <a:p>
            <a:pPr marL="380985" indent="-380985">
              <a:buFont typeface="Arial" panose="020B0604020202020204" pitchFamily="34" charset="0"/>
              <a:buChar char="•"/>
            </a:pPr>
            <a:r>
              <a:rPr lang="en-US" sz="2417" dirty="0">
                <a:latin typeface="Amazon Ember" panose="020B0603020204020204" pitchFamily="34" charset="0"/>
                <a:ea typeface="Amazon Ember" panose="020B0603020204020204" pitchFamily="34" charset="0"/>
                <a:cs typeface="Amazon Ember" panose="020B0603020204020204" pitchFamily="34" charset="0"/>
              </a:rPr>
              <a:t>Continuous Scaling</a:t>
            </a:r>
          </a:p>
          <a:p>
            <a:pPr marL="380985" indent="-380985">
              <a:buFont typeface="Arial" panose="020B0604020202020204" pitchFamily="34" charset="0"/>
              <a:buChar char="•"/>
            </a:pPr>
            <a:endParaRPr lang="en-US" sz="2417" dirty="0">
              <a:latin typeface="Amazon Ember" panose="020B0603020204020204" pitchFamily="34" charset="0"/>
              <a:ea typeface="Amazon Ember" panose="020B0603020204020204" pitchFamily="34" charset="0"/>
              <a:cs typeface="Amazon Ember" panose="020B0603020204020204" pitchFamily="34" charset="0"/>
            </a:endParaRPr>
          </a:p>
          <a:p>
            <a:pPr marL="380985" indent="-380985">
              <a:buFont typeface="Arial" panose="020B0604020202020204" pitchFamily="34" charset="0"/>
              <a:buChar char="•"/>
            </a:pPr>
            <a:r>
              <a:rPr lang="en-US" sz="2417" dirty="0">
                <a:latin typeface="Amazon Ember" panose="020B0603020204020204" pitchFamily="34" charset="0"/>
                <a:ea typeface="Amazon Ember" panose="020B0603020204020204" pitchFamily="34" charset="0"/>
                <a:cs typeface="Amazon Ember" panose="020B0603020204020204" pitchFamily="34" charset="0"/>
              </a:rPr>
              <a:t>Cost optimized with millisecond metering</a:t>
            </a:r>
          </a:p>
          <a:p>
            <a:pPr marL="380985" indent="-380985">
              <a:buFont typeface="Arial" panose="020B0604020202020204" pitchFamily="34" charset="0"/>
              <a:buChar char="•"/>
            </a:pPr>
            <a:endParaRPr lang="en-US" sz="2417" dirty="0">
              <a:latin typeface="Amazon Ember" panose="020B0603020204020204" pitchFamily="34" charset="0"/>
              <a:ea typeface="Amazon Ember" panose="020B0603020204020204" pitchFamily="34" charset="0"/>
              <a:cs typeface="Amazon Ember" panose="020B0603020204020204" pitchFamily="34" charset="0"/>
            </a:endParaRPr>
          </a:p>
          <a:p>
            <a:pPr marL="380985" indent="-380985">
              <a:buFont typeface="Arial" panose="020B0604020202020204" pitchFamily="34" charset="0"/>
              <a:buChar char="•"/>
            </a:pPr>
            <a:r>
              <a:rPr lang="en-US" sz="2417" dirty="0">
                <a:latin typeface="Amazon Ember" panose="020B0603020204020204" pitchFamily="34" charset="0"/>
                <a:ea typeface="Amazon Ember" panose="020B0603020204020204" pitchFamily="34" charset="0"/>
                <a:cs typeface="Amazon Ember" panose="020B0603020204020204" pitchFamily="34" charset="0"/>
              </a:rPr>
              <a:t>Consistent performance at any scale</a:t>
            </a:r>
          </a:p>
        </p:txBody>
      </p:sp>
      <p:grpSp>
        <p:nvGrpSpPr>
          <p:cNvPr id="2" name="Group 1">
            <a:extLst>
              <a:ext uri="{FF2B5EF4-FFF2-40B4-BE49-F238E27FC236}">
                <a16:creationId xmlns:a16="http://schemas.microsoft.com/office/drawing/2014/main" id="{631251EA-BA17-404A-A796-3272549996C1}"/>
              </a:ext>
            </a:extLst>
          </p:cNvPr>
          <p:cNvGrpSpPr/>
          <p:nvPr/>
        </p:nvGrpSpPr>
        <p:grpSpPr>
          <a:xfrm>
            <a:off x="690571" y="1810731"/>
            <a:ext cx="2703793" cy="3236538"/>
            <a:chOff x="716613" y="2100656"/>
            <a:chExt cx="2703793" cy="3236538"/>
          </a:xfrm>
        </p:grpSpPr>
        <p:pic>
          <p:nvPicPr>
            <p:cNvPr id="7" name="Graphic 6">
              <a:extLst>
                <a:ext uri="{FF2B5EF4-FFF2-40B4-BE49-F238E27FC236}">
                  <a16:creationId xmlns:a16="http://schemas.microsoft.com/office/drawing/2014/main" id="{9893CE9B-2CFF-354F-8CE3-ABA44767B1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1268" y="2100656"/>
              <a:ext cx="2494485" cy="2494485"/>
            </a:xfrm>
            <a:prstGeom prst="rect">
              <a:avLst/>
            </a:prstGeom>
          </p:spPr>
        </p:pic>
        <p:sp>
          <p:nvSpPr>
            <p:cNvPr id="8" name="TextBox 7">
              <a:extLst>
                <a:ext uri="{FF2B5EF4-FFF2-40B4-BE49-F238E27FC236}">
                  <a16:creationId xmlns:a16="http://schemas.microsoft.com/office/drawing/2014/main" id="{0AA1B4D5-545F-D744-BEBA-1EEAFFC8997E}"/>
                </a:ext>
              </a:extLst>
            </p:cNvPr>
            <p:cNvSpPr txBox="1"/>
            <p:nvPr/>
          </p:nvSpPr>
          <p:spPr>
            <a:xfrm>
              <a:off x="716613" y="4798585"/>
              <a:ext cx="2703793" cy="538609"/>
            </a:xfrm>
            <a:prstGeom prst="rect">
              <a:avLst/>
            </a:prstGeom>
            <a:noFill/>
          </p:spPr>
          <p:txBody>
            <a:bodyPr wrap="square" rtlCol="0">
              <a:spAutoFit/>
            </a:bodyPr>
            <a:lstStyle/>
            <a:p>
              <a:pPr algn="ctr"/>
              <a:r>
                <a:rPr lang="en-US" sz="2900" b="1"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spTree>
    <p:extLst>
      <p:ext uri="{BB962C8B-B14F-4D97-AF65-F5344CB8AC3E}">
        <p14:creationId xmlns:p14="http://schemas.microsoft.com/office/powerpoint/2010/main" val="27431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2329C4D-F704-974B-9A6A-926061F2C9EA}"/>
              </a:ext>
            </a:extLst>
          </p:cNvPr>
          <p:cNvGrpSpPr/>
          <p:nvPr/>
        </p:nvGrpSpPr>
        <p:grpSpPr>
          <a:xfrm>
            <a:off x="1511224" y="1749819"/>
            <a:ext cx="3491885" cy="4103121"/>
            <a:chOff x="1511224" y="1749819"/>
            <a:chExt cx="3491885" cy="4103121"/>
          </a:xfrm>
        </p:grpSpPr>
        <p:pic>
          <p:nvPicPr>
            <p:cNvPr id="9" name="Graphic 8">
              <a:extLst>
                <a:ext uri="{FF2B5EF4-FFF2-40B4-BE49-F238E27FC236}">
                  <a16:creationId xmlns:a16="http://schemas.microsoft.com/office/drawing/2014/main" id="{E04CA20E-13B0-6A4C-9C1E-6135B0205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2433" y="1749819"/>
              <a:ext cx="2929468" cy="2929468"/>
            </a:xfrm>
            <a:prstGeom prst="rect">
              <a:avLst/>
            </a:prstGeom>
          </p:spPr>
        </p:pic>
        <p:sp>
          <p:nvSpPr>
            <p:cNvPr id="11" name="TextBox 10">
              <a:extLst>
                <a:ext uri="{FF2B5EF4-FFF2-40B4-BE49-F238E27FC236}">
                  <a16:creationId xmlns:a16="http://schemas.microsoft.com/office/drawing/2014/main" id="{8C387D2E-A51C-5E46-92ED-28BC9D01818D}"/>
                </a:ext>
              </a:extLst>
            </p:cNvPr>
            <p:cNvSpPr txBox="1"/>
            <p:nvPr/>
          </p:nvSpPr>
          <p:spPr>
            <a:xfrm>
              <a:off x="1511224" y="4868055"/>
              <a:ext cx="3491885" cy="984885"/>
            </a:xfrm>
            <a:prstGeom prst="rect">
              <a:avLst/>
            </a:prstGeom>
            <a:noFill/>
          </p:spPr>
          <p:txBody>
            <a:bodyPr wrap="square" rtlCol="0">
              <a:spAutoFit/>
            </a:bodyPr>
            <a:lstStyle/>
            <a:p>
              <a:pPr algn="ctr"/>
              <a:r>
                <a:rPr lang="en-US" sz="2900" b="1" dirty="0">
                  <a:latin typeface="Amazon Ember" panose="020B0603020204020204" pitchFamily="34" charset="0"/>
                  <a:ea typeface="Amazon Ember" panose="020B0603020204020204" pitchFamily="34" charset="0"/>
                  <a:cs typeface="Amazon Ember" panose="020B0603020204020204" pitchFamily="34" charset="0"/>
                </a:rPr>
                <a:t>Amazon Elastic Container Registry</a:t>
              </a:r>
            </a:p>
          </p:txBody>
        </p:sp>
      </p:grpSp>
      <p:grpSp>
        <p:nvGrpSpPr>
          <p:cNvPr id="5" name="Group 4">
            <a:extLst>
              <a:ext uri="{FF2B5EF4-FFF2-40B4-BE49-F238E27FC236}">
                <a16:creationId xmlns:a16="http://schemas.microsoft.com/office/drawing/2014/main" id="{2B82F9D1-F1E4-8B44-875C-7273D9F909C1}"/>
              </a:ext>
            </a:extLst>
          </p:cNvPr>
          <p:cNvGrpSpPr/>
          <p:nvPr/>
        </p:nvGrpSpPr>
        <p:grpSpPr>
          <a:xfrm>
            <a:off x="6818979" y="1749819"/>
            <a:ext cx="4231712" cy="4103121"/>
            <a:chOff x="6818979" y="1749819"/>
            <a:chExt cx="4231712" cy="4103121"/>
          </a:xfrm>
        </p:grpSpPr>
        <p:pic>
          <p:nvPicPr>
            <p:cNvPr id="10" name="Graphic 9">
              <a:extLst>
                <a:ext uri="{FF2B5EF4-FFF2-40B4-BE49-F238E27FC236}">
                  <a16:creationId xmlns:a16="http://schemas.microsoft.com/office/drawing/2014/main" id="{AE95E755-7A14-D444-99A2-454EFE3EA1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70101" y="1749819"/>
              <a:ext cx="2929468" cy="2929468"/>
            </a:xfrm>
            <a:prstGeom prst="rect">
              <a:avLst/>
            </a:prstGeom>
          </p:spPr>
        </p:pic>
        <p:sp>
          <p:nvSpPr>
            <p:cNvPr id="12" name="TextBox 11">
              <a:extLst>
                <a:ext uri="{FF2B5EF4-FFF2-40B4-BE49-F238E27FC236}">
                  <a16:creationId xmlns:a16="http://schemas.microsoft.com/office/drawing/2014/main" id="{5B10B48D-A330-804A-B867-C6F09D250785}"/>
                </a:ext>
              </a:extLst>
            </p:cNvPr>
            <p:cNvSpPr txBox="1"/>
            <p:nvPr/>
          </p:nvSpPr>
          <p:spPr>
            <a:xfrm>
              <a:off x="6818979" y="4868055"/>
              <a:ext cx="4231712" cy="984885"/>
            </a:xfrm>
            <a:prstGeom prst="rect">
              <a:avLst/>
            </a:prstGeom>
            <a:noFill/>
          </p:spPr>
          <p:txBody>
            <a:bodyPr wrap="square" rtlCol="0">
              <a:spAutoFit/>
            </a:bodyPr>
            <a:lstStyle/>
            <a:p>
              <a:pPr algn="ctr"/>
              <a:r>
                <a:rPr lang="en-US" sz="2900" b="1" dirty="0">
                  <a:latin typeface="Amazon Ember" panose="020B0603020204020204" pitchFamily="34" charset="0"/>
                  <a:ea typeface="Amazon Ember" panose="020B0603020204020204" pitchFamily="34" charset="0"/>
                  <a:cs typeface="Amazon Ember" panose="020B0603020204020204" pitchFamily="34" charset="0"/>
                </a:rPr>
                <a:t>Amazon Elastic Container Service</a:t>
              </a:r>
            </a:p>
          </p:txBody>
        </p:sp>
      </p:grpSp>
    </p:spTree>
    <p:extLst>
      <p:ext uri="{BB962C8B-B14F-4D97-AF65-F5344CB8AC3E}">
        <p14:creationId xmlns:p14="http://schemas.microsoft.com/office/powerpoint/2010/main" val="316437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EFC3F7B-E56A-B942-890D-07F13BCB53B0}"/>
              </a:ext>
            </a:extLst>
          </p:cNvPr>
          <p:cNvGrpSpPr/>
          <p:nvPr/>
        </p:nvGrpSpPr>
        <p:grpSpPr>
          <a:xfrm>
            <a:off x="863019" y="1872759"/>
            <a:ext cx="4962384" cy="3112481"/>
            <a:chOff x="3460304" y="1928387"/>
            <a:chExt cx="4962384" cy="3112481"/>
          </a:xfrm>
        </p:grpSpPr>
        <p:sp>
          <p:nvSpPr>
            <p:cNvPr id="12" name="TextBox 11">
              <a:extLst>
                <a:ext uri="{FF2B5EF4-FFF2-40B4-BE49-F238E27FC236}">
                  <a16:creationId xmlns:a16="http://schemas.microsoft.com/office/drawing/2014/main" id="{8E46179B-C019-844E-9590-8A14E27930B6}"/>
                </a:ext>
              </a:extLst>
            </p:cNvPr>
            <p:cNvSpPr txBox="1"/>
            <p:nvPr/>
          </p:nvSpPr>
          <p:spPr>
            <a:xfrm>
              <a:off x="3460304" y="4717703"/>
              <a:ext cx="4962384" cy="323165"/>
            </a:xfrm>
            <a:prstGeom prst="rect">
              <a:avLst/>
            </a:prstGeom>
            <a:noFill/>
          </p:spPr>
          <p:txBody>
            <a:bodyPr wrap="square" rtlCol="0">
              <a:spAutoFit/>
            </a:bodyPr>
            <a:lstStyle/>
            <a:p>
              <a:pPr algn="ct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Run code without managing or provisioning servers</a:t>
              </a:r>
            </a:p>
          </p:txBody>
        </p:sp>
        <p:pic>
          <p:nvPicPr>
            <p:cNvPr id="8" name="Graphic 7">
              <a:extLst>
                <a:ext uri="{FF2B5EF4-FFF2-40B4-BE49-F238E27FC236}">
                  <a16:creationId xmlns:a16="http://schemas.microsoft.com/office/drawing/2014/main" id="{9DE1B94B-7A8E-C540-8B40-36FE6CF686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253" y="1928387"/>
              <a:ext cx="2494485" cy="2494485"/>
            </a:xfrm>
            <a:prstGeom prst="rect">
              <a:avLst/>
            </a:prstGeom>
          </p:spPr>
        </p:pic>
      </p:grpSp>
      <p:pic>
        <p:nvPicPr>
          <p:cNvPr id="1030" name="Picture 6">
            <a:extLst>
              <a:ext uri="{FF2B5EF4-FFF2-40B4-BE49-F238E27FC236}">
                <a16:creationId xmlns:a16="http://schemas.microsoft.com/office/drawing/2014/main" id="{78A6AD2E-76A6-0D4C-8B86-CD5018E111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344" y="2437494"/>
            <a:ext cx="4746912" cy="12201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C31F2B7-5463-D04B-8C86-0115BA91236E}"/>
              </a:ext>
            </a:extLst>
          </p:cNvPr>
          <p:cNvSpPr txBox="1"/>
          <p:nvPr/>
        </p:nvSpPr>
        <p:spPr>
          <a:xfrm>
            <a:off x="6273608" y="4662074"/>
            <a:ext cx="4962384" cy="323165"/>
          </a:xfrm>
          <a:prstGeom prst="rect">
            <a:avLst/>
          </a:prstGeom>
          <a:noFill/>
        </p:spPr>
        <p:txBody>
          <a:bodyPr wrap="square" rtlCol="0">
            <a:spAutoFit/>
          </a:bodyPr>
          <a:lstStyle/>
          <a:p>
            <a:pPr algn="ct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Develop, ship, and run applications with containers</a:t>
            </a:r>
          </a:p>
        </p:txBody>
      </p:sp>
    </p:spTree>
    <p:extLst>
      <p:ext uri="{BB962C8B-B14F-4D97-AF65-F5344CB8AC3E}">
        <p14:creationId xmlns:p14="http://schemas.microsoft.com/office/powerpoint/2010/main" val="60409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3E9B7-894C-D942-A511-D901435DEBED}"/>
              </a:ext>
            </a:extLst>
          </p:cNvPr>
          <p:cNvPicPr>
            <a:picLocks noChangeAspect="1"/>
          </p:cNvPicPr>
          <p:nvPr/>
        </p:nvPicPr>
        <p:blipFill>
          <a:blip r:embed="rId3"/>
          <a:stretch>
            <a:fillRect/>
          </a:stretch>
        </p:blipFill>
        <p:spPr>
          <a:xfrm>
            <a:off x="516774" y="2612817"/>
            <a:ext cx="1624245" cy="1632366"/>
          </a:xfrm>
          <a:prstGeom prst="rect">
            <a:avLst/>
          </a:prstGeom>
        </p:spPr>
      </p:pic>
      <p:grpSp>
        <p:nvGrpSpPr>
          <p:cNvPr id="6" name="Group 5">
            <a:extLst>
              <a:ext uri="{FF2B5EF4-FFF2-40B4-BE49-F238E27FC236}">
                <a16:creationId xmlns:a16="http://schemas.microsoft.com/office/drawing/2014/main" id="{26F68B6B-03A9-B74F-89F5-36A3ED6E504B}"/>
              </a:ext>
            </a:extLst>
          </p:cNvPr>
          <p:cNvGrpSpPr/>
          <p:nvPr/>
        </p:nvGrpSpPr>
        <p:grpSpPr>
          <a:xfrm>
            <a:off x="2920626" y="2104552"/>
            <a:ext cx="3686972" cy="2983043"/>
            <a:chOff x="2024281" y="2104554"/>
            <a:chExt cx="3686972" cy="2983043"/>
          </a:xfrm>
        </p:grpSpPr>
        <p:sp>
          <p:nvSpPr>
            <p:cNvPr id="5" name="Rounded Rectangle 4">
              <a:extLst>
                <a:ext uri="{FF2B5EF4-FFF2-40B4-BE49-F238E27FC236}">
                  <a16:creationId xmlns:a16="http://schemas.microsoft.com/office/drawing/2014/main" id="{2CD237CA-D290-AA44-B14C-6670E1DE1373}"/>
                </a:ext>
              </a:extLst>
            </p:cNvPr>
            <p:cNvSpPr/>
            <p:nvPr/>
          </p:nvSpPr>
          <p:spPr>
            <a:xfrm>
              <a:off x="2024281" y="2104554"/>
              <a:ext cx="3686972" cy="2983043"/>
            </a:xfrm>
            <a:prstGeom prst="roundRect">
              <a:avLst/>
            </a:prstGeom>
            <a:noFill/>
            <a:ln w="38100">
              <a:solidFill>
                <a:srgbClr val="0070C0"/>
              </a:solidFill>
              <a:prstDash val="sys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CAB9B198-77D2-364B-9FCC-5419BA0D42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5191" y="3164069"/>
              <a:ext cx="962626" cy="962626"/>
            </a:xfrm>
            <a:prstGeom prst="rect">
              <a:avLst/>
            </a:prstGeom>
          </p:spPr>
        </p:pic>
        <p:pic>
          <p:nvPicPr>
            <p:cNvPr id="10" name="Graphic 9">
              <a:extLst>
                <a:ext uri="{FF2B5EF4-FFF2-40B4-BE49-F238E27FC236}">
                  <a16:creationId xmlns:a16="http://schemas.microsoft.com/office/drawing/2014/main" id="{6435CD25-AE05-9549-9697-2110AF7D38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9038" y="3164069"/>
              <a:ext cx="962626" cy="962626"/>
            </a:xfrm>
            <a:prstGeom prst="rect">
              <a:avLst/>
            </a:prstGeom>
          </p:spPr>
        </p:pic>
      </p:grpSp>
      <p:grpSp>
        <p:nvGrpSpPr>
          <p:cNvPr id="7" name="Group 6">
            <a:extLst>
              <a:ext uri="{FF2B5EF4-FFF2-40B4-BE49-F238E27FC236}">
                <a16:creationId xmlns:a16="http://schemas.microsoft.com/office/drawing/2014/main" id="{B9055513-1B8B-A246-AF81-6C42B2B4016E}"/>
              </a:ext>
            </a:extLst>
          </p:cNvPr>
          <p:cNvGrpSpPr/>
          <p:nvPr/>
        </p:nvGrpSpPr>
        <p:grpSpPr>
          <a:xfrm>
            <a:off x="7739920" y="2104553"/>
            <a:ext cx="3686972" cy="2983043"/>
            <a:chOff x="6480747" y="2104553"/>
            <a:chExt cx="3686972" cy="2983043"/>
          </a:xfrm>
        </p:grpSpPr>
        <p:pic>
          <p:nvPicPr>
            <p:cNvPr id="11" name="Graphic 10">
              <a:extLst>
                <a:ext uri="{FF2B5EF4-FFF2-40B4-BE49-F238E27FC236}">
                  <a16:creationId xmlns:a16="http://schemas.microsoft.com/office/drawing/2014/main" id="{57C43851-1B0A-4748-A7A3-C0647736DF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23897" y="3164069"/>
              <a:ext cx="962626" cy="962626"/>
            </a:xfrm>
            <a:prstGeom prst="rect">
              <a:avLst/>
            </a:prstGeom>
          </p:spPr>
        </p:pic>
        <p:pic>
          <p:nvPicPr>
            <p:cNvPr id="13" name="Graphic 12">
              <a:extLst>
                <a:ext uri="{FF2B5EF4-FFF2-40B4-BE49-F238E27FC236}">
                  <a16:creationId xmlns:a16="http://schemas.microsoft.com/office/drawing/2014/main" id="{FE1FF24A-E04E-A448-903A-1912B85733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66130" y="3164069"/>
              <a:ext cx="962626" cy="962626"/>
            </a:xfrm>
            <a:prstGeom prst="rect">
              <a:avLst/>
            </a:prstGeom>
          </p:spPr>
        </p:pic>
        <p:sp>
          <p:nvSpPr>
            <p:cNvPr id="21" name="Rounded Rectangle 20">
              <a:extLst>
                <a:ext uri="{FF2B5EF4-FFF2-40B4-BE49-F238E27FC236}">
                  <a16:creationId xmlns:a16="http://schemas.microsoft.com/office/drawing/2014/main" id="{50AE7FAD-304E-AE46-8A0B-612027D968E2}"/>
                </a:ext>
              </a:extLst>
            </p:cNvPr>
            <p:cNvSpPr/>
            <p:nvPr/>
          </p:nvSpPr>
          <p:spPr>
            <a:xfrm>
              <a:off x="6480747" y="2104553"/>
              <a:ext cx="3686972" cy="2983043"/>
            </a:xfrm>
            <a:prstGeom prst="roundRect">
              <a:avLst/>
            </a:prstGeom>
            <a:noFill/>
            <a:ln w="38100">
              <a:solidFill>
                <a:srgbClr val="0070C0"/>
              </a:solidFill>
              <a:prstDash val="sys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CA408A0-BF43-4743-9072-79526AD369E4}"/>
              </a:ext>
            </a:extLst>
          </p:cNvPr>
          <p:cNvSpPr txBox="1"/>
          <p:nvPr/>
        </p:nvSpPr>
        <p:spPr>
          <a:xfrm>
            <a:off x="-417047" y="4245183"/>
            <a:ext cx="3491885" cy="369332"/>
          </a:xfrm>
          <a:prstGeom prst="rect">
            <a:avLst/>
          </a:prstGeom>
          <a:noFill/>
        </p:spPr>
        <p:txBody>
          <a:bodyPr wrap="square" rtlCol="0">
            <a:spAutoFit/>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Local Development</a:t>
            </a:r>
          </a:p>
        </p:txBody>
      </p:sp>
      <p:sp>
        <p:nvSpPr>
          <p:cNvPr id="23" name="TextBox 22">
            <a:extLst>
              <a:ext uri="{FF2B5EF4-FFF2-40B4-BE49-F238E27FC236}">
                <a16:creationId xmlns:a16="http://schemas.microsoft.com/office/drawing/2014/main" id="{B9C8D542-A1C3-0945-BC2D-AFA87A1C1F8D}"/>
              </a:ext>
            </a:extLst>
          </p:cNvPr>
          <p:cNvSpPr txBox="1"/>
          <p:nvPr/>
        </p:nvSpPr>
        <p:spPr>
          <a:xfrm>
            <a:off x="2770627" y="4245183"/>
            <a:ext cx="1944444" cy="369332"/>
          </a:xfrm>
          <a:prstGeom prst="rect">
            <a:avLst/>
          </a:prstGeom>
          <a:noFill/>
        </p:spPr>
        <p:txBody>
          <a:bodyPr wrap="square" rtlCol="0">
            <a:spAutoFit/>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Container</a:t>
            </a:r>
          </a:p>
        </p:txBody>
      </p:sp>
      <p:sp>
        <p:nvSpPr>
          <p:cNvPr id="24" name="TextBox 23">
            <a:extLst>
              <a:ext uri="{FF2B5EF4-FFF2-40B4-BE49-F238E27FC236}">
                <a16:creationId xmlns:a16="http://schemas.microsoft.com/office/drawing/2014/main" id="{A4CAF556-E3DA-BE41-B57D-3E8F258FE815}"/>
              </a:ext>
            </a:extLst>
          </p:cNvPr>
          <p:cNvSpPr txBox="1"/>
          <p:nvPr/>
        </p:nvSpPr>
        <p:spPr>
          <a:xfrm>
            <a:off x="4453333" y="4245183"/>
            <a:ext cx="2082689" cy="646331"/>
          </a:xfrm>
          <a:prstGeom prst="rect">
            <a:avLst/>
          </a:prstGeom>
          <a:noFill/>
        </p:spPr>
        <p:txBody>
          <a:bodyPr wrap="square" rtlCol="0">
            <a:spAutoFit/>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Elastic Container Registry</a:t>
            </a:r>
          </a:p>
        </p:txBody>
      </p:sp>
      <p:sp>
        <p:nvSpPr>
          <p:cNvPr id="26" name="TextBox 25">
            <a:extLst>
              <a:ext uri="{FF2B5EF4-FFF2-40B4-BE49-F238E27FC236}">
                <a16:creationId xmlns:a16="http://schemas.microsoft.com/office/drawing/2014/main" id="{4E4F383E-B573-E240-9E40-0A693AD8A1A5}"/>
              </a:ext>
            </a:extLst>
          </p:cNvPr>
          <p:cNvSpPr txBox="1"/>
          <p:nvPr/>
        </p:nvSpPr>
        <p:spPr>
          <a:xfrm>
            <a:off x="7592161" y="4245183"/>
            <a:ext cx="1944444" cy="369332"/>
          </a:xfrm>
          <a:prstGeom prst="rect">
            <a:avLst/>
          </a:prstGeom>
          <a:noFill/>
        </p:spPr>
        <p:txBody>
          <a:bodyPr wrap="square" rtlCol="0">
            <a:spAutoFit/>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Container</a:t>
            </a:r>
          </a:p>
        </p:txBody>
      </p:sp>
      <p:sp>
        <p:nvSpPr>
          <p:cNvPr id="28" name="TextBox 27">
            <a:extLst>
              <a:ext uri="{FF2B5EF4-FFF2-40B4-BE49-F238E27FC236}">
                <a16:creationId xmlns:a16="http://schemas.microsoft.com/office/drawing/2014/main" id="{9451181F-493E-9A46-9F81-9944FD780A56}"/>
              </a:ext>
            </a:extLst>
          </p:cNvPr>
          <p:cNvSpPr txBox="1"/>
          <p:nvPr/>
        </p:nvSpPr>
        <p:spPr>
          <a:xfrm>
            <a:off x="9347068" y="4245183"/>
            <a:ext cx="1944444" cy="369332"/>
          </a:xfrm>
          <a:prstGeom prst="rect">
            <a:avLst/>
          </a:prstGeom>
          <a:noFill/>
        </p:spPr>
        <p:txBody>
          <a:bodyPr wrap="square" rtlCol="0">
            <a:spAutoFit/>
          </a:bodyP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AWS Lambda</a:t>
            </a:r>
          </a:p>
        </p:txBody>
      </p:sp>
      <p:sp>
        <p:nvSpPr>
          <p:cNvPr id="29" name="TextBox 28">
            <a:extLst>
              <a:ext uri="{FF2B5EF4-FFF2-40B4-BE49-F238E27FC236}">
                <a16:creationId xmlns:a16="http://schemas.microsoft.com/office/drawing/2014/main" id="{D6256937-2070-784E-AAF0-90A963C87E1D}"/>
              </a:ext>
            </a:extLst>
          </p:cNvPr>
          <p:cNvSpPr txBox="1"/>
          <p:nvPr/>
        </p:nvSpPr>
        <p:spPr>
          <a:xfrm>
            <a:off x="3074838" y="1655387"/>
            <a:ext cx="2259610"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docker push</a:t>
            </a:r>
          </a:p>
        </p:txBody>
      </p:sp>
      <p:sp>
        <p:nvSpPr>
          <p:cNvPr id="30" name="TextBox 29">
            <a:extLst>
              <a:ext uri="{FF2B5EF4-FFF2-40B4-BE49-F238E27FC236}">
                <a16:creationId xmlns:a16="http://schemas.microsoft.com/office/drawing/2014/main" id="{11B63373-4984-DD4B-95A3-2B4E1346BC62}"/>
              </a:ext>
            </a:extLst>
          </p:cNvPr>
          <p:cNvSpPr txBox="1"/>
          <p:nvPr/>
        </p:nvSpPr>
        <p:spPr>
          <a:xfrm>
            <a:off x="7739919" y="1655387"/>
            <a:ext cx="2393431" cy="461665"/>
          </a:xfrm>
          <a:prstGeom prst="rect">
            <a:avLst/>
          </a:prstGeom>
          <a:noFill/>
        </p:spPr>
        <p:txBody>
          <a:bodyPr wrap="square" rtlCol="0">
            <a:spAutoFit/>
          </a:bodyPr>
          <a:lstStyle/>
          <a:p>
            <a:pPr algn="ctr"/>
            <a:r>
              <a:rPr lang="en-US" sz="2400" b="1" dirty="0" err="1">
                <a:latin typeface="Amazon Ember" panose="020B0603020204020204" pitchFamily="34" charset="0"/>
                <a:ea typeface="Amazon Ember" panose="020B0603020204020204" pitchFamily="34" charset="0"/>
                <a:cs typeface="Amazon Ember" panose="020B0603020204020204" pitchFamily="34" charset="0"/>
              </a:rPr>
              <a:t>CreateFunction</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4" name="Straight Arrow Connector 13">
            <a:extLst>
              <a:ext uri="{FF2B5EF4-FFF2-40B4-BE49-F238E27FC236}">
                <a16:creationId xmlns:a16="http://schemas.microsoft.com/office/drawing/2014/main" id="{C8A6A203-14D8-2040-AA7E-2B9D45F2FBC7}"/>
              </a:ext>
            </a:extLst>
          </p:cNvPr>
          <p:cNvCxnSpPr>
            <a:cxnSpLocks/>
          </p:cNvCxnSpPr>
          <p:nvPr/>
        </p:nvCxnSpPr>
        <p:spPr>
          <a:xfrm>
            <a:off x="1932618" y="3702570"/>
            <a:ext cx="1097280" cy="0"/>
          </a:xfrm>
          <a:prstGeom prst="straightConnector1">
            <a:avLst/>
          </a:prstGeom>
          <a:ln w="60325">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C2DB9023-55AA-1E4C-AB05-D6185AE62FFC}"/>
              </a:ext>
            </a:extLst>
          </p:cNvPr>
          <p:cNvCxnSpPr>
            <a:cxnSpLocks/>
          </p:cNvCxnSpPr>
          <p:nvPr/>
        </p:nvCxnSpPr>
        <p:spPr>
          <a:xfrm>
            <a:off x="6642639" y="3705068"/>
            <a:ext cx="1097280" cy="0"/>
          </a:xfrm>
          <a:prstGeom prst="straightConnector1">
            <a:avLst/>
          </a:prstGeom>
          <a:ln w="60325">
            <a:prstDash val="sysDot"/>
            <a:tailEnd type="triangle"/>
          </a:ln>
        </p:spPr>
        <p:style>
          <a:lnRef idx="1">
            <a:schemeClr val="accent2"/>
          </a:lnRef>
          <a:fillRef idx="0">
            <a:schemeClr val="accent2"/>
          </a:fillRef>
          <a:effectRef idx="0">
            <a:schemeClr val="accent2"/>
          </a:effectRef>
          <a:fontRef idx="minor">
            <a:schemeClr val="tx1"/>
          </a:fontRef>
        </p:style>
      </p:cxnSp>
      <p:sp>
        <p:nvSpPr>
          <p:cNvPr id="35" name="Text Placeholder 6">
            <a:extLst>
              <a:ext uri="{FF2B5EF4-FFF2-40B4-BE49-F238E27FC236}">
                <a16:creationId xmlns:a16="http://schemas.microsoft.com/office/drawing/2014/main" id="{44085761-E0AF-FE48-9AB5-1DCA3CB75E32}"/>
              </a:ext>
            </a:extLst>
          </p:cNvPr>
          <p:cNvSpPr txBox="1">
            <a:spLocks/>
          </p:cNvSpPr>
          <p:nvPr/>
        </p:nvSpPr>
        <p:spPr>
          <a:xfrm>
            <a:off x="307298" y="262333"/>
            <a:ext cx="8055443" cy="10260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t>Developer Experience</a:t>
            </a:r>
          </a:p>
        </p:txBody>
      </p:sp>
    </p:spTree>
    <p:extLst>
      <p:ext uri="{BB962C8B-B14F-4D97-AF65-F5344CB8AC3E}">
        <p14:creationId xmlns:p14="http://schemas.microsoft.com/office/powerpoint/2010/main" val="175235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37080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a:xfrm>
            <a:off x="670560" y="4006004"/>
            <a:ext cx="6849533" cy="652565"/>
          </a:xfrm>
        </p:spPr>
        <p:txBody>
          <a:bodyPr/>
          <a:lstStyle/>
          <a:p>
            <a:pPr marL="0" indent="0">
              <a:buNone/>
            </a:pPr>
            <a:r>
              <a:rPr lang="en-US" dirty="0"/>
              <a:t>Kevin Wang</a:t>
            </a:r>
          </a:p>
        </p:txBody>
      </p:sp>
    </p:spTree>
    <p:extLst>
      <p:ext uri="{BB962C8B-B14F-4D97-AF65-F5344CB8AC3E}">
        <p14:creationId xmlns:p14="http://schemas.microsoft.com/office/powerpoint/2010/main" val="71376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897</Words>
  <Application>Microsoft Macintosh PowerPoint</Application>
  <PresentationFormat>Widescreen</PresentationFormat>
  <Paragraphs>74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Amazon Ember</vt:lpstr>
      <vt:lpstr>Amazon Ember Light</vt:lpstr>
      <vt:lpstr>Amazon Ember Regular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Demo</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2021-01-15T01:44:53Z</dcterms:created>
  <dcterms:modified xsi:type="dcterms:W3CDTF">2021-02-02T17:16:20Z</dcterms:modified>
</cp:coreProperties>
</file>