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2" r:id="rId6"/>
    <p:sldId id="273" r:id="rId7"/>
    <p:sldId id="274" r:id="rId8"/>
    <p:sldId id="263" r:id="rId9"/>
    <p:sldId id="264" r:id="rId10"/>
    <p:sldId id="275" r:id="rId11"/>
    <p:sldId id="260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91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0" autoAdjust="0"/>
  </p:normalViewPr>
  <p:slideViewPr>
    <p:cSldViewPr snapToGrid="0" showGuides="1">
      <p:cViewPr varScale="1">
        <p:scale>
          <a:sx n="99" d="100"/>
          <a:sy n="99" d="100"/>
        </p:scale>
        <p:origin x="378" y="84"/>
      </p:cViewPr>
      <p:guideLst>
        <p:guide orient="horz" pos="162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b6cfa1cd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b6cfa1cd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b6cfa1cd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b6cfa1cd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b38a06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2b38a06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b38a063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b38a063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b38a06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b38a06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b38a06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b38a06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b38a06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b38a06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b38a063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b38a063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b6cfa1cd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b6cfa1cd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b6cfa1cd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b6cfa1cd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b6cfa1cd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b6cfa1cd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b6cfa1c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b6cfa1c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b38a06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b38a06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b38a063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b38a063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b38a063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b38a063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b38a063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b38a063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riqulstu/global-socio-economic-and-environmental-indica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ANOVA of Socio-Economic Status Between Continents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Kevin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12B-7F01-A19E-B04D-7BE5D063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GNI and Life Expectancy vs HDI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CD80-B9B0-6683-B623-7F898934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0" y="1449026"/>
            <a:ext cx="3935441" cy="2949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5057E-D03A-C74D-BB0D-E7EEFECF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41" y="1449026"/>
            <a:ext cx="3939988" cy="29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</a:t>
            </a:r>
          </a:p>
        </p:txBody>
      </p:sp>
      <p:sp>
        <p:nvSpPr>
          <p:cNvPr id="111" name="Google Shape;111;p17"/>
          <p:cNvSpPr txBox="1"/>
          <p:nvPr/>
        </p:nvSpPr>
        <p:spPr>
          <a:xfrm>
            <a:off x="461750" y="3912150"/>
            <a:ext cx="80574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bg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HDI is highly correlated with GNI and life expectancy using the Pearson method. HDI is highly correlated with all three other indicators using the Spearman method. As a composite indicator, and given the high correlations with other indicators, we feel confident that HDI is the best indicator to use for our analysis. </a:t>
            </a:r>
            <a:endParaRPr sz="1300" dirty="0">
              <a:solidFill>
                <a:schemeClr val="bg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391880" cy="237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29200" y="1371675"/>
            <a:ext cx="3391875" cy="234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Scatterplot Matrix</a:t>
            </a: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48462" y="725800"/>
            <a:ext cx="4243534" cy="42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30400" y="1380744"/>
            <a:ext cx="25497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Spearman correlation is less sensitive to outliers compared to Pearson.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for ANOVA</a:t>
            </a: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rabicPeriod"/>
            </a:pPr>
            <a:r>
              <a:rPr lang="en-GB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Dependent variable is continuous and independent variable is categorical.</a:t>
            </a:r>
            <a:endParaRPr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lphaLcPeriod"/>
            </a:pPr>
            <a:r>
              <a:rPr lang="en-GB" sz="1300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HDI is a continuous numeric variable. Independent variable (continent) is categorical.</a:t>
            </a:r>
            <a:endParaRPr sz="1300"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rabicPeriod"/>
            </a:pPr>
            <a:r>
              <a:rPr lang="en-GB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is randomly sampled, and the samples are independent.</a:t>
            </a:r>
            <a:endParaRPr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lphaLcPeriod"/>
            </a:pPr>
            <a:r>
              <a:rPr lang="en-GB" sz="1300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Samples are independent as each observation is a different country. Data was likely obtained from census data and may not strictly fulfill random sampling. </a:t>
            </a:r>
            <a:endParaRPr sz="1300"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rabicPeriod"/>
            </a:pPr>
            <a:r>
              <a:rPr lang="en-GB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within each group is normally distributed.</a:t>
            </a:r>
            <a:endParaRPr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lphaLcPeriod"/>
            </a:pPr>
            <a:r>
              <a:rPr lang="en-GB" sz="1300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n&gt;30, ANOVA should be robust even if group is not normal! </a:t>
            </a:r>
            <a:endParaRPr sz="1300"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Font typeface="Calibri" panose="020F0502020204030204"/>
              <a:buAutoNum type="arabicPeriod"/>
            </a:pPr>
            <a:r>
              <a:rPr lang="en-GB" dirty="0">
                <a:solidFill>
                  <a:schemeClr val="bg2"/>
                </a:solidFill>
                <a:highlight>
                  <a:srgbClr val="F9F9F9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Homogeneity of Variance</a:t>
            </a:r>
            <a:endParaRPr sz="1300" dirty="0">
              <a:solidFill>
                <a:schemeClr val="bg2"/>
              </a:solidFill>
              <a:highlight>
                <a:srgbClr val="F9F9F9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Normally Distributed - HDI? </a:t>
            </a:r>
          </a:p>
        </p:txBody>
      </p:sp>
      <p:sp>
        <p:nvSpPr>
          <p:cNvPr id="149" name="Google Shape;149;p23"/>
          <p:cNvSpPr txBox="1"/>
          <p:nvPr/>
        </p:nvSpPr>
        <p:spPr>
          <a:xfrm>
            <a:off x="266025" y="1353075"/>
            <a:ext cx="2257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Africa N=53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147025" y="1353075"/>
            <a:ext cx="1727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Asia N=48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050975" y="1353075"/>
            <a:ext cx="1727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Europe N=42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723875"/>
            <a:ext cx="2743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48000" y="1723875"/>
            <a:ext cx="27432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943600" y="1709575"/>
            <a:ext cx="27336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52400" y="3296513"/>
            <a:ext cx="27432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66750" y="2898825"/>
            <a:ext cx="2655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North America N=23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147025" y="2949975"/>
            <a:ext cx="1727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Oceania N=13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071800" y="3312163"/>
            <a:ext cx="2695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6050975" y="2949975"/>
            <a:ext cx="20940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South America N=12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943575" y="3312138"/>
            <a:ext cx="27432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QQ Plots</a:t>
            </a: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0575" y="1467300"/>
            <a:ext cx="2880361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75925" y="1188600"/>
            <a:ext cx="2655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Africa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26863" y="3200400"/>
            <a:ext cx="2882650" cy="18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3030925" y="2911875"/>
            <a:ext cx="182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Asia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05450" y="1463040"/>
            <a:ext cx="2880360" cy="182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5977200" y="1145738"/>
            <a:ext cx="182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Europe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QQ Plots</a:t>
            </a:r>
          </a:p>
        </p:txBody>
      </p:sp>
      <p:sp>
        <p:nvSpPr>
          <p:cNvPr id="177" name="Google Shape;177;p25"/>
          <p:cNvSpPr txBox="1"/>
          <p:nvPr/>
        </p:nvSpPr>
        <p:spPr>
          <a:xfrm>
            <a:off x="375925" y="1188600"/>
            <a:ext cx="2655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North America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030925" y="2911875"/>
            <a:ext cx="182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Oceania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977200" y="1145738"/>
            <a:ext cx="182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South America</a:t>
            </a:r>
            <a:endParaRPr sz="1300" b="1"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304" y="1463040"/>
            <a:ext cx="288036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27248" y="3200400"/>
            <a:ext cx="288036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08192" y="1463040"/>
            <a:ext cx="288036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Homogeneity of Variance</a:t>
            </a: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727650" y="2466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H0: All group variances are equal.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H1: At least one group variance is different.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We reject the null at alpha=5% and conclude that at least one group variance is different. In this case, Welch’s ANOVA test produces a more robust F statistic. 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85948" y="1346825"/>
            <a:ext cx="3972100" cy="10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ANOVA with Welch Adjustment </a:t>
            </a: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31775" y="1426300"/>
            <a:ext cx="2374225" cy="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30399" y="2316168"/>
            <a:ext cx="44013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H0: No difference in means between continents</a:t>
            </a:r>
          </a:p>
          <a:p>
            <a:r>
              <a:rPr lang="en-US" sz="13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H1: At least one continent has different mean HDI. </a:t>
            </a:r>
          </a:p>
          <a:p>
            <a:endParaRPr lang="en-US" sz="13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Welch’s ANOVA computes an F-stat of 69.3 and a corresponding p-value of &lt;0.0001. Note Welch’s ANOVA produced a higher F-stat than regular one-way ANOVA, meaning our results are even more statistically significant. </a:t>
            </a:r>
          </a:p>
          <a:p>
            <a:endParaRPr lang="en-US"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99" y="1426300"/>
            <a:ext cx="3210373" cy="695422"/>
          </a:xfrm>
          <a:prstGeom prst="rect">
            <a:avLst/>
          </a:prstGeom>
        </p:spPr>
      </p:pic>
      <p:pic>
        <p:nvPicPr>
          <p:cNvPr id="6" name="Google Shape;131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231774" y="2502492"/>
            <a:ext cx="3655543" cy="22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3741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Continent Comparisons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83" y="571925"/>
            <a:ext cx="3478909" cy="4431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19" y="1380744"/>
            <a:ext cx="4419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continents have significantly different HDI?</a:t>
            </a:r>
          </a:p>
          <a:p>
            <a:endParaRPr lang="en-US"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Europe vs all 5 other continents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Africa vs all 5 other continents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8" y="2298795"/>
            <a:ext cx="3144588" cy="2704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Collection/Cleaning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Dataset obtained from: </a:t>
            </a:r>
            <a:r>
              <a:rPr lang="en-GB" u="sng" dirty="0">
                <a:solidFill>
                  <a:schemeClr val="bg2"/>
                </a:solidFill>
                <a:hlinkClick r:id="rId3"/>
              </a:rPr>
              <a:t>Global Socio-Economic &amp; Environmental Indicators (kaggle.com)</a:t>
            </a:r>
            <a:endParaRPr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Region codes based on World Bank definitions were included in the dataset, but with many missing values and no easy way to get all the World Bank regions, I instead mapped each of the 195 countries to their continent using the package “pycountry-convert.”</a:t>
            </a:r>
            <a:endParaRPr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I only focused on the latest 2021 data, but my analysis could be extended to all years in the dataset. </a:t>
            </a: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Africa is the least socio-economically developed continent (not including Antarctica) according to HDI.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Europe is the most socio-economically developed continent.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ClrTx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No difference in socio-economic status of the other 4 continents (NA, SA, Asia, Oceania).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Topic of Interest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Are there significant differences in socio-economic status defined by indicators: (CO2 production, gross national income (GNI) by capita, life expectancy, and Human Development Index (HDI) between continents?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the Four Socio-Economic Indicators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37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</a:rPr>
              <a:t>1.    CO2 production per capita</a:t>
            </a:r>
            <a:endParaRPr dirty="0">
              <a:solidFill>
                <a:schemeClr val="bg2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</a:rPr>
              <a:t>2.    GNI per capita is GDP plus net income from abroad.</a:t>
            </a:r>
            <a:endParaRPr dirty="0">
              <a:solidFill>
                <a:schemeClr val="bg2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</a:rPr>
              <a:t>3.    Life expectancy is the average age of death. </a:t>
            </a:r>
            <a:endParaRPr dirty="0">
              <a:solidFill>
                <a:schemeClr val="bg2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</a:rPr>
              <a:t>4.    HDI is a composite index of life expectancy, education, and per capita income. </a:t>
            </a:r>
            <a:endParaRPr dirty="0">
              <a:solidFill>
                <a:schemeClr val="bg2"/>
              </a:solidFill>
            </a:endParaRPr>
          </a:p>
          <a:p>
            <a:pPr marL="603250" lvl="1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 dirty="0">
                <a:solidFill>
                  <a:schemeClr val="bg2"/>
                </a:solidFill>
              </a:rPr>
              <a:t>a.    Main indicator - Project would be too long if we ran ANOVAs for all 4 variables. </a:t>
            </a:r>
            <a:endParaRPr sz="13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0400" y="2463141"/>
            <a:ext cx="7688580" cy="168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" dirty="0">
                <a:solidFill>
                  <a:schemeClr val="bg2"/>
                </a:solidFill>
              </a:rPr>
              <a:t>T</a:t>
            </a:r>
            <a:r>
              <a:rPr dirty="0">
                <a:solidFill>
                  <a:schemeClr val="bg2"/>
                </a:solidFill>
              </a:rPr>
              <a:t>he average co2_prod_2021 value is 4.1</a:t>
            </a:r>
            <a:r>
              <a:rPr lang="en-US" dirty="0">
                <a:solidFill>
                  <a:schemeClr val="bg2"/>
                </a:solidFill>
              </a:rPr>
              <a:t>6</a:t>
            </a:r>
            <a:r>
              <a:rPr dirty="0">
                <a:solidFill>
                  <a:schemeClr val="bg2"/>
                </a:solidFill>
              </a:rPr>
              <a:t>, but the middle value of the distribution is 2.</a:t>
            </a:r>
            <a:r>
              <a:rPr lang="en-US" dirty="0">
                <a:solidFill>
                  <a:schemeClr val="bg2"/>
                </a:solidFill>
              </a:rPr>
              <a:t>5</a:t>
            </a:r>
            <a:r>
              <a:rPr dirty="0">
                <a:solidFill>
                  <a:schemeClr val="bg2"/>
                </a:solidFill>
              </a:rPr>
              <a:t>. This suggests that the distribution is skewed to the right, with a few very high values. The standard deviation is 5.35, which is relatively large</a:t>
            </a:r>
            <a:r>
              <a:rPr lang="en-US" dirty="0">
                <a:solidFill>
                  <a:schemeClr val="bg2"/>
                </a:solidFill>
              </a:rPr>
              <a:t>. Similarly, gnipc_2021 is also skewed to the right with a mean of 20136.4 and a median of 12306.3 with a relatively large standard deviation of 21756.1.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Le_2021 and hdi_2021 are more evenly distributed with similar means and medians. 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E7A5A-3564-08F5-AA05-15916FF8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00" y="1424943"/>
            <a:ext cx="3685420" cy="72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C71A-A4E7-38B8-0411-6957677A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8DB7E-C253-33E0-E8D6-4E609E2B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0" y="1410679"/>
            <a:ext cx="3840480" cy="288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B4637-76CA-2282-276C-D146B1C2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20" y="1410679"/>
            <a:ext cx="3840480" cy="28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C66B-BC01-617E-5879-22B7ECCA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5429F-101A-2D22-7CF7-538A0F46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00" y="1351161"/>
            <a:ext cx="3840480" cy="283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F8243-990F-4379-983E-2BE722BB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0" y="1351161"/>
            <a:ext cx="3840480" cy="28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Distribution of HDI by Continent</a:t>
            </a:r>
            <a:endParaRPr dirty="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0400" y="1413425"/>
            <a:ext cx="4659425" cy="33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D9880-752C-0955-3D7D-CC49301D09D8}"/>
              </a:ext>
            </a:extLst>
          </p:cNvPr>
          <p:cNvSpPr txBox="1"/>
          <p:nvPr/>
        </p:nvSpPr>
        <p:spPr>
          <a:xfrm>
            <a:off x="5489826" y="1413425"/>
            <a:ext cx="32139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Africa has the lowest average HDI whereas Europe has the highest.</a:t>
            </a:r>
          </a:p>
          <a:p>
            <a:endParaRPr lang="en-US"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040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 dirty="0"/>
              <a:t>CO2 Production vs HDI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5238750" y="2092960"/>
            <a:ext cx="3792361" cy="223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dirty="0">
                <a:solidFill>
                  <a:schemeClr val="bg2"/>
                </a:solidFill>
                <a:sym typeface="+mn-ea"/>
              </a:rPr>
              <a:t>The continent with the lowest average HDI, Africa, also has the lowest average CO2 production.</a:t>
            </a:r>
            <a:endParaRPr lang="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" dirty="0">
                <a:solidFill>
                  <a:schemeClr val="bg2"/>
                </a:solidFill>
              </a:rPr>
              <a:t>Europe has a very high HDI but overall low CO2 production.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" dirty="0">
                <a:solidFill>
                  <a:schemeClr val="bg2"/>
                </a:solidFill>
              </a:rPr>
              <a:t>There are a few points (mainly countries from Asia) with high HDI and very high CO2 production. Overall, there appears to be correlation between the 3 other indicators and HDI. 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4E0EE-8062-9D8E-23FC-127F9D88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00" y="1475017"/>
            <a:ext cx="4408350" cy="3271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789</Words>
  <Application>Microsoft Office PowerPoint</Application>
  <PresentationFormat>On-screen Show (16:9)</PresentationFormat>
  <Paragraphs>77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Arial</vt:lpstr>
      <vt:lpstr>Raleway</vt:lpstr>
      <vt:lpstr>Lato</vt:lpstr>
      <vt:lpstr>Streamline</vt:lpstr>
      <vt:lpstr>ANOVA of Socio-Economic Status Between Continents</vt:lpstr>
      <vt:lpstr>Data Collection/Cleaning</vt:lpstr>
      <vt:lpstr>Main Topic of Interest</vt:lpstr>
      <vt:lpstr>Define the Four Socio-Economic Indicators</vt:lpstr>
      <vt:lpstr>Univariate Analysis</vt:lpstr>
      <vt:lpstr>Histograms</vt:lpstr>
      <vt:lpstr>Histograms</vt:lpstr>
      <vt:lpstr>Distribution of HDI by Continent</vt:lpstr>
      <vt:lpstr>CO2 Production vs HDI</vt:lpstr>
      <vt:lpstr>GNI and Life Expectancy vs HDI</vt:lpstr>
      <vt:lpstr>Correlation</vt:lpstr>
      <vt:lpstr>Scatterplot Matrix</vt:lpstr>
      <vt:lpstr>Assumptions for ANOVA</vt:lpstr>
      <vt:lpstr>Normally Distributed - HDI? </vt:lpstr>
      <vt:lpstr>QQ Plots</vt:lpstr>
      <vt:lpstr>QQ Plots</vt:lpstr>
      <vt:lpstr>Homogeneity of Variance</vt:lpstr>
      <vt:lpstr>ANOVA with Welch Adjustment </vt:lpstr>
      <vt:lpstr>Continent Comparisons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of Four Socio-Economic Indicators</dc:title>
  <dc:creator/>
  <cp:lastModifiedBy>Wangster007@gmail.com</cp:lastModifiedBy>
  <cp:revision>9</cp:revision>
  <dcterms:created xsi:type="dcterms:W3CDTF">2023-12-05T16:38:02Z</dcterms:created>
  <dcterms:modified xsi:type="dcterms:W3CDTF">2024-05-13T17:45:55Z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D5452E67FCC74E1492D86DFFC95D4DC2_12</vt:lpwstr>
  </property>
  <property fmtid="{D5CDD505-2E9C-101B-9397-08002B2CF9AE}" pid="3" name="KSOProductBuildVer">
    <vt:lpwstr>1033-12.2.0.13306</vt:lpwstr>
  </property>
</Properties>
</file>