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5143500" type="screen16x9"/>
  <p:notesSz cx="6858000" cy="9144000"/>
  <p:embeddedFontLst>
    <p:embeddedFont>
      <p:font typeface="Nunito"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726" y="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a058db3f32_0_9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2a058db3f32_0_9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a058db3f32_0_9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a058db3f32_0_9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a058db3f32_0_9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a058db3f32_0_9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a058db3f32_0_9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2a058db3f32_0_9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2a058db3f32_0_9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2a058db3f32_0_9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2a058db3f32_0_10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2a058db3f32_0_10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a058db3f32_0_10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2a058db3f32_0_10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2a058db3f32_0_10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2a058db3f32_0_10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2a058db3f32_0_10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2a058db3f32_0_1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2a058db3fc0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2a058db3fc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a058db3fc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a058db3fc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2a058db3fc0_1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2a058db3fc0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2638d49adc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2638d49adc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2638d49adc2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2638d49adc2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2a077ea9c8d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2a077ea9c8d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2a077ea9c8d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2a077ea9c8d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2a077ea9c8d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2a077ea9c8d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2a077ea9c8d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2a077ea9c8d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2a077ea9c8d_0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2a077ea9c8d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2a077ea9c8d_0_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2a077ea9c8d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262c86b37f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262c86b37f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a058db3fc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a058db3fc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a058db3fc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a058db3fc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a058db3fc0_1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a058db3fc0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a077ea9c8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a077ea9c8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a077ea9c8d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a077ea9c8d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a077ea9c8d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a077ea9c8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a077ea9c8d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a077ea9c8d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9.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5.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image" Target="../media/image33.png"/><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3.xml"/><Relationship Id="rId5" Type="http://schemas.openxmlformats.org/officeDocument/2006/relationships/image" Target="../media/image36.png"/><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39.png"/></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soumyadiptadas/students-math-score-for-different-teaching-style"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dirty="0"/>
              <a:t>Teaching Styles</a:t>
            </a:r>
            <a:endParaRPr dirty="0"/>
          </a:p>
        </p:txBody>
      </p:sp>
      <p:sp>
        <p:nvSpPr>
          <p:cNvPr id="129" name="Google Shape;129;p13"/>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t>Kevin Wang</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2"/>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Exploring the Data:</a:t>
            </a:r>
            <a:endParaRPr/>
          </a:p>
          <a:p>
            <a:pPr marL="0" lvl="0" indent="0" algn="ctr" rtl="0">
              <a:spcBef>
                <a:spcPts val="0"/>
              </a:spcBef>
              <a:spcAft>
                <a:spcPts val="0"/>
              </a:spcAft>
              <a:buNone/>
            </a:pPr>
            <a:r>
              <a:rPr lang="en"/>
              <a:t>Univariate Distributions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3"/>
          <p:cNvSpPr txBox="1">
            <a:spLocks noGrp="1"/>
          </p:cNvSpPr>
          <p:nvPr>
            <p:ph type="body" idx="1"/>
          </p:nvPr>
        </p:nvSpPr>
        <p:spPr>
          <a:xfrm>
            <a:off x="303775" y="4163500"/>
            <a:ext cx="3645600" cy="605100"/>
          </a:xfrm>
          <a:prstGeom prst="rect">
            <a:avLst/>
          </a:prstGeom>
        </p:spPr>
        <p:txBody>
          <a:bodyPr spcFirstLastPara="1" wrap="square" lIns="91425" tIns="91425" rIns="91425" bIns="91425" anchor="ctr" anchorCtr="0">
            <a:normAutofit fontScale="92500" lnSpcReduction="20000"/>
          </a:bodyPr>
          <a:lstStyle/>
          <a:p>
            <a:pPr marL="0" lvl="0" indent="0" algn="ctr" rtl="0">
              <a:spcBef>
                <a:spcPts val="0"/>
              </a:spcBef>
              <a:spcAft>
                <a:spcPts val="0"/>
              </a:spcAft>
              <a:buNone/>
            </a:pPr>
            <a:r>
              <a:rPr lang="en" sz="1800"/>
              <a:t>Score appears to be “approximately” normally distributed</a:t>
            </a:r>
            <a:endParaRPr sz="1800"/>
          </a:p>
        </p:txBody>
      </p:sp>
      <p:pic>
        <p:nvPicPr>
          <p:cNvPr id="197" name="Google Shape;197;p23"/>
          <p:cNvPicPr preferRelativeResize="0"/>
          <p:nvPr/>
        </p:nvPicPr>
        <p:blipFill>
          <a:blip r:embed="rId3">
            <a:alphaModFix/>
          </a:blip>
          <a:stretch>
            <a:fillRect/>
          </a:stretch>
        </p:blipFill>
        <p:spPr>
          <a:xfrm>
            <a:off x="270725" y="610600"/>
            <a:ext cx="4306052" cy="3075751"/>
          </a:xfrm>
          <a:prstGeom prst="rect">
            <a:avLst/>
          </a:prstGeom>
          <a:noFill/>
          <a:ln>
            <a:noFill/>
          </a:ln>
        </p:spPr>
      </p:pic>
      <p:pic>
        <p:nvPicPr>
          <p:cNvPr id="198" name="Google Shape;198;p23"/>
          <p:cNvPicPr preferRelativeResize="0"/>
          <p:nvPr/>
        </p:nvPicPr>
        <p:blipFill>
          <a:blip r:embed="rId4">
            <a:alphaModFix/>
          </a:blip>
          <a:stretch>
            <a:fillRect/>
          </a:stretch>
        </p:blipFill>
        <p:spPr>
          <a:xfrm>
            <a:off x="4654675" y="1751600"/>
            <a:ext cx="3925999" cy="2963275"/>
          </a:xfrm>
          <a:prstGeom prst="rect">
            <a:avLst/>
          </a:prstGeom>
          <a:noFill/>
          <a:ln>
            <a:noFill/>
          </a:ln>
        </p:spPr>
      </p:pic>
      <p:pic>
        <p:nvPicPr>
          <p:cNvPr id="199" name="Google Shape;199;p23"/>
          <p:cNvPicPr preferRelativeResize="0"/>
          <p:nvPr/>
        </p:nvPicPr>
        <p:blipFill>
          <a:blip r:embed="rId5">
            <a:alphaModFix/>
          </a:blip>
          <a:stretch>
            <a:fillRect/>
          </a:stretch>
        </p:blipFill>
        <p:spPr>
          <a:xfrm>
            <a:off x="5389950" y="381000"/>
            <a:ext cx="2879275" cy="1103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4"/>
          <p:cNvSpPr txBox="1">
            <a:spLocks noGrp="1"/>
          </p:cNvSpPr>
          <p:nvPr>
            <p:ph type="body" idx="1"/>
          </p:nvPr>
        </p:nvSpPr>
        <p:spPr>
          <a:xfrm>
            <a:off x="328025" y="4163500"/>
            <a:ext cx="8367000" cy="605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700"/>
              <a:t>The three teachers each have about the same number of students, but more are taught with the standards-based method (Ruger and Smith) than the traditional method (Wesson).</a:t>
            </a:r>
            <a:endParaRPr sz="1700"/>
          </a:p>
        </p:txBody>
      </p:sp>
      <p:pic>
        <p:nvPicPr>
          <p:cNvPr id="205" name="Google Shape;205;p24"/>
          <p:cNvPicPr preferRelativeResize="0"/>
          <p:nvPr/>
        </p:nvPicPr>
        <p:blipFill>
          <a:blip r:embed="rId3">
            <a:alphaModFix/>
          </a:blip>
          <a:stretch>
            <a:fillRect/>
          </a:stretch>
        </p:blipFill>
        <p:spPr>
          <a:xfrm>
            <a:off x="304800" y="685800"/>
            <a:ext cx="4165150" cy="2975100"/>
          </a:xfrm>
          <a:prstGeom prst="rect">
            <a:avLst/>
          </a:prstGeom>
          <a:noFill/>
          <a:ln>
            <a:noFill/>
          </a:ln>
        </p:spPr>
      </p:pic>
      <p:pic>
        <p:nvPicPr>
          <p:cNvPr id="206" name="Google Shape;206;p24"/>
          <p:cNvPicPr preferRelativeResize="0"/>
          <p:nvPr/>
        </p:nvPicPr>
        <p:blipFill>
          <a:blip r:embed="rId4">
            <a:alphaModFix/>
          </a:blip>
          <a:stretch>
            <a:fillRect/>
          </a:stretch>
        </p:blipFill>
        <p:spPr>
          <a:xfrm>
            <a:off x="4674050" y="672875"/>
            <a:ext cx="4165150" cy="297509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5"/>
          <p:cNvSpPr txBox="1">
            <a:spLocks noGrp="1"/>
          </p:cNvSpPr>
          <p:nvPr>
            <p:ph type="title"/>
          </p:nvPr>
        </p:nvSpPr>
        <p:spPr>
          <a:xfrm>
            <a:off x="-2076450" y="236000"/>
            <a:ext cx="8760900" cy="957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Demographic Factors</a:t>
            </a:r>
            <a:endParaRPr/>
          </a:p>
        </p:txBody>
      </p:sp>
      <p:pic>
        <p:nvPicPr>
          <p:cNvPr id="212" name="Google Shape;212;p25"/>
          <p:cNvPicPr preferRelativeResize="0"/>
          <p:nvPr/>
        </p:nvPicPr>
        <p:blipFill>
          <a:blip r:embed="rId3">
            <a:alphaModFix/>
          </a:blip>
          <a:stretch>
            <a:fillRect/>
          </a:stretch>
        </p:blipFill>
        <p:spPr>
          <a:xfrm>
            <a:off x="5318845" y="317300"/>
            <a:ext cx="3160104" cy="2257224"/>
          </a:xfrm>
          <a:prstGeom prst="rect">
            <a:avLst/>
          </a:prstGeom>
          <a:noFill/>
          <a:ln>
            <a:noFill/>
          </a:ln>
        </p:spPr>
      </p:pic>
      <p:pic>
        <p:nvPicPr>
          <p:cNvPr id="213" name="Google Shape;213;p25"/>
          <p:cNvPicPr preferRelativeResize="0"/>
          <p:nvPr/>
        </p:nvPicPr>
        <p:blipFill>
          <a:blip r:embed="rId4">
            <a:alphaModFix/>
          </a:blip>
          <a:stretch>
            <a:fillRect/>
          </a:stretch>
        </p:blipFill>
        <p:spPr>
          <a:xfrm>
            <a:off x="362075" y="1102100"/>
            <a:ext cx="4286124" cy="3061534"/>
          </a:xfrm>
          <a:prstGeom prst="rect">
            <a:avLst/>
          </a:prstGeom>
          <a:noFill/>
          <a:ln>
            <a:noFill/>
          </a:ln>
        </p:spPr>
      </p:pic>
      <p:pic>
        <p:nvPicPr>
          <p:cNvPr id="214" name="Google Shape;214;p25"/>
          <p:cNvPicPr preferRelativeResize="0"/>
          <p:nvPr/>
        </p:nvPicPr>
        <p:blipFill>
          <a:blip r:embed="rId5">
            <a:alphaModFix/>
          </a:blip>
          <a:stretch>
            <a:fillRect/>
          </a:stretch>
        </p:blipFill>
        <p:spPr>
          <a:xfrm>
            <a:off x="5317150" y="2570654"/>
            <a:ext cx="3160100" cy="225719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6"/>
          <p:cNvSpPr txBox="1">
            <a:spLocks noGrp="1"/>
          </p:cNvSpPr>
          <p:nvPr>
            <p:ph type="title"/>
          </p:nvPr>
        </p:nvSpPr>
        <p:spPr>
          <a:xfrm>
            <a:off x="362075" y="236000"/>
            <a:ext cx="4413900" cy="9576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BiVariate Distributions by Teacher</a:t>
            </a:r>
            <a:endParaRPr/>
          </a:p>
        </p:txBody>
      </p:sp>
      <p:pic>
        <p:nvPicPr>
          <p:cNvPr id="220" name="Google Shape;220;p26"/>
          <p:cNvPicPr preferRelativeResize="0"/>
          <p:nvPr/>
        </p:nvPicPr>
        <p:blipFill>
          <a:blip r:embed="rId3">
            <a:alphaModFix/>
          </a:blip>
          <a:stretch>
            <a:fillRect/>
          </a:stretch>
        </p:blipFill>
        <p:spPr>
          <a:xfrm>
            <a:off x="5592475" y="373575"/>
            <a:ext cx="3077451" cy="2198174"/>
          </a:xfrm>
          <a:prstGeom prst="rect">
            <a:avLst/>
          </a:prstGeom>
          <a:noFill/>
          <a:ln>
            <a:noFill/>
          </a:ln>
        </p:spPr>
      </p:pic>
      <p:pic>
        <p:nvPicPr>
          <p:cNvPr id="221" name="Google Shape;221;p26"/>
          <p:cNvPicPr preferRelativeResize="0"/>
          <p:nvPr/>
        </p:nvPicPr>
        <p:blipFill>
          <a:blip r:embed="rId4">
            <a:alphaModFix/>
          </a:blip>
          <a:stretch>
            <a:fillRect/>
          </a:stretch>
        </p:blipFill>
        <p:spPr>
          <a:xfrm>
            <a:off x="666877" y="1193600"/>
            <a:ext cx="4501174" cy="3215124"/>
          </a:xfrm>
          <a:prstGeom prst="rect">
            <a:avLst/>
          </a:prstGeom>
          <a:noFill/>
          <a:ln>
            <a:noFill/>
          </a:ln>
        </p:spPr>
      </p:pic>
      <p:pic>
        <p:nvPicPr>
          <p:cNvPr id="222" name="Google Shape;222;p26"/>
          <p:cNvPicPr preferRelativeResize="0"/>
          <p:nvPr/>
        </p:nvPicPr>
        <p:blipFill>
          <a:blip r:embed="rId5">
            <a:alphaModFix/>
          </a:blip>
          <a:stretch>
            <a:fillRect/>
          </a:stretch>
        </p:blipFill>
        <p:spPr>
          <a:xfrm>
            <a:off x="5628400" y="2640519"/>
            <a:ext cx="3077451" cy="219818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7"/>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Exploring the Data:</a:t>
            </a:r>
            <a:endParaRPr/>
          </a:p>
          <a:p>
            <a:pPr marL="0" lvl="0" indent="0" algn="ctr" rtl="0">
              <a:spcBef>
                <a:spcPts val="0"/>
              </a:spcBef>
              <a:spcAft>
                <a:spcPts val="0"/>
              </a:spcAft>
              <a:buNone/>
            </a:pPr>
            <a:r>
              <a:rPr lang="en"/>
              <a:t>Distributions of Score by Group</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8"/>
          <p:cNvSpPr txBox="1">
            <a:spLocks noGrp="1"/>
          </p:cNvSpPr>
          <p:nvPr>
            <p:ph type="title"/>
          </p:nvPr>
        </p:nvSpPr>
        <p:spPr>
          <a:xfrm>
            <a:off x="362075" y="236000"/>
            <a:ext cx="8271600" cy="957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Score By Teacher &amp; Teaching Style</a:t>
            </a:r>
            <a:endParaRPr/>
          </a:p>
        </p:txBody>
      </p:sp>
      <p:pic>
        <p:nvPicPr>
          <p:cNvPr id="233" name="Google Shape;233;p28"/>
          <p:cNvPicPr preferRelativeResize="0"/>
          <p:nvPr/>
        </p:nvPicPr>
        <p:blipFill>
          <a:blip r:embed="rId3">
            <a:alphaModFix/>
          </a:blip>
          <a:stretch>
            <a:fillRect/>
          </a:stretch>
        </p:blipFill>
        <p:spPr>
          <a:xfrm>
            <a:off x="245600" y="1207550"/>
            <a:ext cx="4302399" cy="3073140"/>
          </a:xfrm>
          <a:prstGeom prst="rect">
            <a:avLst/>
          </a:prstGeom>
          <a:noFill/>
          <a:ln>
            <a:noFill/>
          </a:ln>
        </p:spPr>
      </p:pic>
      <p:pic>
        <p:nvPicPr>
          <p:cNvPr id="234" name="Google Shape;234;p28"/>
          <p:cNvPicPr preferRelativeResize="0"/>
          <p:nvPr/>
        </p:nvPicPr>
        <p:blipFill>
          <a:blip r:embed="rId4">
            <a:alphaModFix/>
          </a:blip>
          <a:stretch>
            <a:fillRect/>
          </a:stretch>
        </p:blipFill>
        <p:spPr>
          <a:xfrm>
            <a:off x="4519100" y="1207550"/>
            <a:ext cx="4302399" cy="307315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9"/>
          <p:cNvSpPr txBox="1">
            <a:spLocks noGrp="1"/>
          </p:cNvSpPr>
          <p:nvPr>
            <p:ph type="title"/>
          </p:nvPr>
        </p:nvSpPr>
        <p:spPr>
          <a:xfrm>
            <a:off x="362075" y="236000"/>
            <a:ext cx="5944800" cy="957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Score By Ethnicity</a:t>
            </a:r>
            <a:endParaRPr/>
          </a:p>
        </p:txBody>
      </p:sp>
      <p:pic>
        <p:nvPicPr>
          <p:cNvPr id="240" name="Google Shape;240;p29"/>
          <p:cNvPicPr preferRelativeResize="0"/>
          <p:nvPr/>
        </p:nvPicPr>
        <p:blipFill>
          <a:blip r:embed="rId3">
            <a:alphaModFix/>
          </a:blip>
          <a:stretch>
            <a:fillRect/>
          </a:stretch>
        </p:blipFill>
        <p:spPr>
          <a:xfrm>
            <a:off x="2020425" y="1026225"/>
            <a:ext cx="5103141" cy="36451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0"/>
          <p:cNvSpPr txBox="1">
            <a:spLocks noGrp="1"/>
          </p:cNvSpPr>
          <p:nvPr>
            <p:ph type="title"/>
          </p:nvPr>
        </p:nvSpPr>
        <p:spPr>
          <a:xfrm>
            <a:off x="362075" y="236000"/>
            <a:ext cx="5944800" cy="957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Score By Gender and Lunch Type</a:t>
            </a:r>
            <a:endParaRPr/>
          </a:p>
        </p:txBody>
      </p:sp>
      <p:pic>
        <p:nvPicPr>
          <p:cNvPr id="246" name="Google Shape;246;p30"/>
          <p:cNvPicPr preferRelativeResize="0"/>
          <p:nvPr/>
        </p:nvPicPr>
        <p:blipFill>
          <a:blip r:embed="rId3">
            <a:alphaModFix/>
          </a:blip>
          <a:stretch>
            <a:fillRect/>
          </a:stretch>
        </p:blipFill>
        <p:spPr>
          <a:xfrm>
            <a:off x="246900" y="1207000"/>
            <a:ext cx="4325100" cy="3089350"/>
          </a:xfrm>
          <a:prstGeom prst="rect">
            <a:avLst/>
          </a:prstGeom>
          <a:noFill/>
          <a:ln>
            <a:noFill/>
          </a:ln>
        </p:spPr>
      </p:pic>
      <p:pic>
        <p:nvPicPr>
          <p:cNvPr id="247" name="Google Shape;247;p30"/>
          <p:cNvPicPr preferRelativeResize="0"/>
          <p:nvPr/>
        </p:nvPicPr>
        <p:blipFill>
          <a:blip r:embed="rId4">
            <a:alphaModFix/>
          </a:blip>
          <a:stretch>
            <a:fillRect/>
          </a:stretch>
        </p:blipFill>
        <p:spPr>
          <a:xfrm>
            <a:off x="4572000" y="1298736"/>
            <a:ext cx="4196674" cy="299761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1"/>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Hypothesis Testing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819150" y="658368"/>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Topic Background</a:t>
            </a:r>
            <a:endParaRPr/>
          </a:p>
        </p:txBody>
      </p:sp>
      <p:sp>
        <p:nvSpPr>
          <p:cNvPr id="135" name="Google Shape;135;p14"/>
          <p:cNvSpPr txBox="1">
            <a:spLocks noGrp="1"/>
          </p:cNvSpPr>
          <p:nvPr>
            <p:ph type="body" idx="1"/>
          </p:nvPr>
        </p:nvSpPr>
        <p:spPr>
          <a:xfrm>
            <a:off x="731520" y="1371600"/>
            <a:ext cx="7505700" cy="3015000"/>
          </a:xfrm>
          <a:prstGeom prst="rect">
            <a:avLst/>
          </a:prstGeom>
        </p:spPr>
        <p:txBody>
          <a:bodyPr spcFirstLastPara="1" wrap="square" lIns="91425" tIns="91425" rIns="91425" bIns="91425" anchor="t" anchorCtr="0">
            <a:noAutofit/>
          </a:bodyPr>
          <a:lstStyle/>
          <a:p>
            <a:pPr marL="457200" marR="0" lvl="0" indent="-317500" algn="l" rtl="0">
              <a:lnSpc>
                <a:spcPct val="100000"/>
              </a:lnSpc>
              <a:spcBef>
                <a:spcPts val="0"/>
              </a:spcBef>
              <a:spcAft>
                <a:spcPts val="0"/>
              </a:spcAft>
              <a:buClr>
                <a:srgbClr val="000000"/>
              </a:buClr>
              <a:buSzPts val="1400"/>
              <a:buChar char="●"/>
            </a:pPr>
            <a:r>
              <a:rPr lang="en" sz="1400" dirty="0">
                <a:solidFill>
                  <a:srgbClr val="000000"/>
                </a:solidFill>
              </a:rPr>
              <a:t>I have data of math scores from 3 different teachers for grade 8 students. Ms. Wesson uses the traditional method, adhering to a top-down approach in which knowledge originates from the teacher and is passed to the students. It is believed that behavioral issues can be mitigated through structure and order, resulting in more effective, direct instruction.</a:t>
            </a:r>
            <a:endParaRPr sz="1400" dirty="0">
              <a:solidFill>
                <a:srgbClr val="000000"/>
              </a:solidFill>
            </a:endParaRPr>
          </a:p>
          <a:p>
            <a:pPr marL="457200" marR="0" lvl="0" indent="0" algn="l" rtl="0">
              <a:lnSpc>
                <a:spcPct val="100000"/>
              </a:lnSpc>
              <a:spcBef>
                <a:spcPts val="0"/>
              </a:spcBef>
              <a:spcAft>
                <a:spcPts val="0"/>
              </a:spcAft>
              <a:buNone/>
            </a:pPr>
            <a:endParaRPr sz="1400" dirty="0">
              <a:solidFill>
                <a:srgbClr val="000000"/>
              </a:solidFill>
            </a:endParaRPr>
          </a:p>
          <a:p>
            <a:pPr marL="457200" marR="0" lvl="0" indent="-317500" algn="l" rtl="0">
              <a:lnSpc>
                <a:spcPct val="100000"/>
              </a:lnSpc>
              <a:spcBef>
                <a:spcPts val="0"/>
              </a:spcBef>
              <a:spcAft>
                <a:spcPts val="0"/>
              </a:spcAft>
              <a:buClr>
                <a:srgbClr val="000000"/>
              </a:buClr>
              <a:buSzPts val="1400"/>
              <a:buChar char="●"/>
            </a:pPr>
            <a:r>
              <a:rPr lang="en" sz="1400" dirty="0">
                <a:solidFill>
                  <a:srgbClr val="000000"/>
                </a:solidFill>
              </a:rPr>
              <a:t>On the other hand, Ms. Ruger and Ms. Smith use the standards-based method, where students play an active role in building their knowledge. Standards-based teaching adheres to a set of defined standards but encourages students to develop, explore, conjecture, and test their knowledge. It is believed that students learn deeper math and are better problem-solvers.</a:t>
            </a:r>
            <a:endParaRPr sz="1400" dirty="0">
              <a:solidFill>
                <a:srgbClr val="000000"/>
              </a:solidFill>
            </a:endParaRPr>
          </a:p>
          <a:p>
            <a:pPr marL="457200" marR="0" lvl="0" indent="0" algn="l" rtl="0">
              <a:lnSpc>
                <a:spcPct val="100000"/>
              </a:lnSpc>
              <a:spcBef>
                <a:spcPts val="0"/>
              </a:spcBef>
              <a:spcAft>
                <a:spcPts val="0"/>
              </a:spcAft>
              <a:buNone/>
            </a:pPr>
            <a:endParaRPr sz="1400" dirty="0">
              <a:solidFill>
                <a:srgbClr val="000000"/>
              </a:solidFill>
            </a:endParaRPr>
          </a:p>
          <a:p>
            <a:pPr marL="457200" marR="0" lvl="0" indent="-317500" algn="l" rtl="0">
              <a:lnSpc>
                <a:spcPct val="100000"/>
              </a:lnSpc>
              <a:spcBef>
                <a:spcPts val="0"/>
              </a:spcBef>
              <a:spcAft>
                <a:spcPts val="0"/>
              </a:spcAft>
              <a:buClr>
                <a:srgbClr val="000000"/>
              </a:buClr>
              <a:buSzPts val="1400"/>
              <a:buChar char="●"/>
            </a:pPr>
            <a:r>
              <a:rPr lang="en" sz="1400" dirty="0">
                <a:solidFill>
                  <a:srgbClr val="000000"/>
                </a:solidFill>
              </a:rPr>
              <a:t>Is there a difference in the mean math scores of grade 8 students between the two teaching methods? </a:t>
            </a:r>
            <a:endParaRPr sz="1400" dirty="0">
              <a:solidFill>
                <a:srgbClr val="000000"/>
              </a:solidFill>
            </a:endParaRPr>
          </a:p>
          <a:p>
            <a:pPr marL="0" lvl="0" indent="0" algn="l" rtl="0">
              <a:spcBef>
                <a:spcPts val="0"/>
              </a:spcBef>
              <a:spcAft>
                <a:spcPts val="1200"/>
              </a:spcAft>
              <a:buNone/>
            </a:pPr>
            <a:endParaRPr sz="1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2"/>
          <p:cNvSpPr txBox="1">
            <a:spLocks noGrp="1"/>
          </p:cNvSpPr>
          <p:nvPr>
            <p:ph type="title"/>
          </p:nvPr>
        </p:nvSpPr>
        <p:spPr>
          <a:xfrm>
            <a:off x="819150" y="353573"/>
            <a:ext cx="7505700" cy="9543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Traditional or Standards-Based Teaching?</a:t>
            </a:r>
            <a:endParaRPr/>
          </a:p>
          <a:p>
            <a:pPr marL="0" lvl="0" indent="0" algn="l" rtl="0">
              <a:spcBef>
                <a:spcPts val="0"/>
              </a:spcBef>
              <a:spcAft>
                <a:spcPts val="0"/>
              </a:spcAft>
              <a:buNone/>
            </a:pPr>
            <a:r>
              <a:rPr lang="en" sz="2000"/>
              <a:t>Part 1: Test for Equal Variances</a:t>
            </a:r>
            <a:endParaRPr sz="2000"/>
          </a:p>
        </p:txBody>
      </p:sp>
      <p:pic>
        <p:nvPicPr>
          <p:cNvPr id="258" name="Google Shape;258;p32"/>
          <p:cNvPicPr preferRelativeResize="0"/>
          <p:nvPr/>
        </p:nvPicPr>
        <p:blipFill>
          <a:blip r:embed="rId3">
            <a:alphaModFix/>
          </a:blip>
          <a:stretch>
            <a:fillRect/>
          </a:stretch>
        </p:blipFill>
        <p:spPr>
          <a:xfrm>
            <a:off x="5233988" y="1478280"/>
            <a:ext cx="2743200" cy="640080"/>
          </a:xfrm>
          <a:prstGeom prst="rect">
            <a:avLst/>
          </a:prstGeom>
          <a:noFill/>
          <a:ln>
            <a:noFill/>
          </a:ln>
        </p:spPr>
      </p:pic>
      <p:sp>
        <p:nvSpPr>
          <p:cNvPr id="259" name="Google Shape;259;p32"/>
          <p:cNvSpPr txBox="1"/>
          <p:nvPr/>
        </p:nvSpPr>
        <p:spPr>
          <a:xfrm>
            <a:off x="533400" y="1383050"/>
            <a:ext cx="3745800" cy="3032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dk2"/>
                </a:solidFill>
                <a:latin typeface="Calibri"/>
                <a:ea typeface="Calibri"/>
                <a:cs typeface="Calibri"/>
                <a:sym typeface="Calibri"/>
              </a:rPr>
              <a:t>H0: Variance Ruger_Smith = Variance Watson</a:t>
            </a:r>
            <a:endParaRPr sz="1300">
              <a:solidFill>
                <a:schemeClr val="dk2"/>
              </a:solidFill>
              <a:latin typeface="Calibri"/>
              <a:ea typeface="Calibri"/>
              <a:cs typeface="Calibri"/>
              <a:sym typeface="Calibri"/>
            </a:endParaRPr>
          </a:p>
          <a:p>
            <a:pPr marL="0" lvl="0" indent="0" algn="l" rtl="0">
              <a:spcBef>
                <a:spcPts val="0"/>
              </a:spcBef>
              <a:spcAft>
                <a:spcPts val="0"/>
              </a:spcAft>
              <a:buNone/>
            </a:pPr>
            <a:endParaRPr sz="1300">
              <a:solidFill>
                <a:schemeClr val="dk2"/>
              </a:solidFill>
              <a:latin typeface="Calibri"/>
              <a:ea typeface="Calibri"/>
              <a:cs typeface="Calibri"/>
              <a:sym typeface="Calibri"/>
            </a:endParaRPr>
          </a:p>
          <a:p>
            <a:pPr marL="0" lvl="0" indent="0" algn="l" rtl="0">
              <a:spcBef>
                <a:spcPts val="0"/>
              </a:spcBef>
              <a:spcAft>
                <a:spcPts val="0"/>
              </a:spcAft>
              <a:buNone/>
            </a:pPr>
            <a:r>
              <a:rPr lang="en" sz="1300">
                <a:solidFill>
                  <a:schemeClr val="dk2"/>
                </a:solidFill>
                <a:latin typeface="Calibri"/>
                <a:ea typeface="Calibri"/>
                <a:cs typeface="Calibri"/>
                <a:sym typeface="Calibri"/>
              </a:rPr>
              <a:t>H1: Variance Ruger_Smith  </a:t>
            </a:r>
            <a:r>
              <a:rPr lang="en" sz="1600">
                <a:solidFill>
                  <a:schemeClr val="dk2"/>
                </a:solidFill>
                <a:latin typeface="Calibri"/>
                <a:ea typeface="Calibri"/>
                <a:cs typeface="Calibri"/>
                <a:sym typeface="Calibri"/>
              </a:rPr>
              <a:t>≠ </a:t>
            </a:r>
            <a:r>
              <a:rPr lang="en" sz="1300">
                <a:solidFill>
                  <a:schemeClr val="dk2"/>
                </a:solidFill>
                <a:latin typeface="Calibri"/>
                <a:ea typeface="Calibri"/>
                <a:cs typeface="Calibri"/>
                <a:sym typeface="Calibri"/>
              </a:rPr>
              <a:t>Variance Watson</a:t>
            </a:r>
            <a:endParaRPr sz="1300">
              <a:solidFill>
                <a:schemeClr val="dk2"/>
              </a:solidFill>
              <a:latin typeface="Calibri"/>
              <a:ea typeface="Calibri"/>
              <a:cs typeface="Calibri"/>
              <a:sym typeface="Calibri"/>
            </a:endParaRPr>
          </a:p>
          <a:p>
            <a:pPr marL="0" lvl="0" indent="0" algn="l" rtl="0">
              <a:spcBef>
                <a:spcPts val="0"/>
              </a:spcBef>
              <a:spcAft>
                <a:spcPts val="0"/>
              </a:spcAft>
              <a:buNone/>
            </a:pPr>
            <a:endParaRPr sz="1300">
              <a:solidFill>
                <a:schemeClr val="dk2"/>
              </a:solidFill>
              <a:latin typeface="Calibri"/>
              <a:ea typeface="Calibri"/>
              <a:cs typeface="Calibri"/>
              <a:sym typeface="Calibri"/>
            </a:endParaRPr>
          </a:p>
          <a:p>
            <a:pPr marL="0" lvl="0" indent="0" algn="l" rtl="0">
              <a:spcBef>
                <a:spcPts val="0"/>
              </a:spcBef>
              <a:spcAft>
                <a:spcPts val="0"/>
              </a:spcAft>
              <a:buNone/>
            </a:pPr>
            <a:endParaRPr sz="1300">
              <a:solidFill>
                <a:schemeClr val="dk2"/>
              </a:solidFill>
              <a:latin typeface="Calibri"/>
              <a:ea typeface="Calibri"/>
              <a:cs typeface="Calibri"/>
              <a:sym typeface="Calibri"/>
            </a:endParaRPr>
          </a:p>
          <a:p>
            <a:pPr marL="0" lvl="0" indent="0" algn="l" rtl="0">
              <a:spcBef>
                <a:spcPts val="0"/>
              </a:spcBef>
              <a:spcAft>
                <a:spcPts val="0"/>
              </a:spcAft>
              <a:buNone/>
            </a:pPr>
            <a:r>
              <a:rPr lang="en" sz="1300">
                <a:solidFill>
                  <a:schemeClr val="dk2"/>
                </a:solidFill>
                <a:latin typeface="Calibri"/>
                <a:ea typeface="Calibri"/>
                <a:cs typeface="Calibri"/>
                <a:sym typeface="Calibri"/>
              </a:rPr>
              <a:t>Hypothesis tests are more robust given equal variances even if dataset is unbalanced. </a:t>
            </a:r>
            <a:endParaRPr sz="1300">
              <a:solidFill>
                <a:schemeClr val="dk2"/>
              </a:solidFill>
              <a:latin typeface="Calibri"/>
              <a:ea typeface="Calibri"/>
              <a:cs typeface="Calibri"/>
              <a:sym typeface="Calibri"/>
            </a:endParaRPr>
          </a:p>
          <a:p>
            <a:pPr marL="0" lvl="0" indent="0" algn="l" rtl="0">
              <a:spcBef>
                <a:spcPts val="0"/>
              </a:spcBef>
              <a:spcAft>
                <a:spcPts val="0"/>
              </a:spcAft>
              <a:buNone/>
            </a:pPr>
            <a:endParaRPr sz="1300">
              <a:solidFill>
                <a:schemeClr val="dk2"/>
              </a:solidFill>
              <a:latin typeface="Calibri"/>
              <a:ea typeface="Calibri"/>
              <a:cs typeface="Calibri"/>
              <a:sym typeface="Calibri"/>
            </a:endParaRPr>
          </a:p>
          <a:p>
            <a:pPr marL="0" lvl="0" indent="0" algn="l" rtl="0">
              <a:spcBef>
                <a:spcPts val="0"/>
              </a:spcBef>
              <a:spcAft>
                <a:spcPts val="0"/>
              </a:spcAft>
              <a:buNone/>
            </a:pPr>
            <a:endParaRPr sz="1300">
              <a:solidFill>
                <a:schemeClr val="dk2"/>
              </a:solidFill>
              <a:latin typeface="Calibri"/>
              <a:ea typeface="Calibri"/>
              <a:cs typeface="Calibri"/>
              <a:sym typeface="Calibri"/>
            </a:endParaRPr>
          </a:p>
          <a:p>
            <a:pPr marL="0" lvl="0" indent="0" algn="l" rtl="0">
              <a:spcBef>
                <a:spcPts val="0"/>
              </a:spcBef>
              <a:spcAft>
                <a:spcPts val="0"/>
              </a:spcAft>
              <a:buNone/>
            </a:pPr>
            <a:r>
              <a:rPr lang="en" sz="1300">
                <a:solidFill>
                  <a:schemeClr val="dk2"/>
                </a:solidFill>
                <a:latin typeface="Calibri"/>
                <a:ea typeface="Calibri"/>
                <a:cs typeface="Calibri"/>
                <a:sym typeface="Calibri"/>
              </a:rPr>
              <a:t>Test Statistic: 1.35</a:t>
            </a:r>
            <a:endParaRPr sz="1300">
              <a:solidFill>
                <a:schemeClr val="dk2"/>
              </a:solidFill>
              <a:latin typeface="Calibri"/>
              <a:ea typeface="Calibri"/>
              <a:cs typeface="Calibri"/>
              <a:sym typeface="Calibri"/>
            </a:endParaRPr>
          </a:p>
          <a:p>
            <a:pPr marL="0" lvl="0" indent="0" algn="l" rtl="0">
              <a:spcBef>
                <a:spcPts val="0"/>
              </a:spcBef>
              <a:spcAft>
                <a:spcPts val="0"/>
              </a:spcAft>
              <a:buNone/>
            </a:pPr>
            <a:endParaRPr sz="1300">
              <a:solidFill>
                <a:schemeClr val="dk2"/>
              </a:solidFill>
              <a:latin typeface="Calibri"/>
              <a:ea typeface="Calibri"/>
              <a:cs typeface="Calibri"/>
              <a:sym typeface="Calibri"/>
            </a:endParaRPr>
          </a:p>
          <a:p>
            <a:pPr marL="0" lvl="0" indent="0" algn="l" rtl="0">
              <a:spcBef>
                <a:spcPts val="0"/>
              </a:spcBef>
              <a:spcAft>
                <a:spcPts val="0"/>
              </a:spcAft>
              <a:buNone/>
            </a:pPr>
            <a:r>
              <a:rPr lang="en" sz="1300">
                <a:solidFill>
                  <a:schemeClr val="dk2"/>
                </a:solidFill>
                <a:latin typeface="Calibri"/>
                <a:ea typeface="Calibri"/>
                <a:cs typeface="Calibri"/>
                <a:sym typeface="Calibri"/>
              </a:rPr>
              <a:t>Critical Value: 1.4</a:t>
            </a:r>
            <a:endParaRPr sz="1300">
              <a:solidFill>
                <a:schemeClr val="dk2"/>
              </a:solidFill>
              <a:latin typeface="Calibri"/>
              <a:ea typeface="Calibri"/>
              <a:cs typeface="Calibri"/>
              <a:sym typeface="Calibri"/>
            </a:endParaRPr>
          </a:p>
          <a:p>
            <a:pPr marL="0" lvl="0" indent="0" algn="l" rtl="0">
              <a:spcBef>
                <a:spcPts val="0"/>
              </a:spcBef>
              <a:spcAft>
                <a:spcPts val="0"/>
              </a:spcAft>
              <a:buNone/>
            </a:pPr>
            <a:endParaRPr sz="1300">
              <a:solidFill>
                <a:schemeClr val="dk2"/>
              </a:solidFill>
              <a:latin typeface="Calibri"/>
              <a:ea typeface="Calibri"/>
              <a:cs typeface="Calibri"/>
              <a:sym typeface="Calibri"/>
            </a:endParaRPr>
          </a:p>
          <a:p>
            <a:pPr marL="0" lvl="0" indent="0" algn="l" rtl="0">
              <a:spcBef>
                <a:spcPts val="0"/>
              </a:spcBef>
              <a:spcAft>
                <a:spcPts val="0"/>
              </a:spcAft>
              <a:buNone/>
            </a:pPr>
            <a:r>
              <a:rPr lang="en" sz="1300">
                <a:solidFill>
                  <a:schemeClr val="dk2"/>
                </a:solidFill>
                <a:latin typeface="Calibri"/>
                <a:ea typeface="Calibri"/>
                <a:cs typeface="Calibri"/>
                <a:sym typeface="Calibri"/>
              </a:rPr>
              <a:t>Fail to reject H0; we can assume equal variances</a:t>
            </a:r>
            <a:endParaRPr sz="1300">
              <a:solidFill>
                <a:schemeClr val="dk2"/>
              </a:solidFill>
              <a:latin typeface="Calibri"/>
              <a:ea typeface="Calibri"/>
              <a:cs typeface="Calibri"/>
              <a:sym typeface="Calibri"/>
            </a:endParaRPr>
          </a:p>
        </p:txBody>
      </p:sp>
      <p:sp>
        <p:nvSpPr>
          <p:cNvPr id="260" name="Google Shape;260;p32"/>
          <p:cNvSpPr txBox="1"/>
          <p:nvPr/>
        </p:nvSpPr>
        <p:spPr>
          <a:xfrm>
            <a:off x="5230368" y="1193650"/>
            <a:ext cx="2385900" cy="29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b="1">
                <a:solidFill>
                  <a:schemeClr val="dk2"/>
                </a:solidFill>
                <a:latin typeface="Calibri"/>
                <a:ea typeface="Calibri"/>
                <a:cs typeface="Calibri"/>
                <a:sym typeface="Calibri"/>
              </a:rPr>
              <a:t>F-Test</a:t>
            </a:r>
            <a:endParaRPr sz="1300" b="1">
              <a:solidFill>
                <a:schemeClr val="dk2"/>
              </a:solidFill>
              <a:latin typeface="Calibri"/>
              <a:ea typeface="Calibri"/>
              <a:cs typeface="Calibri"/>
              <a:sym typeface="Calibri"/>
            </a:endParaRPr>
          </a:p>
        </p:txBody>
      </p:sp>
      <p:pic>
        <p:nvPicPr>
          <p:cNvPr id="261" name="Google Shape;261;p32"/>
          <p:cNvPicPr preferRelativeResize="0"/>
          <p:nvPr/>
        </p:nvPicPr>
        <p:blipFill>
          <a:blip r:embed="rId4">
            <a:alphaModFix/>
          </a:blip>
          <a:stretch>
            <a:fillRect/>
          </a:stretch>
        </p:blipFill>
        <p:spPr>
          <a:xfrm>
            <a:off x="4507800" y="2346960"/>
            <a:ext cx="4145550" cy="249174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pic>
        <p:nvPicPr>
          <p:cNvPr id="266" name="Google Shape;266;p33"/>
          <p:cNvPicPr preferRelativeResize="0"/>
          <p:nvPr/>
        </p:nvPicPr>
        <p:blipFill>
          <a:blip r:embed="rId3">
            <a:alphaModFix/>
          </a:blip>
          <a:stretch>
            <a:fillRect/>
          </a:stretch>
        </p:blipFill>
        <p:spPr>
          <a:xfrm>
            <a:off x="4862500" y="1502878"/>
            <a:ext cx="3290900" cy="767871"/>
          </a:xfrm>
          <a:prstGeom prst="rect">
            <a:avLst/>
          </a:prstGeom>
          <a:noFill/>
          <a:ln>
            <a:noFill/>
          </a:ln>
        </p:spPr>
      </p:pic>
      <p:sp>
        <p:nvSpPr>
          <p:cNvPr id="267" name="Google Shape;267;p33"/>
          <p:cNvSpPr txBox="1"/>
          <p:nvPr/>
        </p:nvSpPr>
        <p:spPr>
          <a:xfrm>
            <a:off x="4876800" y="1193650"/>
            <a:ext cx="2475600" cy="21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b="1">
                <a:solidFill>
                  <a:schemeClr val="dk2"/>
                </a:solidFill>
                <a:latin typeface="Calibri"/>
                <a:ea typeface="Calibri"/>
                <a:cs typeface="Calibri"/>
                <a:sym typeface="Calibri"/>
              </a:rPr>
              <a:t>T statistic and P-value</a:t>
            </a:r>
            <a:endParaRPr sz="1300" b="1">
              <a:solidFill>
                <a:schemeClr val="dk2"/>
              </a:solidFill>
              <a:latin typeface="Calibri"/>
              <a:ea typeface="Calibri"/>
              <a:cs typeface="Calibri"/>
              <a:sym typeface="Calibri"/>
            </a:endParaRPr>
          </a:p>
        </p:txBody>
      </p:sp>
      <p:sp>
        <p:nvSpPr>
          <p:cNvPr id="268" name="Google Shape;268;p33"/>
          <p:cNvSpPr txBox="1">
            <a:spLocks noGrp="1"/>
          </p:cNvSpPr>
          <p:nvPr>
            <p:ph type="title"/>
          </p:nvPr>
        </p:nvSpPr>
        <p:spPr>
          <a:xfrm>
            <a:off x="742950" y="277373"/>
            <a:ext cx="7505700" cy="9543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Traditional or Standards-Based Teaching?</a:t>
            </a:r>
            <a:endParaRPr/>
          </a:p>
          <a:p>
            <a:pPr marL="0" lvl="0" indent="0" algn="l" rtl="0">
              <a:spcBef>
                <a:spcPts val="0"/>
              </a:spcBef>
              <a:spcAft>
                <a:spcPts val="0"/>
              </a:spcAft>
              <a:buNone/>
            </a:pPr>
            <a:r>
              <a:rPr lang="en" sz="2000"/>
              <a:t>Part 2: Test for Equality of Means</a:t>
            </a:r>
            <a:endParaRPr sz="2000"/>
          </a:p>
        </p:txBody>
      </p:sp>
      <p:pic>
        <p:nvPicPr>
          <p:cNvPr id="269" name="Google Shape;269;p33"/>
          <p:cNvPicPr preferRelativeResize="0"/>
          <p:nvPr/>
        </p:nvPicPr>
        <p:blipFill>
          <a:blip r:embed="rId4">
            <a:alphaModFix/>
          </a:blip>
          <a:stretch>
            <a:fillRect/>
          </a:stretch>
        </p:blipFill>
        <p:spPr>
          <a:xfrm>
            <a:off x="4502765" y="2365475"/>
            <a:ext cx="4170084" cy="2473225"/>
          </a:xfrm>
          <a:prstGeom prst="rect">
            <a:avLst/>
          </a:prstGeom>
          <a:noFill/>
          <a:ln>
            <a:noFill/>
          </a:ln>
        </p:spPr>
      </p:pic>
      <p:sp>
        <p:nvSpPr>
          <p:cNvPr id="270" name="Google Shape;270;p33"/>
          <p:cNvSpPr txBox="1"/>
          <p:nvPr/>
        </p:nvSpPr>
        <p:spPr>
          <a:xfrm>
            <a:off x="609600" y="1383050"/>
            <a:ext cx="3745800" cy="2632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dk2"/>
                </a:solidFill>
                <a:latin typeface="Calibri"/>
                <a:ea typeface="Calibri"/>
                <a:cs typeface="Calibri"/>
                <a:sym typeface="Calibri"/>
              </a:rPr>
              <a:t>H0: Mean Score Ruger_Smith = Mean Score Wesson</a:t>
            </a:r>
            <a:endParaRPr sz="1300">
              <a:solidFill>
                <a:schemeClr val="dk2"/>
              </a:solidFill>
              <a:latin typeface="Calibri"/>
              <a:ea typeface="Calibri"/>
              <a:cs typeface="Calibri"/>
              <a:sym typeface="Calibri"/>
            </a:endParaRPr>
          </a:p>
          <a:p>
            <a:pPr marL="0" lvl="0" indent="0" algn="l" rtl="0">
              <a:spcBef>
                <a:spcPts val="0"/>
              </a:spcBef>
              <a:spcAft>
                <a:spcPts val="0"/>
              </a:spcAft>
              <a:buNone/>
            </a:pPr>
            <a:endParaRPr sz="1300">
              <a:solidFill>
                <a:schemeClr val="dk2"/>
              </a:solidFill>
              <a:latin typeface="Calibri"/>
              <a:ea typeface="Calibri"/>
              <a:cs typeface="Calibri"/>
              <a:sym typeface="Calibri"/>
            </a:endParaRPr>
          </a:p>
          <a:p>
            <a:pPr marL="0" lvl="0" indent="0" algn="l" rtl="0">
              <a:spcBef>
                <a:spcPts val="0"/>
              </a:spcBef>
              <a:spcAft>
                <a:spcPts val="0"/>
              </a:spcAft>
              <a:buNone/>
            </a:pPr>
            <a:r>
              <a:rPr lang="en" sz="1300">
                <a:solidFill>
                  <a:schemeClr val="dk2"/>
                </a:solidFill>
                <a:latin typeface="Calibri"/>
                <a:ea typeface="Calibri"/>
                <a:cs typeface="Calibri"/>
                <a:sym typeface="Calibri"/>
              </a:rPr>
              <a:t>H1: Mean Score Ruger_Smith </a:t>
            </a:r>
            <a:r>
              <a:rPr lang="en" sz="1600">
                <a:solidFill>
                  <a:schemeClr val="dk2"/>
                </a:solidFill>
                <a:latin typeface="Calibri"/>
                <a:ea typeface="Calibri"/>
                <a:cs typeface="Calibri"/>
                <a:sym typeface="Calibri"/>
              </a:rPr>
              <a:t>≠ </a:t>
            </a:r>
            <a:r>
              <a:rPr lang="en" sz="1300">
                <a:solidFill>
                  <a:schemeClr val="dk2"/>
                </a:solidFill>
                <a:latin typeface="Calibri"/>
                <a:ea typeface="Calibri"/>
                <a:cs typeface="Calibri"/>
                <a:sym typeface="Calibri"/>
              </a:rPr>
              <a:t>Mean Score Wesson</a:t>
            </a:r>
            <a:endParaRPr sz="1300">
              <a:solidFill>
                <a:schemeClr val="dk2"/>
              </a:solidFill>
              <a:latin typeface="Calibri"/>
              <a:ea typeface="Calibri"/>
              <a:cs typeface="Calibri"/>
              <a:sym typeface="Calibri"/>
            </a:endParaRPr>
          </a:p>
          <a:p>
            <a:pPr marL="0" lvl="0" indent="0" algn="l" rtl="0">
              <a:spcBef>
                <a:spcPts val="0"/>
              </a:spcBef>
              <a:spcAft>
                <a:spcPts val="0"/>
              </a:spcAft>
              <a:buNone/>
            </a:pPr>
            <a:endParaRPr sz="1300">
              <a:solidFill>
                <a:schemeClr val="dk2"/>
              </a:solidFill>
              <a:latin typeface="Calibri"/>
              <a:ea typeface="Calibri"/>
              <a:cs typeface="Calibri"/>
              <a:sym typeface="Calibri"/>
            </a:endParaRPr>
          </a:p>
          <a:p>
            <a:pPr marL="0" lvl="0" indent="0" algn="l" rtl="0">
              <a:spcBef>
                <a:spcPts val="0"/>
              </a:spcBef>
              <a:spcAft>
                <a:spcPts val="0"/>
              </a:spcAft>
              <a:buNone/>
            </a:pPr>
            <a:endParaRPr sz="1300">
              <a:solidFill>
                <a:schemeClr val="dk2"/>
              </a:solidFill>
              <a:latin typeface="Calibri"/>
              <a:ea typeface="Calibri"/>
              <a:cs typeface="Calibri"/>
              <a:sym typeface="Calibri"/>
            </a:endParaRPr>
          </a:p>
          <a:p>
            <a:pPr marL="0" lvl="0" indent="0" algn="l" rtl="0">
              <a:spcBef>
                <a:spcPts val="0"/>
              </a:spcBef>
              <a:spcAft>
                <a:spcPts val="0"/>
              </a:spcAft>
              <a:buNone/>
            </a:pPr>
            <a:r>
              <a:rPr lang="en" sz="1300">
                <a:solidFill>
                  <a:schemeClr val="dk2"/>
                </a:solidFill>
                <a:latin typeface="Calibri"/>
                <a:ea typeface="Calibri"/>
                <a:cs typeface="Calibri"/>
                <a:sym typeface="Calibri"/>
              </a:rPr>
              <a:t>Test Statistic: -3.68</a:t>
            </a:r>
            <a:endParaRPr sz="1300">
              <a:solidFill>
                <a:schemeClr val="dk2"/>
              </a:solidFill>
              <a:latin typeface="Calibri"/>
              <a:ea typeface="Calibri"/>
              <a:cs typeface="Calibri"/>
              <a:sym typeface="Calibri"/>
            </a:endParaRPr>
          </a:p>
          <a:p>
            <a:pPr marL="0" lvl="0" indent="0" algn="l" rtl="0">
              <a:spcBef>
                <a:spcPts val="0"/>
              </a:spcBef>
              <a:spcAft>
                <a:spcPts val="0"/>
              </a:spcAft>
              <a:buNone/>
            </a:pPr>
            <a:endParaRPr sz="1300">
              <a:solidFill>
                <a:schemeClr val="dk2"/>
              </a:solidFill>
              <a:latin typeface="Calibri"/>
              <a:ea typeface="Calibri"/>
              <a:cs typeface="Calibri"/>
              <a:sym typeface="Calibri"/>
            </a:endParaRPr>
          </a:p>
          <a:p>
            <a:pPr marL="0" lvl="0" indent="0" algn="l" rtl="0">
              <a:spcBef>
                <a:spcPts val="0"/>
              </a:spcBef>
              <a:spcAft>
                <a:spcPts val="0"/>
              </a:spcAft>
              <a:buNone/>
            </a:pPr>
            <a:r>
              <a:rPr lang="en" sz="1300">
                <a:solidFill>
                  <a:schemeClr val="dk2"/>
                </a:solidFill>
                <a:latin typeface="Calibri"/>
                <a:ea typeface="Calibri"/>
                <a:cs typeface="Calibri"/>
                <a:sym typeface="Calibri"/>
              </a:rPr>
              <a:t>Rejection Region: &gt; 1.65 or &lt; -1.65</a:t>
            </a:r>
            <a:endParaRPr sz="1300">
              <a:solidFill>
                <a:schemeClr val="dk2"/>
              </a:solidFill>
              <a:latin typeface="Calibri"/>
              <a:ea typeface="Calibri"/>
              <a:cs typeface="Calibri"/>
              <a:sym typeface="Calibri"/>
            </a:endParaRPr>
          </a:p>
          <a:p>
            <a:pPr marL="0" lvl="0" indent="0" algn="l" rtl="0">
              <a:spcBef>
                <a:spcPts val="0"/>
              </a:spcBef>
              <a:spcAft>
                <a:spcPts val="0"/>
              </a:spcAft>
              <a:buNone/>
            </a:pPr>
            <a:endParaRPr sz="1300">
              <a:solidFill>
                <a:schemeClr val="dk2"/>
              </a:solidFill>
              <a:latin typeface="Calibri"/>
              <a:ea typeface="Calibri"/>
              <a:cs typeface="Calibri"/>
              <a:sym typeface="Calibri"/>
            </a:endParaRPr>
          </a:p>
          <a:p>
            <a:pPr marL="0" lvl="0" indent="0" algn="l" rtl="0">
              <a:spcBef>
                <a:spcPts val="0"/>
              </a:spcBef>
              <a:spcAft>
                <a:spcPts val="0"/>
              </a:spcAft>
              <a:buNone/>
            </a:pPr>
            <a:r>
              <a:rPr lang="en" sz="1300">
                <a:solidFill>
                  <a:schemeClr val="dk2"/>
                </a:solidFill>
                <a:latin typeface="Calibri"/>
                <a:ea typeface="Calibri"/>
                <a:cs typeface="Calibri"/>
                <a:sym typeface="Calibri"/>
              </a:rPr>
              <a:t>Reject H0; There is a significant difference as shown by low p-value. </a:t>
            </a:r>
            <a:endParaRPr sz="1300">
              <a:solidFill>
                <a:schemeClr val="dk2"/>
              </a:solidFill>
              <a:latin typeface="Calibri"/>
              <a:ea typeface="Calibri"/>
              <a:cs typeface="Calibri"/>
              <a:sym typeface="Calibri"/>
            </a:endParaRPr>
          </a:p>
          <a:p>
            <a:pPr marL="0" lvl="0" indent="0" algn="l" rtl="0">
              <a:spcBef>
                <a:spcPts val="0"/>
              </a:spcBef>
              <a:spcAft>
                <a:spcPts val="0"/>
              </a:spcAft>
              <a:buNone/>
            </a:pPr>
            <a:endParaRPr sz="1300">
              <a:solidFill>
                <a:schemeClr val="dk2"/>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pic>
        <p:nvPicPr>
          <p:cNvPr id="275" name="Google Shape;275;p34"/>
          <p:cNvPicPr preferRelativeResize="0"/>
          <p:nvPr/>
        </p:nvPicPr>
        <p:blipFill>
          <a:blip r:embed="rId3">
            <a:alphaModFix/>
          </a:blip>
          <a:stretch>
            <a:fillRect/>
          </a:stretch>
        </p:blipFill>
        <p:spPr>
          <a:xfrm>
            <a:off x="658375" y="3246120"/>
            <a:ext cx="3290900" cy="1280160"/>
          </a:xfrm>
          <a:prstGeom prst="rect">
            <a:avLst/>
          </a:prstGeom>
          <a:noFill/>
          <a:ln>
            <a:noFill/>
          </a:ln>
        </p:spPr>
      </p:pic>
      <p:sp>
        <p:nvSpPr>
          <p:cNvPr id="276" name="Google Shape;276;p34"/>
          <p:cNvSpPr txBox="1"/>
          <p:nvPr/>
        </p:nvSpPr>
        <p:spPr>
          <a:xfrm>
            <a:off x="609600" y="1383050"/>
            <a:ext cx="3962400" cy="215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dk2"/>
                </a:solidFill>
                <a:latin typeface="Calibri"/>
                <a:ea typeface="Calibri"/>
                <a:cs typeface="Calibri"/>
                <a:sym typeface="Calibri"/>
              </a:rPr>
              <a:t>H0: Mean Score Ruger_Smith - Mean Score Wesson = 0</a:t>
            </a:r>
            <a:endParaRPr sz="1300">
              <a:solidFill>
                <a:schemeClr val="dk2"/>
              </a:solidFill>
              <a:latin typeface="Calibri"/>
              <a:ea typeface="Calibri"/>
              <a:cs typeface="Calibri"/>
              <a:sym typeface="Calibri"/>
            </a:endParaRPr>
          </a:p>
          <a:p>
            <a:pPr marL="0" lvl="0" indent="0" algn="l" rtl="0">
              <a:spcBef>
                <a:spcPts val="0"/>
              </a:spcBef>
              <a:spcAft>
                <a:spcPts val="0"/>
              </a:spcAft>
              <a:buNone/>
            </a:pPr>
            <a:endParaRPr sz="1300">
              <a:solidFill>
                <a:schemeClr val="dk2"/>
              </a:solidFill>
              <a:latin typeface="Calibri"/>
              <a:ea typeface="Calibri"/>
              <a:cs typeface="Calibri"/>
              <a:sym typeface="Calibri"/>
            </a:endParaRPr>
          </a:p>
          <a:p>
            <a:pPr marL="0" lvl="0" indent="0" algn="l" rtl="0">
              <a:spcBef>
                <a:spcPts val="0"/>
              </a:spcBef>
              <a:spcAft>
                <a:spcPts val="0"/>
              </a:spcAft>
              <a:buNone/>
            </a:pPr>
            <a:r>
              <a:rPr lang="en" sz="1300">
                <a:solidFill>
                  <a:schemeClr val="dk2"/>
                </a:solidFill>
                <a:latin typeface="Calibri"/>
                <a:ea typeface="Calibri"/>
                <a:cs typeface="Calibri"/>
                <a:sym typeface="Calibri"/>
              </a:rPr>
              <a:t>H1: Mean Score Ruger_Smith </a:t>
            </a:r>
            <a:r>
              <a:rPr lang="en" sz="1600">
                <a:solidFill>
                  <a:schemeClr val="dk2"/>
                </a:solidFill>
                <a:latin typeface="Calibri"/>
                <a:ea typeface="Calibri"/>
                <a:cs typeface="Calibri"/>
                <a:sym typeface="Calibri"/>
              </a:rPr>
              <a:t>≠ </a:t>
            </a:r>
            <a:r>
              <a:rPr lang="en" sz="1300">
                <a:solidFill>
                  <a:schemeClr val="dk2"/>
                </a:solidFill>
                <a:latin typeface="Calibri"/>
                <a:ea typeface="Calibri"/>
                <a:cs typeface="Calibri"/>
                <a:sym typeface="Calibri"/>
              </a:rPr>
              <a:t>Mean Score Wesson</a:t>
            </a:r>
            <a:endParaRPr sz="1300">
              <a:solidFill>
                <a:schemeClr val="dk2"/>
              </a:solidFill>
              <a:latin typeface="Calibri"/>
              <a:ea typeface="Calibri"/>
              <a:cs typeface="Calibri"/>
              <a:sym typeface="Calibri"/>
            </a:endParaRPr>
          </a:p>
          <a:p>
            <a:pPr marL="0" lvl="0" indent="0" algn="l" rtl="0">
              <a:spcBef>
                <a:spcPts val="0"/>
              </a:spcBef>
              <a:spcAft>
                <a:spcPts val="0"/>
              </a:spcAft>
              <a:buNone/>
            </a:pPr>
            <a:endParaRPr sz="1300">
              <a:solidFill>
                <a:schemeClr val="dk2"/>
              </a:solidFill>
              <a:latin typeface="Calibri"/>
              <a:ea typeface="Calibri"/>
              <a:cs typeface="Calibri"/>
              <a:sym typeface="Calibri"/>
            </a:endParaRPr>
          </a:p>
          <a:p>
            <a:pPr marL="0" lvl="0" indent="0" algn="l" rtl="0">
              <a:spcBef>
                <a:spcPts val="0"/>
              </a:spcBef>
              <a:spcAft>
                <a:spcPts val="0"/>
              </a:spcAft>
              <a:buNone/>
            </a:pPr>
            <a:r>
              <a:rPr lang="en" sz="1300">
                <a:solidFill>
                  <a:schemeClr val="dk2"/>
                </a:solidFill>
                <a:latin typeface="Calibri"/>
                <a:ea typeface="Calibri"/>
                <a:cs typeface="Calibri"/>
                <a:sym typeface="Calibri"/>
              </a:rPr>
              <a:t>Traditional teaching method is better on average by 8.35 points! </a:t>
            </a:r>
            <a:endParaRPr sz="1300">
              <a:solidFill>
                <a:schemeClr val="dk2"/>
              </a:solidFill>
              <a:latin typeface="Calibri"/>
              <a:ea typeface="Calibri"/>
              <a:cs typeface="Calibri"/>
              <a:sym typeface="Calibri"/>
            </a:endParaRPr>
          </a:p>
        </p:txBody>
      </p:sp>
      <p:sp>
        <p:nvSpPr>
          <p:cNvPr id="277" name="Google Shape;277;p34"/>
          <p:cNvSpPr txBox="1"/>
          <p:nvPr/>
        </p:nvSpPr>
        <p:spPr>
          <a:xfrm>
            <a:off x="658368" y="2887950"/>
            <a:ext cx="2385900" cy="29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b="1">
                <a:solidFill>
                  <a:schemeClr val="dk2"/>
                </a:solidFill>
                <a:latin typeface="Calibri"/>
                <a:ea typeface="Calibri"/>
                <a:cs typeface="Calibri"/>
                <a:sym typeface="Calibri"/>
              </a:rPr>
              <a:t>Confidence Interval</a:t>
            </a:r>
            <a:endParaRPr sz="1300" b="1">
              <a:solidFill>
                <a:schemeClr val="dk2"/>
              </a:solidFill>
              <a:latin typeface="Calibri"/>
              <a:ea typeface="Calibri"/>
              <a:cs typeface="Calibri"/>
              <a:sym typeface="Calibri"/>
            </a:endParaRPr>
          </a:p>
        </p:txBody>
      </p:sp>
      <p:sp>
        <p:nvSpPr>
          <p:cNvPr id="278" name="Google Shape;278;p34"/>
          <p:cNvSpPr txBox="1">
            <a:spLocks noGrp="1"/>
          </p:cNvSpPr>
          <p:nvPr>
            <p:ph type="title"/>
          </p:nvPr>
        </p:nvSpPr>
        <p:spPr>
          <a:xfrm>
            <a:off x="742950" y="277373"/>
            <a:ext cx="7505700" cy="9543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Traditional or Standards-Based Teaching?</a:t>
            </a:r>
            <a:endParaRPr/>
          </a:p>
          <a:p>
            <a:pPr marL="0" lvl="0" indent="0" algn="l" rtl="0">
              <a:spcBef>
                <a:spcPts val="0"/>
              </a:spcBef>
              <a:spcAft>
                <a:spcPts val="0"/>
              </a:spcAft>
              <a:buNone/>
            </a:pPr>
            <a:r>
              <a:rPr lang="en" sz="2000"/>
              <a:t>Part 3: Confidence Interval for Difference b/w means</a:t>
            </a:r>
            <a:endParaRPr sz="2000"/>
          </a:p>
        </p:txBody>
      </p:sp>
      <p:sp>
        <p:nvSpPr>
          <p:cNvPr id="279" name="Google Shape;279;p34"/>
          <p:cNvSpPr txBox="1"/>
          <p:nvPr/>
        </p:nvSpPr>
        <p:spPr>
          <a:xfrm>
            <a:off x="4724400" y="1383050"/>
            <a:ext cx="3745800" cy="2154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300">
                <a:solidFill>
                  <a:schemeClr val="dk2"/>
                </a:solidFill>
                <a:latin typeface="Calibri"/>
                <a:ea typeface="Calibri"/>
                <a:cs typeface="Calibri"/>
                <a:sym typeface="Calibri"/>
              </a:rPr>
              <a:t>Mean Score Ruger_Smith - Mean Score Wesson </a:t>
            </a:r>
            <a:endParaRPr sz="1300">
              <a:solidFill>
                <a:schemeClr val="dk2"/>
              </a:solidFill>
              <a:latin typeface="Calibri"/>
              <a:ea typeface="Calibri"/>
              <a:cs typeface="Calibri"/>
              <a:sym typeface="Calibri"/>
            </a:endParaRPr>
          </a:p>
          <a:p>
            <a:pPr marL="0" lvl="0" indent="0" algn="r" rtl="0">
              <a:spcBef>
                <a:spcPts val="0"/>
              </a:spcBef>
              <a:spcAft>
                <a:spcPts val="0"/>
              </a:spcAft>
              <a:buNone/>
            </a:pPr>
            <a:r>
              <a:rPr lang="en" sz="1300">
                <a:solidFill>
                  <a:schemeClr val="dk2"/>
                </a:solidFill>
                <a:latin typeface="Calibri"/>
                <a:ea typeface="Calibri"/>
                <a:cs typeface="Calibri"/>
                <a:sym typeface="Calibri"/>
              </a:rPr>
              <a:t>is in [-12.81,-3.88].</a:t>
            </a:r>
            <a:endParaRPr sz="1300">
              <a:solidFill>
                <a:schemeClr val="dk2"/>
              </a:solidFill>
              <a:latin typeface="Calibri"/>
              <a:ea typeface="Calibri"/>
              <a:cs typeface="Calibri"/>
              <a:sym typeface="Calibri"/>
            </a:endParaRPr>
          </a:p>
          <a:p>
            <a:pPr marL="0" lvl="0" indent="0" algn="r" rtl="0">
              <a:spcBef>
                <a:spcPts val="0"/>
              </a:spcBef>
              <a:spcAft>
                <a:spcPts val="0"/>
              </a:spcAft>
              <a:buNone/>
            </a:pPr>
            <a:endParaRPr sz="1300">
              <a:solidFill>
                <a:schemeClr val="dk2"/>
              </a:solidFill>
              <a:latin typeface="Calibri"/>
              <a:ea typeface="Calibri"/>
              <a:cs typeface="Calibri"/>
              <a:sym typeface="Calibri"/>
            </a:endParaRPr>
          </a:p>
          <a:p>
            <a:pPr marL="0" lvl="0" indent="0" algn="r" rtl="0">
              <a:spcBef>
                <a:spcPts val="0"/>
              </a:spcBef>
              <a:spcAft>
                <a:spcPts val="0"/>
              </a:spcAft>
              <a:buNone/>
            </a:pPr>
            <a:r>
              <a:rPr lang="en" sz="1300">
                <a:solidFill>
                  <a:schemeClr val="dk2"/>
                </a:solidFill>
                <a:latin typeface="Calibri"/>
                <a:ea typeface="Calibri"/>
                <a:cs typeface="Calibri"/>
                <a:sym typeface="Calibri"/>
              </a:rPr>
              <a:t>Zero is not in CI,  therefore Mean_Wesson is greater than Mean_Ruger_Smith.</a:t>
            </a:r>
            <a:endParaRPr sz="1300">
              <a:solidFill>
                <a:schemeClr val="dk2"/>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5"/>
          <p:cNvSpPr txBox="1">
            <a:spLocks noGrp="1"/>
          </p:cNvSpPr>
          <p:nvPr>
            <p:ph type="title"/>
          </p:nvPr>
        </p:nvSpPr>
        <p:spPr>
          <a:xfrm>
            <a:off x="819150" y="658373"/>
            <a:ext cx="7505700" cy="658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Females vs Males</a:t>
            </a:r>
            <a:endParaRPr/>
          </a:p>
        </p:txBody>
      </p:sp>
      <p:sp>
        <p:nvSpPr>
          <p:cNvPr id="285" name="Google Shape;285;p35"/>
          <p:cNvSpPr txBox="1"/>
          <p:nvPr/>
        </p:nvSpPr>
        <p:spPr>
          <a:xfrm>
            <a:off x="4572000" y="2449850"/>
            <a:ext cx="3745800" cy="215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dirty="0">
                <a:solidFill>
                  <a:schemeClr val="dk2"/>
                </a:solidFill>
                <a:latin typeface="Calibri"/>
                <a:ea typeface="Calibri"/>
                <a:cs typeface="Calibri"/>
                <a:sym typeface="Calibri"/>
              </a:rPr>
              <a:t>H0: Mean Score Female = Mean Score Male</a:t>
            </a:r>
            <a:endParaRPr sz="1300" dirty="0">
              <a:solidFill>
                <a:schemeClr val="dk2"/>
              </a:solidFill>
              <a:latin typeface="Calibri"/>
              <a:ea typeface="Calibri"/>
              <a:cs typeface="Calibri"/>
              <a:sym typeface="Calibri"/>
            </a:endParaRPr>
          </a:p>
          <a:p>
            <a:pPr marL="0" lvl="0" indent="0" algn="l" rtl="0">
              <a:spcBef>
                <a:spcPts val="0"/>
              </a:spcBef>
              <a:spcAft>
                <a:spcPts val="0"/>
              </a:spcAft>
              <a:buNone/>
            </a:pPr>
            <a:endParaRPr sz="1300" dirty="0">
              <a:solidFill>
                <a:schemeClr val="dk2"/>
              </a:solidFill>
              <a:latin typeface="Calibri"/>
              <a:ea typeface="Calibri"/>
              <a:cs typeface="Calibri"/>
              <a:sym typeface="Calibri"/>
            </a:endParaRPr>
          </a:p>
          <a:p>
            <a:pPr marL="0" lvl="0" indent="0" algn="l" rtl="0">
              <a:spcBef>
                <a:spcPts val="0"/>
              </a:spcBef>
              <a:spcAft>
                <a:spcPts val="0"/>
              </a:spcAft>
              <a:buNone/>
            </a:pPr>
            <a:r>
              <a:rPr lang="en" sz="1300" dirty="0">
                <a:solidFill>
                  <a:schemeClr val="dk2"/>
                </a:solidFill>
                <a:latin typeface="Calibri"/>
                <a:ea typeface="Calibri"/>
                <a:cs typeface="Calibri"/>
                <a:sym typeface="Calibri"/>
              </a:rPr>
              <a:t>H1: Mean Score Female </a:t>
            </a:r>
            <a:r>
              <a:rPr lang="en" sz="1600" dirty="0">
                <a:solidFill>
                  <a:schemeClr val="dk2"/>
                </a:solidFill>
                <a:latin typeface="Calibri"/>
                <a:ea typeface="Calibri"/>
                <a:cs typeface="Calibri"/>
                <a:sym typeface="Calibri"/>
              </a:rPr>
              <a:t>≠ </a:t>
            </a:r>
            <a:r>
              <a:rPr lang="en" sz="1300" dirty="0">
                <a:solidFill>
                  <a:schemeClr val="dk2"/>
                </a:solidFill>
                <a:latin typeface="Calibri"/>
                <a:ea typeface="Calibri"/>
                <a:cs typeface="Calibri"/>
                <a:sym typeface="Calibri"/>
              </a:rPr>
              <a:t>Mean Score Male</a:t>
            </a:r>
            <a:endParaRPr sz="1300" dirty="0">
              <a:solidFill>
                <a:schemeClr val="dk2"/>
              </a:solidFill>
              <a:latin typeface="Calibri"/>
              <a:ea typeface="Calibri"/>
              <a:cs typeface="Calibri"/>
              <a:sym typeface="Calibri"/>
            </a:endParaRPr>
          </a:p>
          <a:p>
            <a:pPr marL="0" lvl="0" indent="0" algn="l" rtl="0">
              <a:spcBef>
                <a:spcPts val="0"/>
              </a:spcBef>
              <a:spcAft>
                <a:spcPts val="0"/>
              </a:spcAft>
              <a:buNone/>
            </a:pPr>
            <a:endParaRPr sz="1300" dirty="0">
              <a:solidFill>
                <a:schemeClr val="dk2"/>
              </a:solidFill>
              <a:latin typeface="Calibri"/>
              <a:ea typeface="Calibri"/>
              <a:cs typeface="Calibri"/>
              <a:sym typeface="Calibri"/>
            </a:endParaRPr>
          </a:p>
          <a:p>
            <a:pPr marL="0" lvl="0" indent="0" algn="l" rtl="0">
              <a:spcBef>
                <a:spcPts val="0"/>
              </a:spcBef>
              <a:spcAft>
                <a:spcPts val="0"/>
              </a:spcAft>
              <a:buNone/>
            </a:pPr>
            <a:r>
              <a:rPr lang="en" sz="1300" dirty="0">
                <a:solidFill>
                  <a:schemeClr val="dk2"/>
                </a:solidFill>
                <a:latin typeface="Calibri"/>
                <a:ea typeface="Calibri"/>
                <a:cs typeface="Calibri"/>
                <a:sym typeface="Calibri"/>
              </a:rPr>
              <a:t>Using alpha = 0.05, I fail to reject the null and conclude females and males have same mean score.</a:t>
            </a:r>
            <a:endParaRPr sz="1300" dirty="0">
              <a:solidFill>
                <a:schemeClr val="dk2"/>
              </a:solidFill>
              <a:latin typeface="Calibri"/>
              <a:ea typeface="Calibri"/>
              <a:cs typeface="Calibri"/>
              <a:sym typeface="Calibri"/>
            </a:endParaRPr>
          </a:p>
          <a:p>
            <a:pPr marL="0" lvl="0" indent="0" algn="l" rtl="0">
              <a:spcBef>
                <a:spcPts val="0"/>
              </a:spcBef>
              <a:spcAft>
                <a:spcPts val="0"/>
              </a:spcAft>
              <a:buNone/>
            </a:pPr>
            <a:endParaRPr sz="1300" dirty="0">
              <a:solidFill>
                <a:schemeClr val="dk2"/>
              </a:solidFill>
              <a:latin typeface="Calibri"/>
              <a:ea typeface="Calibri"/>
              <a:cs typeface="Calibri"/>
              <a:sym typeface="Calibri"/>
            </a:endParaRPr>
          </a:p>
          <a:p>
            <a:pPr marL="0" lvl="0" indent="0" algn="l" rtl="0">
              <a:spcBef>
                <a:spcPts val="0"/>
              </a:spcBef>
              <a:spcAft>
                <a:spcPts val="0"/>
              </a:spcAft>
              <a:buNone/>
            </a:pPr>
            <a:r>
              <a:rPr lang="en" sz="1300" dirty="0">
                <a:solidFill>
                  <a:schemeClr val="dk2"/>
                </a:solidFill>
                <a:latin typeface="Calibri"/>
                <a:ea typeface="Calibri"/>
                <a:cs typeface="Calibri"/>
                <a:sym typeface="Calibri"/>
              </a:rPr>
              <a:t>However, if I used alpha = 0.10, then I would conclude that grade 8 females are better than males at math!  </a:t>
            </a:r>
            <a:endParaRPr sz="1300" dirty="0">
              <a:solidFill>
                <a:schemeClr val="dk2"/>
              </a:solidFill>
              <a:latin typeface="Calibri"/>
              <a:ea typeface="Calibri"/>
              <a:cs typeface="Calibri"/>
              <a:sym typeface="Calibri"/>
            </a:endParaRPr>
          </a:p>
        </p:txBody>
      </p:sp>
      <p:sp>
        <p:nvSpPr>
          <p:cNvPr id="286" name="Google Shape;286;p35"/>
          <p:cNvSpPr txBox="1"/>
          <p:nvPr/>
        </p:nvSpPr>
        <p:spPr>
          <a:xfrm>
            <a:off x="886968" y="1269850"/>
            <a:ext cx="2385900" cy="29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b="1">
                <a:solidFill>
                  <a:schemeClr val="dk2"/>
                </a:solidFill>
                <a:latin typeface="Calibri"/>
                <a:ea typeface="Calibri"/>
                <a:cs typeface="Calibri"/>
                <a:sym typeface="Calibri"/>
              </a:rPr>
              <a:t>F-Test</a:t>
            </a:r>
            <a:endParaRPr sz="1300" b="1">
              <a:solidFill>
                <a:schemeClr val="dk2"/>
              </a:solidFill>
              <a:latin typeface="Calibri"/>
              <a:ea typeface="Calibri"/>
              <a:cs typeface="Calibri"/>
              <a:sym typeface="Calibri"/>
            </a:endParaRPr>
          </a:p>
        </p:txBody>
      </p:sp>
      <p:sp>
        <p:nvSpPr>
          <p:cNvPr id="287" name="Google Shape;287;p35"/>
          <p:cNvSpPr txBox="1"/>
          <p:nvPr/>
        </p:nvSpPr>
        <p:spPr>
          <a:xfrm>
            <a:off x="4572000" y="1269850"/>
            <a:ext cx="2475600" cy="21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b="1">
                <a:solidFill>
                  <a:schemeClr val="dk2"/>
                </a:solidFill>
                <a:latin typeface="Calibri"/>
                <a:ea typeface="Calibri"/>
                <a:cs typeface="Calibri"/>
                <a:sym typeface="Calibri"/>
              </a:rPr>
              <a:t>T statistic and P-value</a:t>
            </a:r>
            <a:endParaRPr sz="1300" b="1">
              <a:solidFill>
                <a:schemeClr val="dk2"/>
              </a:solidFill>
              <a:latin typeface="Calibri"/>
              <a:ea typeface="Calibri"/>
              <a:cs typeface="Calibri"/>
              <a:sym typeface="Calibri"/>
            </a:endParaRPr>
          </a:p>
        </p:txBody>
      </p:sp>
      <p:sp>
        <p:nvSpPr>
          <p:cNvPr id="288" name="Google Shape;288;p35"/>
          <p:cNvSpPr txBox="1"/>
          <p:nvPr/>
        </p:nvSpPr>
        <p:spPr>
          <a:xfrm>
            <a:off x="886968" y="2278350"/>
            <a:ext cx="2385900" cy="29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b="1">
                <a:solidFill>
                  <a:schemeClr val="dk2"/>
                </a:solidFill>
                <a:latin typeface="Calibri"/>
                <a:ea typeface="Calibri"/>
                <a:cs typeface="Calibri"/>
                <a:sym typeface="Calibri"/>
              </a:rPr>
              <a:t>Confidence Interval</a:t>
            </a:r>
            <a:endParaRPr sz="1300" b="1">
              <a:solidFill>
                <a:schemeClr val="dk2"/>
              </a:solidFill>
              <a:latin typeface="Calibri"/>
              <a:ea typeface="Calibri"/>
              <a:cs typeface="Calibri"/>
              <a:sym typeface="Calibri"/>
            </a:endParaRPr>
          </a:p>
        </p:txBody>
      </p:sp>
      <p:pic>
        <p:nvPicPr>
          <p:cNvPr id="289" name="Google Shape;289;p35"/>
          <p:cNvPicPr preferRelativeResize="0"/>
          <p:nvPr/>
        </p:nvPicPr>
        <p:blipFill>
          <a:blip r:embed="rId3">
            <a:alphaModFix/>
          </a:blip>
          <a:stretch>
            <a:fillRect/>
          </a:stretch>
        </p:blipFill>
        <p:spPr>
          <a:xfrm>
            <a:off x="886968" y="1554480"/>
            <a:ext cx="2743200" cy="640080"/>
          </a:xfrm>
          <a:prstGeom prst="rect">
            <a:avLst/>
          </a:prstGeom>
          <a:noFill/>
          <a:ln>
            <a:noFill/>
          </a:ln>
        </p:spPr>
      </p:pic>
      <p:pic>
        <p:nvPicPr>
          <p:cNvPr id="290" name="Google Shape;290;p35"/>
          <p:cNvPicPr preferRelativeResize="0"/>
          <p:nvPr/>
        </p:nvPicPr>
        <p:blipFill>
          <a:blip r:embed="rId4">
            <a:alphaModFix/>
          </a:blip>
          <a:stretch>
            <a:fillRect/>
          </a:stretch>
        </p:blipFill>
        <p:spPr>
          <a:xfrm>
            <a:off x="4572000" y="1554480"/>
            <a:ext cx="2743200" cy="640080"/>
          </a:xfrm>
          <a:prstGeom prst="rect">
            <a:avLst/>
          </a:prstGeom>
          <a:noFill/>
          <a:ln>
            <a:noFill/>
          </a:ln>
        </p:spPr>
      </p:pic>
      <p:pic>
        <p:nvPicPr>
          <p:cNvPr id="291" name="Google Shape;291;p35"/>
          <p:cNvPicPr preferRelativeResize="0"/>
          <p:nvPr/>
        </p:nvPicPr>
        <p:blipFill>
          <a:blip r:embed="rId5">
            <a:alphaModFix/>
          </a:blip>
          <a:stretch>
            <a:fillRect/>
          </a:stretch>
        </p:blipFill>
        <p:spPr>
          <a:xfrm>
            <a:off x="886968" y="2560320"/>
            <a:ext cx="3291840" cy="128016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6"/>
          <p:cNvSpPr txBox="1">
            <a:spLocks noGrp="1"/>
          </p:cNvSpPr>
          <p:nvPr>
            <p:ph type="title"/>
          </p:nvPr>
        </p:nvSpPr>
        <p:spPr>
          <a:xfrm>
            <a:off x="819150" y="658373"/>
            <a:ext cx="7505700" cy="658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Free vs Paid Lunch</a:t>
            </a:r>
            <a:endParaRPr/>
          </a:p>
        </p:txBody>
      </p:sp>
      <p:sp>
        <p:nvSpPr>
          <p:cNvPr id="297" name="Google Shape;297;p36"/>
          <p:cNvSpPr txBox="1"/>
          <p:nvPr/>
        </p:nvSpPr>
        <p:spPr>
          <a:xfrm>
            <a:off x="4572000" y="2449850"/>
            <a:ext cx="3745800" cy="215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dk2"/>
                </a:solidFill>
                <a:latin typeface="Calibri"/>
                <a:ea typeface="Calibri"/>
                <a:cs typeface="Calibri"/>
                <a:sym typeface="Calibri"/>
              </a:rPr>
              <a:t>H0: Mean Score Free = Mean Score Paid</a:t>
            </a:r>
            <a:endParaRPr sz="1600">
              <a:solidFill>
                <a:schemeClr val="dk2"/>
              </a:solidFill>
              <a:latin typeface="Calibri"/>
              <a:ea typeface="Calibri"/>
              <a:cs typeface="Calibri"/>
              <a:sym typeface="Calibri"/>
            </a:endParaRPr>
          </a:p>
          <a:p>
            <a:pPr marL="0" lvl="0" indent="0" algn="l" rtl="0">
              <a:spcBef>
                <a:spcPts val="0"/>
              </a:spcBef>
              <a:spcAft>
                <a:spcPts val="0"/>
              </a:spcAft>
              <a:buNone/>
            </a:pPr>
            <a:endParaRPr sz="1600">
              <a:solidFill>
                <a:schemeClr val="dk2"/>
              </a:solidFill>
              <a:latin typeface="Calibri"/>
              <a:ea typeface="Calibri"/>
              <a:cs typeface="Calibri"/>
              <a:sym typeface="Calibri"/>
            </a:endParaRPr>
          </a:p>
          <a:p>
            <a:pPr marL="0" lvl="0" indent="0" algn="l" rtl="0">
              <a:spcBef>
                <a:spcPts val="0"/>
              </a:spcBef>
              <a:spcAft>
                <a:spcPts val="0"/>
              </a:spcAft>
              <a:buNone/>
            </a:pPr>
            <a:r>
              <a:rPr lang="en" sz="1600">
                <a:solidFill>
                  <a:schemeClr val="dk2"/>
                </a:solidFill>
                <a:latin typeface="Calibri"/>
                <a:ea typeface="Calibri"/>
                <a:cs typeface="Calibri"/>
                <a:sym typeface="Calibri"/>
              </a:rPr>
              <a:t>H1: Mean Score Free ≠ Mean Score Paid</a:t>
            </a:r>
            <a:endParaRPr sz="1600">
              <a:solidFill>
                <a:schemeClr val="dk2"/>
              </a:solidFill>
              <a:latin typeface="Calibri"/>
              <a:ea typeface="Calibri"/>
              <a:cs typeface="Calibri"/>
              <a:sym typeface="Calibri"/>
            </a:endParaRPr>
          </a:p>
          <a:p>
            <a:pPr marL="0" lvl="0" indent="0" algn="l" rtl="0">
              <a:spcBef>
                <a:spcPts val="0"/>
              </a:spcBef>
              <a:spcAft>
                <a:spcPts val="0"/>
              </a:spcAft>
              <a:buNone/>
            </a:pPr>
            <a:endParaRPr sz="1600">
              <a:solidFill>
                <a:schemeClr val="dk2"/>
              </a:solidFill>
              <a:latin typeface="Calibri"/>
              <a:ea typeface="Calibri"/>
              <a:cs typeface="Calibri"/>
              <a:sym typeface="Calibri"/>
            </a:endParaRPr>
          </a:p>
          <a:p>
            <a:pPr marL="0" lvl="0" indent="0" algn="l" rtl="0">
              <a:spcBef>
                <a:spcPts val="0"/>
              </a:spcBef>
              <a:spcAft>
                <a:spcPts val="0"/>
              </a:spcAft>
              <a:buNone/>
            </a:pPr>
            <a:r>
              <a:rPr lang="en" sz="1600">
                <a:solidFill>
                  <a:schemeClr val="dk2"/>
                </a:solidFill>
                <a:latin typeface="Calibri"/>
                <a:ea typeface="Calibri"/>
                <a:cs typeface="Calibri"/>
                <a:sym typeface="Calibri"/>
              </a:rPr>
              <a:t>There is no difference in math scores for students with free vs paid lunches. </a:t>
            </a:r>
            <a:endParaRPr sz="1600">
              <a:solidFill>
                <a:schemeClr val="dk2"/>
              </a:solidFill>
              <a:latin typeface="Calibri"/>
              <a:ea typeface="Calibri"/>
              <a:cs typeface="Calibri"/>
              <a:sym typeface="Calibri"/>
            </a:endParaRPr>
          </a:p>
        </p:txBody>
      </p:sp>
      <p:sp>
        <p:nvSpPr>
          <p:cNvPr id="298" name="Google Shape;298;p36"/>
          <p:cNvSpPr txBox="1"/>
          <p:nvPr/>
        </p:nvSpPr>
        <p:spPr>
          <a:xfrm>
            <a:off x="886968" y="1269850"/>
            <a:ext cx="2385900" cy="29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b="1">
                <a:solidFill>
                  <a:schemeClr val="dk2"/>
                </a:solidFill>
                <a:latin typeface="Calibri"/>
                <a:ea typeface="Calibri"/>
                <a:cs typeface="Calibri"/>
                <a:sym typeface="Calibri"/>
              </a:rPr>
              <a:t>F-Test</a:t>
            </a:r>
            <a:endParaRPr sz="1300" b="1">
              <a:solidFill>
                <a:schemeClr val="dk2"/>
              </a:solidFill>
              <a:latin typeface="Calibri"/>
              <a:ea typeface="Calibri"/>
              <a:cs typeface="Calibri"/>
              <a:sym typeface="Calibri"/>
            </a:endParaRPr>
          </a:p>
        </p:txBody>
      </p:sp>
      <p:sp>
        <p:nvSpPr>
          <p:cNvPr id="299" name="Google Shape;299;p36"/>
          <p:cNvSpPr txBox="1"/>
          <p:nvPr/>
        </p:nvSpPr>
        <p:spPr>
          <a:xfrm>
            <a:off x="4572000" y="1269850"/>
            <a:ext cx="2475600" cy="21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b="1">
                <a:solidFill>
                  <a:schemeClr val="dk2"/>
                </a:solidFill>
                <a:latin typeface="Calibri"/>
                <a:ea typeface="Calibri"/>
                <a:cs typeface="Calibri"/>
                <a:sym typeface="Calibri"/>
              </a:rPr>
              <a:t>T statistic and P-value</a:t>
            </a:r>
            <a:endParaRPr sz="1300" b="1">
              <a:solidFill>
                <a:schemeClr val="dk2"/>
              </a:solidFill>
              <a:latin typeface="Calibri"/>
              <a:ea typeface="Calibri"/>
              <a:cs typeface="Calibri"/>
              <a:sym typeface="Calibri"/>
            </a:endParaRPr>
          </a:p>
        </p:txBody>
      </p:sp>
      <p:sp>
        <p:nvSpPr>
          <p:cNvPr id="300" name="Google Shape;300;p36"/>
          <p:cNvSpPr txBox="1"/>
          <p:nvPr/>
        </p:nvSpPr>
        <p:spPr>
          <a:xfrm>
            <a:off x="886968" y="2278350"/>
            <a:ext cx="2385900" cy="29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b="1">
                <a:solidFill>
                  <a:schemeClr val="dk2"/>
                </a:solidFill>
                <a:latin typeface="Calibri"/>
                <a:ea typeface="Calibri"/>
                <a:cs typeface="Calibri"/>
                <a:sym typeface="Calibri"/>
              </a:rPr>
              <a:t>Confidence Interval</a:t>
            </a:r>
            <a:endParaRPr sz="1300" b="1">
              <a:solidFill>
                <a:schemeClr val="dk2"/>
              </a:solidFill>
              <a:latin typeface="Calibri"/>
              <a:ea typeface="Calibri"/>
              <a:cs typeface="Calibri"/>
              <a:sym typeface="Calibri"/>
            </a:endParaRPr>
          </a:p>
        </p:txBody>
      </p:sp>
      <p:pic>
        <p:nvPicPr>
          <p:cNvPr id="301" name="Google Shape;301;p36"/>
          <p:cNvPicPr preferRelativeResize="0"/>
          <p:nvPr/>
        </p:nvPicPr>
        <p:blipFill>
          <a:blip r:embed="rId3">
            <a:alphaModFix/>
          </a:blip>
          <a:stretch>
            <a:fillRect/>
          </a:stretch>
        </p:blipFill>
        <p:spPr>
          <a:xfrm>
            <a:off x="886968" y="1554480"/>
            <a:ext cx="2743200" cy="640080"/>
          </a:xfrm>
          <a:prstGeom prst="rect">
            <a:avLst/>
          </a:prstGeom>
          <a:noFill/>
          <a:ln>
            <a:noFill/>
          </a:ln>
        </p:spPr>
      </p:pic>
      <p:pic>
        <p:nvPicPr>
          <p:cNvPr id="302" name="Google Shape;302;p36"/>
          <p:cNvPicPr preferRelativeResize="0"/>
          <p:nvPr/>
        </p:nvPicPr>
        <p:blipFill>
          <a:blip r:embed="rId4">
            <a:alphaModFix/>
          </a:blip>
          <a:stretch>
            <a:fillRect/>
          </a:stretch>
        </p:blipFill>
        <p:spPr>
          <a:xfrm>
            <a:off x="4572000" y="1554480"/>
            <a:ext cx="2743200" cy="640080"/>
          </a:xfrm>
          <a:prstGeom prst="rect">
            <a:avLst/>
          </a:prstGeom>
          <a:noFill/>
          <a:ln>
            <a:noFill/>
          </a:ln>
        </p:spPr>
      </p:pic>
      <p:pic>
        <p:nvPicPr>
          <p:cNvPr id="303" name="Google Shape;303;p36"/>
          <p:cNvPicPr preferRelativeResize="0"/>
          <p:nvPr/>
        </p:nvPicPr>
        <p:blipFill>
          <a:blip r:embed="rId5">
            <a:alphaModFix/>
          </a:blip>
          <a:stretch>
            <a:fillRect/>
          </a:stretch>
        </p:blipFill>
        <p:spPr>
          <a:xfrm>
            <a:off x="886975" y="2560320"/>
            <a:ext cx="3291840" cy="128016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37"/>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One-Way ANOVA</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38"/>
          <p:cNvSpPr txBox="1">
            <a:spLocks noGrp="1"/>
          </p:cNvSpPr>
          <p:nvPr>
            <p:ph type="title"/>
          </p:nvPr>
        </p:nvSpPr>
        <p:spPr>
          <a:xfrm>
            <a:off x="819150" y="658373"/>
            <a:ext cx="7505700" cy="713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Assumptions for ANOVA</a:t>
            </a:r>
            <a:endParaRPr/>
          </a:p>
        </p:txBody>
      </p:sp>
      <p:sp>
        <p:nvSpPr>
          <p:cNvPr id="314" name="Google Shape;314;p38"/>
          <p:cNvSpPr txBox="1">
            <a:spLocks noGrp="1"/>
          </p:cNvSpPr>
          <p:nvPr>
            <p:ph type="body" idx="1"/>
          </p:nvPr>
        </p:nvSpPr>
        <p:spPr>
          <a:xfrm>
            <a:off x="731525" y="1371600"/>
            <a:ext cx="7505700" cy="3258900"/>
          </a:xfrm>
          <a:prstGeom prst="rect">
            <a:avLst/>
          </a:prstGeom>
        </p:spPr>
        <p:txBody>
          <a:bodyPr spcFirstLastPara="1" wrap="square" lIns="91425" tIns="91425" rIns="91425" bIns="91425" anchor="t" anchorCtr="0">
            <a:normAutofit/>
          </a:bodyPr>
          <a:lstStyle/>
          <a:p>
            <a:pPr marL="457200" lvl="0" indent="-311150" algn="l" rtl="0">
              <a:spcBef>
                <a:spcPts val="900"/>
              </a:spcBef>
              <a:spcAft>
                <a:spcPts val="0"/>
              </a:spcAft>
              <a:buClr>
                <a:srgbClr val="111111"/>
              </a:buClr>
              <a:buSzPts val="1300"/>
              <a:buAutoNum type="arabicPeriod"/>
            </a:pPr>
            <a:r>
              <a:rPr lang="en">
                <a:solidFill>
                  <a:srgbClr val="111111"/>
                </a:solidFill>
              </a:rPr>
              <a:t>Dependent variable (score) is continuous and independent variable (ethnicity) is categorical.</a:t>
            </a:r>
            <a:endParaRPr>
              <a:solidFill>
                <a:srgbClr val="111111"/>
              </a:solidFill>
            </a:endParaRPr>
          </a:p>
          <a:p>
            <a:pPr marL="457200" lvl="0" indent="-311150" algn="l" rtl="0">
              <a:spcBef>
                <a:spcPts val="0"/>
              </a:spcBef>
              <a:spcAft>
                <a:spcPts val="0"/>
              </a:spcAft>
              <a:buClr>
                <a:srgbClr val="111111"/>
              </a:buClr>
              <a:buSzPts val="1300"/>
              <a:buAutoNum type="arabicPeriod"/>
            </a:pPr>
            <a:r>
              <a:rPr lang="en">
                <a:solidFill>
                  <a:srgbClr val="111111"/>
                </a:solidFill>
              </a:rPr>
              <a:t>Data is randomly sampled and the samples are independent.</a:t>
            </a:r>
            <a:endParaRPr>
              <a:solidFill>
                <a:srgbClr val="111111"/>
              </a:solidFill>
            </a:endParaRPr>
          </a:p>
          <a:p>
            <a:pPr marL="914400" lvl="1" indent="-311150" algn="l" rtl="0">
              <a:spcBef>
                <a:spcPts val="0"/>
              </a:spcBef>
              <a:spcAft>
                <a:spcPts val="0"/>
              </a:spcAft>
              <a:buClr>
                <a:srgbClr val="111111"/>
              </a:buClr>
              <a:buSzPts val="1300"/>
              <a:buAutoNum type="alphaLcPeriod"/>
            </a:pPr>
            <a:r>
              <a:rPr lang="en" sz="1300">
                <a:solidFill>
                  <a:srgbClr val="111111"/>
                </a:solidFill>
              </a:rPr>
              <a:t>Same logic as previous</a:t>
            </a:r>
            <a:endParaRPr sz="1300">
              <a:solidFill>
                <a:srgbClr val="111111"/>
              </a:solidFill>
            </a:endParaRPr>
          </a:p>
          <a:p>
            <a:pPr marL="457200" lvl="0" indent="-311150" algn="l" rtl="0">
              <a:spcBef>
                <a:spcPts val="0"/>
              </a:spcBef>
              <a:spcAft>
                <a:spcPts val="0"/>
              </a:spcAft>
              <a:buClr>
                <a:srgbClr val="111111"/>
              </a:buClr>
              <a:buSzPts val="1300"/>
              <a:buAutoNum type="arabicPeriod"/>
            </a:pPr>
            <a:r>
              <a:rPr lang="en">
                <a:solidFill>
                  <a:srgbClr val="111111"/>
                </a:solidFill>
              </a:rPr>
              <a:t>Data within each group is normally distributed.</a:t>
            </a:r>
            <a:endParaRPr>
              <a:solidFill>
                <a:srgbClr val="111111"/>
              </a:solidFill>
            </a:endParaRPr>
          </a:p>
          <a:p>
            <a:pPr marL="914400" lvl="1" indent="-311150" algn="l" rtl="0">
              <a:spcBef>
                <a:spcPts val="0"/>
              </a:spcBef>
              <a:spcAft>
                <a:spcPts val="0"/>
              </a:spcAft>
              <a:buClr>
                <a:srgbClr val="111111"/>
              </a:buClr>
              <a:buSzPts val="1300"/>
              <a:buAutoNum type="alphaLcPeriod"/>
            </a:pPr>
            <a:r>
              <a:rPr lang="en" sz="1300">
                <a:solidFill>
                  <a:srgbClr val="111111"/>
                </a:solidFill>
              </a:rPr>
              <a:t>CLT, each ethnicity group n &gt; 30</a:t>
            </a:r>
            <a:endParaRPr sz="1300">
              <a:solidFill>
                <a:srgbClr val="111111"/>
              </a:solidFill>
            </a:endParaRPr>
          </a:p>
          <a:p>
            <a:pPr marL="457200" lvl="0" indent="-311150" algn="l" rtl="0">
              <a:spcBef>
                <a:spcPts val="0"/>
              </a:spcBef>
              <a:spcAft>
                <a:spcPts val="0"/>
              </a:spcAft>
              <a:buClr>
                <a:srgbClr val="111111"/>
              </a:buClr>
              <a:buSzPts val="1300"/>
              <a:buAutoNum type="arabicPeriod"/>
            </a:pPr>
            <a:r>
              <a:rPr lang="en">
                <a:solidFill>
                  <a:srgbClr val="111111"/>
                </a:solidFill>
              </a:rPr>
              <a:t>Homogeneity of Variance</a:t>
            </a:r>
            <a:endParaRPr>
              <a:solidFill>
                <a:srgbClr val="111111"/>
              </a:solidFill>
            </a:endParaRPr>
          </a:p>
          <a:p>
            <a:pPr marL="914400" lvl="1" indent="-311150" algn="l" rtl="0">
              <a:spcBef>
                <a:spcPts val="0"/>
              </a:spcBef>
              <a:spcAft>
                <a:spcPts val="0"/>
              </a:spcAft>
              <a:buClr>
                <a:srgbClr val="111111"/>
              </a:buClr>
              <a:buSzPts val="1300"/>
              <a:buAutoNum type="alphaLcPeriod"/>
            </a:pPr>
            <a:r>
              <a:rPr lang="en" sz="1300">
                <a:solidFill>
                  <a:srgbClr val="111111"/>
                </a:solidFill>
              </a:rPr>
              <a:t>Fail to reject the null and conclude variances are equal. </a:t>
            </a:r>
            <a:endParaRPr sz="1300">
              <a:solidFill>
                <a:srgbClr val="111111"/>
              </a:solidFill>
            </a:endParaRPr>
          </a:p>
          <a:p>
            <a:pPr marL="457200" marR="0" lvl="0" indent="0" algn="l" rtl="0">
              <a:lnSpc>
                <a:spcPct val="100000"/>
              </a:lnSpc>
              <a:spcBef>
                <a:spcPts val="400"/>
              </a:spcBef>
              <a:spcAft>
                <a:spcPts val="0"/>
              </a:spcAft>
              <a:buNone/>
            </a:pPr>
            <a:endParaRPr>
              <a:solidFill>
                <a:srgbClr val="000000"/>
              </a:solidFill>
            </a:endParaRPr>
          </a:p>
          <a:p>
            <a:pPr marL="0" lvl="0" indent="0" algn="l" rtl="0">
              <a:spcBef>
                <a:spcPts val="0"/>
              </a:spcBef>
              <a:spcAft>
                <a:spcPts val="1200"/>
              </a:spcAft>
              <a:buNone/>
            </a:pPr>
            <a:endParaRPr/>
          </a:p>
        </p:txBody>
      </p:sp>
      <p:pic>
        <p:nvPicPr>
          <p:cNvPr id="315" name="Google Shape;315;p38"/>
          <p:cNvPicPr preferRelativeResize="0"/>
          <p:nvPr/>
        </p:nvPicPr>
        <p:blipFill>
          <a:blip r:embed="rId3">
            <a:alphaModFix/>
          </a:blip>
          <a:stretch>
            <a:fillRect/>
          </a:stretch>
        </p:blipFill>
        <p:spPr>
          <a:xfrm>
            <a:off x="2820488" y="3296101"/>
            <a:ext cx="3503025" cy="10008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39"/>
          <p:cNvSpPr txBox="1">
            <a:spLocks noGrp="1"/>
          </p:cNvSpPr>
          <p:nvPr>
            <p:ph type="title"/>
          </p:nvPr>
        </p:nvSpPr>
        <p:spPr>
          <a:xfrm>
            <a:off x="819150" y="658373"/>
            <a:ext cx="7505700" cy="658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ANOVA Results</a:t>
            </a:r>
            <a:endParaRPr/>
          </a:p>
        </p:txBody>
      </p:sp>
      <p:sp>
        <p:nvSpPr>
          <p:cNvPr id="321" name="Google Shape;321;p39"/>
          <p:cNvSpPr txBox="1"/>
          <p:nvPr/>
        </p:nvSpPr>
        <p:spPr>
          <a:xfrm>
            <a:off x="4572000" y="2449850"/>
            <a:ext cx="3745800" cy="215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latin typeface="Calibri"/>
                <a:ea typeface="Calibri"/>
                <a:cs typeface="Calibri"/>
                <a:sym typeface="Calibri"/>
              </a:rPr>
              <a:t>H0: All group means are equal</a:t>
            </a:r>
            <a:endParaRPr sz="1800">
              <a:solidFill>
                <a:schemeClr val="dk2"/>
              </a:solidFill>
              <a:latin typeface="Calibri"/>
              <a:ea typeface="Calibri"/>
              <a:cs typeface="Calibri"/>
              <a:sym typeface="Calibri"/>
            </a:endParaRPr>
          </a:p>
          <a:p>
            <a:pPr marL="0" lvl="0" indent="0" algn="l" rtl="0">
              <a:spcBef>
                <a:spcPts val="0"/>
              </a:spcBef>
              <a:spcAft>
                <a:spcPts val="0"/>
              </a:spcAft>
              <a:buNone/>
            </a:pPr>
            <a:endParaRPr sz="1800">
              <a:solidFill>
                <a:schemeClr val="dk2"/>
              </a:solidFill>
              <a:latin typeface="Calibri"/>
              <a:ea typeface="Calibri"/>
              <a:cs typeface="Calibri"/>
              <a:sym typeface="Calibri"/>
            </a:endParaRPr>
          </a:p>
          <a:p>
            <a:pPr marL="0" lvl="0" indent="0" algn="l" rtl="0">
              <a:spcBef>
                <a:spcPts val="0"/>
              </a:spcBef>
              <a:spcAft>
                <a:spcPts val="0"/>
              </a:spcAft>
              <a:buNone/>
            </a:pPr>
            <a:r>
              <a:rPr lang="en" sz="1800">
                <a:solidFill>
                  <a:schemeClr val="dk2"/>
                </a:solidFill>
                <a:latin typeface="Calibri"/>
                <a:ea typeface="Calibri"/>
                <a:cs typeface="Calibri"/>
                <a:sym typeface="Calibri"/>
              </a:rPr>
              <a:t>H1: At least 1 group mean is different</a:t>
            </a:r>
            <a:endParaRPr sz="1800">
              <a:solidFill>
                <a:schemeClr val="dk2"/>
              </a:solidFill>
              <a:latin typeface="Calibri"/>
              <a:ea typeface="Calibri"/>
              <a:cs typeface="Calibri"/>
              <a:sym typeface="Calibri"/>
            </a:endParaRPr>
          </a:p>
          <a:p>
            <a:pPr marL="0" lvl="0" indent="0" algn="l" rtl="0">
              <a:spcBef>
                <a:spcPts val="0"/>
              </a:spcBef>
              <a:spcAft>
                <a:spcPts val="0"/>
              </a:spcAft>
              <a:buNone/>
            </a:pPr>
            <a:endParaRPr sz="1800">
              <a:solidFill>
                <a:schemeClr val="dk2"/>
              </a:solidFill>
              <a:latin typeface="Calibri"/>
              <a:ea typeface="Calibri"/>
              <a:cs typeface="Calibri"/>
              <a:sym typeface="Calibri"/>
            </a:endParaRPr>
          </a:p>
          <a:p>
            <a:pPr marL="0" lvl="0" indent="0" algn="l" rtl="0">
              <a:spcBef>
                <a:spcPts val="0"/>
              </a:spcBef>
              <a:spcAft>
                <a:spcPts val="0"/>
              </a:spcAft>
              <a:buNone/>
            </a:pPr>
            <a:r>
              <a:rPr lang="en" sz="1800">
                <a:solidFill>
                  <a:schemeClr val="dk2"/>
                </a:solidFill>
                <a:latin typeface="Calibri"/>
                <a:ea typeface="Calibri"/>
                <a:cs typeface="Calibri"/>
                <a:sym typeface="Calibri"/>
              </a:rPr>
              <a:t>No difference in math scores between ethnicities!</a:t>
            </a:r>
            <a:endParaRPr sz="1800">
              <a:solidFill>
                <a:schemeClr val="dk2"/>
              </a:solidFill>
              <a:latin typeface="Calibri"/>
              <a:ea typeface="Calibri"/>
              <a:cs typeface="Calibri"/>
              <a:sym typeface="Calibri"/>
            </a:endParaRPr>
          </a:p>
        </p:txBody>
      </p:sp>
      <p:sp>
        <p:nvSpPr>
          <p:cNvPr id="322" name="Google Shape;322;p39"/>
          <p:cNvSpPr txBox="1"/>
          <p:nvPr/>
        </p:nvSpPr>
        <p:spPr>
          <a:xfrm>
            <a:off x="886968" y="1269850"/>
            <a:ext cx="2385900" cy="29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b="1">
                <a:solidFill>
                  <a:schemeClr val="dk2"/>
                </a:solidFill>
                <a:latin typeface="Calibri"/>
                <a:ea typeface="Calibri"/>
                <a:cs typeface="Calibri"/>
                <a:sym typeface="Calibri"/>
              </a:rPr>
              <a:t>Confidence Interval</a:t>
            </a:r>
            <a:endParaRPr sz="1300" b="1">
              <a:solidFill>
                <a:schemeClr val="dk2"/>
              </a:solidFill>
              <a:latin typeface="Calibri"/>
              <a:ea typeface="Calibri"/>
              <a:cs typeface="Calibri"/>
              <a:sym typeface="Calibri"/>
            </a:endParaRPr>
          </a:p>
          <a:p>
            <a:pPr marL="0" lvl="0" indent="0" algn="l" rtl="0">
              <a:spcBef>
                <a:spcPts val="0"/>
              </a:spcBef>
              <a:spcAft>
                <a:spcPts val="0"/>
              </a:spcAft>
              <a:buNone/>
            </a:pPr>
            <a:endParaRPr sz="1300" b="1">
              <a:solidFill>
                <a:schemeClr val="dk2"/>
              </a:solidFill>
              <a:latin typeface="Calibri"/>
              <a:ea typeface="Calibri"/>
              <a:cs typeface="Calibri"/>
              <a:sym typeface="Calibri"/>
            </a:endParaRPr>
          </a:p>
        </p:txBody>
      </p:sp>
      <p:sp>
        <p:nvSpPr>
          <p:cNvPr id="323" name="Google Shape;323;p39"/>
          <p:cNvSpPr txBox="1"/>
          <p:nvPr/>
        </p:nvSpPr>
        <p:spPr>
          <a:xfrm>
            <a:off x="4572000" y="1269850"/>
            <a:ext cx="2475600" cy="21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b="1">
                <a:solidFill>
                  <a:schemeClr val="dk2"/>
                </a:solidFill>
                <a:latin typeface="Calibri"/>
                <a:ea typeface="Calibri"/>
                <a:cs typeface="Calibri"/>
                <a:sym typeface="Calibri"/>
              </a:rPr>
              <a:t>F statistic and P-value</a:t>
            </a:r>
            <a:endParaRPr sz="1300" b="1">
              <a:solidFill>
                <a:schemeClr val="dk2"/>
              </a:solidFill>
              <a:latin typeface="Calibri"/>
              <a:ea typeface="Calibri"/>
              <a:cs typeface="Calibri"/>
              <a:sym typeface="Calibri"/>
            </a:endParaRPr>
          </a:p>
        </p:txBody>
      </p:sp>
      <p:pic>
        <p:nvPicPr>
          <p:cNvPr id="324" name="Google Shape;324;p39"/>
          <p:cNvPicPr preferRelativeResize="0"/>
          <p:nvPr/>
        </p:nvPicPr>
        <p:blipFill>
          <a:blip r:embed="rId3">
            <a:alphaModFix/>
          </a:blip>
          <a:stretch>
            <a:fillRect/>
          </a:stretch>
        </p:blipFill>
        <p:spPr>
          <a:xfrm>
            <a:off x="4572000" y="1554480"/>
            <a:ext cx="3552825" cy="742950"/>
          </a:xfrm>
          <a:prstGeom prst="rect">
            <a:avLst/>
          </a:prstGeom>
          <a:noFill/>
          <a:ln>
            <a:noFill/>
          </a:ln>
        </p:spPr>
      </p:pic>
      <p:pic>
        <p:nvPicPr>
          <p:cNvPr id="325" name="Google Shape;325;p39"/>
          <p:cNvPicPr preferRelativeResize="0"/>
          <p:nvPr/>
        </p:nvPicPr>
        <p:blipFill>
          <a:blip r:embed="rId4">
            <a:alphaModFix/>
          </a:blip>
          <a:stretch>
            <a:fillRect/>
          </a:stretch>
        </p:blipFill>
        <p:spPr>
          <a:xfrm>
            <a:off x="457200" y="1554480"/>
            <a:ext cx="4057650" cy="28575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0"/>
          <p:cNvSpPr txBox="1">
            <a:spLocks noGrp="1"/>
          </p:cNvSpPr>
          <p:nvPr>
            <p:ph type="title"/>
          </p:nvPr>
        </p:nvSpPr>
        <p:spPr>
          <a:xfrm>
            <a:off x="819150" y="658373"/>
            <a:ext cx="7505700" cy="658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ANOVA P-Values</a:t>
            </a:r>
            <a:endParaRPr/>
          </a:p>
        </p:txBody>
      </p:sp>
      <p:sp>
        <p:nvSpPr>
          <p:cNvPr id="331" name="Google Shape;331;p40"/>
          <p:cNvSpPr txBox="1"/>
          <p:nvPr/>
        </p:nvSpPr>
        <p:spPr>
          <a:xfrm>
            <a:off x="4572000" y="1563250"/>
            <a:ext cx="3745800" cy="215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chemeClr val="dk2"/>
                </a:solidFill>
                <a:latin typeface="Calibri"/>
                <a:ea typeface="Calibri"/>
                <a:cs typeface="Calibri"/>
                <a:sym typeface="Calibri"/>
              </a:rPr>
              <a:t>P-Values confirm no two groups are different. </a:t>
            </a:r>
            <a:endParaRPr sz="1900">
              <a:solidFill>
                <a:schemeClr val="dk2"/>
              </a:solidFill>
              <a:latin typeface="Calibri"/>
              <a:ea typeface="Calibri"/>
              <a:cs typeface="Calibri"/>
              <a:sym typeface="Calibri"/>
            </a:endParaRPr>
          </a:p>
        </p:txBody>
      </p:sp>
      <p:sp>
        <p:nvSpPr>
          <p:cNvPr id="332" name="Google Shape;332;p40"/>
          <p:cNvSpPr txBox="1"/>
          <p:nvPr/>
        </p:nvSpPr>
        <p:spPr>
          <a:xfrm>
            <a:off x="886968" y="1269850"/>
            <a:ext cx="2385900" cy="29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b="1">
                <a:solidFill>
                  <a:schemeClr val="dk2"/>
                </a:solidFill>
                <a:latin typeface="Calibri"/>
                <a:ea typeface="Calibri"/>
                <a:cs typeface="Calibri"/>
                <a:sym typeface="Calibri"/>
              </a:rPr>
              <a:t>Confidence Interval</a:t>
            </a:r>
            <a:endParaRPr sz="1300" b="1">
              <a:solidFill>
                <a:schemeClr val="dk2"/>
              </a:solidFill>
              <a:latin typeface="Calibri"/>
              <a:ea typeface="Calibri"/>
              <a:cs typeface="Calibri"/>
              <a:sym typeface="Calibri"/>
            </a:endParaRPr>
          </a:p>
          <a:p>
            <a:pPr marL="0" lvl="0" indent="0" algn="l" rtl="0">
              <a:spcBef>
                <a:spcPts val="0"/>
              </a:spcBef>
              <a:spcAft>
                <a:spcPts val="0"/>
              </a:spcAft>
              <a:buNone/>
            </a:pPr>
            <a:endParaRPr sz="1300" b="1">
              <a:solidFill>
                <a:schemeClr val="dk2"/>
              </a:solidFill>
              <a:latin typeface="Calibri"/>
              <a:ea typeface="Calibri"/>
              <a:cs typeface="Calibri"/>
              <a:sym typeface="Calibri"/>
            </a:endParaRPr>
          </a:p>
        </p:txBody>
      </p:sp>
      <p:pic>
        <p:nvPicPr>
          <p:cNvPr id="333" name="Google Shape;333;p40"/>
          <p:cNvPicPr preferRelativeResize="0"/>
          <p:nvPr/>
        </p:nvPicPr>
        <p:blipFill>
          <a:blip r:embed="rId3">
            <a:alphaModFix/>
          </a:blip>
          <a:stretch>
            <a:fillRect/>
          </a:stretch>
        </p:blipFill>
        <p:spPr>
          <a:xfrm>
            <a:off x="819150" y="1554474"/>
            <a:ext cx="3170275" cy="31016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41"/>
          <p:cNvSpPr txBox="1">
            <a:spLocks noGrp="1"/>
          </p:cNvSpPr>
          <p:nvPr>
            <p:ph type="title"/>
          </p:nvPr>
        </p:nvSpPr>
        <p:spPr>
          <a:xfrm>
            <a:off x="819150" y="658376"/>
            <a:ext cx="7505700" cy="778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Conclusion</a:t>
            </a:r>
            <a:endParaRPr/>
          </a:p>
        </p:txBody>
      </p:sp>
      <p:sp>
        <p:nvSpPr>
          <p:cNvPr id="339" name="Google Shape;339;p41"/>
          <p:cNvSpPr txBox="1">
            <a:spLocks noGrp="1"/>
          </p:cNvSpPr>
          <p:nvPr>
            <p:ph type="body" idx="1"/>
          </p:nvPr>
        </p:nvSpPr>
        <p:spPr>
          <a:xfrm>
            <a:off x="731520" y="1371600"/>
            <a:ext cx="7505700" cy="2905800"/>
          </a:xfrm>
          <a:prstGeom prst="rect">
            <a:avLst/>
          </a:prstGeom>
        </p:spPr>
        <p:txBody>
          <a:bodyPr spcFirstLastPara="1" wrap="square" lIns="91425" tIns="91425" rIns="91425" bIns="91425" anchor="t" anchorCtr="0">
            <a:normAutofit/>
          </a:bodyPr>
          <a:lstStyle/>
          <a:p>
            <a:pPr marL="457200" lvl="0" indent="-355600" algn="l" rtl="0">
              <a:lnSpc>
                <a:spcPct val="100000"/>
              </a:lnSpc>
              <a:spcBef>
                <a:spcPts val="0"/>
              </a:spcBef>
              <a:spcAft>
                <a:spcPts val="0"/>
              </a:spcAft>
              <a:buClr>
                <a:srgbClr val="111111"/>
              </a:buClr>
              <a:buSzPts val="2000"/>
              <a:buChar char="●"/>
            </a:pPr>
            <a:r>
              <a:rPr lang="en" sz="2000">
                <a:solidFill>
                  <a:srgbClr val="111111"/>
                </a:solidFill>
              </a:rPr>
              <a:t>Traditional teaching method is better on average by 8.35 points.</a:t>
            </a:r>
            <a:endParaRPr sz="2000">
              <a:solidFill>
                <a:srgbClr val="111111"/>
              </a:solidFill>
            </a:endParaRPr>
          </a:p>
          <a:p>
            <a:pPr marL="457200" lvl="0" indent="-355600" algn="l" rtl="0">
              <a:lnSpc>
                <a:spcPct val="100000"/>
              </a:lnSpc>
              <a:spcBef>
                <a:spcPts val="0"/>
              </a:spcBef>
              <a:spcAft>
                <a:spcPts val="0"/>
              </a:spcAft>
              <a:buClr>
                <a:srgbClr val="111111"/>
              </a:buClr>
              <a:buSzPts val="2000"/>
              <a:buChar char="●"/>
            </a:pPr>
            <a:r>
              <a:rPr lang="en" sz="2000">
                <a:solidFill>
                  <a:srgbClr val="111111"/>
                </a:solidFill>
              </a:rPr>
              <a:t>No difference between genders using alpha = 0.05. Under alpha = 0.10, female 8th graders score on average 4.29 points higher than males! </a:t>
            </a:r>
            <a:endParaRPr sz="2000">
              <a:solidFill>
                <a:srgbClr val="111111"/>
              </a:solidFill>
            </a:endParaRPr>
          </a:p>
          <a:p>
            <a:pPr marL="457200" lvl="0" indent="-355600" algn="l" rtl="0">
              <a:lnSpc>
                <a:spcPct val="100000"/>
              </a:lnSpc>
              <a:spcBef>
                <a:spcPts val="0"/>
              </a:spcBef>
              <a:spcAft>
                <a:spcPts val="0"/>
              </a:spcAft>
              <a:buClr>
                <a:srgbClr val="111111"/>
              </a:buClr>
              <a:buSzPts val="2000"/>
              <a:buChar char="●"/>
            </a:pPr>
            <a:r>
              <a:rPr lang="en" sz="2000">
                <a:solidFill>
                  <a:srgbClr val="111111"/>
                </a:solidFill>
              </a:rPr>
              <a:t>No difference in math scores between free and paid lunches. </a:t>
            </a:r>
            <a:endParaRPr sz="2000">
              <a:solidFill>
                <a:srgbClr val="111111"/>
              </a:solidFill>
            </a:endParaRPr>
          </a:p>
          <a:p>
            <a:pPr marL="457200" lvl="0" indent="-355600" algn="l" rtl="0">
              <a:lnSpc>
                <a:spcPct val="100000"/>
              </a:lnSpc>
              <a:spcBef>
                <a:spcPts val="0"/>
              </a:spcBef>
              <a:spcAft>
                <a:spcPts val="0"/>
              </a:spcAft>
              <a:buClr>
                <a:srgbClr val="111111"/>
              </a:buClr>
              <a:buSzPts val="2000"/>
              <a:buChar char="●"/>
            </a:pPr>
            <a:r>
              <a:rPr lang="en" sz="2000">
                <a:solidFill>
                  <a:srgbClr val="111111"/>
                </a:solidFill>
              </a:rPr>
              <a:t>Finally, ANOVA shows no difference in math scores between any of the four ethnicities. </a:t>
            </a:r>
            <a:endParaRPr sz="2000">
              <a:solidFill>
                <a:srgbClr val="11111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19150" y="658368"/>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Main Project Topic</a:t>
            </a:r>
            <a:endParaRPr/>
          </a:p>
        </p:txBody>
      </p:sp>
      <p:sp>
        <p:nvSpPr>
          <p:cNvPr id="141" name="Google Shape;141;p15"/>
          <p:cNvSpPr txBox="1">
            <a:spLocks noGrp="1"/>
          </p:cNvSpPr>
          <p:nvPr>
            <p:ph type="body" idx="1"/>
          </p:nvPr>
        </p:nvSpPr>
        <p:spPr>
          <a:xfrm>
            <a:off x="731520" y="1371600"/>
            <a:ext cx="7505700" cy="2905800"/>
          </a:xfrm>
          <a:prstGeom prst="rect">
            <a:avLst/>
          </a:prstGeom>
        </p:spPr>
        <p:txBody>
          <a:bodyPr spcFirstLastPara="1" wrap="square" lIns="91425" tIns="91425" rIns="91425" bIns="91425" anchor="t" anchorCtr="0">
            <a:normAutofit/>
          </a:bodyPr>
          <a:lstStyle/>
          <a:p>
            <a:pPr marL="457200" marR="0" lvl="0" indent="-317500" algn="l" rtl="0">
              <a:lnSpc>
                <a:spcPct val="100000"/>
              </a:lnSpc>
              <a:spcBef>
                <a:spcPts val="0"/>
              </a:spcBef>
              <a:spcAft>
                <a:spcPts val="0"/>
              </a:spcAft>
              <a:buClr>
                <a:srgbClr val="000000"/>
              </a:buClr>
              <a:buSzPts val="1400"/>
              <a:buChar char="●"/>
            </a:pPr>
            <a:r>
              <a:rPr lang="en" sz="1400" dirty="0">
                <a:solidFill>
                  <a:srgbClr val="000000"/>
                </a:solidFill>
              </a:rPr>
              <a:t>Primary topic: compare the mean math scores of grade 8 students based on two teaching methods. I ran two independent samples Z-Test with 216 total observations. </a:t>
            </a:r>
            <a:endParaRPr sz="1400" dirty="0">
              <a:solidFill>
                <a:srgbClr val="000000"/>
              </a:solidFill>
            </a:endParaRPr>
          </a:p>
          <a:p>
            <a:pPr marL="0" marR="0" lvl="0" indent="457200" algn="l" rtl="0">
              <a:lnSpc>
                <a:spcPct val="100000"/>
              </a:lnSpc>
              <a:spcBef>
                <a:spcPts val="0"/>
              </a:spcBef>
              <a:spcAft>
                <a:spcPts val="0"/>
              </a:spcAft>
              <a:buNone/>
            </a:pPr>
            <a:endParaRPr sz="1400" dirty="0">
              <a:solidFill>
                <a:srgbClr val="000000"/>
              </a:solidFill>
            </a:endParaRPr>
          </a:p>
          <a:p>
            <a:pPr marL="457200" marR="0" lvl="0" indent="-317500" algn="l" rtl="0">
              <a:lnSpc>
                <a:spcPct val="100000"/>
              </a:lnSpc>
              <a:spcBef>
                <a:spcPts val="0"/>
              </a:spcBef>
              <a:spcAft>
                <a:spcPts val="0"/>
              </a:spcAft>
              <a:buClr>
                <a:srgbClr val="000000"/>
              </a:buClr>
              <a:buSzPts val="1400"/>
              <a:buChar char="●"/>
            </a:pPr>
            <a:r>
              <a:rPr lang="en" sz="1400" dirty="0">
                <a:solidFill>
                  <a:srgbClr val="000000"/>
                </a:solidFill>
              </a:rPr>
              <a:t>Population of interest: Grade 8 Students in the United States</a:t>
            </a:r>
            <a:endParaRPr sz="1400" dirty="0">
              <a:solidFill>
                <a:srgbClr val="000000"/>
              </a:solidFill>
            </a:endParaRPr>
          </a:p>
          <a:p>
            <a:pPr marL="457200" marR="0" lvl="0" indent="0" algn="l" rtl="0">
              <a:lnSpc>
                <a:spcPct val="100000"/>
              </a:lnSpc>
              <a:spcBef>
                <a:spcPts val="0"/>
              </a:spcBef>
              <a:spcAft>
                <a:spcPts val="0"/>
              </a:spcAft>
              <a:buNone/>
            </a:pPr>
            <a:endParaRPr sz="1400" dirty="0">
              <a:solidFill>
                <a:srgbClr val="000000"/>
              </a:solidFill>
            </a:endParaRPr>
          </a:p>
          <a:p>
            <a:pPr marL="457200" marR="0" lvl="0" indent="-317500" algn="l" rtl="0">
              <a:lnSpc>
                <a:spcPct val="100000"/>
              </a:lnSpc>
              <a:spcBef>
                <a:spcPts val="0"/>
              </a:spcBef>
              <a:spcAft>
                <a:spcPts val="0"/>
              </a:spcAft>
              <a:buClr>
                <a:srgbClr val="000000"/>
              </a:buClr>
              <a:buSzPts val="1400"/>
              <a:buChar char="●"/>
            </a:pPr>
            <a:r>
              <a:rPr lang="en" sz="1400" dirty="0">
                <a:solidFill>
                  <a:srgbClr val="000000"/>
                </a:solidFill>
              </a:rPr>
              <a:t>Secondary topics: comparison of mean math scores based on gender, paid/free lunch, and ethnicity. Ethnicity has four levels, so we conduct a one-way ANOVA with post-hoc Tukey instead. </a:t>
            </a:r>
            <a:endParaRPr sz="1400" dirty="0">
              <a:solidFill>
                <a:srgbClr val="000000"/>
              </a:solidFill>
            </a:endParaRPr>
          </a:p>
          <a:p>
            <a:pPr marL="0" lvl="0" indent="0" algn="l" rtl="0">
              <a:spcBef>
                <a:spcPts val="0"/>
              </a:spcBef>
              <a:spcAft>
                <a:spcPts val="1200"/>
              </a:spcAft>
              <a:buNone/>
            </a:pPr>
            <a:endParaRPr sz="15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6"/>
          <p:cNvSpPr txBox="1">
            <a:spLocks noGrp="1"/>
          </p:cNvSpPr>
          <p:nvPr>
            <p:ph type="title"/>
          </p:nvPr>
        </p:nvSpPr>
        <p:spPr>
          <a:xfrm>
            <a:off x="819150" y="658373"/>
            <a:ext cx="7505700" cy="713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Collection</a:t>
            </a:r>
            <a:endParaRPr/>
          </a:p>
        </p:txBody>
      </p:sp>
      <p:sp>
        <p:nvSpPr>
          <p:cNvPr id="147" name="Google Shape;147;p16"/>
          <p:cNvSpPr txBox="1">
            <a:spLocks noGrp="1"/>
          </p:cNvSpPr>
          <p:nvPr>
            <p:ph type="body" idx="1"/>
          </p:nvPr>
        </p:nvSpPr>
        <p:spPr>
          <a:xfrm>
            <a:off x="731520" y="1371600"/>
            <a:ext cx="7505700" cy="2448000"/>
          </a:xfrm>
          <a:prstGeom prst="rect">
            <a:avLst/>
          </a:prstGeom>
        </p:spPr>
        <p:txBody>
          <a:bodyPr spcFirstLastPara="1" wrap="square" lIns="91425" tIns="91425" rIns="91425" bIns="91425" anchor="t" anchorCtr="0">
            <a:normAutofit/>
          </a:bodyPr>
          <a:lstStyle/>
          <a:p>
            <a:pPr marL="457200" marR="0" lvl="0" indent="-317500" algn="l" rtl="0">
              <a:lnSpc>
                <a:spcPct val="100000"/>
              </a:lnSpc>
              <a:spcBef>
                <a:spcPts val="0"/>
              </a:spcBef>
              <a:spcAft>
                <a:spcPts val="0"/>
              </a:spcAft>
              <a:buSzPts val="1400"/>
              <a:buChar char="●"/>
            </a:pPr>
            <a:r>
              <a:rPr lang="en" sz="1400" dirty="0">
                <a:solidFill>
                  <a:srgbClr val="000000"/>
                </a:solidFill>
              </a:rPr>
              <a:t>The data was obtained from </a:t>
            </a:r>
            <a:r>
              <a:rPr lang="en-US" sz="1400" dirty="0">
                <a:solidFill>
                  <a:srgbClr val="000000"/>
                </a:solidFill>
                <a:hlinkClick r:id="rId3"/>
              </a:rPr>
              <a:t>Kaggle</a:t>
            </a:r>
            <a:r>
              <a:rPr lang="en" sz="1400" dirty="0">
                <a:solidFill>
                  <a:srgbClr val="000000"/>
                </a:solidFill>
              </a:rPr>
              <a:t> with no information about how the dataset was collected. I only know that the dataset contains information for grade 8 math students in the same junior high school. </a:t>
            </a:r>
            <a:endParaRPr sz="1400" dirty="0">
              <a:solidFill>
                <a:srgbClr val="000000"/>
              </a:solidFill>
            </a:endParaRPr>
          </a:p>
          <a:p>
            <a:pPr marL="457200" marR="0" lvl="0" indent="0" algn="l" rtl="0">
              <a:lnSpc>
                <a:spcPct val="100000"/>
              </a:lnSpc>
              <a:spcBef>
                <a:spcPts val="0"/>
              </a:spcBef>
              <a:spcAft>
                <a:spcPts val="0"/>
              </a:spcAft>
              <a:buNone/>
            </a:pPr>
            <a:endParaRPr sz="1400" dirty="0">
              <a:solidFill>
                <a:srgbClr val="000000"/>
              </a:solidFill>
            </a:endParaRPr>
          </a:p>
          <a:p>
            <a:pPr marL="457200" marR="0" lvl="0" indent="-317500" algn="l" rtl="0">
              <a:lnSpc>
                <a:spcPct val="100000"/>
              </a:lnSpc>
              <a:spcBef>
                <a:spcPts val="0"/>
              </a:spcBef>
              <a:spcAft>
                <a:spcPts val="0"/>
              </a:spcAft>
              <a:buSzPts val="1400"/>
              <a:buChar char="●"/>
            </a:pPr>
            <a:r>
              <a:rPr lang="en" sz="1400" dirty="0">
                <a:solidFill>
                  <a:srgbClr val="000000"/>
                </a:solidFill>
              </a:rPr>
              <a:t>One concern here is that inference to the population of interest, grade 8 students in the United States, is difficult as the dataset is from a single school. </a:t>
            </a:r>
            <a:endParaRPr sz="1400" dirty="0">
              <a:solidFill>
                <a:srgbClr val="000000"/>
              </a:solidFill>
            </a:endParaRPr>
          </a:p>
          <a:p>
            <a:pPr marL="457200" lvl="0" indent="0" algn="l" rtl="0">
              <a:spcBef>
                <a:spcPts val="0"/>
              </a:spcBef>
              <a:spcAft>
                <a:spcPts val="1200"/>
              </a:spcAft>
              <a:buNone/>
            </a:pPr>
            <a:endParaRPr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7"/>
          <p:cNvSpPr txBox="1">
            <a:spLocks noGrp="1"/>
          </p:cNvSpPr>
          <p:nvPr>
            <p:ph type="title"/>
          </p:nvPr>
        </p:nvSpPr>
        <p:spPr>
          <a:xfrm>
            <a:off x="819150" y="658373"/>
            <a:ext cx="7505700" cy="713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Assumptions for Two Sample Z-Test</a:t>
            </a:r>
            <a:endParaRPr/>
          </a:p>
        </p:txBody>
      </p:sp>
      <p:sp>
        <p:nvSpPr>
          <p:cNvPr id="153" name="Google Shape;153;p17"/>
          <p:cNvSpPr txBox="1">
            <a:spLocks noGrp="1"/>
          </p:cNvSpPr>
          <p:nvPr>
            <p:ph type="body" idx="1"/>
          </p:nvPr>
        </p:nvSpPr>
        <p:spPr>
          <a:xfrm>
            <a:off x="731525" y="1371600"/>
            <a:ext cx="8106000" cy="3258900"/>
          </a:xfrm>
          <a:prstGeom prst="rect">
            <a:avLst/>
          </a:prstGeom>
        </p:spPr>
        <p:txBody>
          <a:bodyPr spcFirstLastPara="1" wrap="square" lIns="91425" tIns="91425" rIns="91425" bIns="91425" anchor="t" anchorCtr="0">
            <a:noAutofit/>
          </a:bodyPr>
          <a:lstStyle/>
          <a:p>
            <a:pPr marL="457200" lvl="0" indent="-317500" algn="l" rtl="0">
              <a:spcBef>
                <a:spcPts val="900"/>
              </a:spcBef>
              <a:spcAft>
                <a:spcPts val="0"/>
              </a:spcAft>
              <a:buClr>
                <a:srgbClr val="111111"/>
              </a:buClr>
              <a:buSzPts val="1400"/>
              <a:buAutoNum type="arabicPeriod"/>
            </a:pPr>
            <a:r>
              <a:rPr lang="en" sz="1400" dirty="0">
                <a:solidFill>
                  <a:srgbClr val="111111"/>
                </a:solidFill>
              </a:rPr>
              <a:t>You have a random sample from the population of interest.</a:t>
            </a:r>
            <a:endParaRPr sz="1400" dirty="0">
              <a:solidFill>
                <a:srgbClr val="111111"/>
              </a:solidFill>
            </a:endParaRPr>
          </a:p>
          <a:p>
            <a:pPr marL="914400" lvl="1" indent="-317500" algn="l" rtl="0">
              <a:spcBef>
                <a:spcPts val="0"/>
              </a:spcBef>
              <a:spcAft>
                <a:spcPts val="0"/>
              </a:spcAft>
              <a:buClr>
                <a:srgbClr val="111111"/>
              </a:buClr>
              <a:buSzPts val="1400"/>
              <a:buAutoNum type="alphaLcPeriod"/>
            </a:pPr>
            <a:r>
              <a:rPr lang="en" sz="1400" dirty="0">
                <a:solidFill>
                  <a:srgbClr val="111111"/>
                </a:solidFill>
              </a:rPr>
              <a:t>The dataset fails this assumption as the sample is taken from a single school. To meet this requirement, the sample would need to contain observations for grade 8 students randomly picked from across the US. </a:t>
            </a:r>
            <a:endParaRPr sz="1400" dirty="0">
              <a:solidFill>
                <a:srgbClr val="111111"/>
              </a:solidFill>
            </a:endParaRPr>
          </a:p>
          <a:p>
            <a:pPr marL="457200" lvl="0" indent="-317500" algn="l" rtl="0">
              <a:spcBef>
                <a:spcPts val="0"/>
              </a:spcBef>
              <a:spcAft>
                <a:spcPts val="0"/>
              </a:spcAft>
              <a:buClr>
                <a:srgbClr val="111111"/>
              </a:buClr>
              <a:buSzPts val="1400"/>
              <a:buAutoNum type="arabicPeriod"/>
            </a:pPr>
            <a:r>
              <a:rPr lang="en" sz="1400" dirty="0">
                <a:solidFill>
                  <a:srgbClr val="111111"/>
                </a:solidFill>
              </a:rPr>
              <a:t>The population standard deviation is known.</a:t>
            </a:r>
            <a:endParaRPr sz="1400" dirty="0">
              <a:solidFill>
                <a:srgbClr val="111111"/>
              </a:solidFill>
            </a:endParaRPr>
          </a:p>
          <a:p>
            <a:pPr marL="914400" lvl="1" indent="-317500" algn="l" rtl="0">
              <a:spcBef>
                <a:spcPts val="0"/>
              </a:spcBef>
              <a:spcAft>
                <a:spcPts val="0"/>
              </a:spcAft>
              <a:buClr>
                <a:srgbClr val="111111"/>
              </a:buClr>
              <a:buSzPts val="1400"/>
              <a:buAutoNum type="alphaLcPeriod"/>
            </a:pPr>
            <a:r>
              <a:rPr lang="en" sz="1400" dirty="0">
                <a:solidFill>
                  <a:srgbClr val="111111"/>
                </a:solidFill>
              </a:rPr>
              <a:t>The population standard deviation is unknown, so I use the sample standard deviation.</a:t>
            </a:r>
            <a:endParaRPr sz="1400" dirty="0">
              <a:solidFill>
                <a:srgbClr val="111111"/>
              </a:solidFill>
            </a:endParaRPr>
          </a:p>
          <a:p>
            <a:pPr marL="457200" lvl="0" indent="-317500" algn="l" rtl="0">
              <a:spcBef>
                <a:spcPts val="0"/>
              </a:spcBef>
              <a:spcAft>
                <a:spcPts val="0"/>
              </a:spcAft>
              <a:buClr>
                <a:srgbClr val="111111"/>
              </a:buClr>
              <a:buSzPts val="1400"/>
              <a:buAutoNum type="arabicPeriod"/>
            </a:pPr>
            <a:r>
              <a:rPr lang="en" sz="1400" dirty="0">
                <a:solidFill>
                  <a:srgbClr val="111111"/>
                </a:solidFill>
              </a:rPr>
              <a:t>The samples are independent of each other.</a:t>
            </a:r>
            <a:endParaRPr sz="1400" dirty="0">
              <a:solidFill>
                <a:srgbClr val="111111"/>
              </a:solidFill>
            </a:endParaRPr>
          </a:p>
          <a:p>
            <a:pPr marL="914400" lvl="1" indent="-317500" algn="l" rtl="0">
              <a:spcBef>
                <a:spcPts val="0"/>
              </a:spcBef>
              <a:spcAft>
                <a:spcPts val="0"/>
              </a:spcAft>
              <a:buClr>
                <a:srgbClr val="111111"/>
              </a:buClr>
              <a:buSzPts val="1400"/>
              <a:buAutoNum type="alphaLcPeriod"/>
            </a:pPr>
            <a:r>
              <a:rPr lang="en" sz="1400" dirty="0">
                <a:solidFill>
                  <a:srgbClr val="111111"/>
                </a:solidFill>
              </a:rPr>
              <a:t>True, every observation is a different student. </a:t>
            </a:r>
            <a:endParaRPr sz="1400" dirty="0">
              <a:solidFill>
                <a:srgbClr val="111111"/>
              </a:solidFill>
            </a:endParaRPr>
          </a:p>
          <a:p>
            <a:pPr marL="457200" lvl="0" indent="-317500" algn="l" rtl="0">
              <a:spcBef>
                <a:spcPts val="0"/>
              </a:spcBef>
              <a:spcAft>
                <a:spcPts val="0"/>
              </a:spcAft>
              <a:buClr>
                <a:srgbClr val="111111"/>
              </a:buClr>
              <a:buSzPts val="1400"/>
              <a:buAutoNum type="arabicPeriod"/>
            </a:pPr>
            <a:r>
              <a:rPr lang="en" sz="1400" dirty="0">
                <a:solidFill>
                  <a:srgbClr val="111111"/>
                </a:solidFill>
              </a:rPr>
              <a:t>The data from each sample are continuous and approximately normally distributed.</a:t>
            </a:r>
            <a:endParaRPr sz="1400" dirty="0">
              <a:solidFill>
                <a:srgbClr val="111111"/>
              </a:solidFill>
            </a:endParaRPr>
          </a:p>
          <a:p>
            <a:pPr marL="914400" lvl="1" indent="-317500" algn="l" rtl="0">
              <a:spcBef>
                <a:spcPts val="0"/>
              </a:spcBef>
              <a:spcAft>
                <a:spcPts val="0"/>
              </a:spcAft>
              <a:buClr>
                <a:srgbClr val="111111"/>
              </a:buClr>
              <a:buSzPts val="1400"/>
              <a:buAutoNum type="alphaLcPeriod"/>
            </a:pPr>
            <a:r>
              <a:rPr lang="en" sz="1400" dirty="0">
                <a:solidFill>
                  <a:srgbClr val="111111"/>
                </a:solidFill>
              </a:rPr>
              <a:t>Math scores are continuous and not discrete. </a:t>
            </a:r>
            <a:endParaRPr sz="1400" dirty="0">
              <a:solidFill>
                <a:srgbClr val="111111"/>
              </a:solidFill>
            </a:endParaRPr>
          </a:p>
          <a:p>
            <a:pPr marL="457200" marR="0" lvl="0" indent="0" algn="l" rtl="0">
              <a:lnSpc>
                <a:spcPct val="100000"/>
              </a:lnSpc>
              <a:spcBef>
                <a:spcPts val="400"/>
              </a:spcBef>
              <a:spcAft>
                <a:spcPts val="0"/>
              </a:spcAft>
              <a:buNone/>
            </a:pPr>
            <a:endParaRPr sz="1400" dirty="0">
              <a:solidFill>
                <a:srgbClr val="000000"/>
              </a:solidFill>
            </a:endParaRPr>
          </a:p>
          <a:p>
            <a:pPr marL="0" lvl="0" indent="0" algn="l" rtl="0">
              <a:spcBef>
                <a:spcPts val="0"/>
              </a:spcBef>
              <a:spcAft>
                <a:spcPts val="1200"/>
              </a:spcAft>
              <a:buNone/>
            </a:pPr>
            <a:endParaRPr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pic>
        <p:nvPicPr>
          <p:cNvPr id="158" name="Google Shape;158;p18"/>
          <p:cNvPicPr preferRelativeResize="0"/>
          <p:nvPr/>
        </p:nvPicPr>
        <p:blipFill>
          <a:blip r:embed="rId3">
            <a:alphaModFix/>
          </a:blip>
          <a:stretch>
            <a:fillRect/>
          </a:stretch>
        </p:blipFill>
        <p:spPr>
          <a:xfrm>
            <a:off x="819150" y="805700"/>
            <a:ext cx="3383280" cy="1280160"/>
          </a:xfrm>
          <a:prstGeom prst="rect">
            <a:avLst/>
          </a:prstGeom>
          <a:noFill/>
          <a:ln>
            <a:noFill/>
          </a:ln>
        </p:spPr>
      </p:pic>
      <p:pic>
        <p:nvPicPr>
          <p:cNvPr id="159" name="Google Shape;159;p18"/>
          <p:cNvPicPr preferRelativeResize="0"/>
          <p:nvPr/>
        </p:nvPicPr>
        <p:blipFill>
          <a:blip r:embed="rId4">
            <a:alphaModFix/>
          </a:blip>
          <a:stretch>
            <a:fillRect/>
          </a:stretch>
        </p:blipFill>
        <p:spPr>
          <a:xfrm>
            <a:off x="4843674" y="805700"/>
            <a:ext cx="3383280" cy="1280160"/>
          </a:xfrm>
          <a:prstGeom prst="rect">
            <a:avLst/>
          </a:prstGeom>
          <a:noFill/>
          <a:ln>
            <a:noFill/>
          </a:ln>
        </p:spPr>
      </p:pic>
      <p:sp>
        <p:nvSpPr>
          <p:cNvPr id="160" name="Google Shape;160;p18"/>
          <p:cNvSpPr txBox="1"/>
          <p:nvPr/>
        </p:nvSpPr>
        <p:spPr>
          <a:xfrm>
            <a:off x="819150" y="453799"/>
            <a:ext cx="2437200" cy="35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2"/>
                </a:solidFill>
                <a:latin typeface="Calibri"/>
                <a:ea typeface="Calibri"/>
                <a:cs typeface="Calibri"/>
                <a:sym typeface="Calibri"/>
              </a:rPr>
              <a:t>Standards-Based</a:t>
            </a:r>
            <a:endParaRPr b="1">
              <a:solidFill>
                <a:schemeClr val="dk2"/>
              </a:solidFill>
              <a:latin typeface="Calibri"/>
              <a:ea typeface="Calibri"/>
              <a:cs typeface="Calibri"/>
              <a:sym typeface="Calibri"/>
            </a:endParaRPr>
          </a:p>
        </p:txBody>
      </p:sp>
      <p:sp>
        <p:nvSpPr>
          <p:cNvPr id="161" name="Google Shape;161;p18"/>
          <p:cNvSpPr txBox="1"/>
          <p:nvPr/>
        </p:nvSpPr>
        <p:spPr>
          <a:xfrm>
            <a:off x="4843675" y="453799"/>
            <a:ext cx="2437200" cy="35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2"/>
                </a:solidFill>
                <a:latin typeface="Calibri"/>
                <a:ea typeface="Calibri"/>
                <a:cs typeface="Calibri"/>
                <a:sym typeface="Calibri"/>
              </a:rPr>
              <a:t>Traditional</a:t>
            </a:r>
            <a:endParaRPr b="1">
              <a:solidFill>
                <a:schemeClr val="dk2"/>
              </a:solidFill>
              <a:latin typeface="Calibri"/>
              <a:ea typeface="Calibri"/>
              <a:cs typeface="Calibri"/>
              <a:sym typeface="Calibri"/>
            </a:endParaRPr>
          </a:p>
        </p:txBody>
      </p:sp>
      <p:pic>
        <p:nvPicPr>
          <p:cNvPr id="162" name="Google Shape;162;p18"/>
          <p:cNvPicPr preferRelativeResize="0"/>
          <p:nvPr/>
        </p:nvPicPr>
        <p:blipFill>
          <a:blip r:embed="rId5">
            <a:alphaModFix/>
          </a:blip>
          <a:stretch>
            <a:fillRect/>
          </a:stretch>
        </p:blipFill>
        <p:spPr>
          <a:xfrm>
            <a:off x="2011050" y="2180525"/>
            <a:ext cx="5121925" cy="256032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9"/>
          <p:cNvSpPr txBox="1"/>
          <p:nvPr/>
        </p:nvSpPr>
        <p:spPr>
          <a:xfrm>
            <a:off x="819150" y="453799"/>
            <a:ext cx="2437200" cy="35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2"/>
                </a:solidFill>
                <a:latin typeface="Calibri"/>
                <a:ea typeface="Calibri"/>
                <a:cs typeface="Calibri"/>
                <a:sym typeface="Calibri"/>
              </a:rPr>
              <a:t>Free Lunch</a:t>
            </a:r>
            <a:endParaRPr b="1">
              <a:solidFill>
                <a:schemeClr val="dk2"/>
              </a:solidFill>
              <a:latin typeface="Calibri"/>
              <a:ea typeface="Calibri"/>
              <a:cs typeface="Calibri"/>
              <a:sym typeface="Calibri"/>
            </a:endParaRPr>
          </a:p>
        </p:txBody>
      </p:sp>
      <p:sp>
        <p:nvSpPr>
          <p:cNvPr id="168" name="Google Shape;168;p19"/>
          <p:cNvSpPr txBox="1"/>
          <p:nvPr/>
        </p:nvSpPr>
        <p:spPr>
          <a:xfrm>
            <a:off x="4843675" y="453799"/>
            <a:ext cx="2437200" cy="35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2"/>
                </a:solidFill>
                <a:latin typeface="Calibri"/>
                <a:ea typeface="Calibri"/>
                <a:cs typeface="Calibri"/>
                <a:sym typeface="Calibri"/>
              </a:rPr>
              <a:t>Paid Lunch</a:t>
            </a:r>
            <a:endParaRPr b="1">
              <a:solidFill>
                <a:schemeClr val="dk2"/>
              </a:solidFill>
              <a:latin typeface="Calibri"/>
              <a:ea typeface="Calibri"/>
              <a:cs typeface="Calibri"/>
              <a:sym typeface="Calibri"/>
            </a:endParaRPr>
          </a:p>
        </p:txBody>
      </p:sp>
      <p:pic>
        <p:nvPicPr>
          <p:cNvPr id="169" name="Google Shape;169;p19"/>
          <p:cNvPicPr preferRelativeResize="0"/>
          <p:nvPr/>
        </p:nvPicPr>
        <p:blipFill>
          <a:blip r:embed="rId3">
            <a:alphaModFix/>
          </a:blip>
          <a:stretch>
            <a:fillRect/>
          </a:stretch>
        </p:blipFill>
        <p:spPr>
          <a:xfrm>
            <a:off x="819150" y="804672"/>
            <a:ext cx="3383280" cy="1280160"/>
          </a:xfrm>
          <a:prstGeom prst="rect">
            <a:avLst/>
          </a:prstGeom>
          <a:noFill/>
          <a:ln>
            <a:noFill/>
          </a:ln>
        </p:spPr>
      </p:pic>
      <p:pic>
        <p:nvPicPr>
          <p:cNvPr id="170" name="Google Shape;170;p19"/>
          <p:cNvPicPr preferRelativeResize="0"/>
          <p:nvPr/>
        </p:nvPicPr>
        <p:blipFill>
          <a:blip r:embed="rId4">
            <a:alphaModFix/>
          </a:blip>
          <a:stretch>
            <a:fillRect/>
          </a:stretch>
        </p:blipFill>
        <p:spPr>
          <a:xfrm>
            <a:off x="4911100" y="804674"/>
            <a:ext cx="3383280" cy="1280160"/>
          </a:xfrm>
          <a:prstGeom prst="rect">
            <a:avLst/>
          </a:prstGeom>
          <a:noFill/>
          <a:ln>
            <a:noFill/>
          </a:ln>
        </p:spPr>
      </p:pic>
      <p:pic>
        <p:nvPicPr>
          <p:cNvPr id="171" name="Google Shape;171;p19"/>
          <p:cNvPicPr preferRelativeResize="0"/>
          <p:nvPr/>
        </p:nvPicPr>
        <p:blipFill>
          <a:blip r:embed="rId5">
            <a:alphaModFix/>
          </a:blip>
          <a:stretch>
            <a:fillRect/>
          </a:stretch>
        </p:blipFill>
        <p:spPr>
          <a:xfrm>
            <a:off x="2011680" y="2176272"/>
            <a:ext cx="5120640" cy="256032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p:nvPr/>
        </p:nvSpPr>
        <p:spPr>
          <a:xfrm>
            <a:off x="819150" y="453799"/>
            <a:ext cx="2437200" cy="35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2"/>
                </a:solidFill>
                <a:latin typeface="Calibri"/>
                <a:ea typeface="Calibri"/>
                <a:cs typeface="Calibri"/>
                <a:sym typeface="Calibri"/>
              </a:rPr>
              <a:t>Female</a:t>
            </a:r>
            <a:endParaRPr b="1">
              <a:solidFill>
                <a:schemeClr val="dk2"/>
              </a:solidFill>
              <a:latin typeface="Calibri"/>
              <a:ea typeface="Calibri"/>
              <a:cs typeface="Calibri"/>
              <a:sym typeface="Calibri"/>
            </a:endParaRPr>
          </a:p>
        </p:txBody>
      </p:sp>
      <p:sp>
        <p:nvSpPr>
          <p:cNvPr id="177" name="Google Shape;177;p20"/>
          <p:cNvSpPr txBox="1"/>
          <p:nvPr/>
        </p:nvSpPr>
        <p:spPr>
          <a:xfrm>
            <a:off x="4843675" y="453799"/>
            <a:ext cx="2437200" cy="35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2"/>
                </a:solidFill>
                <a:latin typeface="Calibri"/>
                <a:ea typeface="Calibri"/>
                <a:cs typeface="Calibri"/>
                <a:sym typeface="Calibri"/>
              </a:rPr>
              <a:t>Male</a:t>
            </a:r>
            <a:endParaRPr b="1">
              <a:solidFill>
                <a:schemeClr val="dk2"/>
              </a:solidFill>
              <a:latin typeface="Calibri"/>
              <a:ea typeface="Calibri"/>
              <a:cs typeface="Calibri"/>
              <a:sym typeface="Calibri"/>
            </a:endParaRPr>
          </a:p>
        </p:txBody>
      </p:sp>
      <p:pic>
        <p:nvPicPr>
          <p:cNvPr id="178" name="Google Shape;178;p20"/>
          <p:cNvPicPr preferRelativeResize="0"/>
          <p:nvPr/>
        </p:nvPicPr>
        <p:blipFill>
          <a:blip r:embed="rId3">
            <a:alphaModFix/>
          </a:blip>
          <a:stretch>
            <a:fillRect/>
          </a:stretch>
        </p:blipFill>
        <p:spPr>
          <a:xfrm>
            <a:off x="819138" y="805688"/>
            <a:ext cx="3383280" cy="1280160"/>
          </a:xfrm>
          <a:prstGeom prst="rect">
            <a:avLst/>
          </a:prstGeom>
          <a:noFill/>
          <a:ln>
            <a:noFill/>
          </a:ln>
        </p:spPr>
      </p:pic>
      <p:pic>
        <p:nvPicPr>
          <p:cNvPr id="179" name="Google Shape;179;p20"/>
          <p:cNvPicPr preferRelativeResize="0"/>
          <p:nvPr/>
        </p:nvPicPr>
        <p:blipFill>
          <a:blip r:embed="rId4">
            <a:alphaModFix/>
          </a:blip>
          <a:stretch>
            <a:fillRect/>
          </a:stretch>
        </p:blipFill>
        <p:spPr>
          <a:xfrm>
            <a:off x="4843663" y="805699"/>
            <a:ext cx="3383280" cy="1280160"/>
          </a:xfrm>
          <a:prstGeom prst="rect">
            <a:avLst/>
          </a:prstGeom>
          <a:noFill/>
          <a:ln>
            <a:noFill/>
          </a:ln>
        </p:spPr>
      </p:pic>
      <p:pic>
        <p:nvPicPr>
          <p:cNvPr id="180" name="Google Shape;180;p20"/>
          <p:cNvPicPr preferRelativeResize="0"/>
          <p:nvPr/>
        </p:nvPicPr>
        <p:blipFill>
          <a:blip r:embed="rId5">
            <a:alphaModFix/>
          </a:blip>
          <a:stretch>
            <a:fillRect/>
          </a:stretch>
        </p:blipFill>
        <p:spPr>
          <a:xfrm>
            <a:off x="2011675" y="2176272"/>
            <a:ext cx="5120640" cy="256032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1"/>
          <p:cNvSpPr txBox="1">
            <a:spLocks noGrp="1"/>
          </p:cNvSpPr>
          <p:nvPr>
            <p:ph type="title"/>
          </p:nvPr>
        </p:nvSpPr>
        <p:spPr>
          <a:xfrm>
            <a:off x="822960" y="658375"/>
            <a:ext cx="7593300" cy="6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022"/>
              <a:t>Failed Normality Tests? </a:t>
            </a:r>
            <a:endParaRPr sz="3022"/>
          </a:p>
        </p:txBody>
      </p:sp>
      <p:sp>
        <p:nvSpPr>
          <p:cNvPr id="186" name="Google Shape;186;p21"/>
          <p:cNvSpPr txBox="1">
            <a:spLocks noGrp="1"/>
          </p:cNvSpPr>
          <p:nvPr>
            <p:ph type="body" idx="1"/>
          </p:nvPr>
        </p:nvSpPr>
        <p:spPr>
          <a:xfrm>
            <a:off x="731520" y="1371600"/>
            <a:ext cx="7505700" cy="2448000"/>
          </a:xfrm>
          <a:prstGeom prst="rect">
            <a:avLst/>
          </a:prstGeom>
        </p:spPr>
        <p:txBody>
          <a:bodyPr spcFirstLastPara="1" wrap="square" lIns="91425" tIns="91425" rIns="91425" bIns="91425" anchor="t" anchorCtr="0">
            <a:normAutofit/>
          </a:bodyPr>
          <a:lstStyle/>
          <a:p>
            <a:pPr marL="457200" lvl="0" indent="-317500" algn="l" rtl="0">
              <a:lnSpc>
                <a:spcPct val="100000"/>
              </a:lnSpc>
              <a:spcBef>
                <a:spcPts val="0"/>
              </a:spcBef>
              <a:spcAft>
                <a:spcPts val="0"/>
              </a:spcAft>
              <a:buSzPts val="1400"/>
              <a:buChar char="●"/>
            </a:pPr>
            <a:r>
              <a:rPr lang="en" sz="1400"/>
              <a:t>Groups that failed normality tests: traditional (wesson), paid lunch, and female. Although the normality tests show half the groups are not normal, our hypothesis tests should be robust even if this assumption is violated as our sample size is large. </a:t>
            </a:r>
            <a:endParaRPr sz="1400"/>
          </a:p>
          <a:p>
            <a:pPr marL="457200" lvl="0" indent="0" algn="l" rtl="0">
              <a:lnSpc>
                <a:spcPct val="100000"/>
              </a:lnSpc>
              <a:spcBef>
                <a:spcPts val="0"/>
              </a:spcBef>
              <a:spcAft>
                <a:spcPts val="0"/>
              </a:spcAft>
              <a:buNone/>
            </a:pPr>
            <a:endParaRPr sz="1400"/>
          </a:p>
          <a:p>
            <a:pPr marL="457200" lvl="0" indent="-317500" algn="l" rtl="0">
              <a:lnSpc>
                <a:spcPct val="100000"/>
              </a:lnSpc>
              <a:spcBef>
                <a:spcPts val="0"/>
              </a:spcBef>
              <a:spcAft>
                <a:spcPts val="0"/>
              </a:spcAft>
              <a:buSzPts val="1400"/>
              <a:buChar char="●"/>
            </a:pPr>
            <a:r>
              <a:rPr lang="en" sz="1400"/>
              <a:t>By the Central Limit Theorem, means of samples from a population approach normality even if the population is not normal. All groups contain &gt; 30 observations, and so non-normality should not be a problem. </a:t>
            </a:r>
            <a:endParaRPr sz="1400" b="1"/>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1100</Words>
  <Application>Microsoft Office PowerPoint</Application>
  <PresentationFormat>On-screen Show (16:9)</PresentationFormat>
  <Paragraphs>135</Paragraphs>
  <Slides>29</Slides>
  <Notes>29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Nunito</vt:lpstr>
      <vt:lpstr>Calibri</vt:lpstr>
      <vt:lpstr>Arial</vt:lpstr>
      <vt:lpstr>Shift</vt:lpstr>
      <vt:lpstr>Teaching Styles</vt:lpstr>
      <vt:lpstr>Topic Background</vt:lpstr>
      <vt:lpstr>Main Project Topic</vt:lpstr>
      <vt:lpstr>Data Collection</vt:lpstr>
      <vt:lpstr>Assumptions for Two Sample Z-Test</vt:lpstr>
      <vt:lpstr>PowerPoint Presentation</vt:lpstr>
      <vt:lpstr>PowerPoint Presentation</vt:lpstr>
      <vt:lpstr>PowerPoint Presentation</vt:lpstr>
      <vt:lpstr>Failed Normality Tests? </vt:lpstr>
      <vt:lpstr>Exploring the Data: Univariate Distributions</vt:lpstr>
      <vt:lpstr>PowerPoint Presentation</vt:lpstr>
      <vt:lpstr>PowerPoint Presentation</vt:lpstr>
      <vt:lpstr>Demographic Factors</vt:lpstr>
      <vt:lpstr>BiVariate Distributions by Teacher</vt:lpstr>
      <vt:lpstr>Exploring the Data: Distributions of Score by Group</vt:lpstr>
      <vt:lpstr>Score By Teacher &amp; Teaching Style</vt:lpstr>
      <vt:lpstr>Score By Ethnicity</vt:lpstr>
      <vt:lpstr>Score By Gender and Lunch Type</vt:lpstr>
      <vt:lpstr>Hypothesis Testing</vt:lpstr>
      <vt:lpstr>Traditional or Standards-Based Teaching? Part 1: Test for Equal Variances</vt:lpstr>
      <vt:lpstr>Traditional or Standards-Based Teaching? Part 2: Test for Equality of Means</vt:lpstr>
      <vt:lpstr>Traditional or Standards-Based Teaching? Part 3: Confidence Interval for Difference b/w means</vt:lpstr>
      <vt:lpstr>Females vs Males</vt:lpstr>
      <vt:lpstr>Free vs Paid Lunch</vt:lpstr>
      <vt:lpstr>One-Way ANOVA</vt:lpstr>
      <vt:lpstr>Assumptions for ANOVA</vt:lpstr>
      <vt:lpstr>ANOVA Results</vt:lpstr>
      <vt:lpstr>ANOVA P-Values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Teaching Styles</dc:title>
  <cp:lastModifiedBy>wangster007@gmail.com</cp:lastModifiedBy>
  <cp:revision>1</cp:revision>
  <dcterms:modified xsi:type="dcterms:W3CDTF">2024-05-13T18:11:47Z</dcterms:modified>
</cp:coreProperties>
</file>