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7" r:id="rId8"/>
    <p:sldId id="269" r:id="rId9"/>
    <p:sldId id="268" r:id="rId10"/>
    <p:sldId id="270" r:id="rId11"/>
    <p:sldId id="271" r:id="rId12"/>
    <p:sldId id="272" r:id="rId13"/>
    <p:sldId id="274"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8855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23174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2221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a:xfrm>
            <a:off x="849758" y="411480"/>
            <a:ext cx="10427840" cy="108605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a:xfrm>
            <a:off x="849758" y="1645920"/>
            <a:ext cx="10427841" cy="3903298"/>
          </a:xfrm>
        </p:spPr>
        <p:txBody>
          <a:bodyPr/>
          <a:lstStyle>
            <a:lvl1pPr>
              <a:defRPr sz="1800"/>
            </a:lvl1pPr>
            <a:lvl2pPr>
              <a:defRPr sz="1600"/>
            </a:lvl2pPr>
            <a:lvl3pPr>
              <a:defRPr sz="1400"/>
            </a:lvl3pPr>
            <a:lvl4pPr>
              <a:defRPr sz="12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24630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40065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a:xfrm>
            <a:off x="858748" y="302208"/>
            <a:ext cx="10427840" cy="108605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58748" y="16233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6464" y="16233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10473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46035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4441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8221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9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6/17/2024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9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6/17/2024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00332"/>
      </p:ext>
    </p:extLst>
  </p:cSld>
  <p:clrMap bg1="dk1" tx1="lt1" bg2="dk2" tx2="lt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itsahmad/indoor-scenes-cvpr-20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9" name="Rectangle 104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DF68CD-05AB-A7BF-904F-443459903CA0}"/>
              </a:ext>
            </a:extLst>
          </p:cNvPr>
          <p:cNvPicPr>
            <a:picLocks noChangeAspect="1"/>
          </p:cNvPicPr>
          <p:nvPr/>
        </p:nvPicPr>
        <p:blipFill rotWithShape="1">
          <a:blip r:embed="rId2">
            <a:alphaModFix amt="40000"/>
          </a:blip>
          <a:srcRect l="31921" r="30301"/>
          <a:stretch/>
        </p:blipFill>
        <p:spPr>
          <a:xfrm>
            <a:off x="6822" y="10"/>
            <a:ext cx="12191999" cy="6857990"/>
          </a:xfrm>
          <a:prstGeom prst="rect">
            <a:avLst/>
          </a:prstGeom>
        </p:spPr>
      </p:pic>
      <p:sp>
        <p:nvSpPr>
          <p:cNvPr id="2" name="Title 1">
            <a:extLst>
              <a:ext uri="{FF2B5EF4-FFF2-40B4-BE49-F238E27FC236}">
                <a16:creationId xmlns:a16="http://schemas.microsoft.com/office/drawing/2014/main" id="{E071581E-EE6D-C551-761C-56318009D8B9}"/>
              </a:ext>
            </a:extLst>
          </p:cNvPr>
          <p:cNvSpPr>
            <a:spLocks noGrp="1"/>
          </p:cNvSpPr>
          <p:nvPr>
            <p:ph type="ctrTitle"/>
          </p:nvPr>
        </p:nvSpPr>
        <p:spPr>
          <a:xfrm>
            <a:off x="2629691" y="1256045"/>
            <a:ext cx="6962052" cy="1884207"/>
          </a:xfrm>
        </p:spPr>
        <p:txBody>
          <a:bodyPr anchor="b">
            <a:normAutofit/>
          </a:bodyPr>
          <a:lstStyle/>
          <a:p>
            <a:pPr algn="ctr"/>
            <a:r>
              <a:rPr lang="en-US" dirty="0">
                <a:solidFill>
                  <a:srgbClr val="FFFFFF"/>
                </a:solidFill>
              </a:rPr>
              <a:t>MIT Indoor Scenes</a:t>
            </a:r>
          </a:p>
        </p:txBody>
      </p:sp>
      <p:sp>
        <p:nvSpPr>
          <p:cNvPr id="3" name="Subtitle 2">
            <a:extLst>
              <a:ext uri="{FF2B5EF4-FFF2-40B4-BE49-F238E27FC236}">
                <a16:creationId xmlns:a16="http://schemas.microsoft.com/office/drawing/2014/main" id="{8CC4DD93-E065-78F6-DD3A-684E0690EC9D}"/>
              </a:ext>
            </a:extLst>
          </p:cNvPr>
          <p:cNvSpPr>
            <a:spLocks noGrp="1"/>
          </p:cNvSpPr>
          <p:nvPr>
            <p:ph type="subTitle" idx="1"/>
          </p:nvPr>
        </p:nvSpPr>
        <p:spPr>
          <a:xfrm>
            <a:off x="2811857" y="5159228"/>
            <a:ext cx="6581930" cy="746640"/>
          </a:xfrm>
        </p:spPr>
        <p:txBody>
          <a:bodyPr>
            <a:normAutofit/>
          </a:bodyPr>
          <a:lstStyle/>
          <a:p>
            <a:pPr algn="ctr"/>
            <a:r>
              <a:rPr lang="en-US" dirty="0">
                <a:solidFill>
                  <a:srgbClr val="FFFFFF"/>
                </a:solidFill>
              </a:rPr>
              <a:t>Kevin Wang</a:t>
            </a:r>
            <a:endParaRPr lang="en-US">
              <a:solidFill>
                <a:srgbClr val="FFFFFF"/>
              </a:solidFill>
            </a:endParaRPr>
          </a:p>
        </p:txBody>
      </p:sp>
      <p:cxnSp>
        <p:nvCxnSpPr>
          <p:cNvPr id="1051" name="Straight Connector 105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25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27A1-7DEC-B751-E814-2760A01355E8}"/>
              </a:ext>
            </a:extLst>
          </p:cNvPr>
          <p:cNvSpPr>
            <a:spLocks noGrp="1"/>
          </p:cNvSpPr>
          <p:nvPr>
            <p:ph type="title"/>
          </p:nvPr>
        </p:nvSpPr>
        <p:spPr/>
        <p:txBody>
          <a:bodyPr/>
          <a:lstStyle/>
          <a:p>
            <a:r>
              <a:rPr lang="en-US" dirty="0"/>
              <a:t>Evaluate TF/</a:t>
            </a:r>
            <a:r>
              <a:rPr lang="en-US" dirty="0" err="1"/>
              <a:t>PyTorch</a:t>
            </a:r>
            <a:r>
              <a:rPr lang="en-US" dirty="0"/>
              <a:t> Model 1</a:t>
            </a:r>
          </a:p>
        </p:txBody>
      </p:sp>
      <p:sp>
        <p:nvSpPr>
          <p:cNvPr id="3" name="Content Placeholder 2">
            <a:extLst>
              <a:ext uri="{FF2B5EF4-FFF2-40B4-BE49-F238E27FC236}">
                <a16:creationId xmlns:a16="http://schemas.microsoft.com/office/drawing/2014/main" id="{931EE69B-7053-AB15-F2EA-C5F6347B95BC}"/>
              </a:ext>
            </a:extLst>
          </p:cNvPr>
          <p:cNvSpPr>
            <a:spLocks noGrp="1"/>
          </p:cNvSpPr>
          <p:nvPr>
            <p:ph idx="1"/>
          </p:nvPr>
        </p:nvSpPr>
        <p:spPr/>
        <p:txBody>
          <a:bodyPr/>
          <a:lstStyle/>
          <a:p>
            <a:r>
              <a:rPr lang="en-US" dirty="0"/>
              <a:t>TensorFlow Model 2 yielded an overall accuracy of 0.25 and weighted average f1-score of 0.22. The inclusion of data augmentation and dropouts into the second model seems to address any overfitting issues. The validation curves show both training and validation moving generally 1 to 1 with each other, and as soon as there was a divergence, </a:t>
            </a:r>
            <a:r>
              <a:rPr lang="en-US" dirty="0" err="1"/>
              <a:t>early_stopping</a:t>
            </a:r>
            <a:r>
              <a:rPr lang="en-US" dirty="0"/>
              <a:t> stopped the training. Overall, I would say the model is okay given there are 61 total classes so we do not expect a high accuracy like we would for a binary classification.</a:t>
            </a:r>
          </a:p>
          <a:p>
            <a:r>
              <a:rPr lang="en-US" dirty="0" err="1"/>
              <a:t>PyTorch</a:t>
            </a:r>
            <a:r>
              <a:rPr lang="en-US" dirty="0"/>
              <a:t> Model 1 performed slightly better with an overall accuracy of 29% and f1-score of 0.29 on the test data. The models could also have trained on more epochs given loss was still decreasing at the end of training but stopped due to GPU limitations on </a:t>
            </a:r>
            <a:r>
              <a:rPr lang="en-US" dirty="0" err="1"/>
              <a:t>Colab</a:t>
            </a:r>
            <a:r>
              <a:rPr lang="en-US" dirty="0"/>
              <a:t>. Overall, I would say this is also an okay model but could have trained on more epochs. </a:t>
            </a:r>
          </a:p>
        </p:txBody>
      </p:sp>
    </p:spTree>
    <p:extLst>
      <p:ext uri="{BB962C8B-B14F-4D97-AF65-F5344CB8AC3E}">
        <p14:creationId xmlns:p14="http://schemas.microsoft.com/office/powerpoint/2010/main" val="204221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0BCEE-47FB-02D5-6CC6-07AB035BBFCE}"/>
              </a:ext>
            </a:extLst>
          </p:cNvPr>
          <p:cNvSpPr>
            <a:spLocks noGrp="1"/>
          </p:cNvSpPr>
          <p:nvPr>
            <p:ph type="title"/>
          </p:nvPr>
        </p:nvSpPr>
        <p:spPr/>
        <p:txBody>
          <a:bodyPr/>
          <a:lstStyle/>
          <a:p>
            <a:r>
              <a:rPr lang="en-US" dirty="0"/>
              <a:t>TensorFlow Model 2 Summary and Training</a:t>
            </a:r>
          </a:p>
        </p:txBody>
      </p:sp>
      <p:sp>
        <p:nvSpPr>
          <p:cNvPr id="3" name="Content Placeholder 2">
            <a:extLst>
              <a:ext uri="{FF2B5EF4-FFF2-40B4-BE49-F238E27FC236}">
                <a16:creationId xmlns:a16="http://schemas.microsoft.com/office/drawing/2014/main" id="{723B0A26-24FF-58AD-440F-9A6E972957D4}"/>
              </a:ext>
            </a:extLst>
          </p:cNvPr>
          <p:cNvSpPr>
            <a:spLocks noGrp="1"/>
          </p:cNvSpPr>
          <p:nvPr>
            <p:ph idx="1"/>
          </p:nvPr>
        </p:nvSpPr>
        <p:spPr>
          <a:xfrm>
            <a:off x="6095999" y="1497536"/>
            <a:ext cx="5181599" cy="3903298"/>
          </a:xfrm>
        </p:spPr>
        <p:txBody>
          <a:bodyPr/>
          <a:lstStyle/>
          <a:p>
            <a:r>
              <a:rPr lang="en-US" dirty="0"/>
              <a:t>Model 2 used transfer learning from MobileNetV3Large_model. </a:t>
            </a:r>
          </a:p>
          <a:p>
            <a:r>
              <a:rPr lang="en-US" dirty="0"/>
              <a:t>Highest training accuracy was 0.6579 and highest validation accuracy was 0.6198</a:t>
            </a:r>
          </a:p>
        </p:txBody>
      </p:sp>
      <p:pic>
        <p:nvPicPr>
          <p:cNvPr id="5" name="Picture 4">
            <a:extLst>
              <a:ext uri="{FF2B5EF4-FFF2-40B4-BE49-F238E27FC236}">
                <a16:creationId xmlns:a16="http://schemas.microsoft.com/office/drawing/2014/main" id="{C4212DA6-C97C-1BBD-F485-44DC72CB5817}"/>
              </a:ext>
            </a:extLst>
          </p:cNvPr>
          <p:cNvPicPr>
            <a:picLocks noChangeAspect="1"/>
          </p:cNvPicPr>
          <p:nvPr/>
        </p:nvPicPr>
        <p:blipFill>
          <a:blip r:embed="rId2"/>
          <a:stretch>
            <a:fillRect/>
          </a:stretch>
        </p:blipFill>
        <p:spPr>
          <a:xfrm>
            <a:off x="849758" y="1497536"/>
            <a:ext cx="4477375" cy="2896004"/>
          </a:xfrm>
          <a:prstGeom prst="rect">
            <a:avLst/>
          </a:prstGeom>
        </p:spPr>
      </p:pic>
    </p:spTree>
    <p:extLst>
      <p:ext uri="{BB962C8B-B14F-4D97-AF65-F5344CB8AC3E}">
        <p14:creationId xmlns:p14="http://schemas.microsoft.com/office/powerpoint/2010/main" val="179595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43C5-6967-BA40-65D1-75BD5901B8D0}"/>
              </a:ext>
            </a:extLst>
          </p:cNvPr>
          <p:cNvSpPr>
            <a:spLocks noGrp="1"/>
          </p:cNvSpPr>
          <p:nvPr>
            <p:ph type="title"/>
          </p:nvPr>
        </p:nvSpPr>
        <p:spPr/>
        <p:txBody>
          <a:bodyPr/>
          <a:lstStyle/>
          <a:p>
            <a:r>
              <a:rPr lang="en-US" dirty="0"/>
              <a:t>TensorFlow Training/Validation Graphs</a:t>
            </a:r>
          </a:p>
        </p:txBody>
      </p:sp>
      <p:pic>
        <p:nvPicPr>
          <p:cNvPr id="11" name="Content Placeholder 10">
            <a:extLst>
              <a:ext uri="{FF2B5EF4-FFF2-40B4-BE49-F238E27FC236}">
                <a16:creationId xmlns:a16="http://schemas.microsoft.com/office/drawing/2014/main" id="{CA447D35-B540-3F32-4DCE-DAE406741732}"/>
              </a:ext>
            </a:extLst>
          </p:cNvPr>
          <p:cNvPicPr>
            <a:picLocks noGrp="1" noChangeAspect="1"/>
          </p:cNvPicPr>
          <p:nvPr>
            <p:ph idx="1"/>
          </p:nvPr>
        </p:nvPicPr>
        <p:blipFill>
          <a:blip r:embed="rId2"/>
          <a:stretch>
            <a:fillRect/>
          </a:stretch>
        </p:blipFill>
        <p:spPr>
          <a:xfrm>
            <a:off x="853673" y="1497536"/>
            <a:ext cx="5242327" cy="3903662"/>
          </a:xfrm>
        </p:spPr>
      </p:pic>
      <p:pic>
        <p:nvPicPr>
          <p:cNvPr id="13" name="Picture 12">
            <a:extLst>
              <a:ext uri="{FF2B5EF4-FFF2-40B4-BE49-F238E27FC236}">
                <a16:creationId xmlns:a16="http://schemas.microsoft.com/office/drawing/2014/main" id="{E0FB27C1-47B4-66FF-1C0D-22028FCF44A8}"/>
              </a:ext>
            </a:extLst>
          </p:cNvPr>
          <p:cNvPicPr>
            <a:picLocks noChangeAspect="1"/>
          </p:cNvPicPr>
          <p:nvPr/>
        </p:nvPicPr>
        <p:blipFill>
          <a:blip r:embed="rId3"/>
          <a:stretch>
            <a:fillRect/>
          </a:stretch>
        </p:blipFill>
        <p:spPr>
          <a:xfrm>
            <a:off x="6096000" y="1497536"/>
            <a:ext cx="5315692" cy="3903662"/>
          </a:xfrm>
          <a:prstGeom prst="rect">
            <a:avLst/>
          </a:prstGeom>
        </p:spPr>
      </p:pic>
    </p:spTree>
    <p:extLst>
      <p:ext uri="{BB962C8B-B14F-4D97-AF65-F5344CB8AC3E}">
        <p14:creationId xmlns:p14="http://schemas.microsoft.com/office/powerpoint/2010/main" val="236471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F3E8-5811-25D7-1013-81CF407B5C67}"/>
              </a:ext>
            </a:extLst>
          </p:cNvPr>
          <p:cNvSpPr>
            <a:spLocks noGrp="1"/>
          </p:cNvSpPr>
          <p:nvPr>
            <p:ph type="title"/>
          </p:nvPr>
        </p:nvSpPr>
        <p:spPr/>
        <p:txBody>
          <a:bodyPr/>
          <a:lstStyle/>
          <a:p>
            <a:r>
              <a:rPr lang="en-US" dirty="0" err="1"/>
              <a:t>PyTorch</a:t>
            </a:r>
            <a:r>
              <a:rPr lang="en-US" dirty="0"/>
              <a:t> Model 2 Summary and Training</a:t>
            </a:r>
          </a:p>
        </p:txBody>
      </p:sp>
      <p:pic>
        <p:nvPicPr>
          <p:cNvPr id="5" name="Picture 4">
            <a:extLst>
              <a:ext uri="{FF2B5EF4-FFF2-40B4-BE49-F238E27FC236}">
                <a16:creationId xmlns:a16="http://schemas.microsoft.com/office/drawing/2014/main" id="{0C9F9CA8-585D-4010-B706-1D9E6E515EDC}"/>
              </a:ext>
            </a:extLst>
          </p:cNvPr>
          <p:cNvPicPr>
            <a:picLocks noChangeAspect="1"/>
          </p:cNvPicPr>
          <p:nvPr/>
        </p:nvPicPr>
        <p:blipFill>
          <a:blip r:embed="rId2"/>
          <a:stretch>
            <a:fillRect/>
          </a:stretch>
        </p:blipFill>
        <p:spPr>
          <a:xfrm>
            <a:off x="849758" y="1497536"/>
            <a:ext cx="7430537" cy="3305636"/>
          </a:xfrm>
          <a:prstGeom prst="rect">
            <a:avLst/>
          </a:prstGeom>
        </p:spPr>
      </p:pic>
      <p:pic>
        <p:nvPicPr>
          <p:cNvPr id="7" name="Picture 6">
            <a:extLst>
              <a:ext uri="{FF2B5EF4-FFF2-40B4-BE49-F238E27FC236}">
                <a16:creationId xmlns:a16="http://schemas.microsoft.com/office/drawing/2014/main" id="{16E0C057-7E4B-4159-AF67-3FAEB5F654B8}"/>
              </a:ext>
            </a:extLst>
          </p:cNvPr>
          <p:cNvPicPr>
            <a:picLocks noChangeAspect="1"/>
          </p:cNvPicPr>
          <p:nvPr/>
        </p:nvPicPr>
        <p:blipFill>
          <a:blip r:embed="rId3"/>
          <a:stretch>
            <a:fillRect/>
          </a:stretch>
        </p:blipFill>
        <p:spPr>
          <a:xfrm>
            <a:off x="8484343" y="1540404"/>
            <a:ext cx="2857899" cy="3219899"/>
          </a:xfrm>
          <a:prstGeom prst="rect">
            <a:avLst/>
          </a:prstGeom>
        </p:spPr>
      </p:pic>
      <p:sp>
        <p:nvSpPr>
          <p:cNvPr id="8" name="TextBox 7">
            <a:extLst>
              <a:ext uri="{FF2B5EF4-FFF2-40B4-BE49-F238E27FC236}">
                <a16:creationId xmlns:a16="http://schemas.microsoft.com/office/drawing/2014/main" id="{FE75BF35-AC9E-61B3-FB67-51C7382E1B92}"/>
              </a:ext>
            </a:extLst>
          </p:cNvPr>
          <p:cNvSpPr txBox="1"/>
          <p:nvPr/>
        </p:nvSpPr>
        <p:spPr>
          <a:xfrm>
            <a:off x="849758" y="5054600"/>
            <a:ext cx="4457700" cy="646331"/>
          </a:xfrm>
          <a:prstGeom prst="rect">
            <a:avLst/>
          </a:prstGeom>
          <a:noFill/>
        </p:spPr>
        <p:txBody>
          <a:bodyPr wrap="square" rtlCol="0">
            <a:spAutoFit/>
          </a:bodyPr>
          <a:lstStyle/>
          <a:p>
            <a:r>
              <a:rPr lang="en-US" dirty="0"/>
              <a:t>Model 2 used transfer learning from the ResNet34 pretrained model. </a:t>
            </a:r>
          </a:p>
        </p:txBody>
      </p:sp>
    </p:spTree>
    <p:extLst>
      <p:ext uri="{BB962C8B-B14F-4D97-AF65-F5344CB8AC3E}">
        <p14:creationId xmlns:p14="http://schemas.microsoft.com/office/powerpoint/2010/main" val="1490274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2F90-6CFD-409C-3582-5B3B9135A97D}"/>
              </a:ext>
            </a:extLst>
          </p:cNvPr>
          <p:cNvSpPr>
            <a:spLocks noGrp="1"/>
          </p:cNvSpPr>
          <p:nvPr>
            <p:ph type="title"/>
          </p:nvPr>
        </p:nvSpPr>
        <p:spPr/>
        <p:txBody>
          <a:bodyPr/>
          <a:lstStyle/>
          <a:p>
            <a:r>
              <a:rPr lang="en-US" dirty="0"/>
              <a:t>Evaluate TF/</a:t>
            </a:r>
            <a:r>
              <a:rPr lang="en-US" dirty="0" err="1"/>
              <a:t>PyTorch</a:t>
            </a:r>
            <a:r>
              <a:rPr lang="en-US" dirty="0"/>
              <a:t> Model 2</a:t>
            </a:r>
          </a:p>
        </p:txBody>
      </p:sp>
      <p:sp>
        <p:nvSpPr>
          <p:cNvPr id="3" name="Content Placeholder 2">
            <a:extLst>
              <a:ext uri="{FF2B5EF4-FFF2-40B4-BE49-F238E27FC236}">
                <a16:creationId xmlns:a16="http://schemas.microsoft.com/office/drawing/2014/main" id="{A8F503CB-E3C4-B7DD-357C-B88A201A17CC}"/>
              </a:ext>
            </a:extLst>
          </p:cNvPr>
          <p:cNvSpPr>
            <a:spLocks noGrp="1"/>
          </p:cNvSpPr>
          <p:nvPr>
            <p:ph idx="1"/>
          </p:nvPr>
        </p:nvSpPr>
        <p:spPr/>
        <p:txBody>
          <a:bodyPr>
            <a:normAutofit/>
          </a:bodyPr>
          <a:lstStyle/>
          <a:p>
            <a:r>
              <a:rPr lang="en-US" dirty="0"/>
              <a:t>TensorFlow model 2 on the test data yielded an overall accuracy of 64% and weighted f1-score of 0.62, by far the highest I have seen from any model. Model 2 was also quicker to train. All these factors demonstrate the usefulness of a pre-trained model and transfer learning. The best TF model was the pre-trained MobileNetV3Large model.</a:t>
            </a:r>
          </a:p>
          <a:p>
            <a:r>
              <a:rPr lang="en-US" dirty="0" err="1"/>
              <a:t>PyTorch</a:t>
            </a:r>
            <a:r>
              <a:rPr lang="en-US" dirty="0"/>
              <a:t> model 2 yielded an overall accuracy of 64% and f1-score of 0.63, which is almost the same as TF model 2. While the loss was still decreasing at the end of training, epochs 19 to 20 resulted in a decrease in loss of only 0.01, compared to model 1 where the loss was still decreasing by 0.29. Overall, the pre-trained model for both TF/</a:t>
            </a:r>
            <a:r>
              <a:rPr lang="en-US" dirty="0" err="1"/>
              <a:t>PyTorch</a:t>
            </a:r>
            <a:r>
              <a:rPr lang="en-US"/>
              <a:t> produced </a:t>
            </a:r>
            <a:r>
              <a:rPr lang="en-US" dirty="0"/>
              <a:t>the best scores in accuracy and f-1 on the test data and is my recommended model.</a:t>
            </a:r>
          </a:p>
        </p:txBody>
      </p:sp>
    </p:spTree>
    <p:extLst>
      <p:ext uri="{BB962C8B-B14F-4D97-AF65-F5344CB8AC3E}">
        <p14:creationId xmlns:p14="http://schemas.microsoft.com/office/powerpoint/2010/main" val="123624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91EEC-EFDA-5069-CD0F-526E866A310B}"/>
              </a:ext>
            </a:extLst>
          </p:cNvPr>
          <p:cNvSpPr>
            <a:spLocks noGrp="1"/>
          </p:cNvSpPr>
          <p:nvPr>
            <p:ph type="title"/>
          </p:nvPr>
        </p:nvSpPr>
        <p:spPr>
          <a:xfrm>
            <a:off x="790514" y="800100"/>
            <a:ext cx="3945531" cy="1443597"/>
          </a:xfrm>
        </p:spPr>
        <p:txBody>
          <a:bodyPr anchor="b">
            <a:normAutofit/>
          </a:bodyPr>
          <a:lstStyle/>
          <a:p>
            <a:pPr algn="r"/>
            <a:r>
              <a:rPr lang="en-US" dirty="0"/>
              <a:t>Overview</a:t>
            </a:r>
          </a:p>
        </p:txBody>
      </p:sp>
      <p:cxnSp>
        <p:nvCxnSpPr>
          <p:cNvPr id="10" name="Straight Connector 9">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8B9790-8A93-00AF-F52A-12208F83F1F9}"/>
              </a:ext>
            </a:extLst>
          </p:cNvPr>
          <p:cNvSpPr>
            <a:spLocks noGrp="1"/>
          </p:cNvSpPr>
          <p:nvPr>
            <p:ph idx="1"/>
          </p:nvPr>
        </p:nvSpPr>
        <p:spPr>
          <a:xfrm>
            <a:off x="5227977" y="876300"/>
            <a:ext cx="6173504" cy="5181600"/>
          </a:xfrm>
        </p:spPr>
        <p:txBody>
          <a:bodyPr anchor="t" anchorCtr="0">
            <a:normAutofit/>
          </a:bodyPr>
          <a:lstStyle/>
          <a:p>
            <a:pPr marL="0" indent="0">
              <a:buNone/>
            </a:pPr>
            <a:r>
              <a:rPr lang="en-US" dirty="0"/>
              <a:t>Data Source from </a:t>
            </a:r>
            <a:r>
              <a:rPr lang="en-US" dirty="0">
                <a:hlinkClick r:id="rId2"/>
              </a:rPr>
              <a:t>MIT</a:t>
            </a:r>
            <a:r>
              <a:rPr lang="en-US" dirty="0"/>
              <a:t> containing over 15,000 images of indoor locations. There are 67 total categories in the original dataset and I will use 61 of those. </a:t>
            </a:r>
          </a:p>
          <a:p>
            <a:pPr marL="0" indent="0">
              <a:buNone/>
            </a:pPr>
            <a:r>
              <a:rPr lang="en-US" dirty="0"/>
              <a:t>Objective: Perform image classification on 61 target classes. </a:t>
            </a:r>
          </a:p>
          <a:p>
            <a:pPr marL="0" indent="0">
              <a:buNone/>
            </a:pPr>
            <a:r>
              <a:rPr lang="en-US" dirty="0"/>
              <a:t>Build and evaluate the following  models using both TensorFlow and </a:t>
            </a:r>
            <a:r>
              <a:rPr lang="en-US" dirty="0" err="1"/>
              <a:t>PyTorch</a:t>
            </a:r>
            <a:r>
              <a:rPr lang="en-US" dirty="0"/>
              <a:t>. </a:t>
            </a:r>
          </a:p>
          <a:p>
            <a:pPr marL="457200" indent="-457200">
              <a:buFont typeface="+mj-lt"/>
              <a:buAutoNum type="arabicPeriod"/>
            </a:pPr>
            <a:r>
              <a:rPr lang="en-US" dirty="0"/>
              <a:t>CNN model with data augmentation and dropout</a:t>
            </a:r>
          </a:p>
          <a:p>
            <a:pPr marL="457200" indent="-457200">
              <a:buFont typeface="+mj-lt"/>
              <a:buAutoNum type="arabicPeriod"/>
            </a:pPr>
            <a:r>
              <a:rPr lang="en-US" dirty="0"/>
              <a:t>Pre-trained model using transfer learning</a:t>
            </a:r>
          </a:p>
          <a:p>
            <a:pPr marL="0" indent="0">
              <a:buNone/>
            </a:pPr>
            <a:r>
              <a:rPr lang="en-US" dirty="0"/>
              <a:t>Finally, I will recommend the best model based on test data evaluation. </a:t>
            </a:r>
          </a:p>
        </p:txBody>
      </p:sp>
    </p:spTree>
    <p:extLst>
      <p:ext uri="{BB962C8B-B14F-4D97-AF65-F5344CB8AC3E}">
        <p14:creationId xmlns:p14="http://schemas.microsoft.com/office/powerpoint/2010/main" val="224109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3A81-11B6-E9B1-111A-F42BF1A45471}"/>
              </a:ext>
            </a:extLst>
          </p:cNvPr>
          <p:cNvSpPr>
            <a:spLocks noGrp="1"/>
          </p:cNvSpPr>
          <p:nvPr>
            <p:ph type="title"/>
          </p:nvPr>
        </p:nvSpPr>
        <p:spPr/>
        <p:txBody>
          <a:bodyPr/>
          <a:lstStyle/>
          <a:p>
            <a:r>
              <a:rPr lang="en-US" dirty="0"/>
              <a:t>Preprocessing Data Steps</a:t>
            </a:r>
          </a:p>
        </p:txBody>
      </p:sp>
      <p:sp>
        <p:nvSpPr>
          <p:cNvPr id="3" name="Content Placeholder 2">
            <a:extLst>
              <a:ext uri="{FF2B5EF4-FFF2-40B4-BE49-F238E27FC236}">
                <a16:creationId xmlns:a16="http://schemas.microsoft.com/office/drawing/2014/main" id="{2FFAE5D5-FB58-D218-402A-AD3B376C5B3A}"/>
              </a:ext>
            </a:extLst>
          </p:cNvPr>
          <p:cNvSpPr>
            <a:spLocks noGrp="1"/>
          </p:cNvSpPr>
          <p:nvPr>
            <p:ph idx="1"/>
          </p:nvPr>
        </p:nvSpPr>
        <p:spPr/>
        <p:txBody>
          <a:bodyPr/>
          <a:lstStyle/>
          <a:p>
            <a:r>
              <a:rPr lang="en-US" dirty="0"/>
              <a:t>1. Loaded data and confirmed there are 61 classes of indoor images.</a:t>
            </a:r>
          </a:p>
          <a:p>
            <a:r>
              <a:rPr lang="en-US" dirty="0"/>
              <a:t>2. Checked if there are any bad images in the data, confirming 0 bad paths. </a:t>
            </a:r>
          </a:p>
          <a:p>
            <a:r>
              <a:rPr lang="en-US" dirty="0"/>
              <a:t>3. Viewed one image from each class in its original format. </a:t>
            </a:r>
          </a:p>
          <a:p>
            <a:r>
              <a:rPr lang="en-US" dirty="0"/>
              <a:t>4. Created training, validation, and test data. All three were used in TensorFlow, but I only used training and test in </a:t>
            </a:r>
            <a:r>
              <a:rPr lang="en-US" dirty="0" err="1"/>
              <a:t>PyTorch</a:t>
            </a:r>
            <a:r>
              <a:rPr lang="en-US" dirty="0"/>
              <a:t>. </a:t>
            </a:r>
          </a:p>
        </p:txBody>
      </p:sp>
    </p:spTree>
    <p:extLst>
      <p:ext uri="{BB962C8B-B14F-4D97-AF65-F5344CB8AC3E}">
        <p14:creationId xmlns:p14="http://schemas.microsoft.com/office/powerpoint/2010/main" val="331827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531E-43B9-14AA-F006-836235A86665}"/>
              </a:ext>
            </a:extLst>
          </p:cNvPr>
          <p:cNvSpPr>
            <a:spLocks noGrp="1"/>
          </p:cNvSpPr>
          <p:nvPr>
            <p:ph type="title"/>
          </p:nvPr>
        </p:nvSpPr>
        <p:spPr/>
        <p:txBody>
          <a:bodyPr/>
          <a:lstStyle/>
          <a:p>
            <a:r>
              <a:rPr lang="en-US" dirty="0"/>
              <a:t>TensorFlow Data Creation</a:t>
            </a:r>
          </a:p>
        </p:txBody>
      </p:sp>
      <p:pic>
        <p:nvPicPr>
          <p:cNvPr id="5" name="Content Placeholder 4">
            <a:extLst>
              <a:ext uri="{FF2B5EF4-FFF2-40B4-BE49-F238E27FC236}">
                <a16:creationId xmlns:a16="http://schemas.microsoft.com/office/drawing/2014/main" id="{C1CA3C9E-1A71-1607-B120-4CE64E2340BA}"/>
              </a:ext>
            </a:extLst>
          </p:cNvPr>
          <p:cNvPicPr>
            <a:picLocks noGrp="1" noChangeAspect="1"/>
          </p:cNvPicPr>
          <p:nvPr>
            <p:ph idx="1"/>
          </p:nvPr>
        </p:nvPicPr>
        <p:blipFill>
          <a:blip r:embed="rId2"/>
          <a:stretch>
            <a:fillRect/>
          </a:stretch>
        </p:blipFill>
        <p:spPr>
          <a:xfrm>
            <a:off x="914402" y="1497536"/>
            <a:ext cx="7744906" cy="2019582"/>
          </a:xfrm>
        </p:spPr>
      </p:pic>
      <p:pic>
        <p:nvPicPr>
          <p:cNvPr id="7" name="Picture 6">
            <a:extLst>
              <a:ext uri="{FF2B5EF4-FFF2-40B4-BE49-F238E27FC236}">
                <a16:creationId xmlns:a16="http://schemas.microsoft.com/office/drawing/2014/main" id="{D0FD3D52-D856-7F5D-51D6-27D8E7158137}"/>
              </a:ext>
            </a:extLst>
          </p:cNvPr>
          <p:cNvPicPr>
            <a:picLocks noChangeAspect="1"/>
          </p:cNvPicPr>
          <p:nvPr/>
        </p:nvPicPr>
        <p:blipFill>
          <a:blip r:embed="rId3"/>
          <a:stretch>
            <a:fillRect/>
          </a:stretch>
        </p:blipFill>
        <p:spPr>
          <a:xfrm>
            <a:off x="914402" y="3517118"/>
            <a:ext cx="7744906" cy="3105583"/>
          </a:xfrm>
          <a:prstGeom prst="rect">
            <a:avLst/>
          </a:prstGeom>
        </p:spPr>
      </p:pic>
    </p:spTree>
    <p:extLst>
      <p:ext uri="{BB962C8B-B14F-4D97-AF65-F5344CB8AC3E}">
        <p14:creationId xmlns:p14="http://schemas.microsoft.com/office/powerpoint/2010/main" val="255044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28B35-8AC5-EDC5-CCDE-0C599FC618AF}"/>
              </a:ext>
            </a:extLst>
          </p:cNvPr>
          <p:cNvSpPr>
            <a:spLocks noGrp="1"/>
          </p:cNvSpPr>
          <p:nvPr>
            <p:ph type="title"/>
          </p:nvPr>
        </p:nvSpPr>
        <p:spPr/>
        <p:txBody>
          <a:bodyPr/>
          <a:lstStyle/>
          <a:p>
            <a:r>
              <a:rPr lang="en-US" dirty="0" err="1"/>
              <a:t>PyTorch</a:t>
            </a:r>
            <a:r>
              <a:rPr lang="en-US" dirty="0"/>
              <a:t> Data Creation and Normalization</a:t>
            </a:r>
          </a:p>
        </p:txBody>
      </p:sp>
      <p:pic>
        <p:nvPicPr>
          <p:cNvPr id="5" name="Picture 4">
            <a:extLst>
              <a:ext uri="{FF2B5EF4-FFF2-40B4-BE49-F238E27FC236}">
                <a16:creationId xmlns:a16="http://schemas.microsoft.com/office/drawing/2014/main" id="{F80D0658-E11E-0C57-3622-534F20EBC8C8}"/>
              </a:ext>
            </a:extLst>
          </p:cNvPr>
          <p:cNvPicPr>
            <a:picLocks noChangeAspect="1"/>
          </p:cNvPicPr>
          <p:nvPr/>
        </p:nvPicPr>
        <p:blipFill>
          <a:blip r:embed="rId2"/>
          <a:stretch>
            <a:fillRect/>
          </a:stretch>
        </p:blipFill>
        <p:spPr>
          <a:xfrm>
            <a:off x="849758" y="1497536"/>
            <a:ext cx="8926171" cy="3639058"/>
          </a:xfrm>
          <a:prstGeom prst="rect">
            <a:avLst/>
          </a:prstGeom>
        </p:spPr>
      </p:pic>
      <p:pic>
        <p:nvPicPr>
          <p:cNvPr id="7" name="Picture 6">
            <a:extLst>
              <a:ext uri="{FF2B5EF4-FFF2-40B4-BE49-F238E27FC236}">
                <a16:creationId xmlns:a16="http://schemas.microsoft.com/office/drawing/2014/main" id="{1784B3C1-0E9B-0006-4929-13EE3F4F2740}"/>
              </a:ext>
            </a:extLst>
          </p:cNvPr>
          <p:cNvPicPr>
            <a:picLocks noChangeAspect="1"/>
          </p:cNvPicPr>
          <p:nvPr/>
        </p:nvPicPr>
        <p:blipFill>
          <a:blip r:embed="rId3"/>
          <a:stretch>
            <a:fillRect/>
          </a:stretch>
        </p:blipFill>
        <p:spPr>
          <a:xfrm>
            <a:off x="849758" y="5136594"/>
            <a:ext cx="10574226" cy="666843"/>
          </a:xfrm>
          <a:prstGeom prst="rect">
            <a:avLst/>
          </a:prstGeom>
        </p:spPr>
      </p:pic>
    </p:spTree>
    <p:extLst>
      <p:ext uri="{BB962C8B-B14F-4D97-AF65-F5344CB8AC3E}">
        <p14:creationId xmlns:p14="http://schemas.microsoft.com/office/powerpoint/2010/main" val="242174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0151C-C28F-6BAC-4337-3953D5877F83}"/>
              </a:ext>
            </a:extLst>
          </p:cNvPr>
          <p:cNvSpPr>
            <a:spLocks noGrp="1"/>
          </p:cNvSpPr>
          <p:nvPr>
            <p:ph type="title"/>
          </p:nvPr>
        </p:nvSpPr>
        <p:spPr/>
        <p:txBody>
          <a:bodyPr/>
          <a:lstStyle/>
          <a:p>
            <a:r>
              <a:rPr lang="en-US" dirty="0"/>
              <a:t>TensorFlow Configure/Normalize Data</a:t>
            </a:r>
          </a:p>
        </p:txBody>
      </p:sp>
      <p:pic>
        <p:nvPicPr>
          <p:cNvPr id="5" name="Content Placeholder 4">
            <a:extLst>
              <a:ext uri="{FF2B5EF4-FFF2-40B4-BE49-F238E27FC236}">
                <a16:creationId xmlns:a16="http://schemas.microsoft.com/office/drawing/2014/main" id="{44AD24C7-81E0-5C33-9962-C207C78A2E86}"/>
              </a:ext>
            </a:extLst>
          </p:cNvPr>
          <p:cNvPicPr>
            <a:picLocks noGrp="1" noChangeAspect="1"/>
          </p:cNvPicPr>
          <p:nvPr>
            <p:ph idx="1"/>
          </p:nvPr>
        </p:nvPicPr>
        <p:blipFill>
          <a:blip r:embed="rId2"/>
          <a:stretch>
            <a:fillRect/>
          </a:stretch>
        </p:blipFill>
        <p:spPr>
          <a:xfrm>
            <a:off x="849758" y="1497536"/>
            <a:ext cx="5563376" cy="1295581"/>
          </a:xfrm>
        </p:spPr>
      </p:pic>
      <p:pic>
        <p:nvPicPr>
          <p:cNvPr id="7" name="Picture 6">
            <a:extLst>
              <a:ext uri="{FF2B5EF4-FFF2-40B4-BE49-F238E27FC236}">
                <a16:creationId xmlns:a16="http://schemas.microsoft.com/office/drawing/2014/main" id="{65E1C105-D2E4-19C9-DDB8-3A14E6456305}"/>
              </a:ext>
            </a:extLst>
          </p:cNvPr>
          <p:cNvPicPr>
            <a:picLocks noChangeAspect="1"/>
          </p:cNvPicPr>
          <p:nvPr/>
        </p:nvPicPr>
        <p:blipFill>
          <a:blip r:embed="rId3"/>
          <a:stretch>
            <a:fillRect/>
          </a:stretch>
        </p:blipFill>
        <p:spPr>
          <a:xfrm>
            <a:off x="849758" y="3337810"/>
            <a:ext cx="8830907" cy="695422"/>
          </a:xfrm>
          <a:prstGeom prst="rect">
            <a:avLst/>
          </a:prstGeom>
        </p:spPr>
      </p:pic>
    </p:spTree>
    <p:extLst>
      <p:ext uri="{BB962C8B-B14F-4D97-AF65-F5344CB8AC3E}">
        <p14:creationId xmlns:p14="http://schemas.microsoft.com/office/powerpoint/2010/main" val="93429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5FEF-3AC6-1B96-1C5F-D2B7D73EBCC2}"/>
              </a:ext>
            </a:extLst>
          </p:cNvPr>
          <p:cNvSpPr>
            <a:spLocks noGrp="1"/>
          </p:cNvSpPr>
          <p:nvPr>
            <p:ph type="title"/>
          </p:nvPr>
        </p:nvSpPr>
        <p:spPr/>
        <p:txBody>
          <a:bodyPr/>
          <a:lstStyle/>
          <a:p>
            <a:r>
              <a:rPr lang="en-US" dirty="0"/>
              <a:t>TensorFlow Model 1 Summary and Training</a:t>
            </a:r>
          </a:p>
        </p:txBody>
      </p:sp>
      <p:pic>
        <p:nvPicPr>
          <p:cNvPr id="7" name="Content Placeholder 6">
            <a:extLst>
              <a:ext uri="{FF2B5EF4-FFF2-40B4-BE49-F238E27FC236}">
                <a16:creationId xmlns:a16="http://schemas.microsoft.com/office/drawing/2014/main" id="{D3DB5E61-EFCC-7D52-1DB5-F03B3A9F43BB}"/>
              </a:ext>
            </a:extLst>
          </p:cNvPr>
          <p:cNvPicPr>
            <a:picLocks noGrp="1" noChangeAspect="1"/>
          </p:cNvPicPr>
          <p:nvPr>
            <p:ph idx="1"/>
          </p:nvPr>
        </p:nvPicPr>
        <p:blipFill>
          <a:blip r:embed="rId2"/>
          <a:stretch>
            <a:fillRect/>
          </a:stretch>
        </p:blipFill>
        <p:spPr>
          <a:xfrm>
            <a:off x="4228114" y="1497536"/>
            <a:ext cx="7049484" cy="1876687"/>
          </a:xfrm>
        </p:spPr>
      </p:pic>
      <p:pic>
        <p:nvPicPr>
          <p:cNvPr id="5" name="Picture 4">
            <a:extLst>
              <a:ext uri="{FF2B5EF4-FFF2-40B4-BE49-F238E27FC236}">
                <a16:creationId xmlns:a16="http://schemas.microsoft.com/office/drawing/2014/main" id="{CDFF9D08-20A8-CAA4-8B72-744A6691B565}"/>
              </a:ext>
            </a:extLst>
          </p:cNvPr>
          <p:cNvPicPr>
            <a:picLocks noChangeAspect="1"/>
          </p:cNvPicPr>
          <p:nvPr/>
        </p:nvPicPr>
        <p:blipFill>
          <a:blip r:embed="rId3"/>
          <a:stretch>
            <a:fillRect/>
          </a:stretch>
        </p:blipFill>
        <p:spPr>
          <a:xfrm>
            <a:off x="849757" y="1497536"/>
            <a:ext cx="3215805" cy="4757452"/>
          </a:xfrm>
          <a:prstGeom prst="rect">
            <a:avLst/>
          </a:prstGeom>
        </p:spPr>
      </p:pic>
      <p:sp>
        <p:nvSpPr>
          <p:cNvPr id="8" name="TextBox 7">
            <a:extLst>
              <a:ext uri="{FF2B5EF4-FFF2-40B4-BE49-F238E27FC236}">
                <a16:creationId xmlns:a16="http://schemas.microsoft.com/office/drawing/2014/main" id="{99A4B392-7E72-9DCA-3391-A524F314BAA2}"/>
              </a:ext>
            </a:extLst>
          </p:cNvPr>
          <p:cNvSpPr txBox="1"/>
          <p:nvPr/>
        </p:nvSpPr>
        <p:spPr>
          <a:xfrm>
            <a:off x="4228114" y="3671667"/>
            <a:ext cx="7049484" cy="1477328"/>
          </a:xfrm>
          <a:prstGeom prst="rect">
            <a:avLst/>
          </a:prstGeom>
          <a:noFill/>
        </p:spPr>
        <p:txBody>
          <a:bodyPr wrap="square" rtlCol="0">
            <a:spAutoFit/>
          </a:bodyPr>
          <a:lstStyle/>
          <a:p>
            <a:r>
              <a:rPr lang="en-US" dirty="0"/>
              <a:t>Includes the above </a:t>
            </a:r>
            <a:r>
              <a:rPr lang="en-US" dirty="0" err="1"/>
              <a:t>data_aug</a:t>
            </a:r>
            <a:r>
              <a:rPr lang="en-US" dirty="0"/>
              <a:t> layer as well as a dropout layer as seen in the model summary. </a:t>
            </a:r>
          </a:p>
          <a:p>
            <a:endParaRPr lang="en-US" dirty="0"/>
          </a:p>
          <a:p>
            <a:r>
              <a:rPr lang="en-US" dirty="0"/>
              <a:t>Highest training accuracy was 0.2562 and highest validation accuracy was 0.2377. </a:t>
            </a:r>
          </a:p>
        </p:txBody>
      </p:sp>
    </p:spTree>
    <p:extLst>
      <p:ext uri="{BB962C8B-B14F-4D97-AF65-F5344CB8AC3E}">
        <p14:creationId xmlns:p14="http://schemas.microsoft.com/office/powerpoint/2010/main" val="94768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2BC2-A4AB-937B-2C21-E3FAA7AB86AA}"/>
              </a:ext>
            </a:extLst>
          </p:cNvPr>
          <p:cNvSpPr>
            <a:spLocks noGrp="1"/>
          </p:cNvSpPr>
          <p:nvPr>
            <p:ph type="title"/>
          </p:nvPr>
        </p:nvSpPr>
        <p:spPr/>
        <p:txBody>
          <a:bodyPr/>
          <a:lstStyle/>
          <a:p>
            <a:r>
              <a:rPr lang="en-US" dirty="0"/>
              <a:t>TensorFlow Training/Validation Graphs</a:t>
            </a:r>
          </a:p>
        </p:txBody>
      </p:sp>
      <p:pic>
        <p:nvPicPr>
          <p:cNvPr id="5" name="Content Placeholder 4">
            <a:extLst>
              <a:ext uri="{FF2B5EF4-FFF2-40B4-BE49-F238E27FC236}">
                <a16:creationId xmlns:a16="http://schemas.microsoft.com/office/drawing/2014/main" id="{C0E65898-BD18-96C9-AC14-CD2017549BEF}"/>
              </a:ext>
            </a:extLst>
          </p:cNvPr>
          <p:cNvPicPr>
            <a:picLocks noGrp="1" noChangeAspect="1"/>
          </p:cNvPicPr>
          <p:nvPr>
            <p:ph idx="1"/>
          </p:nvPr>
        </p:nvPicPr>
        <p:blipFill>
          <a:blip r:embed="rId2"/>
          <a:stretch>
            <a:fillRect/>
          </a:stretch>
        </p:blipFill>
        <p:spPr>
          <a:xfrm>
            <a:off x="849758" y="1497535"/>
            <a:ext cx="5162018" cy="3968039"/>
          </a:xfrm>
        </p:spPr>
      </p:pic>
      <p:pic>
        <p:nvPicPr>
          <p:cNvPr id="7" name="Picture 6">
            <a:extLst>
              <a:ext uri="{FF2B5EF4-FFF2-40B4-BE49-F238E27FC236}">
                <a16:creationId xmlns:a16="http://schemas.microsoft.com/office/drawing/2014/main" id="{FEB11976-0FCC-0C61-566D-A05256FBE146}"/>
              </a:ext>
            </a:extLst>
          </p:cNvPr>
          <p:cNvPicPr>
            <a:picLocks noChangeAspect="1"/>
          </p:cNvPicPr>
          <p:nvPr/>
        </p:nvPicPr>
        <p:blipFill>
          <a:blip r:embed="rId3"/>
          <a:stretch>
            <a:fillRect/>
          </a:stretch>
        </p:blipFill>
        <p:spPr>
          <a:xfrm>
            <a:off x="6011776" y="1497535"/>
            <a:ext cx="5265822" cy="3968039"/>
          </a:xfrm>
          <a:prstGeom prst="rect">
            <a:avLst/>
          </a:prstGeom>
        </p:spPr>
      </p:pic>
    </p:spTree>
    <p:extLst>
      <p:ext uri="{BB962C8B-B14F-4D97-AF65-F5344CB8AC3E}">
        <p14:creationId xmlns:p14="http://schemas.microsoft.com/office/powerpoint/2010/main" val="84922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C0BC-6F0E-052C-C461-4AD66AE2A3EA}"/>
              </a:ext>
            </a:extLst>
          </p:cNvPr>
          <p:cNvSpPr>
            <a:spLocks noGrp="1"/>
          </p:cNvSpPr>
          <p:nvPr>
            <p:ph type="title"/>
          </p:nvPr>
        </p:nvSpPr>
        <p:spPr/>
        <p:txBody>
          <a:bodyPr/>
          <a:lstStyle/>
          <a:p>
            <a:r>
              <a:rPr lang="en-US" dirty="0" err="1"/>
              <a:t>PyTorch</a:t>
            </a:r>
            <a:r>
              <a:rPr lang="en-US" dirty="0"/>
              <a:t> Model 1 Summary and Training</a:t>
            </a:r>
          </a:p>
        </p:txBody>
      </p:sp>
      <p:pic>
        <p:nvPicPr>
          <p:cNvPr id="5" name="Picture 4">
            <a:extLst>
              <a:ext uri="{FF2B5EF4-FFF2-40B4-BE49-F238E27FC236}">
                <a16:creationId xmlns:a16="http://schemas.microsoft.com/office/drawing/2014/main" id="{985F0B51-16B1-CBC5-18E0-DA08F50196C1}"/>
              </a:ext>
            </a:extLst>
          </p:cNvPr>
          <p:cNvPicPr>
            <a:picLocks noChangeAspect="1"/>
          </p:cNvPicPr>
          <p:nvPr/>
        </p:nvPicPr>
        <p:blipFill>
          <a:blip r:embed="rId2"/>
          <a:stretch>
            <a:fillRect/>
          </a:stretch>
        </p:blipFill>
        <p:spPr>
          <a:xfrm>
            <a:off x="849758" y="1497536"/>
            <a:ext cx="4344006" cy="2172003"/>
          </a:xfrm>
          <a:prstGeom prst="rect">
            <a:avLst/>
          </a:prstGeom>
        </p:spPr>
      </p:pic>
      <p:pic>
        <p:nvPicPr>
          <p:cNvPr id="7" name="Picture 6">
            <a:extLst>
              <a:ext uri="{FF2B5EF4-FFF2-40B4-BE49-F238E27FC236}">
                <a16:creationId xmlns:a16="http://schemas.microsoft.com/office/drawing/2014/main" id="{DEBF7412-9598-781B-CFC3-94C54637108A}"/>
              </a:ext>
            </a:extLst>
          </p:cNvPr>
          <p:cNvPicPr>
            <a:picLocks noChangeAspect="1"/>
          </p:cNvPicPr>
          <p:nvPr/>
        </p:nvPicPr>
        <p:blipFill>
          <a:blip r:embed="rId3"/>
          <a:stretch>
            <a:fillRect/>
          </a:stretch>
        </p:blipFill>
        <p:spPr>
          <a:xfrm>
            <a:off x="849758" y="4882688"/>
            <a:ext cx="9278645" cy="1124107"/>
          </a:xfrm>
          <a:prstGeom prst="rect">
            <a:avLst/>
          </a:prstGeom>
        </p:spPr>
      </p:pic>
      <p:sp>
        <p:nvSpPr>
          <p:cNvPr id="8" name="TextBox 7">
            <a:extLst>
              <a:ext uri="{FF2B5EF4-FFF2-40B4-BE49-F238E27FC236}">
                <a16:creationId xmlns:a16="http://schemas.microsoft.com/office/drawing/2014/main" id="{D29CC904-AAFF-7D20-3108-3E01B8C218B6}"/>
              </a:ext>
            </a:extLst>
          </p:cNvPr>
          <p:cNvSpPr txBox="1"/>
          <p:nvPr/>
        </p:nvSpPr>
        <p:spPr>
          <a:xfrm>
            <a:off x="8723269" y="1497536"/>
            <a:ext cx="2810267" cy="1200329"/>
          </a:xfrm>
          <a:prstGeom prst="rect">
            <a:avLst/>
          </a:prstGeom>
          <a:noFill/>
        </p:spPr>
        <p:txBody>
          <a:bodyPr wrap="square" rtlCol="0">
            <a:spAutoFit/>
          </a:bodyPr>
          <a:lstStyle/>
          <a:p>
            <a:r>
              <a:rPr lang="en-US" dirty="0"/>
              <a:t>Model summary on the left and used </a:t>
            </a:r>
            <a:r>
              <a:rPr lang="en-US" dirty="0" err="1"/>
              <a:t>AutoAugment</a:t>
            </a:r>
            <a:r>
              <a:rPr lang="en-US" dirty="0"/>
              <a:t> for data augmentation as seen on the bottom.</a:t>
            </a:r>
          </a:p>
        </p:txBody>
      </p:sp>
      <p:pic>
        <p:nvPicPr>
          <p:cNvPr id="10" name="Picture 9">
            <a:extLst>
              <a:ext uri="{FF2B5EF4-FFF2-40B4-BE49-F238E27FC236}">
                <a16:creationId xmlns:a16="http://schemas.microsoft.com/office/drawing/2014/main" id="{8AE7CBD4-281B-8F67-8DB3-377A19DD8350}"/>
              </a:ext>
            </a:extLst>
          </p:cNvPr>
          <p:cNvPicPr>
            <a:picLocks noChangeAspect="1"/>
          </p:cNvPicPr>
          <p:nvPr/>
        </p:nvPicPr>
        <p:blipFill>
          <a:blip r:embed="rId4"/>
          <a:stretch>
            <a:fillRect/>
          </a:stretch>
        </p:blipFill>
        <p:spPr>
          <a:xfrm>
            <a:off x="5593104" y="1497536"/>
            <a:ext cx="2810267" cy="3229426"/>
          </a:xfrm>
          <a:prstGeom prst="rect">
            <a:avLst/>
          </a:prstGeom>
        </p:spPr>
      </p:pic>
    </p:spTree>
    <p:extLst>
      <p:ext uri="{BB962C8B-B14F-4D97-AF65-F5344CB8AC3E}">
        <p14:creationId xmlns:p14="http://schemas.microsoft.com/office/powerpoint/2010/main" val="1731809439"/>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644</TotalTime>
  <Words>621</Words>
  <Application>Microsoft Office PowerPoint</Application>
  <PresentationFormat>Widescreen</PresentationFormat>
  <Paragraphs>36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Georgia Pro Light</vt:lpstr>
      <vt:lpstr>VaultVTI</vt:lpstr>
      <vt:lpstr>MIT Indoor Scenes</vt:lpstr>
      <vt:lpstr>Overview</vt:lpstr>
      <vt:lpstr>Preprocessing Data Steps</vt:lpstr>
      <vt:lpstr>TensorFlow Data Creation</vt:lpstr>
      <vt:lpstr>PyTorch Data Creation and Normalization</vt:lpstr>
      <vt:lpstr>TensorFlow Configure/Normalize Data</vt:lpstr>
      <vt:lpstr>TensorFlow Model 1 Summary and Training</vt:lpstr>
      <vt:lpstr>TensorFlow Training/Validation Graphs</vt:lpstr>
      <vt:lpstr>PyTorch Model 1 Summary and Training</vt:lpstr>
      <vt:lpstr>Evaluate TF/PyTorch Model 1</vt:lpstr>
      <vt:lpstr>TensorFlow Model 2 Summary and Training</vt:lpstr>
      <vt:lpstr>TensorFlow Training/Validation Graphs</vt:lpstr>
      <vt:lpstr>PyTorch Model 2 Summary and Training</vt:lpstr>
      <vt:lpstr>Evaluate TF/PyTorch Model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Fare for Taxi Rides in Chicago 2016</dc:title>
  <dc:creator>wangster007@gmail.com</dc:creator>
  <cp:lastModifiedBy>wangster007@gmail.com</cp:lastModifiedBy>
  <cp:revision>8</cp:revision>
  <dcterms:created xsi:type="dcterms:W3CDTF">2023-12-11T19:11:00Z</dcterms:created>
  <dcterms:modified xsi:type="dcterms:W3CDTF">2024-06-17T18:50:47Z</dcterms:modified>
</cp:coreProperties>
</file>