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8855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23174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2221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a:xfrm>
            <a:off x="849758" y="411480"/>
            <a:ext cx="10427840" cy="108605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a:xfrm>
            <a:off x="849758" y="1645920"/>
            <a:ext cx="10427841" cy="3903298"/>
          </a:xfrm>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4630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0065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a:xfrm>
            <a:off x="858748" y="302208"/>
            <a:ext cx="10427840" cy="1086056"/>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58748" y="16233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6464" y="16233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0473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4603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4441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8221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09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5/13/2024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9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5/13/2024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900332"/>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itsahmad/indoor-scenes-cvpr-20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9" name="Rectangle 104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DF68CD-05AB-A7BF-904F-443459903CA0}"/>
              </a:ext>
            </a:extLst>
          </p:cNvPr>
          <p:cNvPicPr>
            <a:picLocks noChangeAspect="1"/>
          </p:cNvPicPr>
          <p:nvPr/>
        </p:nvPicPr>
        <p:blipFill rotWithShape="1">
          <a:blip r:embed="rId2">
            <a:alphaModFix amt="40000"/>
          </a:blip>
          <a:srcRect l="31921" r="30301"/>
          <a:stretch/>
        </p:blipFill>
        <p:spPr>
          <a:xfrm>
            <a:off x="6822" y="10"/>
            <a:ext cx="12191999" cy="6857990"/>
          </a:xfrm>
          <a:prstGeom prst="rect">
            <a:avLst/>
          </a:prstGeom>
        </p:spPr>
      </p:pic>
      <p:sp>
        <p:nvSpPr>
          <p:cNvPr id="2" name="Title 1">
            <a:extLst>
              <a:ext uri="{FF2B5EF4-FFF2-40B4-BE49-F238E27FC236}">
                <a16:creationId xmlns:a16="http://schemas.microsoft.com/office/drawing/2014/main" id="{E071581E-EE6D-C551-761C-56318009D8B9}"/>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MIT Indoor Scenes</a:t>
            </a:r>
          </a:p>
        </p:txBody>
      </p:sp>
      <p:sp>
        <p:nvSpPr>
          <p:cNvPr id="3" name="Subtitle 2">
            <a:extLst>
              <a:ext uri="{FF2B5EF4-FFF2-40B4-BE49-F238E27FC236}">
                <a16:creationId xmlns:a16="http://schemas.microsoft.com/office/drawing/2014/main" id="{8CC4DD93-E065-78F6-DD3A-684E0690EC9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Kevin Wang</a:t>
            </a:r>
            <a:endParaRPr lang="en-US">
              <a:solidFill>
                <a:srgbClr val="FFFFFF"/>
              </a:solidFill>
            </a:endParaRPr>
          </a:p>
        </p:txBody>
      </p:sp>
      <p:cxnSp>
        <p:nvCxnSpPr>
          <p:cNvPr id="1051" name="Straight Connector 105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25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9CFC-748A-FB89-65BC-23808D75AB9C}"/>
              </a:ext>
            </a:extLst>
          </p:cNvPr>
          <p:cNvSpPr>
            <a:spLocks noGrp="1"/>
          </p:cNvSpPr>
          <p:nvPr>
            <p:ph type="title"/>
          </p:nvPr>
        </p:nvSpPr>
        <p:spPr/>
        <p:txBody>
          <a:bodyPr/>
          <a:lstStyle/>
          <a:p>
            <a:r>
              <a:rPr lang="en-US" dirty="0"/>
              <a:t>Evaluate Baseline TF/</a:t>
            </a:r>
            <a:r>
              <a:rPr lang="en-US" dirty="0" err="1"/>
              <a:t>PyTorch</a:t>
            </a:r>
            <a:r>
              <a:rPr lang="en-US" dirty="0"/>
              <a:t> Models</a:t>
            </a:r>
          </a:p>
        </p:txBody>
      </p:sp>
      <p:sp>
        <p:nvSpPr>
          <p:cNvPr id="3" name="Content Placeholder 2">
            <a:extLst>
              <a:ext uri="{FF2B5EF4-FFF2-40B4-BE49-F238E27FC236}">
                <a16:creationId xmlns:a16="http://schemas.microsoft.com/office/drawing/2014/main" id="{77FAE274-888E-5057-2CD4-5DC0A30EDA4E}"/>
              </a:ext>
            </a:extLst>
          </p:cNvPr>
          <p:cNvSpPr>
            <a:spLocks noGrp="1"/>
          </p:cNvSpPr>
          <p:nvPr>
            <p:ph idx="1"/>
          </p:nvPr>
        </p:nvSpPr>
        <p:spPr/>
        <p:txBody>
          <a:bodyPr/>
          <a:lstStyle/>
          <a:p>
            <a:r>
              <a:rPr lang="en-US" dirty="0"/>
              <a:t>Model 1 using TensorFlow yielded an overall accuracy 18% and weighted F1-score of also 0.18 on the test data. It is clear from the validation graphs that the model is severely overfit. Both loss and accuracy curves diverge very significantly as training accuracy reached 98.9% whereas validation accuracy only reached 23.9%. I tested changing the learning rate in the Adam optimizer from 0.001 to (0.0001 and 0.005), but both yielded similar results (model still overfit). This is most likely due to the lack of Dropout in the model architecture, which would directly address the overfitting issue.</a:t>
            </a:r>
          </a:p>
          <a:p>
            <a:r>
              <a:rPr lang="en-US" dirty="0"/>
              <a:t>Model 1 using </a:t>
            </a:r>
            <a:r>
              <a:rPr lang="en-US" dirty="0" err="1"/>
              <a:t>PyTorch</a:t>
            </a:r>
            <a:r>
              <a:rPr lang="en-US" dirty="0"/>
              <a:t> achieved an overall accuracy of 14% and weighted F1-score of 0.13 on the test data. Overall, this model is not good as it performed even worse than model 1 using TensorFlow. Again, running such few epochs resulted in a lower accuracy given the loss function was still decreasing at the end of training. </a:t>
            </a:r>
          </a:p>
        </p:txBody>
      </p:sp>
    </p:spTree>
    <p:extLst>
      <p:ext uri="{BB962C8B-B14F-4D97-AF65-F5344CB8AC3E}">
        <p14:creationId xmlns:p14="http://schemas.microsoft.com/office/powerpoint/2010/main" val="235786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5FEF-3AC6-1B96-1C5F-D2B7D73EBCC2}"/>
              </a:ext>
            </a:extLst>
          </p:cNvPr>
          <p:cNvSpPr>
            <a:spLocks noGrp="1"/>
          </p:cNvSpPr>
          <p:nvPr>
            <p:ph type="title"/>
          </p:nvPr>
        </p:nvSpPr>
        <p:spPr/>
        <p:txBody>
          <a:bodyPr/>
          <a:lstStyle/>
          <a:p>
            <a:r>
              <a:rPr lang="en-US" dirty="0"/>
              <a:t>TensorFlow Model 2 Summary and Training</a:t>
            </a:r>
          </a:p>
        </p:txBody>
      </p:sp>
      <p:pic>
        <p:nvPicPr>
          <p:cNvPr id="7" name="Content Placeholder 6">
            <a:extLst>
              <a:ext uri="{FF2B5EF4-FFF2-40B4-BE49-F238E27FC236}">
                <a16:creationId xmlns:a16="http://schemas.microsoft.com/office/drawing/2014/main" id="{D3DB5E61-EFCC-7D52-1DB5-F03B3A9F43BB}"/>
              </a:ext>
            </a:extLst>
          </p:cNvPr>
          <p:cNvPicPr>
            <a:picLocks noGrp="1" noChangeAspect="1"/>
          </p:cNvPicPr>
          <p:nvPr>
            <p:ph idx="1"/>
          </p:nvPr>
        </p:nvPicPr>
        <p:blipFill>
          <a:blip r:embed="rId2"/>
          <a:stretch>
            <a:fillRect/>
          </a:stretch>
        </p:blipFill>
        <p:spPr>
          <a:xfrm>
            <a:off x="4228114" y="1497536"/>
            <a:ext cx="7049484" cy="1876687"/>
          </a:xfrm>
        </p:spPr>
      </p:pic>
      <p:pic>
        <p:nvPicPr>
          <p:cNvPr id="5" name="Picture 4">
            <a:extLst>
              <a:ext uri="{FF2B5EF4-FFF2-40B4-BE49-F238E27FC236}">
                <a16:creationId xmlns:a16="http://schemas.microsoft.com/office/drawing/2014/main" id="{CDFF9D08-20A8-CAA4-8B72-744A6691B565}"/>
              </a:ext>
            </a:extLst>
          </p:cNvPr>
          <p:cNvPicPr>
            <a:picLocks noChangeAspect="1"/>
          </p:cNvPicPr>
          <p:nvPr/>
        </p:nvPicPr>
        <p:blipFill>
          <a:blip r:embed="rId3"/>
          <a:stretch>
            <a:fillRect/>
          </a:stretch>
        </p:blipFill>
        <p:spPr>
          <a:xfrm>
            <a:off x="849757" y="1497536"/>
            <a:ext cx="3215805" cy="4757452"/>
          </a:xfrm>
          <a:prstGeom prst="rect">
            <a:avLst/>
          </a:prstGeom>
        </p:spPr>
      </p:pic>
      <p:sp>
        <p:nvSpPr>
          <p:cNvPr id="8" name="TextBox 7">
            <a:extLst>
              <a:ext uri="{FF2B5EF4-FFF2-40B4-BE49-F238E27FC236}">
                <a16:creationId xmlns:a16="http://schemas.microsoft.com/office/drawing/2014/main" id="{99A4B392-7E72-9DCA-3391-A524F314BAA2}"/>
              </a:ext>
            </a:extLst>
          </p:cNvPr>
          <p:cNvSpPr txBox="1"/>
          <p:nvPr/>
        </p:nvSpPr>
        <p:spPr>
          <a:xfrm>
            <a:off x="4228114" y="3671667"/>
            <a:ext cx="7049484" cy="1477328"/>
          </a:xfrm>
          <a:prstGeom prst="rect">
            <a:avLst/>
          </a:prstGeom>
          <a:noFill/>
        </p:spPr>
        <p:txBody>
          <a:bodyPr wrap="square" rtlCol="0">
            <a:spAutoFit/>
          </a:bodyPr>
          <a:lstStyle/>
          <a:p>
            <a:r>
              <a:rPr lang="en-US" dirty="0"/>
              <a:t>The above </a:t>
            </a:r>
            <a:r>
              <a:rPr lang="en-US" dirty="0" err="1"/>
              <a:t>data_aug</a:t>
            </a:r>
            <a:r>
              <a:rPr lang="en-US" dirty="0"/>
              <a:t> layer as well as a dropout layer as seen in the model summary was added to model 2. </a:t>
            </a:r>
          </a:p>
          <a:p>
            <a:endParaRPr lang="en-US" dirty="0"/>
          </a:p>
          <a:p>
            <a:r>
              <a:rPr lang="en-US" dirty="0"/>
              <a:t>Highest training accuracy was 0.2562 and highest validation accuracy was 0.2377. </a:t>
            </a:r>
          </a:p>
        </p:txBody>
      </p:sp>
    </p:spTree>
    <p:extLst>
      <p:ext uri="{BB962C8B-B14F-4D97-AF65-F5344CB8AC3E}">
        <p14:creationId xmlns:p14="http://schemas.microsoft.com/office/powerpoint/2010/main" val="94768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C0BC-6F0E-052C-C461-4AD66AE2A3EA}"/>
              </a:ext>
            </a:extLst>
          </p:cNvPr>
          <p:cNvSpPr>
            <a:spLocks noGrp="1"/>
          </p:cNvSpPr>
          <p:nvPr>
            <p:ph type="title"/>
          </p:nvPr>
        </p:nvSpPr>
        <p:spPr/>
        <p:txBody>
          <a:bodyPr/>
          <a:lstStyle/>
          <a:p>
            <a:r>
              <a:rPr lang="en-US" dirty="0" err="1"/>
              <a:t>PyTorch</a:t>
            </a:r>
            <a:r>
              <a:rPr lang="en-US" dirty="0"/>
              <a:t> Model 2 Summary and Training</a:t>
            </a:r>
          </a:p>
        </p:txBody>
      </p:sp>
      <p:pic>
        <p:nvPicPr>
          <p:cNvPr id="5" name="Picture 4">
            <a:extLst>
              <a:ext uri="{FF2B5EF4-FFF2-40B4-BE49-F238E27FC236}">
                <a16:creationId xmlns:a16="http://schemas.microsoft.com/office/drawing/2014/main" id="{985F0B51-16B1-CBC5-18E0-DA08F50196C1}"/>
              </a:ext>
            </a:extLst>
          </p:cNvPr>
          <p:cNvPicPr>
            <a:picLocks noChangeAspect="1"/>
          </p:cNvPicPr>
          <p:nvPr/>
        </p:nvPicPr>
        <p:blipFill>
          <a:blip r:embed="rId2"/>
          <a:stretch>
            <a:fillRect/>
          </a:stretch>
        </p:blipFill>
        <p:spPr>
          <a:xfrm>
            <a:off x="849758" y="1497536"/>
            <a:ext cx="4344006" cy="2172003"/>
          </a:xfrm>
          <a:prstGeom prst="rect">
            <a:avLst/>
          </a:prstGeom>
        </p:spPr>
      </p:pic>
      <p:pic>
        <p:nvPicPr>
          <p:cNvPr id="7" name="Picture 6">
            <a:extLst>
              <a:ext uri="{FF2B5EF4-FFF2-40B4-BE49-F238E27FC236}">
                <a16:creationId xmlns:a16="http://schemas.microsoft.com/office/drawing/2014/main" id="{DEBF7412-9598-781B-CFC3-94C54637108A}"/>
              </a:ext>
            </a:extLst>
          </p:cNvPr>
          <p:cNvPicPr>
            <a:picLocks noChangeAspect="1"/>
          </p:cNvPicPr>
          <p:nvPr/>
        </p:nvPicPr>
        <p:blipFill>
          <a:blip r:embed="rId3"/>
          <a:stretch>
            <a:fillRect/>
          </a:stretch>
        </p:blipFill>
        <p:spPr>
          <a:xfrm>
            <a:off x="849758" y="4882688"/>
            <a:ext cx="9278645" cy="1124107"/>
          </a:xfrm>
          <a:prstGeom prst="rect">
            <a:avLst/>
          </a:prstGeom>
        </p:spPr>
      </p:pic>
      <p:sp>
        <p:nvSpPr>
          <p:cNvPr id="8" name="TextBox 7">
            <a:extLst>
              <a:ext uri="{FF2B5EF4-FFF2-40B4-BE49-F238E27FC236}">
                <a16:creationId xmlns:a16="http://schemas.microsoft.com/office/drawing/2014/main" id="{D29CC904-AAFF-7D20-3108-3E01B8C218B6}"/>
              </a:ext>
            </a:extLst>
          </p:cNvPr>
          <p:cNvSpPr txBox="1"/>
          <p:nvPr/>
        </p:nvSpPr>
        <p:spPr>
          <a:xfrm>
            <a:off x="8723269" y="1497536"/>
            <a:ext cx="2810267" cy="1200329"/>
          </a:xfrm>
          <a:prstGeom prst="rect">
            <a:avLst/>
          </a:prstGeom>
          <a:noFill/>
        </p:spPr>
        <p:txBody>
          <a:bodyPr wrap="square" rtlCol="0">
            <a:spAutoFit/>
          </a:bodyPr>
          <a:lstStyle/>
          <a:p>
            <a:r>
              <a:rPr lang="en-US" dirty="0"/>
              <a:t>Added dropouts into the </a:t>
            </a:r>
            <a:r>
              <a:rPr lang="en-US" dirty="0" err="1"/>
              <a:t>CNNNet</a:t>
            </a:r>
            <a:r>
              <a:rPr lang="en-US" dirty="0"/>
              <a:t> class and used </a:t>
            </a:r>
            <a:r>
              <a:rPr lang="en-US" dirty="0" err="1"/>
              <a:t>AutoAugment</a:t>
            </a:r>
            <a:r>
              <a:rPr lang="en-US" dirty="0"/>
              <a:t> for data augmentation. </a:t>
            </a:r>
          </a:p>
        </p:txBody>
      </p:sp>
      <p:pic>
        <p:nvPicPr>
          <p:cNvPr id="10" name="Picture 9">
            <a:extLst>
              <a:ext uri="{FF2B5EF4-FFF2-40B4-BE49-F238E27FC236}">
                <a16:creationId xmlns:a16="http://schemas.microsoft.com/office/drawing/2014/main" id="{8AE7CBD4-281B-8F67-8DB3-377A19DD8350}"/>
              </a:ext>
            </a:extLst>
          </p:cNvPr>
          <p:cNvPicPr>
            <a:picLocks noChangeAspect="1"/>
          </p:cNvPicPr>
          <p:nvPr/>
        </p:nvPicPr>
        <p:blipFill>
          <a:blip r:embed="rId4"/>
          <a:stretch>
            <a:fillRect/>
          </a:stretch>
        </p:blipFill>
        <p:spPr>
          <a:xfrm>
            <a:off x="5593104" y="1497536"/>
            <a:ext cx="2810267" cy="3229426"/>
          </a:xfrm>
          <a:prstGeom prst="rect">
            <a:avLst/>
          </a:prstGeom>
        </p:spPr>
      </p:pic>
    </p:spTree>
    <p:extLst>
      <p:ext uri="{BB962C8B-B14F-4D97-AF65-F5344CB8AC3E}">
        <p14:creationId xmlns:p14="http://schemas.microsoft.com/office/powerpoint/2010/main" val="173180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2BC2-A4AB-937B-2C21-E3FAA7AB86AA}"/>
              </a:ext>
            </a:extLst>
          </p:cNvPr>
          <p:cNvSpPr>
            <a:spLocks noGrp="1"/>
          </p:cNvSpPr>
          <p:nvPr>
            <p:ph type="title"/>
          </p:nvPr>
        </p:nvSpPr>
        <p:spPr/>
        <p:txBody>
          <a:bodyPr/>
          <a:lstStyle/>
          <a:p>
            <a:r>
              <a:rPr lang="en-US" dirty="0"/>
              <a:t>TensorFlow Training/Validation Graphs</a:t>
            </a:r>
          </a:p>
        </p:txBody>
      </p:sp>
      <p:pic>
        <p:nvPicPr>
          <p:cNvPr id="5" name="Content Placeholder 4">
            <a:extLst>
              <a:ext uri="{FF2B5EF4-FFF2-40B4-BE49-F238E27FC236}">
                <a16:creationId xmlns:a16="http://schemas.microsoft.com/office/drawing/2014/main" id="{C0E65898-BD18-96C9-AC14-CD2017549BEF}"/>
              </a:ext>
            </a:extLst>
          </p:cNvPr>
          <p:cNvPicPr>
            <a:picLocks noGrp="1" noChangeAspect="1"/>
          </p:cNvPicPr>
          <p:nvPr>
            <p:ph idx="1"/>
          </p:nvPr>
        </p:nvPicPr>
        <p:blipFill>
          <a:blip r:embed="rId2"/>
          <a:stretch>
            <a:fillRect/>
          </a:stretch>
        </p:blipFill>
        <p:spPr>
          <a:xfrm>
            <a:off x="849758" y="1497535"/>
            <a:ext cx="5162018" cy="3968039"/>
          </a:xfrm>
        </p:spPr>
      </p:pic>
      <p:pic>
        <p:nvPicPr>
          <p:cNvPr id="7" name="Picture 6">
            <a:extLst>
              <a:ext uri="{FF2B5EF4-FFF2-40B4-BE49-F238E27FC236}">
                <a16:creationId xmlns:a16="http://schemas.microsoft.com/office/drawing/2014/main" id="{FEB11976-0FCC-0C61-566D-A05256FBE146}"/>
              </a:ext>
            </a:extLst>
          </p:cNvPr>
          <p:cNvPicPr>
            <a:picLocks noChangeAspect="1"/>
          </p:cNvPicPr>
          <p:nvPr/>
        </p:nvPicPr>
        <p:blipFill>
          <a:blip r:embed="rId3"/>
          <a:stretch>
            <a:fillRect/>
          </a:stretch>
        </p:blipFill>
        <p:spPr>
          <a:xfrm>
            <a:off x="6011776" y="1497535"/>
            <a:ext cx="5265822" cy="3968039"/>
          </a:xfrm>
          <a:prstGeom prst="rect">
            <a:avLst/>
          </a:prstGeom>
        </p:spPr>
      </p:pic>
    </p:spTree>
    <p:extLst>
      <p:ext uri="{BB962C8B-B14F-4D97-AF65-F5344CB8AC3E}">
        <p14:creationId xmlns:p14="http://schemas.microsoft.com/office/powerpoint/2010/main" val="849227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27A1-7DEC-B751-E814-2760A01355E8}"/>
              </a:ext>
            </a:extLst>
          </p:cNvPr>
          <p:cNvSpPr>
            <a:spLocks noGrp="1"/>
          </p:cNvSpPr>
          <p:nvPr>
            <p:ph type="title"/>
          </p:nvPr>
        </p:nvSpPr>
        <p:spPr/>
        <p:txBody>
          <a:bodyPr/>
          <a:lstStyle/>
          <a:p>
            <a:r>
              <a:rPr lang="en-US" dirty="0"/>
              <a:t>Evaluate TF/</a:t>
            </a:r>
            <a:r>
              <a:rPr lang="en-US" dirty="0" err="1"/>
              <a:t>PyTorch</a:t>
            </a:r>
            <a:r>
              <a:rPr lang="en-US" dirty="0"/>
              <a:t> Model 2</a:t>
            </a:r>
          </a:p>
        </p:txBody>
      </p:sp>
      <p:sp>
        <p:nvSpPr>
          <p:cNvPr id="3" name="Content Placeholder 2">
            <a:extLst>
              <a:ext uri="{FF2B5EF4-FFF2-40B4-BE49-F238E27FC236}">
                <a16:creationId xmlns:a16="http://schemas.microsoft.com/office/drawing/2014/main" id="{931EE69B-7053-AB15-F2EA-C5F6347B95BC}"/>
              </a:ext>
            </a:extLst>
          </p:cNvPr>
          <p:cNvSpPr>
            <a:spLocks noGrp="1"/>
          </p:cNvSpPr>
          <p:nvPr>
            <p:ph idx="1"/>
          </p:nvPr>
        </p:nvSpPr>
        <p:spPr/>
        <p:txBody>
          <a:bodyPr/>
          <a:lstStyle/>
          <a:p>
            <a:r>
              <a:rPr lang="en-US" dirty="0"/>
              <a:t>TensorFlow Model 2 yielded an overall accuracy of 0.25 and weighted average f1-score of 0.22, which is a significant improvement over the first baseline model. The inclusion of data augmentation and dropouts into the second model fixed the overfitting seen in the first model. The validation curves show both training and validation moving generally 1 to 1 with each other, and as soon as there was a divergence, </a:t>
            </a:r>
            <a:r>
              <a:rPr lang="en-US" dirty="0" err="1"/>
              <a:t>early_stopping</a:t>
            </a:r>
            <a:r>
              <a:rPr lang="en-US" dirty="0"/>
              <a:t> stopped the training. Overall, I would say the second model is okay given there are 61 total classes so we do not expect a high accuracy like we would for a binary classification.</a:t>
            </a:r>
          </a:p>
          <a:p>
            <a:r>
              <a:rPr lang="en-US" dirty="0" err="1"/>
              <a:t>PyTorch</a:t>
            </a:r>
            <a:r>
              <a:rPr lang="en-US" dirty="0"/>
              <a:t> Model 2 performed </a:t>
            </a:r>
            <a:r>
              <a:rPr lang="en-US" dirty="0" err="1"/>
              <a:t>significally</a:t>
            </a:r>
            <a:r>
              <a:rPr lang="en-US" dirty="0"/>
              <a:t> better than model 1 with an overall accuracy of 29% and f1-score of 0.29 on the test data. Like model 1, model 2 could also have trained on more epochs given loss was still decreasing at the end of training. Compared to the TF model 2, my </a:t>
            </a:r>
            <a:r>
              <a:rPr lang="en-US" dirty="0" err="1"/>
              <a:t>PyTorch</a:t>
            </a:r>
            <a:r>
              <a:rPr lang="en-US" dirty="0"/>
              <a:t> model performed better. Overall, I would say this is an okay model but could have trained on more epochs. </a:t>
            </a:r>
          </a:p>
        </p:txBody>
      </p:sp>
    </p:spTree>
    <p:extLst>
      <p:ext uri="{BB962C8B-B14F-4D97-AF65-F5344CB8AC3E}">
        <p14:creationId xmlns:p14="http://schemas.microsoft.com/office/powerpoint/2010/main" val="204221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0BCEE-47FB-02D5-6CC6-07AB035BBFCE}"/>
              </a:ext>
            </a:extLst>
          </p:cNvPr>
          <p:cNvSpPr>
            <a:spLocks noGrp="1"/>
          </p:cNvSpPr>
          <p:nvPr>
            <p:ph type="title"/>
          </p:nvPr>
        </p:nvSpPr>
        <p:spPr/>
        <p:txBody>
          <a:bodyPr/>
          <a:lstStyle/>
          <a:p>
            <a:r>
              <a:rPr lang="en-US" dirty="0"/>
              <a:t>TensorFlow Model 3 Summary and Training</a:t>
            </a:r>
          </a:p>
        </p:txBody>
      </p:sp>
      <p:sp>
        <p:nvSpPr>
          <p:cNvPr id="3" name="Content Placeholder 2">
            <a:extLst>
              <a:ext uri="{FF2B5EF4-FFF2-40B4-BE49-F238E27FC236}">
                <a16:creationId xmlns:a16="http://schemas.microsoft.com/office/drawing/2014/main" id="{723B0A26-24FF-58AD-440F-9A6E972957D4}"/>
              </a:ext>
            </a:extLst>
          </p:cNvPr>
          <p:cNvSpPr>
            <a:spLocks noGrp="1"/>
          </p:cNvSpPr>
          <p:nvPr>
            <p:ph idx="1"/>
          </p:nvPr>
        </p:nvSpPr>
        <p:spPr>
          <a:xfrm>
            <a:off x="6095999" y="1497536"/>
            <a:ext cx="5181599" cy="3903298"/>
          </a:xfrm>
        </p:spPr>
        <p:txBody>
          <a:bodyPr/>
          <a:lstStyle/>
          <a:p>
            <a:r>
              <a:rPr lang="en-US" dirty="0"/>
              <a:t>Model 3 used transfer learning from MobileNetV3Large_model. </a:t>
            </a:r>
          </a:p>
          <a:p>
            <a:r>
              <a:rPr lang="en-US" dirty="0"/>
              <a:t>Highest training accuracy was 0.6579 and highest validation accuracy was 0.6198</a:t>
            </a:r>
          </a:p>
        </p:txBody>
      </p:sp>
      <p:pic>
        <p:nvPicPr>
          <p:cNvPr id="5" name="Picture 4">
            <a:extLst>
              <a:ext uri="{FF2B5EF4-FFF2-40B4-BE49-F238E27FC236}">
                <a16:creationId xmlns:a16="http://schemas.microsoft.com/office/drawing/2014/main" id="{C4212DA6-C97C-1BBD-F485-44DC72CB5817}"/>
              </a:ext>
            </a:extLst>
          </p:cNvPr>
          <p:cNvPicPr>
            <a:picLocks noChangeAspect="1"/>
          </p:cNvPicPr>
          <p:nvPr/>
        </p:nvPicPr>
        <p:blipFill>
          <a:blip r:embed="rId2"/>
          <a:stretch>
            <a:fillRect/>
          </a:stretch>
        </p:blipFill>
        <p:spPr>
          <a:xfrm>
            <a:off x="849758" y="1497536"/>
            <a:ext cx="4477375" cy="2896004"/>
          </a:xfrm>
          <a:prstGeom prst="rect">
            <a:avLst/>
          </a:prstGeom>
        </p:spPr>
      </p:pic>
    </p:spTree>
    <p:extLst>
      <p:ext uri="{BB962C8B-B14F-4D97-AF65-F5344CB8AC3E}">
        <p14:creationId xmlns:p14="http://schemas.microsoft.com/office/powerpoint/2010/main" val="179595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F3E8-5811-25D7-1013-81CF407B5C67}"/>
              </a:ext>
            </a:extLst>
          </p:cNvPr>
          <p:cNvSpPr>
            <a:spLocks noGrp="1"/>
          </p:cNvSpPr>
          <p:nvPr>
            <p:ph type="title"/>
          </p:nvPr>
        </p:nvSpPr>
        <p:spPr/>
        <p:txBody>
          <a:bodyPr/>
          <a:lstStyle/>
          <a:p>
            <a:r>
              <a:rPr lang="en-US" dirty="0" err="1"/>
              <a:t>PyTorch</a:t>
            </a:r>
            <a:r>
              <a:rPr lang="en-US" dirty="0"/>
              <a:t> Model 3 Summary and Training</a:t>
            </a:r>
          </a:p>
        </p:txBody>
      </p:sp>
      <p:pic>
        <p:nvPicPr>
          <p:cNvPr id="5" name="Picture 4">
            <a:extLst>
              <a:ext uri="{FF2B5EF4-FFF2-40B4-BE49-F238E27FC236}">
                <a16:creationId xmlns:a16="http://schemas.microsoft.com/office/drawing/2014/main" id="{0C9F9CA8-585D-4010-B706-1D9E6E515EDC}"/>
              </a:ext>
            </a:extLst>
          </p:cNvPr>
          <p:cNvPicPr>
            <a:picLocks noChangeAspect="1"/>
          </p:cNvPicPr>
          <p:nvPr/>
        </p:nvPicPr>
        <p:blipFill>
          <a:blip r:embed="rId2"/>
          <a:stretch>
            <a:fillRect/>
          </a:stretch>
        </p:blipFill>
        <p:spPr>
          <a:xfrm>
            <a:off x="849758" y="1497536"/>
            <a:ext cx="7430537" cy="3305636"/>
          </a:xfrm>
          <a:prstGeom prst="rect">
            <a:avLst/>
          </a:prstGeom>
        </p:spPr>
      </p:pic>
      <p:pic>
        <p:nvPicPr>
          <p:cNvPr id="7" name="Picture 6">
            <a:extLst>
              <a:ext uri="{FF2B5EF4-FFF2-40B4-BE49-F238E27FC236}">
                <a16:creationId xmlns:a16="http://schemas.microsoft.com/office/drawing/2014/main" id="{16E0C057-7E4B-4159-AF67-3FAEB5F654B8}"/>
              </a:ext>
            </a:extLst>
          </p:cNvPr>
          <p:cNvPicPr>
            <a:picLocks noChangeAspect="1"/>
          </p:cNvPicPr>
          <p:nvPr/>
        </p:nvPicPr>
        <p:blipFill>
          <a:blip r:embed="rId3"/>
          <a:stretch>
            <a:fillRect/>
          </a:stretch>
        </p:blipFill>
        <p:spPr>
          <a:xfrm>
            <a:off x="8484343" y="1540404"/>
            <a:ext cx="2857899" cy="3219899"/>
          </a:xfrm>
          <a:prstGeom prst="rect">
            <a:avLst/>
          </a:prstGeom>
        </p:spPr>
      </p:pic>
      <p:sp>
        <p:nvSpPr>
          <p:cNvPr id="8" name="TextBox 7">
            <a:extLst>
              <a:ext uri="{FF2B5EF4-FFF2-40B4-BE49-F238E27FC236}">
                <a16:creationId xmlns:a16="http://schemas.microsoft.com/office/drawing/2014/main" id="{FE75BF35-AC9E-61B3-FB67-51C7382E1B92}"/>
              </a:ext>
            </a:extLst>
          </p:cNvPr>
          <p:cNvSpPr txBox="1"/>
          <p:nvPr/>
        </p:nvSpPr>
        <p:spPr>
          <a:xfrm>
            <a:off x="849758" y="5054600"/>
            <a:ext cx="4457700" cy="646331"/>
          </a:xfrm>
          <a:prstGeom prst="rect">
            <a:avLst/>
          </a:prstGeom>
          <a:noFill/>
        </p:spPr>
        <p:txBody>
          <a:bodyPr wrap="square" rtlCol="0">
            <a:spAutoFit/>
          </a:bodyPr>
          <a:lstStyle/>
          <a:p>
            <a:r>
              <a:rPr lang="en-US" dirty="0"/>
              <a:t>Model 3 used transfer learning from the ResNet34 pretrained model. </a:t>
            </a:r>
          </a:p>
        </p:txBody>
      </p:sp>
    </p:spTree>
    <p:extLst>
      <p:ext uri="{BB962C8B-B14F-4D97-AF65-F5344CB8AC3E}">
        <p14:creationId xmlns:p14="http://schemas.microsoft.com/office/powerpoint/2010/main" val="149027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43C5-6967-BA40-65D1-75BD5901B8D0}"/>
              </a:ext>
            </a:extLst>
          </p:cNvPr>
          <p:cNvSpPr>
            <a:spLocks noGrp="1"/>
          </p:cNvSpPr>
          <p:nvPr>
            <p:ph type="title"/>
          </p:nvPr>
        </p:nvSpPr>
        <p:spPr/>
        <p:txBody>
          <a:bodyPr/>
          <a:lstStyle/>
          <a:p>
            <a:r>
              <a:rPr lang="en-US" dirty="0"/>
              <a:t>TensorFlow Training/Validation Graphs</a:t>
            </a:r>
          </a:p>
        </p:txBody>
      </p:sp>
      <p:pic>
        <p:nvPicPr>
          <p:cNvPr id="11" name="Content Placeholder 10">
            <a:extLst>
              <a:ext uri="{FF2B5EF4-FFF2-40B4-BE49-F238E27FC236}">
                <a16:creationId xmlns:a16="http://schemas.microsoft.com/office/drawing/2014/main" id="{CA447D35-B540-3F32-4DCE-DAE406741732}"/>
              </a:ext>
            </a:extLst>
          </p:cNvPr>
          <p:cNvPicPr>
            <a:picLocks noGrp="1" noChangeAspect="1"/>
          </p:cNvPicPr>
          <p:nvPr>
            <p:ph idx="1"/>
          </p:nvPr>
        </p:nvPicPr>
        <p:blipFill>
          <a:blip r:embed="rId2"/>
          <a:stretch>
            <a:fillRect/>
          </a:stretch>
        </p:blipFill>
        <p:spPr>
          <a:xfrm>
            <a:off x="853673" y="1497536"/>
            <a:ext cx="5242327" cy="3903662"/>
          </a:xfrm>
        </p:spPr>
      </p:pic>
      <p:pic>
        <p:nvPicPr>
          <p:cNvPr id="13" name="Picture 12">
            <a:extLst>
              <a:ext uri="{FF2B5EF4-FFF2-40B4-BE49-F238E27FC236}">
                <a16:creationId xmlns:a16="http://schemas.microsoft.com/office/drawing/2014/main" id="{E0FB27C1-47B4-66FF-1C0D-22028FCF44A8}"/>
              </a:ext>
            </a:extLst>
          </p:cNvPr>
          <p:cNvPicPr>
            <a:picLocks noChangeAspect="1"/>
          </p:cNvPicPr>
          <p:nvPr/>
        </p:nvPicPr>
        <p:blipFill>
          <a:blip r:embed="rId3"/>
          <a:stretch>
            <a:fillRect/>
          </a:stretch>
        </p:blipFill>
        <p:spPr>
          <a:xfrm>
            <a:off x="6096000" y="1497536"/>
            <a:ext cx="5315692" cy="3903662"/>
          </a:xfrm>
          <a:prstGeom prst="rect">
            <a:avLst/>
          </a:prstGeom>
        </p:spPr>
      </p:pic>
    </p:spTree>
    <p:extLst>
      <p:ext uri="{BB962C8B-B14F-4D97-AF65-F5344CB8AC3E}">
        <p14:creationId xmlns:p14="http://schemas.microsoft.com/office/powerpoint/2010/main" val="2364714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2F90-6CFD-409C-3582-5B3B9135A97D}"/>
              </a:ext>
            </a:extLst>
          </p:cNvPr>
          <p:cNvSpPr>
            <a:spLocks noGrp="1"/>
          </p:cNvSpPr>
          <p:nvPr>
            <p:ph type="title"/>
          </p:nvPr>
        </p:nvSpPr>
        <p:spPr/>
        <p:txBody>
          <a:bodyPr/>
          <a:lstStyle/>
          <a:p>
            <a:r>
              <a:rPr lang="en-US" dirty="0"/>
              <a:t>Evaluate TF/</a:t>
            </a:r>
            <a:r>
              <a:rPr lang="en-US" dirty="0" err="1"/>
              <a:t>PyTorch</a:t>
            </a:r>
            <a:r>
              <a:rPr lang="en-US" dirty="0"/>
              <a:t> Model 3</a:t>
            </a:r>
          </a:p>
        </p:txBody>
      </p:sp>
      <p:sp>
        <p:nvSpPr>
          <p:cNvPr id="3" name="Content Placeholder 2">
            <a:extLst>
              <a:ext uri="{FF2B5EF4-FFF2-40B4-BE49-F238E27FC236}">
                <a16:creationId xmlns:a16="http://schemas.microsoft.com/office/drawing/2014/main" id="{A8F503CB-E3C4-B7DD-357C-B88A201A17CC}"/>
              </a:ext>
            </a:extLst>
          </p:cNvPr>
          <p:cNvSpPr>
            <a:spLocks noGrp="1"/>
          </p:cNvSpPr>
          <p:nvPr>
            <p:ph idx="1"/>
          </p:nvPr>
        </p:nvSpPr>
        <p:spPr/>
        <p:txBody>
          <a:bodyPr>
            <a:normAutofit/>
          </a:bodyPr>
          <a:lstStyle/>
          <a:p>
            <a:r>
              <a:rPr lang="en-US" dirty="0"/>
              <a:t>TensorFlow model 3 on the test data yielded an overall accuracy of 64% and weighted f1-score of 0.62, by far the highest I have seen from any model. Model 3 was also the quickest to train. All these factors demonstrate the usefulness of a pre-trained model and transfer learning. The best TF model was the pre-trained MobileNetV3Large model.</a:t>
            </a:r>
          </a:p>
          <a:p>
            <a:r>
              <a:rPr lang="en-US" dirty="0" err="1"/>
              <a:t>PyTorch</a:t>
            </a:r>
            <a:r>
              <a:rPr lang="en-US" dirty="0"/>
              <a:t> model 3 yielded an overall accuracy of 64% and f1-score of 0.63, which is almost the same as TF model 3. While the loss was still decreasing at the end of training, epochs 19 to 20 resulted in a decrease in loss of only 0.01, compared to models 1 and 2 where the loss was still decreasing by 0.56 and 0.29, respectively. Overall, the pre-trained model produces the best scores in accuracy and f-1 on the test data and is my recommended model.</a:t>
            </a:r>
          </a:p>
        </p:txBody>
      </p:sp>
    </p:spTree>
    <p:extLst>
      <p:ext uri="{BB962C8B-B14F-4D97-AF65-F5344CB8AC3E}">
        <p14:creationId xmlns:p14="http://schemas.microsoft.com/office/powerpoint/2010/main" val="123624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91EEC-EFDA-5069-CD0F-526E866A310B}"/>
              </a:ext>
            </a:extLst>
          </p:cNvPr>
          <p:cNvSpPr>
            <a:spLocks noGrp="1"/>
          </p:cNvSpPr>
          <p:nvPr>
            <p:ph type="title"/>
          </p:nvPr>
        </p:nvSpPr>
        <p:spPr>
          <a:xfrm>
            <a:off x="790514" y="800100"/>
            <a:ext cx="3945531" cy="1443597"/>
          </a:xfrm>
        </p:spPr>
        <p:txBody>
          <a:bodyPr anchor="b">
            <a:normAutofit/>
          </a:bodyPr>
          <a:lstStyle/>
          <a:p>
            <a:pPr algn="r"/>
            <a:r>
              <a:rPr lang="en-US" dirty="0"/>
              <a:t>Overview</a:t>
            </a:r>
          </a:p>
        </p:txBody>
      </p:sp>
      <p:cxnSp>
        <p:nvCxnSpPr>
          <p:cNvPr id="10" name="Straight Connector 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8B9790-8A93-00AF-F52A-12208F83F1F9}"/>
              </a:ext>
            </a:extLst>
          </p:cNvPr>
          <p:cNvSpPr>
            <a:spLocks noGrp="1"/>
          </p:cNvSpPr>
          <p:nvPr>
            <p:ph idx="1"/>
          </p:nvPr>
        </p:nvSpPr>
        <p:spPr>
          <a:xfrm>
            <a:off x="5227977" y="876300"/>
            <a:ext cx="6173504" cy="5181600"/>
          </a:xfrm>
        </p:spPr>
        <p:txBody>
          <a:bodyPr anchor="t" anchorCtr="0">
            <a:normAutofit/>
          </a:bodyPr>
          <a:lstStyle/>
          <a:p>
            <a:pPr marL="0" indent="0">
              <a:buNone/>
            </a:pPr>
            <a:r>
              <a:rPr lang="en-US" dirty="0"/>
              <a:t>Data Source from </a:t>
            </a:r>
            <a:r>
              <a:rPr lang="en-US" dirty="0">
                <a:hlinkClick r:id="rId2"/>
              </a:rPr>
              <a:t>MIT</a:t>
            </a:r>
            <a:r>
              <a:rPr lang="en-US" dirty="0"/>
              <a:t> containing over 15,000 images of indoor locations. There are 67 total categories in the original dataset and I will use 61 of those. </a:t>
            </a:r>
          </a:p>
          <a:p>
            <a:pPr marL="0" indent="0">
              <a:buNone/>
            </a:pPr>
            <a:r>
              <a:rPr lang="en-US" dirty="0"/>
              <a:t>Objective: Perform image classification on 61 target classes. </a:t>
            </a:r>
          </a:p>
          <a:p>
            <a:pPr marL="0" indent="0">
              <a:buNone/>
            </a:pPr>
            <a:r>
              <a:rPr lang="en-US" dirty="0"/>
              <a:t>Build and evaluate the following three models using both TensorFlow and </a:t>
            </a:r>
            <a:r>
              <a:rPr lang="en-US" dirty="0" err="1"/>
              <a:t>PyTorch</a:t>
            </a:r>
            <a:r>
              <a:rPr lang="en-US" dirty="0"/>
              <a:t>. </a:t>
            </a:r>
          </a:p>
          <a:p>
            <a:pPr marL="457200" indent="-457200">
              <a:buFont typeface="+mj-lt"/>
              <a:buAutoNum type="arabicPeriod"/>
            </a:pPr>
            <a:r>
              <a:rPr lang="en-US" dirty="0"/>
              <a:t>Baseline CNN model</a:t>
            </a:r>
          </a:p>
          <a:p>
            <a:pPr marL="457200" indent="-457200">
              <a:buFont typeface="+mj-lt"/>
              <a:buAutoNum type="arabicPeriod"/>
            </a:pPr>
            <a:r>
              <a:rPr lang="en-US" dirty="0"/>
              <a:t>CNN model with data augmentation and dropout</a:t>
            </a:r>
          </a:p>
          <a:p>
            <a:pPr marL="457200" indent="-457200">
              <a:buFont typeface="+mj-lt"/>
              <a:buAutoNum type="arabicPeriod"/>
            </a:pPr>
            <a:r>
              <a:rPr lang="en-US" dirty="0"/>
              <a:t>Pre-trained model using transfer learning</a:t>
            </a:r>
          </a:p>
          <a:p>
            <a:pPr marL="0" indent="0">
              <a:buNone/>
            </a:pPr>
            <a:r>
              <a:rPr lang="en-US" dirty="0"/>
              <a:t>Finally, I will recommend the best model based on test data evaluation. </a:t>
            </a:r>
          </a:p>
        </p:txBody>
      </p:sp>
    </p:spTree>
    <p:extLst>
      <p:ext uri="{BB962C8B-B14F-4D97-AF65-F5344CB8AC3E}">
        <p14:creationId xmlns:p14="http://schemas.microsoft.com/office/powerpoint/2010/main" val="224109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3A81-11B6-E9B1-111A-F42BF1A45471}"/>
              </a:ext>
            </a:extLst>
          </p:cNvPr>
          <p:cNvSpPr>
            <a:spLocks noGrp="1"/>
          </p:cNvSpPr>
          <p:nvPr>
            <p:ph type="title"/>
          </p:nvPr>
        </p:nvSpPr>
        <p:spPr/>
        <p:txBody>
          <a:bodyPr/>
          <a:lstStyle/>
          <a:p>
            <a:r>
              <a:rPr lang="en-US" dirty="0"/>
              <a:t>Preprocessing Data Steps</a:t>
            </a:r>
          </a:p>
        </p:txBody>
      </p:sp>
      <p:sp>
        <p:nvSpPr>
          <p:cNvPr id="3" name="Content Placeholder 2">
            <a:extLst>
              <a:ext uri="{FF2B5EF4-FFF2-40B4-BE49-F238E27FC236}">
                <a16:creationId xmlns:a16="http://schemas.microsoft.com/office/drawing/2014/main" id="{2FFAE5D5-FB58-D218-402A-AD3B376C5B3A}"/>
              </a:ext>
            </a:extLst>
          </p:cNvPr>
          <p:cNvSpPr>
            <a:spLocks noGrp="1"/>
          </p:cNvSpPr>
          <p:nvPr>
            <p:ph idx="1"/>
          </p:nvPr>
        </p:nvSpPr>
        <p:spPr/>
        <p:txBody>
          <a:bodyPr/>
          <a:lstStyle/>
          <a:p>
            <a:r>
              <a:rPr lang="en-US" dirty="0"/>
              <a:t>1. Loaded data and confirmed there are 61 classes of indoor images.</a:t>
            </a:r>
          </a:p>
          <a:p>
            <a:r>
              <a:rPr lang="en-US" dirty="0"/>
              <a:t>2. Checked if there are any bad images in the data, confirming 0 bad paths. </a:t>
            </a:r>
          </a:p>
          <a:p>
            <a:r>
              <a:rPr lang="en-US" dirty="0"/>
              <a:t>3. Viewed one image from each class in its original format. </a:t>
            </a:r>
          </a:p>
          <a:p>
            <a:r>
              <a:rPr lang="en-US" dirty="0"/>
              <a:t>4. Created training, validation, and test data. All three were used in TensorFlow, but I only used training and test in </a:t>
            </a:r>
            <a:r>
              <a:rPr lang="en-US" dirty="0" err="1"/>
              <a:t>PyTorch</a:t>
            </a:r>
            <a:r>
              <a:rPr lang="en-US" dirty="0"/>
              <a:t>. </a:t>
            </a:r>
          </a:p>
        </p:txBody>
      </p:sp>
    </p:spTree>
    <p:extLst>
      <p:ext uri="{BB962C8B-B14F-4D97-AF65-F5344CB8AC3E}">
        <p14:creationId xmlns:p14="http://schemas.microsoft.com/office/powerpoint/2010/main" val="331827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531E-43B9-14AA-F006-836235A86665}"/>
              </a:ext>
            </a:extLst>
          </p:cNvPr>
          <p:cNvSpPr>
            <a:spLocks noGrp="1"/>
          </p:cNvSpPr>
          <p:nvPr>
            <p:ph type="title"/>
          </p:nvPr>
        </p:nvSpPr>
        <p:spPr/>
        <p:txBody>
          <a:bodyPr/>
          <a:lstStyle/>
          <a:p>
            <a:r>
              <a:rPr lang="en-US" dirty="0"/>
              <a:t>TensorFlow Data Creation</a:t>
            </a:r>
          </a:p>
        </p:txBody>
      </p:sp>
      <p:pic>
        <p:nvPicPr>
          <p:cNvPr id="5" name="Content Placeholder 4">
            <a:extLst>
              <a:ext uri="{FF2B5EF4-FFF2-40B4-BE49-F238E27FC236}">
                <a16:creationId xmlns:a16="http://schemas.microsoft.com/office/drawing/2014/main" id="{C1CA3C9E-1A71-1607-B120-4CE64E2340BA}"/>
              </a:ext>
            </a:extLst>
          </p:cNvPr>
          <p:cNvPicPr>
            <a:picLocks noGrp="1" noChangeAspect="1"/>
          </p:cNvPicPr>
          <p:nvPr>
            <p:ph idx="1"/>
          </p:nvPr>
        </p:nvPicPr>
        <p:blipFill>
          <a:blip r:embed="rId2"/>
          <a:stretch>
            <a:fillRect/>
          </a:stretch>
        </p:blipFill>
        <p:spPr>
          <a:xfrm>
            <a:off x="914402" y="1497536"/>
            <a:ext cx="7744906" cy="2019582"/>
          </a:xfrm>
        </p:spPr>
      </p:pic>
      <p:pic>
        <p:nvPicPr>
          <p:cNvPr id="7" name="Picture 6">
            <a:extLst>
              <a:ext uri="{FF2B5EF4-FFF2-40B4-BE49-F238E27FC236}">
                <a16:creationId xmlns:a16="http://schemas.microsoft.com/office/drawing/2014/main" id="{D0FD3D52-D856-7F5D-51D6-27D8E7158137}"/>
              </a:ext>
            </a:extLst>
          </p:cNvPr>
          <p:cNvPicPr>
            <a:picLocks noChangeAspect="1"/>
          </p:cNvPicPr>
          <p:nvPr/>
        </p:nvPicPr>
        <p:blipFill>
          <a:blip r:embed="rId3"/>
          <a:stretch>
            <a:fillRect/>
          </a:stretch>
        </p:blipFill>
        <p:spPr>
          <a:xfrm>
            <a:off x="914402" y="3517118"/>
            <a:ext cx="7744906" cy="3105583"/>
          </a:xfrm>
          <a:prstGeom prst="rect">
            <a:avLst/>
          </a:prstGeom>
        </p:spPr>
      </p:pic>
    </p:spTree>
    <p:extLst>
      <p:ext uri="{BB962C8B-B14F-4D97-AF65-F5344CB8AC3E}">
        <p14:creationId xmlns:p14="http://schemas.microsoft.com/office/powerpoint/2010/main" val="255044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8B35-8AC5-EDC5-CCDE-0C599FC618AF}"/>
              </a:ext>
            </a:extLst>
          </p:cNvPr>
          <p:cNvSpPr>
            <a:spLocks noGrp="1"/>
          </p:cNvSpPr>
          <p:nvPr>
            <p:ph type="title"/>
          </p:nvPr>
        </p:nvSpPr>
        <p:spPr/>
        <p:txBody>
          <a:bodyPr/>
          <a:lstStyle/>
          <a:p>
            <a:r>
              <a:rPr lang="en-US" dirty="0" err="1"/>
              <a:t>PyTorch</a:t>
            </a:r>
            <a:r>
              <a:rPr lang="en-US" dirty="0"/>
              <a:t> Data Creation and Normalization</a:t>
            </a:r>
          </a:p>
        </p:txBody>
      </p:sp>
      <p:pic>
        <p:nvPicPr>
          <p:cNvPr id="5" name="Picture 4">
            <a:extLst>
              <a:ext uri="{FF2B5EF4-FFF2-40B4-BE49-F238E27FC236}">
                <a16:creationId xmlns:a16="http://schemas.microsoft.com/office/drawing/2014/main" id="{F80D0658-E11E-0C57-3622-534F20EBC8C8}"/>
              </a:ext>
            </a:extLst>
          </p:cNvPr>
          <p:cNvPicPr>
            <a:picLocks noChangeAspect="1"/>
          </p:cNvPicPr>
          <p:nvPr/>
        </p:nvPicPr>
        <p:blipFill>
          <a:blip r:embed="rId2"/>
          <a:stretch>
            <a:fillRect/>
          </a:stretch>
        </p:blipFill>
        <p:spPr>
          <a:xfrm>
            <a:off x="849758" y="1497536"/>
            <a:ext cx="8926171" cy="3639058"/>
          </a:xfrm>
          <a:prstGeom prst="rect">
            <a:avLst/>
          </a:prstGeom>
        </p:spPr>
      </p:pic>
      <p:pic>
        <p:nvPicPr>
          <p:cNvPr id="7" name="Picture 6">
            <a:extLst>
              <a:ext uri="{FF2B5EF4-FFF2-40B4-BE49-F238E27FC236}">
                <a16:creationId xmlns:a16="http://schemas.microsoft.com/office/drawing/2014/main" id="{1784B3C1-0E9B-0006-4929-13EE3F4F2740}"/>
              </a:ext>
            </a:extLst>
          </p:cNvPr>
          <p:cNvPicPr>
            <a:picLocks noChangeAspect="1"/>
          </p:cNvPicPr>
          <p:nvPr/>
        </p:nvPicPr>
        <p:blipFill>
          <a:blip r:embed="rId3"/>
          <a:stretch>
            <a:fillRect/>
          </a:stretch>
        </p:blipFill>
        <p:spPr>
          <a:xfrm>
            <a:off x="849758" y="5136594"/>
            <a:ext cx="10574226" cy="666843"/>
          </a:xfrm>
          <a:prstGeom prst="rect">
            <a:avLst/>
          </a:prstGeom>
        </p:spPr>
      </p:pic>
    </p:spTree>
    <p:extLst>
      <p:ext uri="{BB962C8B-B14F-4D97-AF65-F5344CB8AC3E}">
        <p14:creationId xmlns:p14="http://schemas.microsoft.com/office/powerpoint/2010/main" val="242174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151C-C28F-6BAC-4337-3953D5877F83}"/>
              </a:ext>
            </a:extLst>
          </p:cNvPr>
          <p:cNvSpPr>
            <a:spLocks noGrp="1"/>
          </p:cNvSpPr>
          <p:nvPr>
            <p:ph type="title"/>
          </p:nvPr>
        </p:nvSpPr>
        <p:spPr/>
        <p:txBody>
          <a:bodyPr/>
          <a:lstStyle/>
          <a:p>
            <a:r>
              <a:rPr lang="en-US" dirty="0"/>
              <a:t>TensorFlow Configure/Normalize Data</a:t>
            </a:r>
          </a:p>
        </p:txBody>
      </p:sp>
      <p:pic>
        <p:nvPicPr>
          <p:cNvPr id="5" name="Content Placeholder 4">
            <a:extLst>
              <a:ext uri="{FF2B5EF4-FFF2-40B4-BE49-F238E27FC236}">
                <a16:creationId xmlns:a16="http://schemas.microsoft.com/office/drawing/2014/main" id="{44AD24C7-81E0-5C33-9962-C207C78A2E86}"/>
              </a:ext>
            </a:extLst>
          </p:cNvPr>
          <p:cNvPicPr>
            <a:picLocks noGrp="1" noChangeAspect="1"/>
          </p:cNvPicPr>
          <p:nvPr>
            <p:ph idx="1"/>
          </p:nvPr>
        </p:nvPicPr>
        <p:blipFill>
          <a:blip r:embed="rId2"/>
          <a:stretch>
            <a:fillRect/>
          </a:stretch>
        </p:blipFill>
        <p:spPr>
          <a:xfrm>
            <a:off x="849758" y="1497536"/>
            <a:ext cx="5563376" cy="1295581"/>
          </a:xfrm>
        </p:spPr>
      </p:pic>
      <p:pic>
        <p:nvPicPr>
          <p:cNvPr id="7" name="Picture 6">
            <a:extLst>
              <a:ext uri="{FF2B5EF4-FFF2-40B4-BE49-F238E27FC236}">
                <a16:creationId xmlns:a16="http://schemas.microsoft.com/office/drawing/2014/main" id="{65E1C105-D2E4-19C9-DDB8-3A14E6456305}"/>
              </a:ext>
            </a:extLst>
          </p:cNvPr>
          <p:cNvPicPr>
            <a:picLocks noChangeAspect="1"/>
          </p:cNvPicPr>
          <p:nvPr/>
        </p:nvPicPr>
        <p:blipFill>
          <a:blip r:embed="rId3"/>
          <a:stretch>
            <a:fillRect/>
          </a:stretch>
        </p:blipFill>
        <p:spPr>
          <a:xfrm>
            <a:off x="849758" y="3337810"/>
            <a:ext cx="8830907" cy="695422"/>
          </a:xfrm>
          <a:prstGeom prst="rect">
            <a:avLst/>
          </a:prstGeom>
        </p:spPr>
      </p:pic>
    </p:spTree>
    <p:extLst>
      <p:ext uri="{BB962C8B-B14F-4D97-AF65-F5344CB8AC3E}">
        <p14:creationId xmlns:p14="http://schemas.microsoft.com/office/powerpoint/2010/main" val="93429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A173-2F80-73A0-694D-771E10C8EB38}"/>
              </a:ext>
            </a:extLst>
          </p:cNvPr>
          <p:cNvSpPr>
            <a:spLocks noGrp="1"/>
          </p:cNvSpPr>
          <p:nvPr>
            <p:ph type="title"/>
          </p:nvPr>
        </p:nvSpPr>
        <p:spPr/>
        <p:txBody>
          <a:bodyPr/>
          <a:lstStyle/>
          <a:p>
            <a:r>
              <a:rPr lang="en-US" dirty="0"/>
              <a:t>TensorFlow Model 1 Summary and Training</a:t>
            </a:r>
          </a:p>
        </p:txBody>
      </p:sp>
      <p:pic>
        <p:nvPicPr>
          <p:cNvPr id="5" name="Content Placeholder 4">
            <a:extLst>
              <a:ext uri="{FF2B5EF4-FFF2-40B4-BE49-F238E27FC236}">
                <a16:creationId xmlns:a16="http://schemas.microsoft.com/office/drawing/2014/main" id="{B894550A-69FB-E0E1-6799-035A8B845B7E}"/>
              </a:ext>
            </a:extLst>
          </p:cNvPr>
          <p:cNvPicPr>
            <a:picLocks noGrp="1" noChangeAspect="1"/>
          </p:cNvPicPr>
          <p:nvPr>
            <p:ph idx="1"/>
          </p:nvPr>
        </p:nvPicPr>
        <p:blipFill>
          <a:blip r:embed="rId2"/>
          <a:stretch>
            <a:fillRect/>
          </a:stretch>
        </p:blipFill>
        <p:spPr>
          <a:xfrm>
            <a:off x="849758" y="1497535"/>
            <a:ext cx="3214242" cy="4729235"/>
          </a:xfrm>
        </p:spPr>
      </p:pic>
      <p:sp>
        <p:nvSpPr>
          <p:cNvPr id="8" name="TextBox 7">
            <a:extLst>
              <a:ext uri="{FF2B5EF4-FFF2-40B4-BE49-F238E27FC236}">
                <a16:creationId xmlns:a16="http://schemas.microsoft.com/office/drawing/2014/main" id="{71D1EA79-6767-F373-BE10-6E96B572A315}"/>
              </a:ext>
            </a:extLst>
          </p:cNvPr>
          <p:cNvSpPr txBox="1"/>
          <p:nvPr/>
        </p:nvSpPr>
        <p:spPr>
          <a:xfrm>
            <a:off x="5537200" y="1790700"/>
            <a:ext cx="4991100" cy="2585323"/>
          </a:xfrm>
          <a:prstGeom prst="rect">
            <a:avLst/>
          </a:prstGeom>
          <a:noFill/>
        </p:spPr>
        <p:txBody>
          <a:bodyPr wrap="square" rtlCol="0">
            <a:spAutoFit/>
          </a:bodyPr>
          <a:lstStyle/>
          <a:p>
            <a:r>
              <a:rPr lang="en-US" dirty="0"/>
              <a:t>Each TensorFlow model was trained using 100 epochs and patience = 7.</a:t>
            </a:r>
          </a:p>
          <a:p>
            <a:endParaRPr lang="en-US" dirty="0"/>
          </a:p>
          <a:p>
            <a:r>
              <a:rPr lang="en-US" dirty="0"/>
              <a:t>Optimizer = Adam</a:t>
            </a:r>
          </a:p>
          <a:p>
            <a:r>
              <a:rPr lang="en-US" dirty="0"/>
              <a:t>Loss = </a:t>
            </a:r>
            <a:r>
              <a:rPr lang="en-US" dirty="0" err="1"/>
              <a:t>SpareCategoricalCrossentropy</a:t>
            </a:r>
            <a:endParaRPr lang="en-US" dirty="0"/>
          </a:p>
          <a:p>
            <a:r>
              <a:rPr lang="en-US" dirty="0"/>
              <a:t>Metric = accuracy </a:t>
            </a:r>
          </a:p>
          <a:p>
            <a:endParaRPr lang="en-US" dirty="0"/>
          </a:p>
          <a:p>
            <a:r>
              <a:rPr lang="en-US" dirty="0"/>
              <a:t>Highest training accuracy was 0.9891 and highest validation accuracy was 0.2391. </a:t>
            </a:r>
          </a:p>
        </p:txBody>
      </p:sp>
    </p:spTree>
    <p:extLst>
      <p:ext uri="{BB962C8B-B14F-4D97-AF65-F5344CB8AC3E}">
        <p14:creationId xmlns:p14="http://schemas.microsoft.com/office/powerpoint/2010/main" val="314196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545A-EBFB-0B46-8605-E0B85741AE5B}"/>
              </a:ext>
            </a:extLst>
          </p:cNvPr>
          <p:cNvSpPr>
            <a:spLocks noGrp="1"/>
          </p:cNvSpPr>
          <p:nvPr>
            <p:ph type="title"/>
          </p:nvPr>
        </p:nvSpPr>
        <p:spPr/>
        <p:txBody>
          <a:bodyPr/>
          <a:lstStyle/>
          <a:p>
            <a:r>
              <a:rPr lang="en-US" dirty="0" err="1"/>
              <a:t>PyTorch</a:t>
            </a:r>
            <a:r>
              <a:rPr lang="en-US" dirty="0"/>
              <a:t> Model 1 Summary and Training</a:t>
            </a:r>
          </a:p>
        </p:txBody>
      </p:sp>
      <p:pic>
        <p:nvPicPr>
          <p:cNvPr id="5" name="Picture 4">
            <a:extLst>
              <a:ext uri="{FF2B5EF4-FFF2-40B4-BE49-F238E27FC236}">
                <a16:creationId xmlns:a16="http://schemas.microsoft.com/office/drawing/2014/main" id="{B457D70F-BDE6-6DC3-2CBD-6811CCAD827D}"/>
              </a:ext>
            </a:extLst>
          </p:cNvPr>
          <p:cNvPicPr>
            <a:picLocks noChangeAspect="1"/>
          </p:cNvPicPr>
          <p:nvPr/>
        </p:nvPicPr>
        <p:blipFill>
          <a:blip r:embed="rId2"/>
          <a:stretch>
            <a:fillRect/>
          </a:stretch>
        </p:blipFill>
        <p:spPr>
          <a:xfrm>
            <a:off x="849758" y="1497536"/>
            <a:ext cx="4763165" cy="3334215"/>
          </a:xfrm>
          <a:prstGeom prst="rect">
            <a:avLst/>
          </a:prstGeom>
        </p:spPr>
      </p:pic>
      <p:pic>
        <p:nvPicPr>
          <p:cNvPr id="7" name="Picture 6">
            <a:extLst>
              <a:ext uri="{FF2B5EF4-FFF2-40B4-BE49-F238E27FC236}">
                <a16:creationId xmlns:a16="http://schemas.microsoft.com/office/drawing/2014/main" id="{24F9CE91-CDCA-71C5-4D1C-ACD2FD704D38}"/>
              </a:ext>
            </a:extLst>
          </p:cNvPr>
          <p:cNvPicPr>
            <a:picLocks noChangeAspect="1"/>
          </p:cNvPicPr>
          <p:nvPr/>
        </p:nvPicPr>
        <p:blipFill>
          <a:blip r:embed="rId3"/>
          <a:stretch>
            <a:fillRect/>
          </a:stretch>
        </p:blipFill>
        <p:spPr>
          <a:xfrm>
            <a:off x="849758" y="5069909"/>
            <a:ext cx="4925112" cy="924054"/>
          </a:xfrm>
          <a:prstGeom prst="rect">
            <a:avLst/>
          </a:prstGeom>
        </p:spPr>
      </p:pic>
      <p:sp>
        <p:nvSpPr>
          <p:cNvPr id="8" name="TextBox 7">
            <a:extLst>
              <a:ext uri="{FF2B5EF4-FFF2-40B4-BE49-F238E27FC236}">
                <a16:creationId xmlns:a16="http://schemas.microsoft.com/office/drawing/2014/main" id="{34356C6E-D499-EA34-6DF6-CB6995560735}"/>
              </a:ext>
            </a:extLst>
          </p:cNvPr>
          <p:cNvSpPr txBox="1"/>
          <p:nvPr/>
        </p:nvSpPr>
        <p:spPr>
          <a:xfrm>
            <a:off x="6063678" y="4931771"/>
            <a:ext cx="5213920" cy="1200329"/>
          </a:xfrm>
          <a:prstGeom prst="rect">
            <a:avLst/>
          </a:prstGeom>
          <a:noFill/>
        </p:spPr>
        <p:txBody>
          <a:bodyPr wrap="square" rtlCol="0">
            <a:spAutoFit/>
          </a:bodyPr>
          <a:lstStyle/>
          <a:p>
            <a:r>
              <a:rPr lang="en-US" dirty="0"/>
              <a:t>Used the same criterion and optimizer for all </a:t>
            </a:r>
            <a:r>
              <a:rPr lang="en-US" dirty="0" err="1"/>
              <a:t>PyTorch</a:t>
            </a:r>
            <a:r>
              <a:rPr lang="en-US" dirty="0"/>
              <a:t> models. Attempted to rerun the </a:t>
            </a:r>
            <a:r>
              <a:rPr lang="en-US" dirty="0" err="1"/>
              <a:t>PyTorch</a:t>
            </a:r>
            <a:r>
              <a:rPr lang="en-US" dirty="0"/>
              <a:t> notebook with 40 epochs instead of 20 but ran out of GPU time on </a:t>
            </a:r>
            <a:r>
              <a:rPr lang="en-US" dirty="0" err="1"/>
              <a:t>Colab</a:t>
            </a:r>
            <a:r>
              <a:rPr lang="en-US" dirty="0"/>
              <a:t>. </a:t>
            </a:r>
          </a:p>
        </p:txBody>
      </p:sp>
      <p:pic>
        <p:nvPicPr>
          <p:cNvPr id="10" name="Picture 9">
            <a:extLst>
              <a:ext uri="{FF2B5EF4-FFF2-40B4-BE49-F238E27FC236}">
                <a16:creationId xmlns:a16="http://schemas.microsoft.com/office/drawing/2014/main" id="{C8A615B9-E13C-6815-9828-902B1298D476}"/>
              </a:ext>
            </a:extLst>
          </p:cNvPr>
          <p:cNvPicPr>
            <a:picLocks noChangeAspect="1"/>
          </p:cNvPicPr>
          <p:nvPr/>
        </p:nvPicPr>
        <p:blipFill>
          <a:blip r:embed="rId4"/>
          <a:stretch>
            <a:fillRect/>
          </a:stretch>
        </p:blipFill>
        <p:spPr>
          <a:xfrm>
            <a:off x="6063678" y="1494684"/>
            <a:ext cx="2829320" cy="3248478"/>
          </a:xfrm>
          <a:prstGeom prst="rect">
            <a:avLst/>
          </a:prstGeom>
        </p:spPr>
      </p:pic>
    </p:spTree>
    <p:extLst>
      <p:ext uri="{BB962C8B-B14F-4D97-AF65-F5344CB8AC3E}">
        <p14:creationId xmlns:p14="http://schemas.microsoft.com/office/powerpoint/2010/main" val="279474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BDD5-B524-25BA-4805-4B138BF7E0C0}"/>
              </a:ext>
            </a:extLst>
          </p:cNvPr>
          <p:cNvSpPr>
            <a:spLocks noGrp="1"/>
          </p:cNvSpPr>
          <p:nvPr>
            <p:ph type="title"/>
          </p:nvPr>
        </p:nvSpPr>
        <p:spPr/>
        <p:txBody>
          <a:bodyPr/>
          <a:lstStyle/>
          <a:p>
            <a:r>
              <a:rPr lang="en-US" dirty="0"/>
              <a:t>TensorFlow Training/Validation Graphs</a:t>
            </a:r>
          </a:p>
        </p:txBody>
      </p:sp>
      <p:pic>
        <p:nvPicPr>
          <p:cNvPr id="7" name="Content Placeholder 6">
            <a:extLst>
              <a:ext uri="{FF2B5EF4-FFF2-40B4-BE49-F238E27FC236}">
                <a16:creationId xmlns:a16="http://schemas.microsoft.com/office/drawing/2014/main" id="{D399CC9B-0E62-593F-F232-6120FBF6626E}"/>
              </a:ext>
            </a:extLst>
          </p:cNvPr>
          <p:cNvPicPr>
            <a:picLocks noGrp="1" noChangeAspect="1"/>
          </p:cNvPicPr>
          <p:nvPr>
            <p:ph idx="1"/>
          </p:nvPr>
        </p:nvPicPr>
        <p:blipFill>
          <a:blip r:embed="rId2"/>
          <a:stretch>
            <a:fillRect/>
          </a:stretch>
        </p:blipFill>
        <p:spPr>
          <a:xfrm>
            <a:off x="6127345" y="1497537"/>
            <a:ext cx="5334745" cy="4020110"/>
          </a:xfrm>
        </p:spPr>
      </p:pic>
      <p:pic>
        <p:nvPicPr>
          <p:cNvPr id="5" name="Picture 4">
            <a:extLst>
              <a:ext uri="{FF2B5EF4-FFF2-40B4-BE49-F238E27FC236}">
                <a16:creationId xmlns:a16="http://schemas.microsoft.com/office/drawing/2014/main" id="{6EFC8623-06DE-7F10-B445-CFD464AD3244}"/>
              </a:ext>
            </a:extLst>
          </p:cNvPr>
          <p:cNvPicPr>
            <a:picLocks noChangeAspect="1"/>
          </p:cNvPicPr>
          <p:nvPr/>
        </p:nvPicPr>
        <p:blipFill>
          <a:blip r:embed="rId3"/>
          <a:stretch>
            <a:fillRect/>
          </a:stretch>
        </p:blipFill>
        <p:spPr>
          <a:xfrm>
            <a:off x="849758" y="1497536"/>
            <a:ext cx="5277587" cy="4020111"/>
          </a:xfrm>
          <a:prstGeom prst="rect">
            <a:avLst/>
          </a:prstGeom>
        </p:spPr>
      </p:pic>
    </p:spTree>
    <p:extLst>
      <p:ext uri="{BB962C8B-B14F-4D97-AF65-F5344CB8AC3E}">
        <p14:creationId xmlns:p14="http://schemas.microsoft.com/office/powerpoint/2010/main" val="162370411"/>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636</TotalTime>
  <Words>911</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Georgia Pro Light</vt:lpstr>
      <vt:lpstr>VaultVTI</vt:lpstr>
      <vt:lpstr>MIT Indoor Scenes</vt:lpstr>
      <vt:lpstr>Overview</vt:lpstr>
      <vt:lpstr>Preprocessing Data Steps</vt:lpstr>
      <vt:lpstr>TensorFlow Data Creation</vt:lpstr>
      <vt:lpstr>PyTorch Data Creation and Normalization</vt:lpstr>
      <vt:lpstr>TensorFlow Configure/Normalize Data</vt:lpstr>
      <vt:lpstr>TensorFlow Model 1 Summary and Training</vt:lpstr>
      <vt:lpstr>PyTorch Model 1 Summary and Training</vt:lpstr>
      <vt:lpstr>TensorFlow Training/Validation Graphs</vt:lpstr>
      <vt:lpstr>Evaluate Baseline TF/PyTorch Models</vt:lpstr>
      <vt:lpstr>TensorFlow Model 2 Summary and Training</vt:lpstr>
      <vt:lpstr>PyTorch Model 2 Summary and Training</vt:lpstr>
      <vt:lpstr>TensorFlow Training/Validation Graphs</vt:lpstr>
      <vt:lpstr>Evaluate TF/PyTorch Model 2</vt:lpstr>
      <vt:lpstr>TensorFlow Model 3 Summary and Training</vt:lpstr>
      <vt:lpstr>PyTorch Model 3 Summary and Training</vt:lpstr>
      <vt:lpstr>TensorFlow Training/Validation Graphs</vt:lpstr>
      <vt:lpstr>Evaluate TF/PyTorch Model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Fare for Taxi Rides in Chicago 2016</dc:title>
  <dc:creator>wangster007@gmail.com</dc:creator>
  <cp:lastModifiedBy>Wangster007@gmail.com</cp:lastModifiedBy>
  <cp:revision>7</cp:revision>
  <dcterms:created xsi:type="dcterms:W3CDTF">2023-12-11T19:11:00Z</dcterms:created>
  <dcterms:modified xsi:type="dcterms:W3CDTF">2024-05-13T20:12:32Z</dcterms:modified>
</cp:coreProperties>
</file>