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3"/>
    <p:sldId id="257" r:id="rId4"/>
    <p:sldId id="273" r:id="rId5"/>
    <p:sldId id="278" r:id="rId6"/>
    <p:sldId id="258" r:id="rId7"/>
    <p:sldId id="262" r:id="rId8"/>
    <p:sldId id="263" r:id="rId9"/>
    <p:sldId id="362" r:id="rId10"/>
    <p:sldId id="363" r:id="rId11"/>
    <p:sldId id="340" r:id="rId12"/>
    <p:sldId id="341" r:id="rId13"/>
    <p:sldId id="268" r:id="rId14"/>
    <p:sldId id="269" r:id="rId15"/>
    <p:sldId id="313" r:id="rId16"/>
    <p:sldId id="314" r:id="rId17"/>
    <p:sldId id="315" r:id="rId18"/>
    <p:sldId id="316" r:id="rId19"/>
    <p:sldId id="284" r:id="rId20"/>
    <p:sldId id="279" r:id="rId21"/>
    <p:sldId id="285" r:id="rId22"/>
    <p:sldId id="281" r:id="rId23"/>
    <p:sldId id="282" r:id="rId24"/>
    <p:sldId id="283" r:id="rId25"/>
    <p:sldId id="286" r:id="rId26"/>
    <p:sldId id="287" r:id="rId27"/>
    <p:sldId id="288" r:id="rId28"/>
    <p:sldId id="342" r:id="rId29"/>
    <p:sldId id="343" r:id="rId30"/>
    <p:sldId id="354" r:id="rId31"/>
    <p:sldId id="344" r:id="rId32"/>
    <p:sldId id="345" r:id="rId33"/>
    <p:sldId id="355" r:id="rId34"/>
    <p:sldId id="346" r:id="rId35"/>
    <p:sldId id="347" r:id="rId36"/>
    <p:sldId id="356" r:id="rId37"/>
    <p:sldId id="348" r:id="rId38"/>
    <p:sldId id="349" r:id="rId39"/>
    <p:sldId id="350" r:id="rId40"/>
    <p:sldId id="357" r:id="rId41"/>
    <p:sldId id="351" r:id="rId42"/>
    <p:sldId id="352" r:id="rId43"/>
    <p:sldId id="353" r:id="rId45"/>
    <p:sldId id="358" r:id="rId46"/>
    <p:sldId id="359" r:id="rId47"/>
    <p:sldId id="360" r:id="rId48"/>
    <p:sldId id="361" r:id="rId49"/>
    <p:sldId id="272" r:id="rId50"/>
    <p:sldId id="267"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05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zym:Desktop:&#25945;&#23398;:7_&#25968;&#25454;&#32467;&#26500;_&#38754;&#21521;&#23545;&#35937;_java:&#38754;&#21521;&#23545;&#35937;&#20998;&#26512;&#19982;&#35774;&#35745;:&#25104;&#32489;&#32479;&#35745;:&#38754;&#21521;&#23545;&#35937;&#25104;&#32489;&#27719;&#24635;.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zym:Desktop:&#25945;&#23398;:9_&#38754;&#21521;&#23545;&#35937;_Java:OOAD:PROJECT:project&#20998;&#25968;v7.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20"/>
    </mc:Choice>
    <mc:Fallback>
      <c:style val="20"/>
    </mc:Fallback>
  </mc:AlternateContent>
  <c:chart>
    <c:autoTitleDeleted val="1"/>
    <c:plotArea>
      <c:layout/>
      <c:scatterChart>
        <c:scatterStyle val="lineMarker"/>
        <c:varyColors val="0"/>
        <c:ser>
          <c:idx val="0"/>
          <c:order val="0"/>
          <c:spPr>
            <a:ln w="47625" cap="rnd" cmpd="sng" algn="ctr">
              <a:noFill/>
              <a:prstDash val="solid"/>
              <a:round/>
            </a:ln>
          </c:spPr>
          <c:dLbls>
            <c:delete val="1"/>
          </c:dLbls>
          <c:yVal>
            <c:numRef>
              <c:f>Sheet3!$A$1:$A$108</c:f>
              <c:numCache>
                <c:formatCode>General</c:formatCode>
                <c:ptCount val="108"/>
                <c:pt idx="0">
                  <c:v>100</c:v>
                </c:pt>
                <c:pt idx="1">
                  <c:v>100</c:v>
                </c:pt>
                <c:pt idx="2">
                  <c:v>100</c:v>
                </c:pt>
                <c:pt idx="3">
                  <c:v>100</c:v>
                </c:pt>
                <c:pt idx="4">
                  <c:v>100</c:v>
                </c:pt>
                <c:pt idx="5">
                  <c:v>100</c:v>
                </c:pt>
                <c:pt idx="6">
                  <c:v>100</c:v>
                </c:pt>
                <c:pt idx="7">
                  <c:v>100</c:v>
                </c:pt>
                <c:pt idx="8">
                  <c:v>100</c:v>
                </c:pt>
                <c:pt idx="9">
                  <c:v>100</c:v>
                </c:pt>
                <c:pt idx="10">
                  <c:v>100</c:v>
                </c:pt>
                <c:pt idx="11">
                  <c:v>97.1428571428571</c:v>
                </c:pt>
                <c:pt idx="12">
                  <c:v>97.1428571428571</c:v>
                </c:pt>
                <c:pt idx="13">
                  <c:v>94.2857142857143</c:v>
                </c:pt>
                <c:pt idx="14">
                  <c:v>94.2857142857143</c:v>
                </c:pt>
                <c:pt idx="15">
                  <c:v>88.5714285714286</c:v>
                </c:pt>
                <c:pt idx="16">
                  <c:v>88.5714285714286</c:v>
                </c:pt>
                <c:pt idx="17">
                  <c:v>88.5714285714286</c:v>
                </c:pt>
                <c:pt idx="18">
                  <c:v>88.5714285714286</c:v>
                </c:pt>
                <c:pt idx="19">
                  <c:v>88.5714285714286</c:v>
                </c:pt>
                <c:pt idx="20">
                  <c:v>88.5714285714286</c:v>
                </c:pt>
                <c:pt idx="21">
                  <c:v>88.5714285714286</c:v>
                </c:pt>
                <c:pt idx="22">
                  <c:v>88.5714285714286</c:v>
                </c:pt>
                <c:pt idx="23">
                  <c:v>85.7142857142857</c:v>
                </c:pt>
                <c:pt idx="24">
                  <c:v>85.7142857142857</c:v>
                </c:pt>
                <c:pt idx="25">
                  <c:v>85.7142857142857</c:v>
                </c:pt>
                <c:pt idx="26">
                  <c:v>85.7142857142857</c:v>
                </c:pt>
                <c:pt idx="27">
                  <c:v>85.7142857142857</c:v>
                </c:pt>
                <c:pt idx="28">
                  <c:v>85.7142857142857</c:v>
                </c:pt>
                <c:pt idx="29">
                  <c:v>85.7142857142857</c:v>
                </c:pt>
                <c:pt idx="30">
                  <c:v>85.7142857142857</c:v>
                </c:pt>
                <c:pt idx="31">
                  <c:v>82.8571428571428</c:v>
                </c:pt>
                <c:pt idx="32">
                  <c:v>82.8571428571428</c:v>
                </c:pt>
                <c:pt idx="33">
                  <c:v>82.8571428571428</c:v>
                </c:pt>
                <c:pt idx="34">
                  <c:v>82.8571428571428</c:v>
                </c:pt>
                <c:pt idx="35">
                  <c:v>82.8571428571428</c:v>
                </c:pt>
                <c:pt idx="36">
                  <c:v>82.8571428571428</c:v>
                </c:pt>
                <c:pt idx="37">
                  <c:v>80</c:v>
                </c:pt>
                <c:pt idx="38">
                  <c:v>80</c:v>
                </c:pt>
                <c:pt idx="39">
                  <c:v>80</c:v>
                </c:pt>
                <c:pt idx="40">
                  <c:v>80</c:v>
                </c:pt>
                <c:pt idx="41">
                  <c:v>80</c:v>
                </c:pt>
                <c:pt idx="42">
                  <c:v>80</c:v>
                </c:pt>
                <c:pt idx="43">
                  <c:v>80</c:v>
                </c:pt>
                <c:pt idx="44">
                  <c:v>80</c:v>
                </c:pt>
                <c:pt idx="45">
                  <c:v>77.1428571428571</c:v>
                </c:pt>
                <c:pt idx="46">
                  <c:v>77.1428571428571</c:v>
                </c:pt>
                <c:pt idx="47">
                  <c:v>77.1428571428571</c:v>
                </c:pt>
                <c:pt idx="48">
                  <c:v>77.1428571428571</c:v>
                </c:pt>
                <c:pt idx="49">
                  <c:v>77.1428571428571</c:v>
                </c:pt>
                <c:pt idx="50">
                  <c:v>77.1428571428571</c:v>
                </c:pt>
                <c:pt idx="51">
                  <c:v>74.2857142857143</c:v>
                </c:pt>
                <c:pt idx="52">
                  <c:v>74.2857142857143</c:v>
                </c:pt>
                <c:pt idx="53">
                  <c:v>74.2857142857143</c:v>
                </c:pt>
                <c:pt idx="54">
                  <c:v>74.2857142857143</c:v>
                </c:pt>
                <c:pt idx="55">
                  <c:v>74.2857142857143</c:v>
                </c:pt>
                <c:pt idx="56">
                  <c:v>74.2857142857143</c:v>
                </c:pt>
                <c:pt idx="57">
                  <c:v>74.2857142857143</c:v>
                </c:pt>
                <c:pt idx="58">
                  <c:v>74.2857142857143</c:v>
                </c:pt>
                <c:pt idx="59">
                  <c:v>74.2857142857143</c:v>
                </c:pt>
                <c:pt idx="60">
                  <c:v>74.2857142857143</c:v>
                </c:pt>
                <c:pt idx="61">
                  <c:v>74.2857142857143</c:v>
                </c:pt>
                <c:pt idx="62">
                  <c:v>74.2857142857143</c:v>
                </c:pt>
                <c:pt idx="63">
                  <c:v>74.2857142857143</c:v>
                </c:pt>
                <c:pt idx="64">
                  <c:v>71.4285714285714</c:v>
                </c:pt>
                <c:pt idx="65">
                  <c:v>71.4285714285714</c:v>
                </c:pt>
                <c:pt idx="66">
                  <c:v>71.4285714285714</c:v>
                </c:pt>
                <c:pt idx="67">
                  <c:v>71.4285714285714</c:v>
                </c:pt>
                <c:pt idx="68">
                  <c:v>71.4285714285714</c:v>
                </c:pt>
                <c:pt idx="69">
                  <c:v>71.4285714285714</c:v>
                </c:pt>
                <c:pt idx="70">
                  <c:v>71.4285714285714</c:v>
                </c:pt>
                <c:pt idx="71">
                  <c:v>71.4285714285714</c:v>
                </c:pt>
                <c:pt idx="72">
                  <c:v>71.4285714285714</c:v>
                </c:pt>
                <c:pt idx="73">
                  <c:v>71.4285714285714</c:v>
                </c:pt>
                <c:pt idx="74">
                  <c:v>71.4285714285714</c:v>
                </c:pt>
                <c:pt idx="75">
                  <c:v>68.5714285714285</c:v>
                </c:pt>
                <c:pt idx="76">
                  <c:v>68.5714285714285</c:v>
                </c:pt>
                <c:pt idx="77">
                  <c:v>68.5714285714285</c:v>
                </c:pt>
                <c:pt idx="78">
                  <c:v>68.5714285714285</c:v>
                </c:pt>
                <c:pt idx="79">
                  <c:v>68.5714285714285</c:v>
                </c:pt>
                <c:pt idx="80">
                  <c:v>68.5714285714285</c:v>
                </c:pt>
                <c:pt idx="81">
                  <c:v>68.5714285714285</c:v>
                </c:pt>
                <c:pt idx="82">
                  <c:v>65.7142857142857</c:v>
                </c:pt>
                <c:pt idx="83">
                  <c:v>65.7142857142857</c:v>
                </c:pt>
                <c:pt idx="84">
                  <c:v>65.7142857142857</c:v>
                </c:pt>
                <c:pt idx="85">
                  <c:v>62.8571428571428</c:v>
                </c:pt>
                <c:pt idx="86">
                  <c:v>62.8571428571428</c:v>
                </c:pt>
                <c:pt idx="87">
                  <c:v>62.8571428571428</c:v>
                </c:pt>
                <c:pt idx="88">
                  <c:v>60</c:v>
                </c:pt>
                <c:pt idx="89">
                  <c:v>57.1428571428571</c:v>
                </c:pt>
                <c:pt idx="90">
                  <c:v>57.1428571428571</c:v>
                </c:pt>
                <c:pt idx="91">
                  <c:v>57.1428571428571</c:v>
                </c:pt>
                <c:pt idx="92">
                  <c:v>54.2857142857143</c:v>
                </c:pt>
                <c:pt idx="93">
                  <c:v>54.2857142857143</c:v>
                </c:pt>
                <c:pt idx="94">
                  <c:v>54.2857142857143</c:v>
                </c:pt>
                <c:pt idx="95">
                  <c:v>54.2857142857143</c:v>
                </c:pt>
                <c:pt idx="96">
                  <c:v>48.5714285714285</c:v>
                </c:pt>
                <c:pt idx="97">
                  <c:v>48.5714285714285</c:v>
                </c:pt>
                <c:pt idx="98">
                  <c:v>48.5714285714285</c:v>
                </c:pt>
                <c:pt idx="99">
                  <c:v>48.5714285714285</c:v>
                </c:pt>
                <c:pt idx="100">
                  <c:v>42.8571428571428</c:v>
                </c:pt>
                <c:pt idx="101">
                  <c:v>42.8571428571428</c:v>
                </c:pt>
                <c:pt idx="102">
                  <c:v>42.8571428571428</c:v>
                </c:pt>
                <c:pt idx="103">
                  <c:v>42.8571428571428</c:v>
                </c:pt>
                <c:pt idx="104">
                  <c:v>11.4285714285714</c:v>
                </c:pt>
                <c:pt idx="105">
                  <c:v>11.4285714285714</c:v>
                </c:pt>
                <c:pt idx="106">
                  <c:v>0</c:v>
                </c:pt>
                <c:pt idx="107">
                  <c:v>0</c:v>
                </c:pt>
              </c:numCache>
            </c:numRef>
          </c:yVal>
          <c:smooth val="0"/>
        </c:ser>
        <c:dLbls>
          <c:showLegendKey val="0"/>
          <c:showVal val="0"/>
          <c:showCatName val="0"/>
          <c:showSerName val="0"/>
          <c:showPercent val="0"/>
          <c:showBubbleSize val="0"/>
        </c:dLbls>
        <c:axId val="2071420408"/>
        <c:axId val="2097769256"/>
      </c:scatterChart>
      <c:valAx>
        <c:axId val="2071420408"/>
        <c:scaling>
          <c:orientation val="minMax"/>
        </c:scaling>
        <c:delete val="0"/>
        <c:axPos val="b"/>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2097769256"/>
        <c:crosses val="autoZero"/>
        <c:crossBetween val="midCat"/>
      </c:valAx>
      <c:valAx>
        <c:axId val="2097769256"/>
        <c:scaling>
          <c:orientation val="minMax"/>
          <c:max val="100"/>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2071420408"/>
        <c:crosses val="autoZero"/>
        <c:crossBetween val="midCat"/>
      </c:valAx>
    </c:plotArea>
    <c:plotVisOnly val="1"/>
    <c:dispBlanksAs val="gap"/>
    <c:showDLblsOverMax val="0"/>
  </c:chart>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20"/>
    </mc:Choice>
    <mc:Fallback>
      <c:style val="20"/>
    </mc:Fallback>
  </mc:AlternateContent>
  <c:chart>
    <c:autoTitleDeleted val="1"/>
    <c:plotArea>
      <c:layout/>
      <c:scatterChart>
        <c:scatterStyle val="lineMarker"/>
        <c:varyColors val="0"/>
        <c:ser>
          <c:idx val="0"/>
          <c:order val="0"/>
          <c:spPr>
            <a:ln w="47625" cap="rnd" cmpd="sng" algn="ctr">
              <a:noFill/>
              <a:prstDash val="solid"/>
              <a:round/>
            </a:ln>
          </c:spPr>
          <c:dLbls>
            <c:delete val="1"/>
          </c:dLbls>
          <c:yVal>
            <c:numRef>
              <c:f>project分数v7.csv!$C$2:$C$160</c:f>
              <c:numCache>
                <c:formatCode>General</c:formatCode>
                <c:ptCount val="159"/>
                <c:pt idx="0">
                  <c:v>100</c:v>
                </c:pt>
                <c:pt idx="1">
                  <c:v>100</c:v>
                </c:pt>
                <c:pt idx="2">
                  <c:v>100</c:v>
                </c:pt>
                <c:pt idx="3">
                  <c:v>98.6</c:v>
                </c:pt>
                <c:pt idx="4">
                  <c:v>98.6</c:v>
                </c:pt>
                <c:pt idx="5">
                  <c:v>97.6</c:v>
                </c:pt>
                <c:pt idx="6">
                  <c:v>97.6</c:v>
                </c:pt>
                <c:pt idx="7">
                  <c:v>95.2</c:v>
                </c:pt>
                <c:pt idx="8">
                  <c:v>95.2</c:v>
                </c:pt>
                <c:pt idx="9">
                  <c:v>95.2</c:v>
                </c:pt>
                <c:pt idx="10">
                  <c:v>94.8</c:v>
                </c:pt>
                <c:pt idx="11">
                  <c:v>94.8</c:v>
                </c:pt>
                <c:pt idx="12">
                  <c:v>94.3</c:v>
                </c:pt>
                <c:pt idx="13">
                  <c:v>94.3</c:v>
                </c:pt>
                <c:pt idx="14">
                  <c:v>94.3</c:v>
                </c:pt>
                <c:pt idx="15">
                  <c:v>94.3</c:v>
                </c:pt>
                <c:pt idx="16">
                  <c:v>94.3</c:v>
                </c:pt>
                <c:pt idx="17">
                  <c:v>93.3</c:v>
                </c:pt>
                <c:pt idx="18">
                  <c:v>93.3</c:v>
                </c:pt>
                <c:pt idx="19">
                  <c:v>93.3</c:v>
                </c:pt>
                <c:pt idx="20">
                  <c:v>93.3</c:v>
                </c:pt>
                <c:pt idx="21">
                  <c:v>93.3</c:v>
                </c:pt>
                <c:pt idx="22">
                  <c:v>93.3</c:v>
                </c:pt>
                <c:pt idx="23">
                  <c:v>93.3</c:v>
                </c:pt>
                <c:pt idx="24">
                  <c:v>93.3</c:v>
                </c:pt>
                <c:pt idx="25">
                  <c:v>93.3</c:v>
                </c:pt>
                <c:pt idx="26">
                  <c:v>92.4</c:v>
                </c:pt>
                <c:pt idx="27">
                  <c:v>92.4</c:v>
                </c:pt>
                <c:pt idx="28">
                  <c:v>92.4</c:v>
                </c:pt>
                <c:pt idx="29">
                  <c:v>92.4</c:v>
                </c:pt>
                <c:pt idx="30">
                  <c:v>91.9</c:v>
                </c:pt>
                <c:pt idx="31">
                  <c:v>91.9</c:v>
                </c:pt>
                <c:pt idx="32">
                  <c:v>91.9</c:v>
                </c:pt>
                <c:pt idx="33">
                  <c:v>91.4</c:v>
                </c:pt>
                <c:pt idx="34">
                  <c:v>91</c:v>
                </c:pt>
                <c:pt idx="35">
                  <c:v>91</c:v>
                </c:pt>
                <c:pt idx="36">
                  <c:v>91</c:v>
                </c:pt>
                <c:pt idx="37">
                  <c:v>91</c:v>
                </c:pt>
                <c:pt idx="38">
                  <c:v>91</c:v>
                </c:pt>
                <c:pt idx="39">
                  <c:v>90.7</c:v>
                </c:pt>
                <c:pt idx="40">
                  <c:v>90.5</c:v>
                </c:pt>
                <c:pt idx="41">
                  <c:v>90.5</c:v>
                </c:pt>
                <c:pt idx="42">
                  <c:v>90.5</c:v>
                </c:pt>
                <c:pt idx="43">
                  <c:v>89.5</c:v>
                </c:pt>
                <c:pt idx="44">
                  <c:v>89.5</c:v>
                </c:pt>
                <c:pt idx="45">
                  <c:v>89.5</c:v>
                </c:pt>
                <c:pt idx="46">
                  <c:v>89.5</c:v>
                </c:pt>
                <c:pt idx="47">
                  <c:v>89.5</c:v>
                </c:pt>
                <c:pt idx="48">
                  <c:v>89.5</c:v>
                </c:pt>
                <c:pt idx="49">
                  <c:v>89.5</c:v>
                </c:pt>
                <c:pt idx="50">
                  <c:v>89.5</c:v>
                </c:pt>
                <c:pt idx="51">
                  <c:v>89.5</c:v>
                </c:pt>
                <c:pt idx="52">
                  <c:v>89.5</c:v>
                </c:pt>
                <c:pt idx="53">
                  <c:v>88.6</c:v>
                </c:pt>
                <c:pt idx="54">
                  <c:v>88.6</c:v>
                </c:pt>
                <c:pt idx="55">
                  <c:v>88.6</c:v>
                </c:pt>
                <c:pt idx="56">
                  <c:v>88.6</c:v>
                </c:pt>
                <c:pt idx="57">
                  <c:v>88.6</c:v>
                </c:pt>
                <c:pt idx="58">
                  <c:v>88.6</c:v>
                </c:pt>
                <c:pt idx="59">
                  <c:v>88.6</c:v>
                </c:pt>
                <c:pt idx="60">
                  <c:v>88.6</c:v>
                </c:pt>
                <c:pt idx="61">
                  <c:v>87.9</c:v>
                </c:pt>
                <c:pt idx="62">
                  <c:v>87.9</c:v>
                </c:pt>
                <c:pt idx="63">
                  <c:v>87.9</c:v>
                </c:pt>
                <c:pt idx="64">
                  <c:v>87.9</c:v>
                </c:pt>
                <c:pt idx="65">
                  <c:v>87.6</c:v>
                </c:pt>
                <c:pt idx="66">
                  <c:v>87.6</c:v>
                </c:pt>
                <c:pt idx="67">
                  <c:v>87.6</c:v>
                </c:pt>
                <c:pt idx="68">
                  <c:v>87.6</c:v>
                </c:pt>
                <c:pt idx="69">
                  <c:v>87.6</c:v>
                </c:pt>
                <c:pt idx="70">
                  <c:v>86.7</c:v>
                </c:pt>
                <c:pt idx="71">
                  <c:v>86.7</c:v>
                </c:pt>
                <c:pt idx="72">
                  <c:v>86.7</c:v>
                </c:pt>
                <c:pt idx="73">
                  <c:v>86.7</c:v>
                </c:pt>
                <c:pt idx="74">
                  <c:v>86.7</c:v>
                </c:pt>
                <c:pt idx="75">
                  <c:v>86.7</c:v>
                </c:pt>
                <c:pt idx="76">
                  <c:v>86.7</c:v>
                </c:pt>
                <c:pt idx="77">
                  <c:v>86.7</c:v>
                </c:pt>
                <c:pt idx="78">
                  <c:v>86.7</c:v>
                </c:pt>
                <c:pt idx="79">
                  <c:v>85.7</c:v>
                </c:pt>
                <c:pt idx="80">
                  <c:v>85.7</c:v>
                </c:pt>
                <c:pt idx="81">
                  <c:v>85.7</c:v>
                </c:pt>
                <c:pt idx="82">
                  <c:v>85.7</c:v>
                </c:pt>
                <c:pt idx="83">
                  <c:v>85.7</c:v>
                </c:pt>
                <c:pt idx="84">
                  <c:v>85.7</c:v>
                </c:pt>
                <c:pt idx="85">
                  <c:v>85.7</c:v>
                </c:pt>
                <c:pt idx="86">
                  <c:v>85.7</c:v>
                </c:pt>
                <c:pt idx="87">
                  <c:v>85.7</c:v>
                </c:pt>
                <c:pt idx="88">
                  <c:v>85.7</c:v>
                </c:pt>
                <c:pt idx="89">
                  <c:v>85.7</c:v>
                </c:pt>
                <c:pt idx="90">
                  <c:v>83.3</c:v>
                </c:pt>
                <c:pt idx="91">
                  <c:v>83.3</c:v>
                </c:pt>
                <c:pt idx="92">
                  <c:v>82.9</c:v>
                </c:pt>
                <c:pt idx="93">
                  <c:v>82.9</c:v>
                </c:pt>
                <c:pt idx="94">
                  <c:v>82.9</c:v>
                </c:pt>
                <c:pt idx="95">
                  <c:v>82.9</c:v>
                </c:pt>
                <c:pt idx="96">
                  <c:v>82.3</c:v>
                </c:pt>
                <c:pt idx="97">
                  <c:v>82.3</c:v>
                </c:pt>
                <c:pt idx="98">
                  <c:v>82.3</c:v>
                </c:pt>
                <c:pt idx="99">
                  <c:v>81</c:v>
                </c:pt>
                <c:pt idx="100">
                  <c:v>81</c:v>
                </c:pt>
                <c:pt idx="101">
                  <c:v>81</c:v>
                </c:pt>
                <c:pt idx="102">
                  <c:v>81</c:v>
                </c:pt>
                <c:pt idx="103">
                  <c:v>81</c:v>
                </c:pt>
                <c:pt idx="104">
                  <c:v>81</c:v>
                </c:pt>
                <c:pt idx="105">
                  <c:v>81</c:v>
                </c:pt>
                <c:pt idx="106">
                  <c:v>81</c:v>
                </c:pt>
                <c:pt idx="107">
                  <c:v>80.5</c:v>
                </c:pt>
                <c:pt idx="108">
                  <c:v>80.5</c:v>
                </c:pt>
                <c:pt idx="109">
                  <c:v>80.5</c:v>
                </c:pt>
                <c:pt idx="110">
                  <c:v>80.5</c:v>
                </c:pt>
                <c:pt idx="111">
                  <c:v>80.5</c:v>
                </c:pt>
                <c:pt idx="112">
                  <c:v>80.5</c:v>
                </c:pt>
                <c:pt idx="113">
                  <c:v>80.5</c:v>
                </c:pt>
                <c:pt idx="114">
                  <c:v>80.5</c:v>
                </c:pt>
                <c:pt idx="115">
                  <c:v>80.5</c:v>
                </c:pt>
                <c:pt idx="116">
                  <c:v>80.5</c:v>
                </c:pt>
                <c:pt idx="117">
                  <c:v>80.5</c:v>
                </c:pt>
                <c:pt idx="118">
                  <c:v>80.5</c:v>
                </c:pt>
                <c:pt idx="119">
                  <c:v>76.2</c:v>
                </c:pt>
                <c:pt idx="120">
                  <c:v>76.2</c:v>
                </c:pt>
                <c:pt idx="121">
                  <c:v>76.2</c:v>
                </c:pt>
                <c:pt idx="122">
                  <c:v>75.7</c:v>
                </c:pt>
                <c:pt idx="123">
                  <c:v>75.7</c:v>
                </c:pt>
                <c:pt idx="124">
                  <c:v>75.2</c:v>
                </c:pt>
                <c:pt idx="125">
                  <c:v>75.2</c:v>
                </c:pt>
                <c:pt idx="126">
                  <c:v>75.2</c:v>
                </c:pt>
                <c:pt idx="127">
                  <c:v>75.2</c:v>
                </c:pt>
                <c:pt idx="128">
                  <c:v>75.2</c:v>
                </c:pt>
                <c:pt idx="129">
                  <c:v>75.2</c:v>
                </c:pt>
                <c:pt idx="130">
                  <c:v>75.2</c:v>
                </c:pt>
                <c:pt idx="131">
                  <c:v>75.2</c:v>
                </c:pt>
                <c:pt idx="132">
                  <c:v>74.3</c:v>
                </c:pt>
                <c:pt idx="133">
                  <c:v>74.3</c:v>
                </c:pt>
                <c:pt idx="134">
                  <c:v>73.6</c:v>
                </c:pt>
                <c:pt idx="135">
                  <c:v>66.2</c:v>
                </c:pt>
                <c:pt idx="136">
                  <c:v>65.7</c:v>
                </c:pt>
                <c:pt idx="137">
                  <c:v>62.9</c:v>
                </c:pt>
                <c:pt idx="138">
                  <c:v>62.9</c:v>
                </c:pt>
                <c:pt idx="139">
                  <c:v>62.9</c:v>
                </c:pt>
                <c:pt idx="140">
                  <c:v>62.9</c:v>
                </c:pt>
                <c:pt idx="141">
                  <c:v>62.9</c:v>
                </c:pt>
                <c:pt idx="142">
                  <c:v>62.9</c:v>
                </c:pt>
                <c:pt idx="143">
                  <c:v>62.4</c:v>
                </c:pt>
                <c:pt idx="144">
                  <c:v>62.4</c:v>
                </c:pt>
                <c:pt idx="145">
                  <c:v>54.3</c:v>
                </c:pt>
                <c:pt idx="146">
                  <c:v>54.3</c:v>
                </c:pt>
                <c:pt idx="147">
                  <c:v>54.3</c:v>
                </c:pt>
                <c:pt idx="148">
                  <c:v>54.3</c:v>
                </c:pt>
                <c:pt idx="149">
                  <c:v>54.3</c:v>
                </c:pt>
                <c:pt idx="150">
                  <c:v>43.8</c:v>
                </c:pt>
                <c:pt idx="151">
                  <c:v>43.8</c:v>
                </c:pt>
                <c:pt idx="152">
                  <c:v>43.8</c:v>
                </c:pt>
                <c:pt idx="153">
                  <c:v>43.8</c:v>
                </c:pt>
                <c:pt idx="154">
                  <c:v>41</c:v>
                </c:pt>
                <c:pt idx="155">
                  <c:v>41</c:v>
                </c:pt>
                <c:pt idx="156">
                  <c:v>41</c:v>
                </c:pt>
                <c:pt idx="157">
                  <c:v>41</c:v>
                </c:pt>
                <c:pt idx="158">
                  <c:v>0</c:v>
                </c:pt>
              </c:numCache>
            </c:numRef>
          </c:yVal>
          <c:smooth val="0"/>
        </c:ser>
        <c:dLbls>
          <c:showLegendKey val="0"/>
          <c:showVal val="0"/>
          <c:showCatName val="0"/>
          <c:showSerName val="0"/>
          <c:showPercent val="0"/>
          <c:showBubbleSize val="0"/>
        </c:dLbls>
        <c:axId val="2098106184"/>
        <c:axId val="2098118040"/>
      </c:scatterChart>
      <c:valAx>
        <c:axId val="2098106184"/>
        <c:scaling>
          <c:orientation val="minMax"/>
          <c:max val="160"/>
        </c:scaling>
        <c:delete val="0"/>
        <c:axPos val="b"/>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2098118040"/>
        <c:crosses val="autoZero"/>
        <c:crossBetween val="midCat"/>
      </c:valAx>
      <c:valAx>
        <c:axId val="2098118040"/>
        <c:scaling>
          <c:orientation val="minMax"/>
          <c:max val="100"/>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2098106184"/>
        <c:crosses val="autoZero"/>
        <c:crossBetween val="midCat"/>
      </c:valAx>
    </c:plotArea>
    <c:plotVisOnly val="1"/>
    <c:dispBlanksAs val="gap"/>
    <c:showDLblsOverMax val="0"/>
  </c:chart>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323EA3-DA46-9D48-823C-51600E3E915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323EA3-DA46-9D48-823C-51600E3E915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323EA3-DA46-9D48-823C-51600E3E915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50B825-8706-144F-954A-1B8C693BD50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A09FB-B7E1-A84A-81E7-727DE4609E44}" type="slidenum">
              <a:rPr lang="en-US" smtClean="0"/>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F50B825-8706-144F-954A-1B8C693BD50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FF50B825-8706-144F-954A-1B8C693BD50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F50B825-8706-144F-954A-1B8C693BD50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F50B825-8706-144F-954A-1B8C693BD50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A09FB-B7E1-A84A-81E7-727DE4609E44}" type="slidenum">
              <a:rPr lang="en-US" smtClean="0"/>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FF50B825-8706-144F-954A-1B8C693BD50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FF50B825-8706-144F-954A-1B8C693BD50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1A09FB-B7E1-A84A-81E7-727DE4609E44}" type="slidenum">
              <a:rPr lang="en-US" smtClean="0"/>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50B825-8706-144F-954A-1B8C693BD50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50B825-8706-144F-954A-1B8C693BD50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F50B825-8706-144F-954A-1B8C693BD50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A09FB-B7E1-A84A-81E7-727DE4609E44}" type="slidenum">
              <a:rPr lang="en-US" smtClean="0"/>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hasCustomPrompt="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F50B825-8706-144F-954A-1B8C693BD50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F50B825-8706-144F-954A-1B8C693BD501}" type="datetimeFigureOut">
              <a:rPr lang="en-US" smtClean="0"/>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B1A09FB-B7E1-A84A-81E7-727DE4609E4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zhangyq@sustc.edu.cn" TargetMode="Externa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hyperlink" Target="https://github.com/DEAP/deap" TargetMode="Externa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DEAP/deap" TargetMode="Externa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CS309</a:t>
            </a:r>
            <a:br>
              <a:rPr lang="en-US" dirty="0" smtClean="0"/>
            </a:br>
            <a:r>
              <a:rPr lang="en-US" sz="3600" dirty="0" err="1" smtClean="0"/>
              <a:t>Object-ORIENTED</a:t>
            </a:r>
            <a:r>
              <a:rPr lang="en-US" sz="3600" dirty="0" smtClean="0"/>
              <a:t> </a:t>
            </a:r>
            <a:r>
              <a:rPr lang="en-US" altLang="zh-CN" sz="3600" dirty="0" smtClean="0"/>
              <a:t> Analysis </a:t>
            </a:r>
            <a:r>
              <a:rPr lang="en-US" altLang="zh-CN" sz="3600" dirty="0" smtClean="0">
                <a:sym typeface="+mn-ea"/>
              </a:rPr>
              <a:t>and</a:t>
            </a:r>
            <a:br>
              <a:rPr lang="en-US" altLang="zh-CN" sz="3600" dirty="0" smtClean="0"/>
            </a:br>
            <a:r>
              <a:rPr lang="en-US" sz="3600" dirty="0" smtClean="0">
                <a:sym typeface="+mn-ea"/>
              </a:rPr>
              <a:t>DESIGN </a:t>
            </a:r>
            <a:endParaRPr lang="en-US" altLang="zh-CN" sz="3600" dirty="0" smtClean="0"/>
          </a:p>
        </p:txBody>
      </p:sp>
      <p:sp>
        <p:nvSpPr>
          <p:cNvPr id="3" name="Subtitle 2"/>
          <p:cNvSpPr>
            <a:spLocks noGrp="1"/>
          </p:cNvSpPr>
          <p:nvPr>
            <p:ph type="subTitle" idx="1"/>
          </p:nvPr>
        </p:nvSpPr>
        <p:spPr>
          <a:xfrm>
            <a:off x="685800" y="3505200"/>
            <a:ext cx="7848600" cy="1752600"/>
          </a:xfrm>
        </p:spPr>
        <p:txBody>
          <a:bodyPr>
            <a:normAutofit/>
          </a:bodyPr>
          <a:lstStyle/>
          <a:p>
            <a:r>
              <a:rPr lang="en-US" dirty="0" err="1" smtClean="0"/>
              <a:t>Yuqun</a:t>
            </a:r>
            <a:r>
              <a:rPr lang="en-US" dirty="0" smtClean="0"/>
              <a:t> Zhang </a:t>
            </a:r>
            <a:r>
              <a:rPr lang="zh-CN" altLang="en-US" dirty="0" smtClean="0"/>
              <a:t>（张煜群）</a:t>
            </a:r>
            <a:endParaRPr lang="en-US" dirty="0" smtClean="0"/>
          </a:p>
          <a:p>
            <a:r>
              <a:rPr lang="en-US" dirty="0" smtClean="0"/>
              <a:t>Department of Computer Science and Engineering</a:t>
            </a:r>
            <a:endParaRPr lang="en-US" dirty="0" smtClean="0"/>
          </a:p>
          <a:p>
            <a:r>
              <a:rPr lang="en-US" dirty="0" smtClean="0"/>
              <a:t>Southern University of Science and Technology</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p:nvPr>
            <p:ph idx="1"/>
          </p:nvPr>
        </p:nvSpPr>
        <p:spPr>
          <a:xfrm>
            <a:off x="457200" y="2303145"/>
            <a:ext cx="8229600" cy="2002155"/>
          </a:xfrm>
        </p:spPr>
        <p:txBody>
          <a:bodyPr/>
          <a:p>
            <a:pPr marL="0" indent="0">
              <a:buNone/>
            </a:pPr>
            <a:r>
              <a:rPr lang="en-US" altLang="zh-CN" sz="3200"/>
              <a:t>You could say this is a “breathing” class (not a “</a:t>
            </a:r>
            <a:r>
              <a:rPr lang="zh-CN" altLang="zh-CN" sz="3200"/>
              <a:t>水</a:t>
            </a:r>
            <a:r>
              <a:rPr lang="en-US" altLang="zh-CN" sz="3200"/>
              <a:t>” class). </a:t>
            </a:r>
            <a:endParaRPr lang="en-US" altLang="zh-CN" sz="32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p:nvPr>
            <p:ph idx="1"/>
          </p:nvPr>
        </p:nvSpPr>
        <p:spPr>
          <a:xfrm>
            <a:off x="457200" y="2303145"/>
            <a:ext cx="8229600" cy="2002155"/>
          </a:xfrm>
        </p:spPr>
        <p:txBody>
          <a:bodyPr/>
          <a:p>
            <a:pPr marL="0" indent="0">
              <a:buNone/>
            </a:pPr>
            <a:r>
              <a:rPr lang="en-US" sz="3200"/>
              <a:t>I just want you to be happy in this semester</a:t>
            </a:r>
            <a:r>
              <a:rPr lang="en-US" altLang="zh-CN" sz="3200"/>
              <a:t>.</a:t>
            </a:r>
            <a:endParaRPr lang="en-US" altLang="zh-CN" sz="3200"/>
          </a:p>
          <a:p>
            <a:pPr marL="0" indent="0">
              <a:buNone/>
            </a:pPr>
            <a:r>
              <a:rPr lang="en-US" altLang="zh-CN" sz="3200"/>
              <a:t> </a:t>
            </a:r>
            <a:endParaRPr lang="en-US" altLang="zh-CN" sz="3200"/>
          </a:p>
        </p:txBody>
      </p:sp>
      <p:pic>
        <p:nvPicPr>
          <p:cNvPr id="2" name="图片 1"/>
          <p:cNvPicPr>
            <a:picLocks noChangeAspect="1"/>
          </p:cNvPicPr>
          <p:nvPr/>
        </p:nvPicPr>
        <p:blipFill>
          <a:blip r:embed="rId1"/>
          <a:stretch>
            <a:fillRect/>
          </a:stretch>
        </p:blipFill>
        <p:spPr>
          <a:xfrm>
            <a:off x="3538220" y="2903220"/>
            <a:ext cx="1744345" cy="174434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Alright, Let’s Get </a:t>
            </a:r>
            <a:r>
              <a:rPr lang="en-US" dirty="0" err="1" smtClean="0"/>
              <a:t>REal</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Expectations</a:t>
            </a:r>
            <a:endParaRPr lang="en-US" dirty="0"/>
          </a:p>
        </p:txBody>
      </p:sp>
      <p:sp>
        <p:nvSpPr>
          <p:cNvPr id="5" name="Content Placeholder 4"/>
          <p:cNvSpPr>
            <a:spLocks noGrp="1"/>
          </p:cNvSpPr>
          <p:nvPr>
            <p:ph idx="1"/>
          </p:nvPr>
        </p:nvSpPr>
        <p:spPr/>
        <p:txBody>
          <a:bodyPr/>
          <a:lstStyle/>
          <a:p>
            <a:r>
              <a:rPr lang="en-US" dirty="0" smtClean="0"/>
              <a:t>You’re going to have to “own” your education in this class</a:t>
            </a:r>
            <a:endParaRPr lang="en-US" dirty="0" smtClean="0"/>
          </a:p>
          <a:p>
            <a:pPr lvl="1"/>
            <a:r>
              <a:rPr lang="en-US" dirty="0" smtClean="0"/>
              <a:t>I have a feeling this is going to be an awesome semester…</a:t>
            </a:r>
            <a:endParaRPr lang="en-US" dirty="0" smtClean="0"/>
          </a:p>
          <a:p>
            <a:r>
              <a:rPr lang="en-US" dirty="0" smtClean="0"/>
              <a:t>But…</a:t>
            </a:r>
            <a:endParaRPr lang="en-US" dirty="0" smtClean="0"/>
          </a:p>
          <a:p>
            <a:pPr lvl="1"/>
            <a:r>
              <a:rPr lang="en-US" dirty="0" smtClean="0"/>
              <a:t>Expect that I may not be able to give you an immediate answer (I’m alright if my response to your question is “I don’t know,” so you’re going to have to be alright with that, too)</a:t>
            </a:r>
            <a:endParaRPr lang="en-US" dirty="0" smtClean="0"/>
          </a:p>
          <a:p>
            <a:pPr lvl="1"/>
            <a:r>
              <a:rPr lang="en-US" dirty="0" smtClean="0"/>
              <a:t>I (or the TAs) WILL always try to help find you the answers you need in a timely fashion. Be patient.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Tips of Handling Problems</a:t>
            </a:r>
            <a:endParaRPr lang="en-US" altLang="zh-CN"/>
          </a:p>
        </p:txBody>
      </p:sp>
      <p:sp>
        <p:nvSpPr>
          <p:cNvPr id="3" name="内容占位符 2"/>
          <p:cNvSpPr>
            <a:spLocks noGrp="1"/>
          </p:cNvSpPr>
          <p:nvPr>
            <p:ph idx="1"/>
          </p:nvPr>
        </p:nvSpPr>
        <p:spPr/>
        <p:txBody>
          <a:bodyPr/>
          <a:p>
            <a:r>
              <a:rPr lang="en-US" altLang="zh-CN"/>
              <a:t>Once you encounter problems (theory or practice), you are expected to </a:t>
            </a:r>
            <a:endParaRPr lang="en-US" altLang="zh-CN"/>
          </a:p>
          <a:p>
            <a:pPr lvl="1"/>
            <a:r>
              <a:rPr lang="en-US" altLang="zh-CN"/>
              <a:t>first, try your real best to solve them by yourself</a:t>
            </a:r>
            <a:endParaRPr lang="en-US" altLang="zh-CN"/>
          </a:p>
          <a:p>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Tips of Handling Problems</a:t>
            </a:r>
            <a:endParaRPr lang="en-US" altLang="zh-CN"/>
          </a:p>
        </p:txBody>
      </p:sp>
      <p:sp>
        <p:nvSpPr>
          <p:cNvPr id="3" name="内容占位符 2"/>
          <p:cNvSpPr>
            <a:spLocks noGrp="1"/>
          </p:cNvSpPr>
          <p:nvPr>
            <p:ph idx="1"/>
          </p:nvPr>
        </p:nvSpPr>
        <p:spPr/>
        <p:txBody>
          <a:bodyPr/>
          <a:p>
            <a:r>
              <a:rPr lang="en-US" altLang="zh-CN"/>
              <a:t>Once you encounter problems (theory or practice), you are expected to </a:t>
            </a:r>
            <a:endParaRPr lang="en-US" altLang="zh-CN"/>
          </a:p>
          <a:p>
            <a:pPr lvl="1"/>
            <a:r>
              <a:rPr lang="en-US" altLang="zh-CN"/>
              <a:t>first, try your real best to solve them by yourself</a:t>
            </a:r>
            <a:endParaRPr lang="en-US" altLang="zh-CN"/>
          </a:p>
          <a:p>
            <a:pPr lvl="1"/>
            <a:r>
              <a:rPr lang="en-US" altLang="zh-CN"/>
              <a:t>if not working, try to talk with your cohorts.</a:t>
            </a:r>
            <a:endParaRPr lang="en-US" altLang="zh-CN"/>
          </a:p>
          <a:p>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Tips of Handling Problems</a:t>
            </a:r>
            <a:endParaRPr lang="en-US" altLang="zh-CN"/>
          </a:p>
        </p:txBody>
      </p:sp>
      <p:sp>
        <p:nvSpPr>
          <p:cNvPr id="3" name="内容占位符 2"/>
          <p:cNvSpPr>
            <a:spLocks noGrp="1"/>
          </p:cNvSpPr>
          <p:nvPr>
            <p:ph idx="1"/>
          </p:nvPr>
        </p:nvSpPr>
        <p:spPr/>
        <p:txBody>
          <a:bodyPr/>
          <a:p>
            <a:r>
              <a:rPr lang="en-US" altLang="zh-CN"/>
              <a:t>Once you encounter problems (theory or practice), you are expected to </a:t>
            </a:r>
            <a:endParaRPr lang="en-US" altLang="zh-CN"/>
          </a:p>
          <a:p>
            <a:pPr lvl="1"/>
            <a:r>
              <a:rPr lang="en-US" altLang="zh-CN"/>
              <a:t>first, try your real best to solve them by yourself</a:t>
            </a:r>
            <a:endParaRPr lang="en-US" altLang="zh-CN"/>
          </a:p>
          <a:p>
            <a:pPr lvl="1"/>
            <a:r>
              <a:rPr lang="en-US" altLang="zh-CN"/>
              <a:t>if not working, try to talk with your cohorts.</a:t>
            </a:r>
            <a:endParaRPr lang="en-US" altLang="zh-CN"/>
          </a:p>
          <a:p>
            <a:pPr lvl="1"/>
            <a:r>
              <a:rPr lang="en-US" altLang="zh-CN"/>
              <a:t>if not working, then ask us</a:t>
            </a:r>
            <a:endParaRPr lang="en-US" altLang="zh-CN"/>
          </a:p>
          <a:p>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Tips of Handling Problems</a:t>
            </a:r>
            <a:endParaRPr lang="en-US" altLang="zh-CN"/>
          </a:p>
        </p:txBody>
      </p:sp>
      <p:sp>
        <p:nvSpPr>
          <p:cNvPr id="3" name="内容占位符 2"/>
          <p:cNvSpPr>
            <a:spLocks noGrp="1"/>
          </p:cNvSpPr>
          <p:nvPr>
            <p:ph idx="1"/>
          </p:nvPr>
        </p:nvSpPr>
        <p:spPr/>
        <p:txBody>
          <a:bodyPr/>
          <a:p>
            <a:r>
              <a:rPr lang="en-US" altLang="zh-CN"/>
              <a:t>Once you encounter problems (theory or practice), you are expected to </a:t>
            </a:r>
            <a:endParaRPr lang="en-US" altLang="zh-CN"/>
          </a:p>
          <a:p>
            <a:pPr lvl="1"/>
            <a:r>
              <a:rPr lang="en-US" altLang="zh-CN"/>
              <a:t>first, try your real best to solve them by yourself</a:t>
            </a:r>
            <a:endParaRPr lang="en-US" altLang="zh-CN"/>
          </a:p>
          <a:p>
            <a:pPr lvl="1"/>
            <a:r>
              <a:rPr lang="en-US" altLang="zh-CN"/>
              <a:t>if not working, try to talk with your cohorts.</a:t>
            </a:r>
            <a:endParaRPr lang="en-US" altLang="zh-CN"/>
          </a:p>
          <a:p>
            <a:pPr lvl="1"/>
            <a:r>
              <a:rPr lang="en-US" altLang="zh-CN"/>
              <a:t>if not working, then ask us</a:t>
            </a:r>
            <a:endParaRPr lang="en-US" altLang="zh-CN"/>
          </a:p>
          <a:p>
            <a:pPr lvl="0"/>
            <a:r>
              <a:rPr lang="en-US" altLang="zh-CN"/>
              <a:t>If we find that you are not paying effort by yourself, we would be reluctant to help you at later time. </a:t>
            </a:r>
            <a:endParaRPr lang="en-US" altLang="zh-CN"/>
          </a:p>
          <a:p>
            <a:pPr marL="160020" lvl="0" indent="-342900"/>
            <a:endParaRPr lang="en-US" altLang="zh-CN"/>
          </a:p>
          <a:p>
            <a:pPr marL="274320" lvl="1" indent="0">
              <a:buNone/>
            </a:pPr>
            <a:endParaRPr lang="en-US" altLang="zh-CN"/>
          </a:p>
          <a:p>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1"/>
          <a:stretch>
            <a:fillRect/>
          </a:stretch>
        </p:blipFill>
        <p:spPr>
          <a:xfrm>
            <a:off x="2101932" y="506287"/>
            <a:ext cx="5289468" cy="589675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What You </a:t>
            </a:r>
            <a:r>
              <a:rPr lang="en-US" dirty="0"/>
              <a:t>W</a:t>
            </a:r>
            <a:r>
              <a:rPr lang="en-US" dirty="0" smtClean="0"/>
              <a:t>ould </a:t>
            </a:r>
            <a:r>
              <a:rPr lang="en-US" dirty="0"/>
              <a:t>L</a:t>
            </a:r>
            <a:r>
              <a:rPr lang="en-US" dirty="0" smtClean="0"/>
              <a:t>earn</a:t>
            </a:r>
            <a:endParaRPr lang="en-US" dirty="0"/>
          </a:p>
        </p:txBody>
      </p:sp>
      <p:sp>
        <p:nvSpPr>
          <p:cNvPr id="3" name="内容占位符 2"/>
          <p:cNvSpPr>
            <a:spLocks noGrp="1"/>
          </p:cNvSpPr>
          <p:nvPr>
            <p:ph idx="1"/>
          </p:nvPr>
        </p:nvSpPr>
        <p:spPr/>
        <p:txBody>
          <a:bodyPr/>
          <a:lstStyle/>
          <a:p>
            <a:r>
              <a:rPr lang="en-US" dirty="0" smtClean="0"/>
              <a:t>Of course the object-oriented design and analysis</a:t>
            </a:r>
            <a:endParaRPr lang="en-US" dirty="0" smtClean="0"/>
          </a:p>
          <a:p>
            <a:r>
              <a:rPr lang="en-US" dirty="0" smtClean="0"/>
              <a:t>Typically, you are going to learn something about</a:t>
            </a:r>
            <a:endParaRPr lang="en-US" dirty="0" smtClean="0"/>
          </a:p>
          <a:p>
            <a:pPr lvl="1"/>
            <a:r>
              <a:rPr lang="en-US" dirty="0" smtClean="0"/>
              <a:t> requirement engineering (UML)</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and Where Am I?</a:t>
            </a:r>
            <a:endParaRPr lang="en-US" dirty="0"/>
          </a:p>
        </p:txBody>
      </p:sp>
      <p:sp>
        <p:nvSpPr>
          <p:cNvPr id="3" name="Content Placeholder 2"/>
          <p:cNvSpPr>
            <a:spLocks noGrp="1"/>
          </p:cNvSpPr>
          <p:nvPr>
            <p:ph idx="1"/>
          </p:nvPr>
        </p:nvSpPr>
        <p:spPr/>
        <p:txBody>
          <a:bodyPr/>
          <a:lstStyle/>
          <a:p>
            <a:r>
              <a:rPr lang="en-US" dirty="0" smtClean="0"/>
              <a:t>Dr. </a:t>
            </a:r>
            <a:r>
              <a:rPr lang="en-US" dirty="0" err="1" smtClean="0"/>
              <a:t>Yuqun</a:t>
            </a:r>
            <a:r>
              <a:rPr lang="en-US" dirty="0" smtClean="0"/>
              <a:t> Zhang </a:t>
            </a:r>
            <a:r>
              <a:rPr lang="zh-CN" altLang="en-US" dirty="0" smtClean="0"/>
              <a:t>（张煜群）</a:t>
            </a:r>
            <a:endParaRPr lang="en-US" dirty="0" smtClean="0"/>
          </a:p>
          <a:p>
            <a:r>
              <a:rPr lang="en-US" dirty="0" smtClean="0"/>
              <a:t>Email: </a:t>
            </a:r>
            <a:r>
              <a:rPr lang="en-US" dirty="0" smtClean="0">
                <a:hlinkClick r:id="rId1"/>
              </a:rPr>
              <a:t>zhangyq@sustech.edu.cn</a:t>
            </a:r>
            <a:r>
              <a:rPr lang="en-US" dirty="0" smtClean="0"/>
              <a:t>		</a:t>
            </a:r>
            <a:endParaRPr lang="en-US" dirty="0" smtClean="0"/>
          </a:p>
          <a:p>
            <a:r>
              <a:rPr lang="en-US" dirty="0" smtClean="0"/>
              <a:t>Office: Room 604, </a:t>
            </a:r>
            <a:r>
              <a:rPr lang="zh-CN" altLang="en-US" dirty="0" smtClean="0"/>
              <a:t>创园</a:t>
            </a:r>
            <a:r>
              <a:rPr lang="en-US" altLang="zh-CN" dirty="0" smtClean="0"/>
              <a:t>10</a:t>
            </a:r>
            <a:r>
              <a:rPr lang="zh-CN" altLang="en-US" dirty="0" smtClean="0"/>
              <a:t>栋</a:t>
            </a:r>
            <a:r>
              <a:rPr lang="en-US" altLang="zh-CN" dirty="0" smtClean="0"/>
              <a:t> </a:t>
            </a:r>
            <a:endParaRPr lang="en-US" dirty="0" smtClean="0"/>
          </a:p>
          <a:p>
            <a:r>
              <a:rPr lang="en-US" dirty="0" smtClean="0"/>
              <a:t>Office Hours: 4-6pm, Thursday, or appointment by email</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UML Examples</a:t>
            </a:r>
            <a:endParaRPr lang="en-US" dirty="0"/>
          </a:p>
        </p:txBody>
      </p:sp>
      <p:pic>
        <p:nvPicPr>
          <p:cNvPr id="4" name="Picture 1" descr="ch07imageslides_Page_14.png"/>
          <p:cNvPicPr>
            <a:picLocks noGrp="1" noChangeAspect="1"/>
          </p:cNvPicPr>
          <p:nvPr isPhoto="1"/>
        </p:nvPicPr>
        <p:blipFill rotWithShape="1">
          <a:blip r:embed="rId1">
            <a:extLst>
              <a:ext uri="{28A0092B-C50C-407E-A947-70E740481C1C}">
                <a14:useLocalDpi xmlns:a14="http://schemas.microsoft.com/office/drawing/2010/main" val="0"/>
              </a:ext>
            </a:extLst>
          </a:blip>
          <a:srcRect r="15833" b="50586"/>
          <a:stretch>
            <a:fillRect/>
          </a:stretch>
        </p:blipFill>
        <p:spPr bwMode="auto">
          <a:xfrm>
            <a:off x="0" y="1034694"/>
            <a:ext cx="5179657" cy="386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descr="ch03imageslides_Page_03.pn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4643424" y="1190616"/>
            <a:ext cx="5224968" cy="5092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 descr="ch03imageslides_Page_04.png"/>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2239506" y="3970109"/>
            <a:ext cx="5571543" cy="7525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You Would Learn</a:t>
            </a:r>
            <a:endParaRPr lang="en-US" dirty="0"/>
          </a:p>
        </p:txBody>
      </p:sp>
      <p:sp>
        <p:nvSpPr>
          <p:cNvPr id="3" name="内容占位符 2"/>
          <p:cNvSpPr>
            <a:spLocks noGrp="1"/>
          </p:cNvSpPr>
          <p:nvPr>
            <p:ph idx="1"/>
          </p:nvPr>
        </p:nvSpPr>
        <p:spPr/>
        <p:txBody>
          <a:bodyPr/>
          <a:lstStyle/>
          <a:p>
            <a:r>
              <a:rPr lang="en-US" dirty="0" smtClean="0"/>
              <a:t>Of course the object-oriented design and analysis</a:t>
            </a:r>
            <a:endParaRPr lang="en-US" dirty="0" smtClean="0"/>
          </a:p>
          <a:p>
            <a:r>
              <a:rPr lang="en-US" dirty="0" smtClean="0"/>
              <a:t>Typically, you are going to learn something about</a:t>
            </a:r>
            <a:endParaRPr lang="en-US" dirty="0" smtClean="0"/>
          </a:p>
          <a:p>
            <a:pPr lvl="1"/>
            <a:r>
              <a:rPr lang="en-US" dirty="0" smtClean="0"/>
              <a:t> requirement engineering (UML)</a:t>
            </a:r>
            <a:endParaRPr lang="en-US" dirty="0" smtClean="0"/>
          </a:p>
          <a:p>
            <a:pPr lvl="1"/>
            <a:r>
              <a:rPr lang="en-US" dirty="0"/>
              <a:t> </a:t>
            </a:r>
            <a:r>
              <a:rPr lang="en-US" dirty="0" smtClean="0"/>
              <a:t>design pattern (including information hiding, design </a:t>
            </a:r>
            <a:r>
              <a:rPr lang="en-US" dirty="0" err="1" smtClean="0"/>
              <a:t>principles,etc</a:t>
            </a:r>
            <a:r>
              <a:rPr lang="en-US" dirty="0" smtClean="0"/>
              <a:t>)</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You Would Learn</a:t>
            </a:r>
            <a:endParaRPr lang="en-US" dirty="0"/>
          </a:p>
        </p:txBody>
      </p:sp>
      <p:sp>
        <p:nvSpPr>
          <p:cNvPr id="3" name="内容占位符 2"/>
          <p:cNvSpPr>
            <a:spLocks noGrp="1"/>
          </p:cNvSpPr>
          <p:nvPr>
            <p:ph idx="1"/>
          </p:nvPr>
        </p:nvSpPr>
        <p:spPr/>
        <p:txBody>
          <a:bodyPr/>
          <a:lstStyle/>
          <a:p>
            <a:r>
              <a:rPr lang="en-US" dirty="0" smtClean="0"/>
              <a:t>Of course the object-oriented design and analysis</a:t>
            </a:r>
            <a:endParaRPr lang="en-US" dirty="0" smtClean="0"/>
          </a:p>
          <a:p>
            <a:r>
              <a:rPr lang="en-US" dirty="0" smtClean="0"/>
              <a:t>Typically, you are going to learn something about</a:t>
            </a:r>
            <a:endParaRPr lang="en-US" dirty="0" smtClean="0"/>
          </a:p>
          <a:p>
            <a:pPr lvl="1"/>
            <a:r>
              <a:rPr lang="en-US" dirty="0" smtClean="0"/>
              <a:t> requirement engineering (UML)</a:t>
            </a:r>
            <a:endParaRPr lang="en-US" dirty="0" smtClean="0"/>
          </a:p>
          <a:p>
            <a:pPr lvl="1"/>
            <a:r>
              <a:rPr lang="en-US" dirty="0"/>
              <a:t> </a:t>
            </a:r>
            <a:r>
              <a:rPr lang="en-US" dirty="0" smtClean="0"/>
              <a:t>design pattern (including information hiding, design </a:t>
            </a:r>
            <a:r>
              <a:rPr lang="en-US" dirty="0" err="1" smtClean="0"/>
              <a:t>principles,etc</a:t>
            </a:r>
            <a:r>
              <a:rPr lang="en-US" dirty="0" smtClean="0"/>
              <a:t>)</a:t>
            </a:r>
            <a:endParaRPr lang="en-US" dirty="0" smtClean="0"/>
          </a:p>
          <a:p>
            <a:pPr lvl="1"/>
            <a:r>
              <a:rPr lang="en-US" dirty="0"/>
              <a:t> </a:t>
            </a:r>
            <a:r>
              <a:rPr lang="en-US" dirty="0" smtClean="0"/>
              <a:t>refactoring </a:t>
            </a:r>
            <a:endParaRPr lang="en-US" dirty="0" smtClean="0"/>
          </a:p>
          <a:p>
            <a:pPr marL="274320" lvl="1" indent="0">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You Would Learn</a:t>
            </a:r>
            <a:endParaRPr lang="en-US" dirty="0"/>
          </a:p>
        </p:txBody>
      </p:sp>
      <p:sp>
        <p:nvSpPr>
          <p:cNvPr id="3" name="内容占位符 2"/>
          <p:cNvSpPr>
            <a:spLocks noGrp="1"/>
          </p:cNvSpPr>
          <p:nvPr>
            <p:ph idx="1"/>
          </p:nvPr>
        </p:nvSpPr>
        <p:spPr/>
        <p:txBody>
          <a:bodyPr/>
          <a:lstStyle/>
          <a:p>
            <a:r>
              <a:rPr lang="en-US" dirty="0" smtClean="0"/>
              <a:t>Of course the object-oriented design and analysis</a:t>
            </a:r>
            <a:endParaRPr lang="en-US" dirty="0" smtClean="0"/>
          </a:p>
          <a:p>
            <a:r>
              <a:rPr lang="en-US" dirty="0" smtClean="0"/>
              <a:t>Typically, you are going to learn something about</a:t>
            </a:r>
            <a:endParaRPr lang="en-US" dirty="0" smtClean="0"/>
          </a:p>
          <a:p>
            <a:pPr lvl="1"/>
            <a:r>
              <a:rPr lang="en-US" dirty="0" smtClean="0"/>
              <a:t> requirement engineering (UML)</a:t>
            </a:r>
            <a:endParaRPr lang="en-US" dirty="0" smtClean="0"/>
          </a:p>
          <a:p>
            <a:pPr lvl="1"/>
            <a:r>
              <a:rPr lang="en-US" dirty="0"/>
              <a:t> </a:t>
            </a:r>
            <a:r>
              <a:rPr lang="en-US" dirty="0" smtClean="0"/>
              <a:t>design pattern (including information hiding, design </a:t>
            </a:r>
            <a:r>
              <a:rPr lang="en-US" dirty="0" err="1" smtClean="0"/>
              <a:t>principles,etc</a:t>
            </a:r>
            <a:r>
              <a:rPr lang="en-US" dirty="0" smtClean="0"/>
              <a:t>)</a:t>
            </a:r>
            <a:endParaRPr lang="en-US" dirty="0" smtClean="0"/>
          </a:p>
          <a:p>
            <a:pPr lvl="1"/>
            <a:r>
              <a:rPr lang="en-US" dirty="0"/>
              <a:t> </a:t>
            </a:r>
            <a:r>
              <a:rPr lang="en-US" dirty="0" smtClean="0"/>
              <a:t>refactoring </a:t>
            </a:r>
            <a:endParaRPr lang="en-US" dirty="0" smtClean="0"/>
          </a:p>
          <a:p>
            <a:pPr lvl="1"/>
            <a:r>
              <a:rPr lang="en-US" dirty="0"/>
              <a:t> </a:t>
            </a:r>
            <a:r>
              <a:rPr lang="en-US" dirty="0" smtClean="0"/>
              <a:t>web app frameworks? </a:t>
            </a:r>
            <a:r>
              <a:rPr lang="en-US" dirty="0"/>
              <a:t>t</a:t>
            </a:r>
            <a:r>
              <a:rPr lang="en-US" dirty="0" smtClean="0"/>
              <a:t>esting?</a:t>
            </a:r>
            <a:endParaRPr lang="en-US" dirty="0" smtClean="0"/>
          </a:p>
          <a:p>
            <a:pPr lvl="1"/>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Your Projects</a:t>
            </a:r>
            <a:endParaRPr lang="en-US" dirty="0"/>
          </a:p>
        </p:txBody>
      </p:sp>
      <p:sp>
        <p:nvSpPr>
          <p:cNvPr id="3" name="内容占位符 2"/>
          <p:cNvSpPr>
            <a:spLocks noGrp="1"/>
          </p:cNvSpPr>
          <p:nvPr>
            <p:ph idx="1"/>
          </p:nvPr>
        </p:nvSpPr>
        <p:spPr/>
        <p:txBody>
          <a:bodyPr/>
          <a:lstStyle/>
          <a:p>
            <a:r>
              <a:rPr lang="en-US" dirty="0" smtClean="0"/>
              <a:t>Each group picks one problem from a pool</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Your Projects	</a:t>
            </a:r>
            <a:endParaRPr lang="en-US" dirty="0"/>
          </a:p>
        </p:txBody>
      </p:sp>
      <p:sp>
        <p:nvSpPr>
          <p:cNvPr id="3" name="内容占位符 2"/>
          <p:cNvSpPr>
            <a:spLocks noGrp="1"/>
          </p:cNvSpPr>
          <p:nvPr>
            <p:ph idx="1"/>
          </p:nvPr>
        </p:nvSpPr>
        <p:spPr/>
        <p:txBody>
          <a:bodyPr/>
          <a:lstStyle/>
          <a:p>
            <a:r>
              <a:rPr lang="en-US" dirty="0"/>
              <a:t>Each group picks one problem from a pool</a:t>
            </a:r>
            <a:endParaRPr lang="en-US" dirty="0"/>
          </a:p>
          <a:p>
            <a:r>
              <a:rPr lang="en-US" dirty="0" smtClean="0">
                <a:sym typeface="+mn-ea"/>
              </a:rPr>
              <a:t>We created 6 projects for you. Yet you can work on your own if you want to.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Your Projects	</a:t>
            </a:r>
            <a:endParaRPr lang="en-US" dirty="0"/>
          </a:p>
        </p:txBody>
      </p:sp>
      <p:sp>
        <p:nvSpPr>
          <p:cNvPr id="3" name="内容占位符 2"/>
          <p:cNvSpPr>
            <a:spLocks noGrp="1"/>
          </p:cNvSpPr>
          <p:nvPr>
            <p:ph idx="1"/>
          </p:nvPr>
        </p:nvSpPr>
        <p:spPr/>
        <p:txBody>
          <a:bodyPr/>
          <a:lstStyle/>
          <a:p>
            <a:r>
              <a:rPr lang="en-US" dirty="0"/>
              <a:t>Each group picks one problem from a pool</a:t>
            </a:r>
            <a:endParaRPr lang="en-US" dirty="0" smtClean="0"/>
          </a:p>
          <a:p>
            <a:r>
              <a:rPr lang="en-US" dirty="0" smtClean="0"/>
              <a:t>We created 6 projects for you. Yet you can work on your own if you want to. </a:t>
            </a:r>
            <a:endParaRPr lang="en-US" dirty="0" smtClean="0"/>
          </a:p>
          <a:p>
            <a:r>
              <a:rPr lang="en-US" dirty="0" smtClean="0"/>
              <a:t>Come talk to me if you want to come up with your own ideas. DO EXPECT THAT YOUR IDEAS MIGHT BE WITH A LOWER STARTING SCORE. </a:t>
            </a:r>
            <a:endParaRPr lang="en-US" dirty="0" smtClean="0"/>
          </a:p>
          <a:p>
            <a:r>
              <a:rPr lang="en-US" dirty="0">
                <a:sym typeface="+mn-ea"/>
              </a:rPr>
              <a:t>One con</a:t>
            </a:r>
            <a:r>
              <a:rPr lang="en-US" altLang="zh-CN" dirty="0">
                <a:sym typeface="+mn-ea"/>
              </a:rPr>
              <a:t>tact person </a:t>
            </a:r>
            <a:r>
              <a:rPr lang="en-US" dirty="0">
                <a:sym typeface="+mn-ea"/>
              </a:rPr>
              <a:t>is needed for each group</a:t>
            </a:r>
            <a:r>
              <a:rPr lang="en-US" dirty="0" smtClean="0">
                <a:sym typeface="+mn-ea"/>
              </a:rPr>
              <a:t>.</a:t>
            </a:r>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Project </a:t>
            </a:r>
            <a:r>
              <a:rPr lang="en-US" altLang="zh-CN" dirty="0"/>
              <a:t>L</a:t>
            </a:r>
            <a:r>
              <a:rPr lang="en-US" altLang="zh-CN" dirty="0" smtClean="0"/>
              <a:t>ist</a:t>
            </a:r>
            <a:endParaRPr lang="en-US" dirty="0"/>
          </a:p>
        </p:txBody>
      </p:sp>
      <p:sp>
        <p:nvSpPr>
          <p:cNvPr id="3" name="内容占位符 2"/>
          <p:cNvSpPr>
            <a:spLocks noGrp="1"/>
          </p:cNvSpPr>
          <p:nvPr>
            <p:ph idx="1"/>
          </p:nvPr>
        </p:nvSpPr>
        <p:spPr/>
        <p:txBody>
          <a:bodyPr>
            <a:normAutofit fontScale="92500" lnSpcReduction="20000"/>
          </a:bodyPr>
          <a:lstStyle/>
          <a:p>
            <a:r>
              <a:rPr lang="en-US" altLang="zh-CN" dirty="0" smtClean="0">
                <a:solidFill>
                  <a:srgbClr val="FF0000"/>
                </a:solidFill>
              </a:rPr>
              <a:t>The Legendary Mozart</a:t>
            </a:r>
            <a:r>
              <a:rPr lang="en-US" altLang="zh-CN" dirty="0" smtClean="0"/>
              <a:t>: Build an RPG game with Mozart's life events as its storyline (collaborated with Central Conservatory of Music, 35% + </a:t>
            </a:r>
            <a:r>
              <a:rPr lang="en-US" altLang="zh-CN" dirty="0"/>
              <a:t>5</a:t>
            </a:r>
            <a:r>
              <a:rPr lang="en-US" altLang="zh-CN" dirty="0" smtClean="0"/>
              <a:t>%).</a:t>
            </a:r>
            <a:endParaRPr lang="en-US" dirty="0" smtClean="0"/>
          </a:p>
          <a:p>
            <a:r>
              <a:rPr lang="en-US" dirty="0" err="1">
                <a:solidFill>
                  <a:srgbClr val="FF0000"/>
                </a:solidFill>
              </a:rPr>
              <a:t>SUSTe</a:t>
            </a:r>
            <a:r>
              <a:rPr lang="en-US" altLang="zh-CN" dirty="0" err="1">
                <a:solidFill>
                  <a:srgbClr val="FF0000"/>
                </a:solidFill>
              </a:rPr>
              <a:t>Mahjong</a:t>
            </a:r>
            <a:r>
              <a:rPr lang="en-US" dirty="0" smtClean="0"/>
              <a:t>: Build a </a:t>
            </a:r>
            <a:r>
              <a:rPr lang="en-US" altLang="zh-CN" dirty="0" smtClean="0"/>
              <a:t>Mahjong </a:t>
            </a:r>
            <a:r>
              <a:rPr lang="en-US" dirty="0" smtClean="0"/>
              <a:t>Game </a:t>
            </a:r>
            <a:r>
              <a:rPr lang="en-US" dirty="0"/>
              <a:t>with </a:t>
            </a:r>
            <a:r>
              <a:rPr lang="en-US" dirty="0" err="1"/>
              <a:t>SUSTech</a:t>
            </a:r>
            <a:r>
              <a:rPr lang="en-US" dirty="0"/>
              <a:t> </a:t>
            </a:r>
            <a:r>
              <a:rPr lang="en-US" dirty="0" smtClean="0"/>
              <a:t>background.</a:t>
            </a:r>
            <a:endParaRPr lang="en-US" dirty="0" smtClean="0"/>
          </a:p>
          <a:p>
            <a:r>
              <a:rPr lang="en-US" dirty="0">
                <a:solidFill>
                  <a:srgbClr val="FF0000"/>
                </a:solidFill>
              </a:rPr>
              <a:t>Courschema</a:t>
            </a:r>
            <a:r>
              <a:rPr lang="en-US" dirty="0" smtClean="0"/>
              <a:t>: Build a website that easily derive the course schema uploaded by multiple departments in </a:t>
            </a:r>
            <a:r>
              <a:rPr lang="en-US" dirty="0" err="1" smtClean="0"/>
              <a:t>SUSTech (collaborated with Office of Educational Administration of SUSTech)</a:t>
            </a:r>
            <a:r>
              <a:rPr lang="en-US" dirty="0" smtClean="0"/>
              <a:t>.</a:t>
            </a:r>
            <a:endParaRPr lang="en-US" dirty="0" smtClean="0"/>
          </a:p>
          <a:p>
            <a:r>
              <a:rPr lang="en-US" dirty="0" err="1">
                <a:solidFill>
                  <a:srgbClr val="FF0000"/>
                </a:solidFill>
              </a:rPr>
              <a:t>BetterOJ</a:t>
            </a:r>
            <a:r>
              <a:rPr lang="en-US" dirty="0" smtClean="0"/>
              <a:t>: Build a comprehensive online judge system that can be easily adopted by multiple CSE courses.</a:t>
            </a:r>
            <a:endParaRPr lang="en-US" dirty="0"/>
          </a:p>
          <a:p>
            <a:r>
              <a:rPr lang="en-US" dirty="0">
                <a:solidFill>
                  <a:srgbClr val="FF0000"/>
                </a:solidFill>
              </a:rPr>
              <a:t>Algorithm store</a:t>
            </a:r>
            <a:r>
              <a:rPr lang="en-US" dirty="0" smtClean="0"/>
              <a:t>: An online store where users can customize smart logics algorithms and run them in server (collaborated with the Peacock team in CSE).</a:t>
            </a:r>
            <a:endParaRPr lang="en-US" dirty="0" smtClean="0"/>
          </a:p>
          <a:p>
            <a:r>
              <a:rPr lang="en-US" dirty="0" smtClean="0">
                <a:solidFill>
                  <a:srgbClr val="FF0000"/>
                </a:solidFill>
              </a:rPr>
              <a:t>SUSTech Doc</a:t>
            </a:r>
            <a:r>
              <a:rPr lang="en-US" dirty="0" smtClean="0"/>
              <a:t>: An online sharing doc website for SUSTech users.</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Legendary Mozart: </a:t>
            </a:r>
            <a:endParaRPr lang="en-US" dirty="0"/>
          </a:p>
        </p:txBody>
      </p:sp>
      <p:sp>
        <p:nvSpPr>
          <p:cNvPr id="3" name="Content Placeholder 2"/>
          <p:cNvSpPr>
            <a:spLocks noGrp="1"/>
          </p:cNvSpPr>
          <p:nvPr>
            <p:ph idx="1"/>
          </p:nvPr>
        </p:nvSpPr>
        <p:spPr/>
        <p:txBody>
          <a:bodyPr>
            <a:normAutofit/>
          </a:bodyPr>
          <a:lstStyle/>
          <a:p>
            <a:endParaRPr lang="en-US" altLang="zh-CN" dirty="0">
              <a:sym typeface="+mn-ea"/>
            </a:endParaRPr>
          </a:p>
          <a:p>
            <a:endParaRPr lang="en-US" altLang="zh-CN" dirty="0" smtClean="0">
              <a:sym typeface="+mn-ea"/>
            </a:endParaRPr>
          </a:p>
          <a:p>
            <a:endParaRPr lang="en-US" altLang="zh-CN" dirty="0" smtClean="0">
              <a:sym typeface="+mn-ea"/>
            </a:endParaRPr>
          </a:p>
          <a:p>
            <a:endParaRPr lang="en-US" altLang="zh-CN" dirty="0"/>
          </a:p>
          <a:p>
            <a:endParaRPr lang="en-US" dirty="0"/>
          </a:p>
          <a:p>
            <a:endParaRPr lang="en-US" dirty="0"/>
          </a:p>
        </p:txBody>
      </p:sp>
      <p:pic>
        <p:nvPicPr>
          <p:cNvPr id="4" name="图片 3" descr="wolfgang-mozart-9417115-2-402"/>
          <p:cNvPicPr>
            <a:picLocks noChangeAspect="1"/>
          </p:cNvPicPr>
          <p:nvPr/>
        </p:nvPicPr>
        <p:blipFill>
          <a:blip r:embed="rId1"/>
          <a:stretch>
            <a:fillRect/>
          </a:stretch>
        </p:blipFill>
        <p:spPr>
          <a:xfrm>
            <a:off x="1724660" y="1524000"/>
            <a:ext cx="5478780" cy="50660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Legendary Mozart: </a:t>
            </a:r>
            <a:endParaRPr lang="en-US" dirty="0"/>
          </a:p>
        </p:txBody>
      </p:sp>
      <p:sp>
        <p:nvSpPr>
          <p:cNvPr id="3" name="Content Placeholder 2"/>
          <p:cNvSpPr>
            <a:spLocks noGrp="1"/>
          </p:cNvSpPr>
          <p:nvPr>
            <p:ph idx="1"/>
          </p:nvPr>
        </p:nvSpPr>
        <p:spPr/>
        <p:txBody>
          <a:bodyPr>
            <a:normAutofit fontScale="85000" lnSpcReduction="10000"/>
          </a:bodyPr>
          <a:lstStyle/>
          <a:p>
            <a:r>
              <a:rPr lang="en-US" altLang="zh-CN" dirty="0"/>
              <a:t>An RPG game with the leading role of first/third person perspective</a:t>
            </a:r>
            <a:endParaRPr lang="en-US" altLang="zh-CN" dirty="0"/>
          </a:p>
          <a:p>
            <a:r>
              <a:rPr lang="en-US" altLang="zh-CN" dirty="0"/>
              <a:t>Mozart's life events as basic storyline (e.g, his birth, growth, composition of his famous work)</a:t>
            </a:r>
            <a:endParaRPr lang="en-US" altLang="zh-CN" dirty="0"/>
          </a:p>
          <a:p>
            <a:r>
              <a:rPr lang="en-US" altLang="zh-CN" dirty="0"/>
              <a:t>You don't know the details? No worries, </a:t>
            </a:r>
            <a:r>
              <a:rPr lang="en-US" altLang="zh-CN" dirty="0" smtClean="0">
                <a:sym typeface="+mn-ea"/>
              </a:rPr>
              <a:t>Central Conservatory of Music provides the story scipt. </a:t>
            </a:r>
            <a:endParaRPr lang="en-US" altLang="zh-CN" dirty="0" smtClean="0">
              <a:sym typeface="+mn-ea"/>
            </a:endParaRPr>
          </a:p>
          <a:p>
            <a:r>
              <a:rPr lang="en-US" altLang="zh-CN" dirty="0" smtClean="0">
                <a:sym typeface="+mn-ea"/>
              </a:rPr>
              <a:t>Highly refined images. You can outsource them to professionals if you want to. Contact us if you need financial support but the funds are limited .</a:t>
            </a:r>
            <a:endParaRPr lang="en-US" altLang="zh-CN" dirty="0" smtClean="0">
              <a:sym typeface="+mn-ea"/>
            </a:endParaRPr>
          </a:p>
          <a:p>
            <a:r>
              <a:rPr lang="en-US" altLang="zh-CN" dirty="0" smtClean="0">
                <a:sym typeface="+mn-ea"/>
              </a:rPr>
              <a:t>Students with expertise in both game programming and music are encouraged to form such teams.</a:t>
            </a:r>
            <a:endParaRPr lang="en-US" altLang="zh-CN" dirty="0" smtClean="0">
              <a:sym typeface="+mn-ea"/>
            </a:endParaRPr>
          </a:p>
          <a:p>
            <a:r>
              <a:rPr lang="en-US" altLang="zh-CN" dirty="0" smtClean="0">
                <a:sym typeface="+mn-ea"/>
              </a:rPr>
              <a:t>Need to have faith, especially because this project is really harsh. </a:t>
            </a:r>
            <a:endParaRPr lang="en-US" altLang="zh-CN" dirty="0" smtClean="0">
              <a:sym typeface="+mn-ea"/>
            </a:endParaRPr>
          </a:p>
          <a:p>
            <a:r>
              <a:rPr lang="en-US" altLang="zh-CN" dirty="0" smtClean="0">
                <a:sym typeface="+mn-ea"/>
              </a:rPr>
              <a:t>Bonus hits:</a:t>
            </a:r>
            <a:endParaRPr lang="en-US" altLang="zh-CN" dirty="0" smtClean="0">
              <a:sym typeface="+mn-ea"/>
            </a:endParaRPr>
          </a:p>
          <a:p>
            <a:pPr lvl="1"/>
            <a:r>
              <a:rPr lang="en-US" altLang="zh-CN" dirty="0">
                <a:sym typeface="+mn-ea"/>
              </a:rPr>
              <a:t>One or more branch games are needed to enrich the </a:t>
            </a:r>
            <a:r>
              <a:rPr lang="en-US" altLang="zh-CN" dirty="0" smtClean="0">
                <a:sym typeface="+mn-ea"/>
              </a:rPr>
              <a:t>game.  </a:t>
            </a:r>
            <a:endParaRPr lang="en-US" altLang="zh-CN" dirty="0" smtClean="0">
              <a:sym typeface="+mn-ea"/>
            </a:endParaRPr>
          </a:p>
          <a:p>
            <a:pPr lvl="1"/>
            <a:r>
              <a:rPr lang="en-US" dirty="0">
                <a:sym typeface="+mn-ea"/>
              </a:rPr>
              <a:t>Fancy GUIs are favored</a:t>
            </a:r>
            <a:endParaRPr lang="en-US" dirty="0">
              <a:sym typeface="+mn-ea"/>
            </a:endParaRPr>
          </a:p>
          <a:p>
            <a:pPr lvl="1"/>
            <a:r>
              <a:rPr lang="en-US" altLang="zh-CN" dirty="0" smtClean="0">
                <a:sym typeface="+mn-ea"/>
              </a:rPr>
              <a:t>…</a:t>
            </a:r>
            <a:endParaRPr lang="en-US" altLang="zh-CN" dirty="0">
              <a:sym typeface="+mn-ea"/>
            </a:endParaRPr>
          </a:p>
          <a:p>
            <a:endParaRPr lang="en-US" altLang="zh-CN" dirty="0" smtClean="0">
              <a:sym typeface="+mn-ea"/>
            </a:endParaRPr>
          </a:p>
          <a:p>
            <a:endParaRPr lang="en-US" altLang="zh-CN" dirty="0" smtClean="0">
              <a:sym typeface="+mn-ea"/>
            </a:endParaRPr>
          </a:p>
          <a:p>
            <a:endParaRPr lang="en-US" altLang="zh-CN"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something about Me…</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Legendary Mozart: </a:t>
            </a:r>
            <a:endParaRPr lang="en-US" dirty="0"/>
          </a:p>
        </p:txBody>
      </p:sp>
      <p:sp>
        <p:nvSpPr>
          <p:cNvPr id="3" name="Content Placeholder 2"/>
          <p:cNvSpPr>
            <a:spLocks noGrp="1"/>
          </p:cNvSpPr>
          <p:nvPr>
            <p:ph idx="1"/>
          </p:nvPr>
        </p:nvSpPr>
        <p:spPr/>
        <p:txBody>
          <a:bodyPr/>
          <a:lstStyle/>
          <a:p>
            <a:r>
              <a:rPr lang="en-US" dirty="0"/>
              <a:t>Labor recommendation</a:t>
            </a:r>
            <a:endParaRPr lang="en-US" dirty="0"/>
          </a:p>
          <a:p>
            <a:pPr lvl="1"/>
            <a:r>
              <a:rPr lang="en-US" dirty="0"/>
              <a:t>Resource </a:t>
            </a:r>
            <a:r>
              <a:rPr lang="en-US" dirty="0" smtClean="0"/>
              <a:t>provider (</a:t>
            </a:r>
            <a:r>
              <a:rPr lang="en-US" altLang="zh-CN" dirty="0" smtClean="0"/>
              <a:t>art designer</a:t>
            </a:r>
            <a:r>
              <a:rPr lang="en-US" dirty="0" smtClean="0"/>
              <a:t>)</a:t>
            </a:r>
            <a:endParaRPr lang="en-US" dirty="0" smtClean="0"/>
          </a:p>
          <a:p>
            <a:pPr lvl="1"/>
            <a:r>
              <a:rPr lang="en-US" dirty="0" smtClean="0"/>
              <a:t>Scenario designer</a:t>
            </a:r>
            <a:endParaRPr lang="en-US" dirty="0" smtClean="0"/>
          </a:p>
          <a:p>
            <a:pPr lvl="1"/>
            <a:r>
              <a:rPr lang="en-US" dirty="0" smtClean="0"/>
              <a:t>GUI designer</a:t>
            </a:r>
            <a:endParaRPr lang="en-US" dirty="0"/>
          </a:p>
          <a:p>
            <a:pPr lvl="1"/>
            <a:r>
              <a:rPr lang="en-US" dirty="0" smtClean="0"/>
              <a:t>Game </a:t>
            </a:r>
            <a:r>
              <a:rPr lang="en-US" dirty="0"/>
              <a:t>logic designer</a:t>
            </a:r>
            <a:endParaRPr lang="en-US" dirty="0"/>
          </a:p>
          <a:p>
            <a:pPr lvl="1"/>
            <a:r>
              <a:rPr lang="en-US" dirty="0"/>
              <a:t>Or other roles determined by you</a:t>
            </a:r>
            <a:endParaRPr lang="en-US" dirty="0"/>
          </a:p>
          <a:p>
            <a:pPr marL="182880" lvl="1"/>
            <a:r>
              <a:rPr lang="en-US" altLang="zh-CN" sz="2400" dirty="0"/>
              <a:t>Materials</a:t>
            </a:r>
            <a:endParaRPr lang="en-US" sz="2400" dirty="0"/>
          </a:p>
          <a:p>
            <a:pPr lvl="1"/>
            <a:r>
              <a:rPr lang="en-US" dirty="0"/>
              <a:t>You can refer to the .</a:t>
            </a:r>
            <a:r>
              <a:rPr lang="en-US" dirty="0" err="1"/>
              <a:t>pdf</a:t>
            </a:r>
            <a:r>
              <a:rPr lang="en-US" dirty="0"/>
              <a:t> file </a:t>
            </a:r>
            <a:r>
              <a:rPr lang="en-US" dirty="0" smtClean="0"/>
              <a:t>“</a:t>
            </a:r>
            <a:r>
              <a:rPr lang="zh-CN" altLang="en-US" dirty="0" smtClean="0"/>
              <a:t>南科大－莫扎特音乐游戏脚本</a:t>
            </a:r>
            <a:r>
              <a:rPr lang="en-US" dirty="0" smtClean="0"/>
              <a:t>”</a:t>
            </a:r>
            <a:endParaRPr lang="en-US" dirty="0" smtClean="0"/>
          </a:p>
          <a:p>
            <a:pPr lvl="0"/>
            <a:r>
              <a:rPr lang="en-US" dirty="0"/>
              <a:t>Stakeholder for Requirements:</a:t>
            </a:r>
            <a:endParaRPr lang="en-US" dirty="0"/>
          </a:p>
          <a:p>
            <a:pPr lvl="1"/>
            <a:r>
              <a:rPr lang="en-US" sz="2000" dirty="0"/>
              <a:t>Prof. Cong Kong, Ms. Dongning Yang (CCM)</a:t>
            </a:r>
            <a:endParaRPr lang="en-US" sz="2000" dirty="0"/>
          </a:p>
          <a:p>
            <a:pPr lvl="1"/>
            <a:r>
              <a:rPr lang="en-US" dirty="0"/>
              <a:t>Yicheng Ouyang, Chao Pan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SUSTe</a:t>
            </a:r>
            <a:r>
              <a:rPr lang="en-US" altLang="zh-CN" dirty="0" err="1"/>
              <a:t>Mahjong</a:t>
            </a:r>
            <a:endParaRPr lang="en-US" dirty="0"/>
          </a:p>
        </p:txBody>
      </p:sp>
      <p:sp>
        <p:nvSpPr>
          <p:cNvPr id="3" name="Content Placeholder 2"/>
          <p:cNvSpPr>
            <a:spLocks noGrp="1"/>
          </p:cNvSpPr>
          <p:nvPr>
            <p:ph idx="1"/>
          </p:nvPr>
        </p:nvSpPr>
        <p:spPr/>
        <p:txBody>
          <a:bodyPr>
            <a:normAutofit lnSpcReduction="10000"/>
          </a:bodyPr>
          <a:lstStyle/>
          <a:p>
            <a:endParaRPr lang="en-US" dirty="0"/>
          </a:p>
          <a:p>
            <a:endParaRPr lang="en-US" dirty="0"/>
          </a:p>
          <a:p>
            <a:endParaRPr lang="en-US" dirty="0"/>
          </a:p>
        </p:txBody>
      </p:sp>
      <p:pic>
        <p:nvPicPr>
          <p:cNvPr id="4" name="图片 3" descr="playing-mahjong"/>
          <p:cNvPicPr>
            <a:picLocks noChangeAspect="1"/>
          </p:cNvPicPr>
          <p:nvPr/>
        </p:nvPicPr>
        <p:blipFill>
          <a:blip r:embed="rId1"/>
          <a:stretch>
            <a:fillRect/>
          </a:stretch>
        </p:blipFill>
        <p:spPr>
          <a:xfrm>
            <a:off x="1600200" y="2189480"/>
            <a:ext cx="5943600" cy="33451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SUSTe</a:t>
            </a:r>
            <a:r>
              <a:rPr lang="en-US" altLang="zh-CN" dirty="0" err="1"/>
              <a:t>Mahjong</a:t>
            </a:r>
            <a:endParaRPr lang="en-US" dirty="0"/>
          </a:p>
        </p:txBody>
      </p:sp>
      <p:sp>
        <p:nvSpPr>
          <p:cNvPr id="3" name="Content Placeholder 2"/>
          <p:cNvSpPr>
            <a:spLocks noGrp="1"/>
          </p:cNvSpPr>
          <p:nvPr>
            <p:ph idx="1"/>
          </p:nvPr>
        </p:nvSpPr>
        <p:spPr/>
        <p:txBody>
          <a:bodyPr>
            <a:normAutofit lnSpcReduction="10000"/>
          </a:bodyPr>
          <a:lstStyle/>
          <a:p>
            <a:r>
              <a:rPr lang="en-US" dirty="0"/>
              <a:t>Build a </a:t>
            </a:r>
            <a:r>
              <a:rPr lang="en-US" altLang="zh-CN" dirty="0"/>
              <a:t>Mahjong </a:t>
            </a:r>
            <a:r>
              <a:rPr lang="en-US" dirty="0"/>
              <a:t>Game with </a:t>
            </a:r>
            <a:r>
              <a:rPr lang="en-US" dirty="0" err="1"/>
              <a:t>SUSTech</a:t>
            </a:r>
            <a:r>
              <a:rPr lang="en-US" dirty="0"/>
              <a:t> as background</a:t>
            </a:r>
            <a:r>
              <a:rPr lang="en-US" dirty="0" smtClean="0"/>
              <a:t>.</a:t>
            </a:r>
            <a:endParaRPr lang="en-US" dirty="0" smtClean="0"/>
          </a:p>
          <a:p>
            <a:pPr lvl="1"/>
            <a:r>
              <a:rPr lang="en-US" dirty="0" smtClean="0"/>
              <a:t>You need to change the elements of traditional Mahjong. For example, replace Strip Pie and Ten Thousand (</a:t>
            </a:r>
            <a:r>
              <a:rPr lang="zh-CN" altLang="en-US" dirty="0" smtClean="0"/>
              <a:t>条、饼</a:t>
            </a:r>
            <a:r>
              <a:rPr lang="en-US" altLang="zh-CN" dirty="0" smtClean="0"/>
              <a:t> </a:t>
            </a:r>
            <a:r>
              <a:rPr lang="zh-CN" altLang="en-US" dirty="0" smtClean="0"/>
              <a:t>和</a:t>
            </a:r>
            <a:r>
              <a:rPr lang="en-US" altLang="zh-CN" dirty="0" smtClean="0"/>
              <a:t> </a:t>
            </a:r>
            <a:r>
              <a:rPr lang="zh-CN" altLang="en-US" dirty="0" smtClean="0"/>
              <a:t>万</a:t>
            </a:r>
            <a:r>
              <a:rPr lang="en-US" dirty="0" smtClean="0"/>
              <a:t>) with  departments, courses, or teaching buildings etc.</a:t>
            </a:r>
            <a:endParaRPr lang="en-US" dirty="0" smtClean="0"/>
          </a:p>
          <a:p>
            <a:pPr lvl="1"/>
            <a:r>
              <a:rPr lang="en-US" dirty="0" smtClean="0"/>
              <a:t>You can change the rules of traditional Mahjong, but make sure that your game is a Mahjong Game. That means the winner policy and the game process should align with the traditional Mahjong.</a:t>
            </a:r>
            <a:endParaRPr lang="en-US" dirty="0" smtClean="0"/>
          </a:p>
          <a:p>
            <a:pPr lvl="1"/>
            <a:r>
              <a:rPr lang="en-US" dirty="0" smtClean="0"/>
              <a:t>Human vs. Human mode is required. Other modes are optional and bonus.</a:t>
            </a:r>
            <a:endParaRPr lang="en-US" dirty="0"/>
          </a:p>
          <a:p>
            <a:pPr lvl="0"/>
            <a:r>
              <a:rPr lang="en-US" dirty="0" smtClean="0"/>
              <a:t>Reminders</a:t>
            </a:r>
            <a:endParaRPr lang="en-US" dirty="0" smtClean="0"/>
          </a:p>
          <a:p>
            <a:pPr lvl="1"/>
            <a:r>
              <a:rPr lang="en-US" dirty="0" smtClean="0">
                <a:sym typeface="+mn-ea"/>
              </a:rPr>
              <a:t>Design </a:t>
            </a:r>
            <a:r>
              <a:rPr lang="en-US" dirty="0">
                <a:sym typeface="+mn-ea"/>
              </a:rPr>
              <a:t>your game policy as funny and reasonable as </a:t>
            </a:r>
            <a:r>
              <a:rPr lang="en-US" dirty="0" smtClean="0">
                <a:sym typeface="+mn-ea"/>
              </a:rPr>
              <a:t>possible</a:t>
            </a:r>
            <a:endParaRPr lang="en-US" dirty="0" smtClean="0">
              <a:sym typeface="+mn-ea"/>
            </a:endParaRPr>
          </a:p>
          <a:p>
            <a:pPr lvl="1"/>
            <a:r>
              <a:rPr lang="en-US" dirty="0" smtClean="0"/>
              <a:t>Make sure that your game logic stays positive</a:t>
            </a:r>
            <a:r>
              <a:rPr lang="en-US" altLang="zh-CN" dirty="0" smtClean="0"/>
              <a:t>, otherwise you would be forced to give up on your ideas.</a:t>
            </a:r>
            <a:endParaRPr lang="en-US" dirty="0"/>
          </a:p>
          <a:p>
            <a:pPr lvl="1"/>
            <a:r>
              <a:rPr lang="en-US" dirty="0">
                <a:sym typeface="+mn-ea"/>
              </a:rPr>
              <a:t>Fancy GUIs are favored</a:t>
            </a:r>
            <a:endParaRPr lang="en-US" dirty="0">
              <a:sym typeface="+mn-ea"/>
            </a:endParaRPr>
          </a:p>
          <a:p>
            <a:pPr lvl="1"/>
            <a:r>
              <a:rPr lang="en-US" dirty="0">
                <a:sym typeface="+mn-ea"/>
              </a:rPr>
              <a:t>...</a:t>
            </a:r>
            <a:endParaRPr lang="en-US" dirty="0"/>
          </a:p>
          <a:p>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SUSTe</a:t>
            </a:r>
            <a:r>
              <a:rPr lang="en-US" altLang="zh-CN" dirty="0" err="1"/>
              <a:t>Mahjong</a:t>
            </a:r>
            <a:endParaRPr lang="en-US" dirty="0"/>
          </a:p>
        </p:txBody>
      </p:sp>
      <p:sp>
        <p:nvSpPr>
          <p:cNvPr id="3" name="Content Placeholder 2"/>
          <p:cNvSpPr>
            <a:spLocks noGrp="1"/>
          </p:cNvSpPr>
          <p:nvPr>
            <p:ph idx="1"/>
          </p:nvPr>
        </p:nvSpPr>
        <p:spPr/>
        <p:txBody>
          <a:bodyPr/>
          <a:lstStyle/>
          <a:p>
            <a:r>
              <a:rPr lang="en-US" dirty="0" smtClean="0"/>
              <a:t>Labor recommendation</a:t>
            </a:r>
            <a:endParaRPr lang="en-US" dirty="0" smtClean="0"/>
          </a:p>
          <a:p>
            <a:pPr lvl="1"/>
            <a:r>
              <a:rPr lang="en-US" dirty="0"/>
              <a:t>Resource provider (</a:t>
            </a:r>
            <a:r>
              <a:rPr lang="en-US" altLang="zh-CN" dirty="0"/>
              <a:t>art designer</a:t>
            </a:r>
            <a:r>
              <a:rPr lang="en-US" dirty="0"/>
              <a:t>)</a:t>
            </a:r>
            <a:endParaRPr lang="en-US" dirty="0"/>
          </a:p>
          <a:p>
            <a:pPr lvl="1"/>
            <a:r>
              <a:rPr lang="en-US" dirty="0" smtClean="0"/>
              <a:t>Algorithm designer</a:t>
            </a:r>
            <a:endParaRPr lang="en-US" dirty="0" smtClean="0"/>
          </a:p>
          <a:p>
            <a:pPr lvl="1"/>
            <a:r>
              <a:rPr lang="en-US" dirty="0" smtClean="0"/>
              <a:t>Game logic designer</a:t>
            </a:r>
            <a:endParaRPr lang="en-US" dirty="0" smtClean="0"/>
          </a:p>
          <a:p>
            <a:pPr lvl="1"/>
            <a:r>
              <a:rPr lang="en-US" altLang="zh-CN" dirty="0" smtClean="0"/>
              <a:t>GUI designer</a:t>
            </a:r>
            <a:endParaRPr lang="en-US" dirty="0" smtClean="0"/>
          </a:p>
          <a:p>
            <a:pPr lvl="1"/>
            <a:r>
              <a:rPr lang="en-US" dirty="0" smtClean="0"/>
              <a:t>Or other roles determined by you</a:t>
            </a:r>
            <a:endParaRPr lang="en-US" dirty="0" smtClean="0"/>
          </a:p>
          <a:p>
            <a:pPr lvl="0"/>
            <a:r>
              <a:rPr lang="en-US" sz="2400" dirty="0">
                <a:sym typeface="+mn-ea"/>
              </a:rPr>
              <a:t>Stakeholder for Requirements:</a:t>
            </a:r>
            <a:endParaRPr lang="en-US" sz="2400" dirty="0"/>
          </a:p>
          <a:p>
            <a:pPr lvl="1"/>
            <a:r>
              <a:rPr lang="en-US" sz="2400" dirty="0">
                <a:sym typeface="+mn-ea"/>
              </a:rPr>
              <a:t>Yuanhang Wu</a:t>
            </a:r>
            <a:endParaRPr lang="en-US" sz="2400" dirty="0"/>
          </a:p>
          <a:p>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Courschema</a:t>
            </a:r>
            <a:endParaRPr lang="en-US" dirty="0"/>
          </a:p>
        </p:txBody>
      </p:sp>
      <p:sp>
        <p:nvSpPr>
          <p:cNvPr id="3" name="Content Placeholder 2"/>
          <p:cNvSpPr>
            <a:spLocks noGrp="1"/>
          </p:cNvSpPr>
          <p:nvPr>
            <p:ph idx="1"/>
          </p:nvPr>
        </p:nvSpPr>
        <p:spPr/>
        <p:txBody>
          <a:bodyPr>
            <a:normAutofit/>
          </a:bodyPr>
          <a:lstStyle/>
          <a:p>
            <a:pPr marL="274320" lvl="1" indent="0">
              <a:buNone/>
            </a:pPr>
            <a:endParaRPr lang="en-US" dirty="0" smtClean="0"/>
          </a:p>
          <a:p>
            <a:pPr marL="0" lvl="1" indent="0">
              <a:buNone/>
            </a:pPr>
            <a:endParaRPr lang="en-US" sz="2400" dirty="0"/>
          </a:p>
          <a:p>
            <a:pPr marL="274320" lvl="1" indent="0">
              <a:buNone/>
            </a:pPr>
            <a:endParaRPr lang="en-US" dirty="0" smtClean="0"/>
          </a:p>
          <a:p>
            <a:pPr lvl="1"/>
            <a:endParaRPr lang="en-US" dirty="0"/>
          </a:p>
          <a:p>
            <a:endParaRPr lang="en-US" dirty="0"/>
          </a:p>
        </p:txBody>
      </p:sp>
      <p:pic>
        <p:nvPicPr>
          <p:cNvPr id="4" name="图片 3" descr="v2-828785c56427f29002a9ffc0bc7b1cda_hd"/>
          <p:cNvPicPr>
            <a:picLocks noChangeAspect="1"/>
          </p:cNvPicPr>
          <p:nvPr/>
        </p:nvPicPr>
        <p:blipFill>
          <a:blip r:embed="rId1"/>
          <a:stretch>
            <a:fillRect/>
          </a:stretch>
        </p:blipFill>
        <p:spPr>
          <a:xfrm>
            <a:off x="2098675" y="1295400"/>
            <a:ext cx="4693285" cy="51816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Courschema</a:t>
            </a:r>
            <a:endParaRPr lang="en-US" dirty="0"/>
          </a:p>
        </p:txBody>
      </p:sp>
      <p:sp>
        <p:nvSpPr>
          <p:cNvPr id="3" name="Content Placeholder 2"/>
          <p:cNvSpPr>
            <a:spLocks noGrp="1"/>
          </p:cNvSpPr>
          <p:nvPr>
            <p:ph idx="1"/>
          </p:nvPr>
        </p:nvSpPr>
        <p:spPr/>
        <p:txBody>
          <a:bodyPr>
            <a:normAutofit fontScale="90000" lnSpcReduction="10000"/>
          </a:bodyPr>
          <a:lstStyle/>
          <a:p>
            <a:r>
              <a:rPr lang="en-US" dirty="0" smtClean="0"/>
              <a:t>Users (e.g. Teaching secretaries or others) can upload course schemas by filling a uniform template or adding courses into website directly.</a:t>
            </a:r>
            <a:endParaRPr lang="en-US" dirty="0" smtClean="0"/>
          </a:p>
          <a:p>
            <a:r>
              <a:rPr lang="en-US" dirty="0" smtClean="0"/>
              <a:t>The download format of course schema</a:t>
            </a:r>
            <a:r>
              <a:rPr lang="en-US" altLang="zh-CN" dirty="0" smtClean="0"/>
              <a:t>s</a:t>
            </a:r>
            <a:r>
              <a:rPr lang="en-US" dirty="0" smtClean="0"/>
              <a:t> needs to be unified.</a:t>
            </a:r>
            <a:endParaRPr lang="en-US" dirty="0" smtClean="0"/>
          </a:p>
          <a:p>
            <a:r>
              <a:rPr lang="en-US" dirty="0" smtClean="0"/>
              <a:t>For website visitors, given the input keywords such as ‘department’, ‘academic year’, etc., the website can return how many courses are required for learning. When loging in the website by a student account, it can return which courses he/she has learned or not.</a:t>
            </a:r>
            <a:endParaRPr lang="en-US" dirty="0" smtClean="0"/>
          </a:p>
          <a:p>
            <a:r>
              <a:rPr lang="en-US" dirty="0" smtClean="0"/>
              <a:t>Design an approach to solve the inconsistencies </a:t>
            </a:r>
            <a:r>
              <a:rPr lang="en-US" altLang="zh-CN" dirty="0" smtClean="0"/>
              <a:t>in course schema</a:t>
            </a:r>
            <a:r>
              <a:rPr lang="en-US" dirty="0" smtClean="0"/>
              <a:t> appearances among all departments.</a:t>
            </a:r>
            <a:endParaRPr lang="en-US" dirty="0" smtClean="0"/>
          </a:p>
          <a:p>
            <a:r>
              <a:rPr lang="en-US" dirty="0" smtClean="0"/>
              <a:t>Design </a:t>
            </a:r>
            <a:r>
              <a:rPr lang="en-US" altLang="zh-CN" dirty="0" smtClean="0"/>
              <a:t>a Q &amp; A session for frequently asked questions.</a:t>
            </a:r>
            <a:endParaRPr lang="en-US" altLang="zh-CN" dirty="0" smtClean="0"/>
          </a:p>
          <a:p>
            <a:r>
              <a:rPr lang="en-US" altLang="zh-CN" dirty="0" smtClean="0"/>
              <a:t>Contact the Office of Educational Administration for further guidance</a:t>
            </a:r>
            <a:endParaRPr lang="en-US" dirty="0" smtClean="0"/>
          </a:p>
          <a:p>
            <a:pPr marL="274320" lvl="1" indent="0">
              <a:buNone/>
            </a:pPr>
            <a:endParaRPr lang="en-US" dirty="0" smtClean="0"/>
          </a:p>
          <a:p>
            <a:pPr marL="0" lvl="1" indent="0">
              <a:buNone/>
            </a:pPr>
            <a:endParaRPr lang="en-US" sz="2400" dirty="0"/>
          </a:p>
          <a:p>
            <a:pPr marL="274320" lvl="1" indent="0">
              <a:buNone/>
            </a:pPr>
            <a:endParaRPr lang="en-US" dirty="0" smtClean="0"/>
          </a:p>
          <a:p>
            <a:pPr lvl="1"/>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Courschema</a:t>
            </a:r>
            <a:endParaRPr lang="en-US" dirty="0"/>
          </a:p>
        </p:txBody>
      </p:sp>
      <p:sp>
        <p:nvSpPr>
          <p:cNvPr id="3" name="Content Placeholder 2"/>
          <p:cNvSpPr>
            <a:spLocks noGrp="1"/>
          </p:cNvSpPr>
          <p:nvPr>
            <p:ph idx="1"/>
          </p:nvPr>
        </p:nvSpPr>
        <p:spPr/>
        <p:txBody>
          <a:bodyPr>
            <a:normAutofit fontScale="92500" lnSpcReduction="10000"/>
          </a:bodyPr>
          <a:lstStyle/>
          <a:p>
            <a:pPr lvl="0"/>
            <a:r>
              <a:rPr lang="en-US" altLang="zh-CN" dirty="0" smtClean="0"/>
              <a:t>Bonus hits:</a:t>
            </a:r>
            <a:endParaRPr lang="en-US" altLang="zh-CN" dirty="0"/>
          </a:p>
          <a:p>
            <a:pPr lvl="1"/>
            <a:r>
              <a:rPr lang="en-US" altLang="zh-CN" dirty="0" smtClean="0"/>
              <a:t>Try </a:t>
            </a:r>
            <a:r>
              <a:rPr lang="en-US" altLang="zh-CN" dirty="0"/>
              <a:t>to </a:t>
            </a:r>
            <a:r>
              <a:rPr lang="en-US" altLang="zh-CN" dirty="0" smtClean="0"/>
              <a:t>add as many appropriate requirements as possible.</a:t>
            </a:r>
            <a:endParaRPr lang="en-US" altLang="zh-CN" dirty="0"/>
          </a:p>
          <a:p>
            <a:pPr lvl="1"/>
            <a:r>
              <a:rPr lang="en-US" dirty="0" smtClean="0"/>
              <a:t>Try to refine the front-end design. (e.g. deliver an refined layout to display the course list)</a:t>
            </a:r>
            <a:endParaRPr lang="en-US" dirty="0" smtClean="0"/>
          </a:p>
          <a:p>
            <a:pPr lvl="1"/>
            <a:r>
              <a:rPr lang="en-US" altLang="zh-CN" dirty="0" smtClean="0"/>
              <a:t>user friendly design.</a:t>
            </a:r>
            <a:endParaRPr lang="en-US" altLang="zh-CN" dirty="0" smtClean="0"/>
          </a:p>
          <a:p>
            <a:pPr lvl="1"/>
            <a:r>
              <a:rPr lang="en-US" dirty="0" smtClean="0"/>
              <a:t>…</a:t>
            </a:r>
            <a:endParaRPr lang="en-US" dirty="0" smtClean="0"/>
          </a:p>
          <a:p>
            <a:r>
              <a:rPr lang="en-US" dirty="0" smtClean="0"/>
              <a:t>Labor recommendation</a:t>
            </a:r>
            <a:endParaRPr lang="en-US" dirty="0" smtClean="0"/>
          </a:p>
          <a:p>
            <a:pPr lvl="1"/>
            <a:r>
              <a:rPr lang="en-US" dirty="0" smtClean="0"/>
              <a:t>Database designer</a:t>
            </a:r>
            <a:endParaRPr lang="en-US" dirty="0" smtClean="0"/>
          </a:p>
          <a:p>
            <a:pPr lvl="1"/>
            <a:r>
              <a:rPr lang="en-US" dirty="0" smtClean="0"/>
              <a:t>Front-end designer</a:t>
            </a:r>
            <a:endParaRPr lang="en-US" dirty="0" smtClean="0"/>
          </a:p>
          <a:p>
            <a:pPr lvl="1"/>
            <a:r>
              <a:rPr lang="en-US" dirty="0" smtClean="0"/>
              <a:t>Back-end designer</a:t>
            </a:r>
            <a:endParaRPr lang="en-US" dirty="0" smtClean="0"/>
          </a:p>
          <a:p>
            <a:pPr lvl="1"/>
            <a:r>
              <a:rPr lang="en-US" dirty="0"/>
              <a:t>Or other roles determined by you</a:t>
            </a:r>
            <a:endParaRPr lang="en-US" dirty="0"/>
          </a:p>
          <a:p>
            <a:pPr marL="274320" lvl="1" indent="0">
              <a:buNone/>
            </a:pPr>
            <a:r>
              <a:rPr lang="en-US" dirty="0" smtClean="0"/>
              <a:t>or</a:t>
            </a:r>
            <a:endParaRPr lang="en-US" dirty="0" smtClean="0"/>
          </a:p>
          <a:p>
            <a:pPr lvl="1"/>
            <a:r>
              <a:rPr lang="en-US" dirty="0" smtClean="0"/>
              <a:t>Admin </a:t>
            </a:r>
            <a:r>
              <a:rPr lang="en-US" altLang="zh-CN" dirty="0" smtClean="0"/>
              <a:t>of </a:t>
            </a:r>
            <a:r>
              <a:rPr lang="en-US" dirty="0"/>
              <a:t>Q &amp; A session</a:t>
            </a:r>
            <a:endParaRPr lang="en-US" dirty="0" smtClean="0"/>
          </a:p>
          <a:p>
            <a:pPr lvl="1"/>
            <a:r>
              <a:rPr lang="en-US" altLang="zh-CN" dirty="0"/>
              <a:t>Admin of Schema Models </a:t>
            </a:r>
            <a:endParaRPr lang="en-US" altLang="zh-CN" dirty="0" smtClean="0"/>
          </a:p>
          <a:p>
            <a:pPr lvl="1"/>
            <a:r>
              <a:rPr lang="en-US" dirty="0" smtClean="0"/>
              <a:t>Or others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Courschema</a:t>
            </a:r>
            <a:endParaRPr lang="en-US" dirty="0"/>
          </a:p>
        </p:txBody>
      </p:sp>
      <p:sp>
        <p:nvSpPr>
          <p:cNvPr id="3" name="Content Placeholder 2"/>
          <p:cNvSpPr>
            <a:spLocks noGrp="1"/>
          </p:cNvSpPr>
          <p:nvPr>
            <p:ph idx="1"/>
          </p:nvPr>
        </p:nvSpPr>
        <p:spPr/>
        <p:txBody>
          <a:bodyPr/>
          <a:lstStyle/>
          <a:p>
            <a:r>
              <a:rPr lang="en-US" altLang="zh-CN" dirty="0" smtClean="0"/>
              <a:t>Materials</a:t>
            </a:r>
            <a:endParaRPr lang="en-US" dirty="0" smtClean="0"/>
          </a:p>
          <a:p>
            <a:pPr lvl="1"/>
            <a:r>
              <a:rPr lang="en-US" dirty="0" smtClean="0"/>
              <a:t>You can refer to the .</a:t>
            </a:r>
            <a:r>
              <a:rPr lang="en-US" dirty="0" err="1" smtClean="0"/>
              <a:t>pdf</a:t>
            </a:r>
            <a:r>
              <a:rPr lang="en-US" dirty="0" smtClean="0"/>
              <a:t> file ‘</a:t>
            </a:r>
            <a:r>
              <a:rPr lang="zh-CN" altLang="en-US" dirty="0" smtClean="0"/>
              <a:t>培养方案样本</a:t>
            </a:r>
            <a:r>
              <a:rPr lang="en-US" dirty="0" smtClean="0"/>
              <a:t>’</a:t>
            </a:r>
            <a:endParaRPr lang="en-US" dirty="0" smtClean="0"/>
          </a:p>
          <a:p>
            <a:pPr lvl="0"/>
            <a:r>
              <a:rPr lang="en-US" sz="2400" dirty="0">
                <a:sym typeface="+mn-ea"/>
              </a:rPr>
              <a:t>Stakeholder for Requirements:</a:t>
            </a:r>
            <a:endParaRPr lang="en-US" sz="2400" dirty="0"/>
          </a:p>
          <a:p>
            <a:pPr lvl="1"/>
            <a:r>
              <a:rPr lang="en-US" sz="2400" dirty="0">
                <a:sym typeface="+mn-ea"/>
              </a:rPr>
              <a:t>Prof. Fei Ye (SUSTech OEA)</a:t>
            </a:r>
            <a:endParaRPr lang="en-US" sz="2400" dirty="0"/>
          </a:p>
          <a:p>
            <a:pPr lvl="1"/>
            <a:r>
              <a:rPr lang="en-US" sz="2400" dirty="0">
                <a:sym typeface="+mn-ea"/>
              </a:rPr>
              <a:t>Wentao Ning</a:t>
            </a:r>
            <a:endParaRPr lang="en-US" sz="2400" dirty="0"/>
          </a:p>
          <a:p>
            <a:pPr lvl="0"/>
            <a:endParaRPr lang="en-US" dirty="0" smtClean="0"/>
          </a:p>
          <a:p>
            <a:pPr lvl="1"/>
            <a:endParaRPr lang="en-US" dirty="0" smtClean="0"/>
          </a:p>
          <a:p>
            <a:pPr lvl="1"/>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BetterOJ</a:t>
            </a:r>
            <a:endParaRPr lang="en-US" dirty="0"/>
          </a:p>
        </p:txBody>
      </p:sp>
      <p:pic>
        <p:nvPicPr>
          <p:cNvPr id="4" name="内容占位符 3" descr="33372506-402022e4-d539-11e7-8e64-6656f8ceb75a"/>
          <p:cNvPicPr>
            <a:picLocks noChangeAspect="1"/>
          </p:cNvPicPr>
          <p:nvPr>
            <p:ph idx="1"/>
          </p:nvPr>
        </p:nvPicPr>
        <p:blipFill>
          <a:blip r:embed="rId1"/>
          <a:stretch>
            <a:fillRect/>
          </a:stretch>
        </p:blipFill>
        <p:spPr>
          <a:xfrm>
            <a:off x="457200" y="1866900"/>
            <a:ext cx="8229600" cy="434213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BetterOJ</a:t>
            </a:r>
            <a:endParaRPr lang="en-US" dirty="0"/>
          </a:p>
        </p:txBody>
      </p:sp>
      <p:sp>
        <p:nvSpPr>
          <p:cNvPr id="3" name="Content Placeholder 2"/>
          <p:cNvSpPr>
            <a:spLocks noGrp="1"/>
          </p:cNvSpPr>
          <p:nvPr>
            <p:ph idx="1"/>
          </p:nvPr>
        </p:nvSpPr>
        <p:spPr/>
        <p:txBody>
          <a:bodyPr/>
          <a:lstStyle/>
          <a:p>
            <a:r>
              <a:rPr lang="en-US" dirty="0" smtClean="0"/>
              <a:t>Provide a platform for executing codes in the server, and then return the corresponding results (e.g., the error messages, how many test cases have been passed, and score). </a:t>
            </a:r>
            <a:endParaRPr lang="en-US" dirty="0" smtClean="0"/>
          </a:p>
          <a:p>
            <a:r>
              <a:rPr lang="en-US" altLang="zh-CN" dirty="0"/>
              <a:t>Design different user levels such as the highest permission user, question administrator, user administrator, students, etc</a:t>
            </a:r>
            <a:r>
              <a:rPr lang="en-US" altLang="zh-CN" dirty="0" smtClean="0"/>
              <a:t>.</a:t>
            </a:r>
            <a:endParaRPr lang="en-US" altLang="zh-CN" dirty="0" smtClean="0"/>
          </a:p>
          <a:p>
            <a:r>
              <a:rPr lang="en-US" altLang="zh-CN" dirty="0" smtClean="0"/>
              <a:t>Deliver an approach</a:t>
            </a:r>
            <a:r>
              <a:rPr lang="en-US" dirty="0" smtClean="0"/>
              <a:t> for adding assignments, competitions or other activities, and give a clear feedback by a ranking list or others</a:t>
            </a:r>
            <a:endParaRPr lang="en-US" dirty="0" smtClean="0"/>
          </a:p>
          <a:p>
            <a:r>
              <a:rPr lang="en-US" dirty="0" smtClean="0"/>
              <a:t>Design it with your own </a:t>
            </a:r>
            <a:r>
              <a:rPr lang="en-US" altLang="zh-CN" dirty="0" smtClean="0"/>
              <a:t>feature</a:t>
            </a:r>
            <a:r>
              <a:rPr lang="en-US" dirty="0" smtClean="0"/>
              <a:t>, DO NOT simply copy and change from open source</a:t>
            </a:r>
            <a:endParaRPr lang="en-US" dirty="0" smtClean="0"/>
          </a:p>
          <a:p>
            <a:pPr lvl="1"/>
            <a:endParaRPr lang="en-US" dirty="0" smtClean="0"/>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Casual</a:t>
            </a:r>
            <a:endParaRPr lang="en-US" dirty="0" smtClean="0"/>
          </a:p>
          <a:p>
            <a:endParaRPr lang="en-US" dirty="0" smtClean="0"/>
          </a:p>
          <a:p>
            <a:r>
              <a:rPr lang="en-US" dirty="0" smtClean="0"/>
              <a:t>Interaction</a:t>
            </a:r>
            <a:endParaRPr lang="en-US" dirty="0" smtClean="0"/>
          </a:p>
          <a:p>
            <a:endParaRPr lang="en-US" dirty="0"/>
          </a:p>
          <a:p>
            <a:r>
              <a:rPr lang="en-US" dirty="0" smtClean="0"/>
              <a:t>Mutual Respect</a:t>
            </a:r>
            <a:endParaRPr lang="en-US" dirty="0" smtClean="0"/>
          </a:p>
          <a:p>
            <a:endParaRPr lang="en-US" dirty="0"/>
          </a:p>
          <a:p>
            <a:r>
              <a:rPr lang="en-US" dirty="0" smtClean="0"/>
              <a:t>NO CHEATING!!!!! </a:t>
            </a:r>
            <a:endParaRPr lang="en-US" dirty="0" smtClean="0"/>
          </a:p>
          <a:p>
            <a:pPr marL="457200" lvl="2"/>
            <a:r>
              <a:rPr lang="en-US" dirty="0"/>
              <a:t>You may work together in this class, as specified on each specific assignment. Do </a:t>
            </a:r>
            <a:r>
              <a:rPr lang="en-US" b="1" dirty="0"/>
              <a:t>NOT</a:t>
            </a:r>
            <a:r>
              <a:rPr lang="en-US" dirty="0"/>
              <a:t> use any resource without citation.</a:t>
            </a:r>
            <a:endParaRPr lang="en-US" dirty="0"/>
          </a:p>
          <a:p>
            <a:endParaRPr lang="en-US" dirty="0"/>
          </a:p>
        </p:txBody>
      </p:sp>
      <p:sp>
        <p:nvSpPr>
          <p:cNvPr id="3" name="标题 2"/>
          <p:cNvSpPr>
            <a:spLocks noGrp="1"/>
          </p:cNvSpPr>
          <p:nvPr>
            <p:ph type="title"/>
          </p:nvPr>
        </p:nvSpPr>
        <p:spPr/>
        <p:txBody>
          <a:bodyPr>
            <a:normAutofit/>
          </a:bodyPr>
          <a:lstStyle/>
          <a:p>
            <a:r>
              <a:rPr lang="en-US" dirty="0"/>
              <a:t>My Styles and Rules</a:t>
            </a:r>
            <a:endParaRPr lang="en-US" dirty="0"/>
          </a:p>
        </p:txBody>
      </p:sp>
      <p:sp>
        <p:nvSpPr>
          <p:cNvPr id="4" name="页脚占位符 3"/>
          <p:cNvSpPr>
            <a:spLocks noGrp="1"/>
          </p:cNvSpPr>
          <p:nvPr>
            <p:ph type="ftr" sz="quarter" idx="11"/>
          </p:nvPr>
        </p:nvSpPr>
        <p:spPr/>
        <p:txBody>
          <a:bodyPr/>
          <a:lstStyle/>
          <a:p>
            <a:pPr>
              <a:defRPr/>
            </a:pPr>
            <a:r>
              <a:rPr lang="en-US" smtClean="0"/>
              <a:t>© 1992-2010 by Pearson Education, Inc. All Rights Reserved.</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BetterOJ</a:t>
            </a:r>
            <a:endParaRPr lang="en-US" dirty="0"/>
          </a:p>
        </p:txBody>
      </p:sp>
      <p:sp>
        <p:nvSpPr>
          <p:cNvPr id="3" name="Content Placeholder 2"/>
          <p:cNvSpPr>
            <a:spLocks noGrp="1"/>
          </p:cNvSpPr>
          <p:nvPr>
            <p:ph idx="1"/>
          </p:nvPr>
        </p:nvSpPr>
        <p:spPr>
          <a:xfrm>
            <a:off x="457200" y="1600200"/>
            <a:ext cx="8229600" cy="5317490"/>
          </a:xfrm>
        </p:spPr>
        <p:txBody>
          <a:bodyPr/>
          <a:lstStyle/>
          <a:p>
            <a:pPr lvl="0"/>
            <a:r>
              <a:rPr lang="en-US" altLang="zh-CN" dirty="0"/>
              <a:t>Bonus hits:</a:t>
            </a:r>
            <a:endParaRPr lang="en-US" altLang="zh-CN" dirty="0"/>
          </a:p>
          <a:p>
            <a:pPr lvl="1"/>
            <a:r>
              <a:rPr lang="en-US" altLang="zh-CN" dirty="0"/>
              <a:t>Try to add as many appropriate requirements as possible</a:t>
            </a:r>
            <a:r>
              <a:rPr lang="en-US" altLang="zh-CN" dirty="0" smtClean="0"/>
              <a:t>.</a:t>
            </a:r>
            <a:endParaRPr lang="en-US" dirty="0" smtClean="0"/>
          </a:p>
          <a:p>
            <a:pPr lvl="1"/>
            <a:r>
              <a:rPr lang="en-US" dirty="0" smtClean="0"/>
              <a:t>The server can execute as many programming languages as possible.</a:t>
            </a:r>
            <a:endParaRPr lang="en-US" dirty="0" smtClean="0"/>
          </a:p>
          <a:p>
            <a:pPr lvl="1"/>
            <a:r>
              <a:rPr lang="en-US" dirty="0" smtClean="0"/>
              <a:t>Place emphasis on the Innovation points from CSE courses in </a:t>
            </a:r>
            <a:r>
              <a:rPr lang="en-US" dirty="0" err="1" smtClean="0"/>
              <a:t>SUSTech</a:t>
            </a:r>
            <a:r>
              <a:rPr lang="en-US" dirty="0" smtClean="0"/>
              <a:t>.</a:t>
            </a:r>
            <a:endParaRPr lang="en-US" dirty="0" smtClean="0"/>
          </a:p>
          <a:p>
            <a:pPr lvl="1"/>
            <a:r>
              <a:rPr lang="en-US" dirty="0" smtClean="0"/>
              <a:t>…</a:t>
            </a:r>
            <a:endParaRPr lang="en-US" dirty="0" smtClean="0"/>
          </a:p>
          <a:p>
            <a:r>
              <a:rPr lang="en-US" dirty="0"/>
              <a:t>Labor recommendation</a:t>
            </a:r>
            <a:endParaRPr lang="en-US" dirty="0"/>
          </a:p>
          <a:p>
            <a:pPr lvl="1"/>
            <a:r>
              <a:rPr lang="en-US" dirty="0" smtClean="0"/>
              <a:t>Database </a:t>
            </a:r>
            <a:r>
              <a:rPr lang="en-US" dirty="0"/>
              <a:t>designer</a:t>
            </a:r>
            <a:endParaRPr lang="en-US" dirty="0"/>
          </a:p>
          <a:p>
            <a:pPr lvl="1"/>
            <a:r>
              <a:rPr lang="en-US" dirty="0"/>
              <a:t>Front-end designer</a:t>
            </a:r>
            <a:endParaRPr lang="en-US" dirty="0"/>
          </a:p>
          <a:p>
            <a:pPr lvl="1"/>
            <a:r>
              <a:rPr lang="en-US" dirty="0"/>
              <a:t>Back-end designer</a:t>
            </a:r>
            <a:endParaRPr lang="en-US" dirty="0"/>
          </a:p>
          <a:p>
            <a:pPr lvl="1"/>
            <a:r>
              <a:rPr lang="en-US" dirty="0"/>
              <a:t>Or other roles determined by </a:t>
            </a:r>
            <a:r>
              <a:rPr lang="en-US" dirty="0" smtClean="0"/>
              <a:t>you</a:t>
            </a:r>
            <a:endParaRPr lang="en-US" dirty="0" smtClean="0"/>
          </a:p>
          <a:p>
            <a:pPr lvl="0"/>
            <a:r>
              <a:rPr lang="en-US" dirty="0"/>
              <a:t>Stakeholders for Requirements</a:t>
            </a:r>
            <a:endParaRPr lang="en-US" dirty="0"/>
          </a:p>
          <a:p>
            <a:pPr lvl="1"/>
            <a:r>
              <a:rPr lang="en-US" sz="2000" dirty="0"/>
              <a:t>Hengcheng Zhu</a:t>
            </a:r>
            <a:endParaRPr lang="en-US" dirty="0"/>
          </a:p>
          <a:p>
            <a:pPr lvl="1"/>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store</a:t>
            </a:r>
            <a:endParaRPr lang="en-US" dirty="0"/>
          </a:p>
        </p:txBody>
      </p:sp>
      <p:sp>
        <p:nvSpPr>
          <p:cNvPr id="3" name="Content Placeholder 2"/>
          <p:cNvSpPr>
            <a:spLocks noGrp="1"/>
          </p:cNvSpPr>
          <p:nvPr>
            <p:ph idx="1"/>
          </p:nvPr>
        </p:nvSpPr>
        <p:spPr/>
        <p:txBody>
          <a:bodyPr>
            <a:normAutofit fontScale="85000" lnSpcReduction="20000"/>
          </a:bodyPr>
          <a:lstStyle/>
          <a:p>
            <a:r>
              <a:rPr lang="en-US" altLang="zh-CN" dirty="0"/>
              <a:t>C</a:t>
            </a:r>
            <a:r>
              <a:rPr lang="en-US" altLang="zh-CN" dirty="0" smtClean="0"/>
              <a:t>ustomers can customize different algorithms from the website to solve their own problem. (e.g. sorting problem). You can </a:t>
            </a:r>
            <a:r>
              <a:rPr lang="en-US" dirty="0" smtClean="0"/>
              <a:t>refer </a:t>
            </a:r>
            <a:r>
              <a:rPr lang="en-US" dirty="0"/>
              <a:t>to several popular </a:t>
            </a:r>
            <a:r>
              <a:rPr lang="en-US" dirty="0" smtClean="0"/>
              <a:t>online stores, </a:t>
            </a:r>
            <a:r>
              <a:rPr lang="en-US" dirty="0"/>
              <a:t>such as Tao </a:t>
            </a:r>
            <a:r>
              <a:rPr lang="en-US" dirty="0" err="1" smtClean="0"/>
              <a:t>Bao</a:t>
            </a:r>
            <a:r>
              <a:rPr lang="en-US" dirty="0" smtClean="0"/>
              <a:t>, to design purchase models.</a:t>
            </a:r>
            <a:endParaRPr lang="en-US" dirty="0" smtClean="0"/>
          </a:p>
          <a:p>
            <a:r>
              <a:rPr lang="en-US" altLang="zh-CN" dirty="0" smtClean="0"/>
              <a:t>To solve one problem, different algorithms have different prices.</a:t>
            </a:r>
            <a:endParaRPr lang="en-US" altLang="zh-CN" dirty="0" smtClean="0"/>
          </a:p>
          <a:p>
            <a:r>
              <a:rPr lang="en-US" altLang="zh-CN" dirty="0" smtClean="0"/>
              <a:t>The website can design an approach for customers to upload original data, then run them in the server , and finally feedback the running result to customers in the website.</a:t>
            </a:r>
            <a:endParaRPr lang="en-US" altLang="zh-CN" dirty="0" smtClean="0"/>
          </a:p>
          <a:p>
            <a:r>
              <a:rPr lang="en-US" dirty="0" smtClean="0"/>
              <a:t>Customers can check their transaction list.</a:t>
            </a:r>
            <a:endParaRPr lang="en-US" dirty="0" smtClean="0"/>
          </a:p>
          <a:p>
            <a:r>
              <a:rPr lang="en-US" altLang="zh-CN" dirty="0" smtClean="0"/>
              <a:t>For other advanced</a:t>
            </a:r>
            <a:r>
              <a:rPr lang="en-US" dirty="0" smtClean="0"/>
              <a:t> algorithms, you can refer </a:t>
            </a:r>
            <a:r>
              <a:rPr lang="en-US" altLang="zh-CN" dirty="0" smtClean="0"/>
              <a:t>to</a:t>
            </a:r>
            <a:r>
              <a:rPr lang="en-US" dirty="0" smtClean="0"/>
              <a:t> </a:t>
            </a:r>
            <a:r>
              <a:rPr lang="en-US" dirty="0">
                <a:hlinkClick r:id="rId1"/>
              </a:rPr>
              <a:t>https://github.com/DEAP/deap</a:t>
            </a:r>
            <a:endParaRPr lang="en-US" dirty="0" smtClean="0"/>
          </a:p>
          <a:p>
            <a:r>
              <a:rPr lang="en-US" altLang="zh-CN" dirty="0" smtClean="0"/>
              <a:t>Bonus hits:</a:t>
            </a:r>
            <a:endParaRPr lang="en-US" altLang="zh-CN" dirty="0"/>
          </a:p>
          <a:p>
            <a:pPr lvl="1"/>
            <a:r>
              <a:rPr lang="en-US" dirty="0" smtClean="0"/>
              <a:t>Your store can sell as many algorithms as possible.</a:t>
            </a:r>
            <a:endParaRPr lang="en-US" dirty="0" smtClean="0"/>
          </a:p>
          <a:p>
            <a:pPr lvl="1"/>
            <a:r>
              <a:rPr lang="en-US" dirty="0" smtClean="0"/>
              <a:t>Refine front-end design.</a:t>
            </a:r>
            <a:endParaRPr lang="en-US" dirty="0" smtClean="0"/>
          </a:p>
          <a:p>
            <a:pPr lvl="1"/>
            <a:r>
              <a:rPr lang="en-US" dirty="0"/>
              <a:t>Using distribute </a:t>
            </a:r>
            <a:r>
              <a:rPr lang="en-US" dirty="0" smtClean="0"/>
              <a:t>way to </a:t>
            </a:r>
            <a:r>
              <a:rPr lang="en-US" dirty="0"/>
              <a:t>running the algorithm.</a:t>
            </a:r>
            <a:endParaRPr lang="en-US" dirty="0"/>
          </a:p>
          <a:p>
            <a:pPr lvl="1"/>
            <a:r>
              <a:rPr lang="en-US" dirty="0" smtClean="0"/>
              <a:t>Design an algorithm interface for programmer to invoke different algorithm easily.</a:t>
            </a:r>
            <a:endParaRPr lang="en-US" dirty="0" smtClean="0"/>
          </a:p>
          <a:p>
            <a:pPr lvl="1"/>
            <a:endParaRPr lang="en-US" dirty="0" smtClean="0"/>
          </a:p>
          <a:p>
            <a:pPr lvl="1"/>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store</a:t>
            </a:r>
            <a:endParaRPr lang="en-US" dirty="0"/>
          </a:p>
        </p:txBody>
      </p:sp>
      <p:sp>
        <p:nvSpPr>
          <p:cNvPr id="3" name="Content Placeholder 2"/>
          <p:cNvSpPr>
            <a:spLocks noGrp="1"/>
          </p:cNvSpPr>
          <p:nvPr>
            <p:ph idx="1"/>
          </p:nvPr>
        </p:nvSpPr>
        <p:spPr/>
        <p:txBody>
          <a:bodyPr>
            <a:normAutofit/>
          </a:bodyPr>
          <a:lstStyle/>
          <a:p>
            <a:r>
              <a:rPr lang="en-US" dirty="0"/>
              <a:t>Labor recommendation</a:t>
            </a:r>
            <a:endParaRPr lang="en-US" dirty="0"/>
          </a:p>
          <a:p>
            <a:pPr lvl="1"/>
            <a:r>
              <a:rPr lang="en-US" dirty="0"/>
              <a:t>Database designer</a:t>
            </a:r>
            <a:endParaRPr lang="en-US" dirty="0"/>
          </a:p>
          <a:p>
            <a:pPr lvl="1"/>
            <a:r>
              <a:rPr lang="en-US" dirty="0"/>
              <a:t>Front-end designer</a:t>
            </a:r>
            <a:endParaRPr lang="en-US" dirty="0"/>
          </a:p>
          <a:p>
            <a:pPr lvl="1"/>
            <a:r>
              <a:rPr lang="en-US" dirty="0"/>
              <a:t>Back-end designer</a:t>
            </a:r>
            <a:endParaRPr lang="en-US" dirty="0"/>
          </a:p>
          <a:p>
            <a:pPr lvl="1"/>
            <a:r>
              <a:rPr lang="en-US" dirty="0"/>
              <a:t>Or other roles determined by you</a:t>
            </a:r>
            <a:endParaRPr lang="en-US" dirty="0"/>
          </a:p>
          <a:p>
            <a:r>
              <a:rPr lang="en-US" dirty="0" smtClean="0"/>
              <a:t>Materials</a:t>
            </a:r>
            <a:endParaRPr lang="en-US" dirty="0" smtClean="0"/>
          </a:p>
          <a:p>
            <a:pPr lvl="1"/>
            <a:r>
              <a:rPr lang="en-US" altLang="zh-CN" dirty="0" smtClean="0"/>
              <a:t>Algorithms can be extracted from open source, while others cannot. </a:t>
            </a:r>
            <a:endParaRPr lang="en-US" altLang="zh-CN" dirty="0"/>
          </a:p>
          <a:p>
            <a:pPr lvl="1"/>
            <a:r>
              <a:rPr lang="en-US" dirty="0" smtClean="0"/>
              <a:t>We provide a </a:t>
            </a:r>
            <a:r>
              <a:rPr lang="en-US" dirty="0" err="1" smtClean="0"/>
              <a:t>github</a:t>
            </a:r>
            <a:r>
              <a:rPr lang="en-US" dirty="0" smtClean="0"/>
              <a:t> link </a:t>
            </a:r>
            <a:r>
              <a:rPr lang="en-US" dirty="0">
                <a:hlinkClick r:id="rId1"/>
              </a:rPr>
              <a:t>https://github.com/DEAP/deap</a:t>
            </a:r>
            <a:r>
              <a:rPr lang="en-US" dirty="0" smtClean="0"/>
              <a:t>.</a:t>
            </a:r>
            <a:endParaRPr lang="en-US" dirty="0" smtClean="0"/>
          </a:p>
          <a:p>
            <a:pPr lvl="0"/>
            <a:r>
              <a:rPr lang="en-US" sz="2400" dirty="0" smtClean="0"/>
              <a:t>Stakeholders for Requirements</a:t>
            </a:r>
            <a:endParaRPr lang="en-US" sz="2400" dirty="0" smtClean="0"/>
          </a:p>
          <a:p>
            <a:pPr lvl="1"/>
            <a:r>
              <a:rPr lang="en-US" dirty="0" smtClean="0"/>
              <a:t>Prof. Peng Yang (CSE)</a:t>
            </a:r>
            <a:endParaRPr lang="en-US" dirty="0" smtClean="0"/>
          </a:p>
          <a:p>
            <a:pPr lvl="1"/>
            <a:r>
              <a:rPr lang="en-US" dirty="0" smtClean="0"/>
              <a:t>Zhiyuan Wang</a:t>
            </a:r>
            <a:endParaRPr lang="en-US" dirty="0" smtClean="0"/>
          </a:p>
          <a:p>
            <a:pPr lvl="1"/>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SUSTech Doc</a:t>
            </a:r>
            <a:endParaRPr lang="en-US" dirty="0"/>
          </a:p>
        </p:txBody>
      </p:sp>
      <p:sp>
        <p:nvSpPr>
          <p:cNvPr id="3" name="Content Placeholder 2"/>
          <p:cNvSpPr>
            <a:spLocks noGrp="1"/>
          </p:cNvSpPr>
          <p:nvPr>
            <p:ph idx="1"/>
          </p:nvPr>
        </p:nvSpPr>
        <p:spPr/>
        <p:txBody>
          <a:bodyPr>
            <a:normAutofit/>
          </a:bodyPr>
          <a:lstStyle/>
          <a:p>
            <a:pPr lvl="1"/>
            <a:endParaRPr lang="en-US" dirty="0" smtClean="0"/>
          </a:p>
          <a:p>
            <a:pPr lvl="1"/>
            <a:endParaRPr lang="en-US" dirty="0"/>
          </a:p>
        </p:txBody>
      </p:sp>
      <p:pic>
        <p:nvPicPr>
          <p:cNvPr id="4" name="图片 3" descr="u=3977870527,4003132128&amp;fm=11&amp;gp=0"/>
          <p:cNvPicPr>
            <a:picLocks noChangeAspect="1"/>
          </p:cNvPicPr>
          <p:nvPr/>
        </p:nvPicPr>
        <p:blipFill>
          <a:blip r:embed="rId1"/>
          <a:stretch>
            <a:fillRect/>
          </a:stretch>
        </p:blipFill>
        <p:spPr>
          <a:xfrm>
            <a:off x="1092200" y="1748790"/>
            <a:ext cx="6959600" cy="38100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SUSTech Doc</a:t>
            </a:r>
            <a:endParaRPr lang="en-US" dirty="0"/>
          </a:p>
        </p:txBody>
      </p:sp>
      <p:sp>
        <p:nvSpPr>
          <p:cNvPr id="3" name="Content Placeholder 2"/>
          <p:cNvSpPr>
            <a:spLocks noGrp="1"/>
          </p:cNvSpPr>
          <p:nvPr>
            <p:ph idx="1"/>
          </p:nvPr>
        </p:nvSpPr>
        <p:spPr/>
        <p:txBody>
          <a:bodyPr>
            <a:normAutofit fontScale="65000"/>
          </a:bodyPr>
          <a:lstStyle/>
          <a:p>
            <a:r>
              <a:rPr lang="en-US" altLang="zh-CN" dirty="0"/>
              <a:t>Build a online sharing doc website such that SUSTech users can access and edit the same file. </a:t>
            </a:r>
            <a:endParaRPr lang="en-US" dirty="0" smtClean="0"/>
          </a:p>
          <a:p>
            <a:r>
              <a:rPr lang="en-US" altLang="zh-CN" dirty="0" smtClean="0"/>
              <a:t>The website should allow multiple formats, e.g., latex editting (should be able to automatically compile), plain text editting. </a:t>
            </a:r>
            <a:endParaRPr lang="en-US" altLang="zh-CN" dirty="0" smtClean="0"/>
          </a:p>
          <a:p>
            <a:r>
              <a:rPr lang="en-US" altLang="zh-CN" dirty="0" smtClean="0"/>
              <a:t>For simplicity, you can allow that when one user is editting, other users can only read.</a:t>
            </a:r>
            <a:endParaRPr lang="en-US" altLang="zh-CN" dirty="0" smtClean="0"/>
          </a:p>
          <a:p>
            <a:r>
              <a:rPr lang="en-US" dirty="0" smtClean="0"/>
              <a:t>You should also include at least certain fundamental management options, e.g., deleting files, cloning files</a:t>
            </a:r>
            <a:endParaRPr lang="en-US" dirty="0" smtClean="0"/>
          </a:p>
          <a:p>
            <a:r>
              <a:rPr lang="en-US" altLang="zh-CN" dirty="0" smtClean="0"/>
              <a:t>Y</a:t>
            </a:r>
            <a:r>
              <a:rPr lang="en-US" dirty="0" smtClean="0"/>
              <a:t>ou can refer </a:t>
            </a:r>
            <a:r>
              <a:rPr lang="en-US" altLang="zh-CN" dirty="0" smtClean="0"/>
              <a:t>to</a:t>
            </a:r>
            <a:r>
              <a:rPr lang="en-US" dirty="0" smtClean="0"/>
              <a:t> </a:t>
            </a:r>
            <a:r>
              <a:rPr lang="en-US" dirty="0"/>
              <a:t> </a:t>
            </a:r>
            <a:r>
              <a:rPr lang="en-US" dirty="0"/>
              <a:t>www.overleaf.com as your guidance (actually it is our oracle; feel free to reproduce any of its features; note that it might be hard to access these days due to...; that is also the reason why we want to build another one for us)</a:t>
            </a:r>
            <a:endParaRPr lang="en-US" dirty="0" smtClean="0"/>
          </a:p>
          <a:p>
            <a:r>
              <a:rPr lang="en-US" altLang="zh-CN" dirty="0" smtClean="0"/>
              <a:t>Bonus hits:</a:t>
            </a:r>
            <a:endParaRPr lang="en-US" altLang="zh-CN" dirty="0"/>
          </a:p>
          <a:p>
            <a:pPr lvl="1"/>
            <a:r>
              <a:rPr lang="en-US" dirty="0" smtClean="0"/>
              <a:t>You would get a big bonus if you can make it a thourough online sharing doc, i.e., multiple users can edit the files at the same time.</a:t>
            </a:r>
            <a:endParaRPr lang="en-US" dirty="0" smtClean="0"/>
          </a:p>
          <a:p>
            <a:pPr lvl="1"/>
            <a:r>
              <a:rPr lang="en-US" dirty="0" smtClean="0">
                <a:sym typeface="+mn-ea"/>
              </a:rPr>
              <a:t>You would get a big bonus if you can realize the automatic dependency building of libraries (espeicially for latex editting).</a:t>
            </a:r>
            <a:endParaRPr lang="en-US" dirty="0" smtClean="0">
              <a:sym typeface="+mn-ea"/>
            </a:endParaRPr>
          </a:p>
          <a:p>
            <a:pPr lvl="1"/>
            <a:endParaRPr lang="en-US" dirty="0" smtClean="0"/>
          </a:p>
          <a:p>
            <a:pPr lvl="1"/>
            <a:endParaRPr lang="en-US" dirty="0" smtClean="0"/>
          </a:p>
          <a:p>
            <a:pPr lvl="1"/>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SUSTech Doc</a:t>
            </a:r>
            <a:endParaRPr lang="en-US" dirty="0"/>
          </a:p>
        </p:txBody>
      </p:sp>
      <p:sp>
        <p:nvSpPr>
          <p:cNvPr id="3" name="Content Placeholder 2"/>
          <p:cNvSpPr>
            <a:spLocks noGrp="1"/>
          </p:cNvSpPr>
          <p:nvPr>
            <p:ph idx="1"/>
          </p:nvPr>
        </p:nvSpPr>
        <p:spPr/>
        <p:txBody>
          <a:bodyPr>
            <a:normAutofit/>
          </a:bodyPr>
          <a:lstStyle/>
          <a:p>
            <a:r>
              <a:rPr lang="en-US" dirty="0"/>
              <a:t>Labor recommendation</a:t>
            </a:r>
            <a:endParaRPr lang="en-US" dirty="0"/>
          </a:p>
          <a:p>
            <a:pPr lvl="1"/>
            <a:r>
              <a:rPr lang="en-US" dirty="0"/>
              <a:t>Database designer</a:t>
            </a:r>
            <a:endParaRPr lang="en-US" dirty="0"/>
          </a:p>
          <a:p>
            <a:pPr lvl="1"/>
            <a:r>
              <a:rPr lang="en-US" dirty="0"/>
              <a:t>Front-end designer</a:t>
            </a:r>
            <a:endParaRPr lang="en-US" dirty="0"/>
          </a:p>
          <a:p>
            <a:pPr lvl="1"/>
            <a:r>
              <a:rPr lang="en-US" dirty="0"/>
              <a:t>Back-end designer</a:t>
            </a:r>
            <a:endParaRPr lang="en-US" dirty="0"/>
          </a:p>
          <a:p>
            <a:pPr lvl="1"/>
            <a:r>
              <a:rPr lang="en-US" dirty="0"/>
              <a:t>Or other roles determined by you</a:t>
            </a:r>
            <a:endParaRPr lang="en-US" dirty="0"/>
          </a:p>
          <a:p>
            <a:r>
              <a:rPr lang="en-US" dirty="0" smtClean="0"/>
              <a:t>Stakeholders for Requirements</a:t>
            </a:r>
            <a:endParaRPr lang="en-US" dirty="0" smtClean="0"/>
          </a:p>
          <a:p>
            <a:pPr lvl="1"/>
            <a:r>
              <a:rPr lang="en-US" dirty="0" smtClean="0"/>
              <a:t>Zexin Li</a:t>
            </a:r>
            <a:endParaRPr lang="en-US" dirty="0" smtClean="0"/>
          </a:p>
          <a:p>
            <a:pPr lvl="1"/>
            <a:endParaRPr 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Last but not the least, if you think outsourcing some of your jobs, e.g., drawing, or acquiring certain resources, e.g., cloud services, would be helpful to achieve better performance, just tell us. </a:t>
            </a:r>
            <a:endParaRPr lang="en-US" altLang="zh-CN"/>
          </a:p>
          <a:p>
            <a:r>
              <a:rPr lang="en-US" altLang="zh-CN"/>
              <a:t>Money is not a problem (with certain limitations)!</a:t>
            </a:r>
            <a:endParaRPr lang="en-US" altLang="zh-CN"/>
          </a:p>
          <a:p>
            <a:r>
              <a:rPr lang="en-US" altLang="zh-CN"/>
              <a:t>If you get your work done well, you might get your names to </a:t>
            </a:r>
            <a:endParaRPr lang="en-US" altLang="zh-CN"/>
          </a:p>
        </p:txBody>
      </p:sp>
      <p:pic>
        <p:nvPicPr>
          <p:cNvPr id="4" name="图片 3" descr="微博"/>
          <p:cNvPicPr>
            <a:picLocks noChangeAspect="1"/>
          </p:cNvPicPr>
          <p:nvPr/>
        </p:nvPicPr>
        <p:blipFill>
          <a:blip r:embed="rId1"/>
          <a:stretch>
            <a:fillRect/>
          </a:stretch>
        </p:blipFill>
        <p:spPr>
          <a:xfrm>
            <a:off x="6822440" y="5109845"/>
            <a:ext cx="1313180" cy="1313180"/>
          </a:xfrm>
          <a:prstGeom prst="rect">
            <a:avLst/>
          </a:prstGeom>
        </p:spPr>
      </p:pic>
      <p:pic>
        <p:nvPicPr>
          <p:cNvPr id="5" name="图片 4" descr="搜狐"/>
          <p:cNvPicPr>
            <a:picLocks noChangeAspect="1"/>
          </p:cNvPicPr>
          <p:nvPr/>
        </p:nvPicPr>
        <p:blipFill>
          <a:blip r:embed="rId2"/>
          <a:stretch>
            <a:fillRect/>
          </a:stretch>
        </p:blipFill>
        <p:spPr>
          <a:xfrm>
            <a:off x="4763770" y="4518025"/>
            <a:ext cx="1905000" cy="1905000"/>
          </a:xfrm>
          <a:prstGeom prst="rect">
            <a:avLst/>
          </a:prstGeom>
        </p:spPr>
      </p:pic>
      <p:pic>
        <p:nvPicPr>
          <p:cNvPr id="6" name="图片 5" descr="头条"/>
          <p:cNvPicPr>
            <a:picLocks noChangeAspect="1"/>
          </p:cNvPicPr>
          <p:nvPr/>
        </p:nvPicPr>
        <p:blipFill>
          <a:blip r:embed="rId3"/>
          <a:stretch>
            <a:fillRect/>
          </a:stretch>
        </p:blipFill>
        <p:spPr>
          <a:xfrm>
            <a:off x="2184400" y="4083685"/>
            <a:ext cx="2579370" cy="1721485"/>
          </a:xfrm>
          <a:prstGeom prst="rect">
            <a:avLst/>
          </a:prstGeom>
        </p:spPr>
      </p:pic>
      <p:pic>
        <p:nvPicPr>
          <p:cNvPr id="7" name="图片 6" descr="CCTV"/>
          <p:cNvPicPr>
            <a:picLocks noChangeAspect="1"/>
          </p:cNvPicPr>
          <p:nvPr/>
        </p:nvPicPr>
        <p:blipFill>
          <a:blip r:embed="rId4"/>
          <a:stretch>
            <a:fillRect/>
          </a:stretch>
        </p:blipFill>
        <p:spPr>
          <a:xfrm>
            <a:off x="537210" y="4981575"/>
            <a:ext cx="1911350" cy="180467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Something About You</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a:t>
            </a:r>
            <a:endParaRPr lang="en-US" dirty="0"/>
          </a:p>
        </p:txBody>
      </p:sp>
      <p:sp>
        <p:nvSpPr>
          <p:cNvPr id="4" name="Text Placeholder 3"/>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Instructor and </a:t>
            </a:r>
            <a:r>
              <a:rPr lang="en-US" dirty="0" smtClean="0"/>
              <a:t>Teaching Assistant</a:t>
            </a:r>
            <a:endParaRPr lang="en-US" dirty="0"/>
          </a:p>
        </p:txBody>
      </p:sp>
      <p:sp>
        <p:nvSpPr>
          <p:cNvPr id="3" name="Content Placeholder 2"/>
          <p:cNvSpPr>
            <a:spLocks noGrp="1"/>
          </p:cNvSpPr>
          <p:nvPr>
            <p:ph idx="1"/>
          </p:nvPr>
        </p:nvSpPr>
        <p:spPr/>
        <p:txBody>
          <a:bodyPr>
            <a:normAutofit/>
          </a:bodyPr>
          <a:lstStyle/>
          <a:p>
            <a:r>
              <a:rPr lang="en-US" dirty="0" err="1" smtClean="0"/>
              <a:t>Yueming</a:t>
            </a:r>
            <a:r>
              <a:rPr lang="en-US" dirty="0" smtClean="0"/>
              <a:t> Zhu (</a:t>
            </a:r>
            <a:r>
              <a:rPr lang="zh-CN" altLang="en-US" dirty="0" smtClean="0"/>
              <a:t>朱悦铭</a:t>
            </a:r>
            <a:r>
              <a:rPr lang="en-US" dirty="0" smtClean="0"/>
              <a:t>)</a:t>
            </a:r>
            <a:endParaRPr lang="en-US" dirty="0"/>
          </a:p>
          <a:p>
            <a:pPr lvl="1"/>
            <a:r>
              <a:rPr lang="en-US" dirty="0" smtClean="0"/>
              <a:t>Email: zhuym@sustech.edu.cn</a:t>
            </a:r>
            <a:endParaRPr lang="en-US" dirty="0" smtClean="0"/>
          </a:p>
          <a:p>
            <a:pPr lvl="0"/>
            <a:r>
              <a:rPr lang="en-US" dirty="0"/>
              <a:t>Yicheng Ouyang (</a:t>
            </a:r>
            <a:r>
              <a:rPr lang="zh-CN" altLang="en-US" dirty="0"/>
              <a:t>欧阳弈成</a:t>
            </a:r>
            <a:r>
              <a:rPr lang="en-US" dirty="0"/>
              <a:t>)</a:t>
            </a:r>
            <a:endParaRPr lang="en-US" dirty="0"/>
          </a:p>
          <a:p>
            <a:pPr lvl="0"/>
            <a:r>
              <a:rPr lang="en-US" dirty="0"/>
              <a:t>Chao Pan (</a:t>
            </a:r>
            <a:r>
              <a:rPr lang="zh-CN" dirty="0"/>
              <a:t>潘超</a:t>
            </a:r>
            <a:r>
              <a:rPr lang="en-US" dirty="0"/>
              <a:t>) </a:t>
            </a:r>
            <a:endParaRPr lang="en-US" dirty="0"/>
          </a:p>
          <a:p>
            <a:pPr lvl="0"/>
            <a:r>
              <a:rPr lang="en-US" dirty="0"/>
              <a:t>Yuanhang Wu (</a:t>
            </a:r>
            <a:r>
              <a:rPr lang="zh-CN" dirty="0"/>
              <a:t>吴远航</a:t>
            </a:r>
            <a:r>
              <a:rPr lang="en-US" dirty="0"/>
              <a:t>)</a:t>
            </a:r>
            <a:endParaRPr lang="en-US" dirty="0"/>
          </a:p>
          <a:p>
            <a:pPr lvl="0"/>
            <a:r>
              <a:rPr lang="en-US" dirty="0"/>
              <a:t>Hengcheng Zhu </a:t>
            </a:r>
            <a:r>
              <a:rPr lang="zh-CN" altLang="en-US" dirty="0"/>
              <a:t>（朱恒成）</a:t>
            </a:r>
            <a:endParaRPr lang="zh-CN" altLang="en-US" dirty="0"/>
          </a:p>
          <a:p>
            <a:pPr lvl="0"/>
            <a:r>
              <a:rPr lang="en-US" altLang="zh-CN" dirty="0"/>
              <a:t>Wentao Ning (</a:t>
            </a:r>
            <a:r>
              <a:rPr lang="zh-CN" altLang="en-US" dirty="0"/>
              <a:t>宁文韬</a:t>
            </a:r>
            <a:r>
              <a:rPr lang="en-US" altLang="zh-CN" dirty="0"/>
              <a:t>)</a:t>
            </a:r>
            <a:endParaRPr lang="en-US" altLang="zh-CN" dirty="0"/>
          </a:p>
          <a:p>
            <a:pPr lvl="0"/>
            <a:r>
              <a:rPr lang="en-US" altLang="zh-CN" dirty="0"/>
              <a:t>Zhiyuan Wang (</a:t>
            </a:r>
            <a:r>
              <a:rPr lang="zh-CN" altLang="en-US" dirty="0"/>
              <a:t>汪至圆</a:t>
            </a:r>
            <a:r>
              <a:rPr lang="en-US" altLang="zh-CN" dirty="0"/>
              <a:t>)</a:t>
            </a:r>
            <a:endParaRPr lang="en-US" altLang="zh-CN" dirty="0"/>
          </a:p>
          <a:p>
            <a:pPr lvl="0"/>
            <a:r>
              <a:rPr lang="en-US" altLang="zh-CN" dirty="0"/>
              <a:t>Paola Yanez</a:t>
            </a:r>
            <a:endParaRPr lang="en-US" altLang="zh-CN" dirty="0"/>
          </a:p>
          <a:p>
            <a:pPr lvl="0"/>
            <a:r>
              <a:rPr lang="en-US" altLang="zh-CN" dirty="0"/>
              <a:t>Jia Zou (</a:t>
            </a:r>
            <a:r>
              <a:rPr lang="zh-CN" altLang="en-US" dirty="0"/>
              <a:t>邹佳</a:t>
            </a:r>
            <a:r>
              <a:rPr lang="en-US" altLang="zh-CN" dirty="0"/>
              <a:t>)</a:t>
            </a:r>
            <a:endParaRPr lang="en-US" altLang="zh-CN" dirty="0"/>
          </a:p>
          <a:p>
            <a:pPr lvl="0"/>
            <a:r>
              <a:rPr lang="en-US" altLang="zh-CN" dirty="0"/>
              <a:t>Zexin Li (</a:t>
            </a:r>
            <a:r>
              <a:rPr lang="zh-CN" altLang="zh-CN" dirty="0"/>
              <a:t>李泽鑫）</a:t>
            </a:r>
            <a:endParaRPr lang="zh-CN" altLang="en-US" dirty="0"/>
          </a:p>
          <a:p>
            <a:pPr lvl="0"/>
            <a:endParaRPr lang="en-US" dirty="0"/>
          </a:p>
          <a:p>
            <a:pPr lvl="0"/>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Textbooks</a:t>
            </a:r>
            <a:endParaRPr lang="en-US" dirty="0"/>
          </a:p>
        </p:txBody>
      </p:sp>
      <p:sp>
        <p:nvSpPr>
          <p:cNvPr id="3" name="Content Placeholder 2"/>
          <p:cNvSpPr>
            <a:spLocks noGrp="1"/>
          </p:cNvSpPr>
          <p:nvPr>
            <p:ph idx="1"/>
          </p:nvPr>
        </p:nvSpPr>
        <p:spPr/>
        <p:txBody>
          <a:bodyPr>
            <a:normAutofit/>
          </a:bodyPr>
          <a:lstStyle/>
          <a:p>
            <a:r>
              <a:rPr lang="en-US" dirty="0" smtClean="0"/>
              <a:t>Freeman et al., </a:t>
            </a:r>
            <a:r>
              <a:rPr lang="en-US" i="1" dirty="0" smtClean="0"/>
              <a:t>Head First Design Patterns</a:t>
            </a:r>
            <a:endParaRPr lang="en-US" i="1" dirty="0" smtClean="0"/>
          </a:p>
          <a:p>
            <a:r>
              <a:rPr lang="en-US" i="1" dirty="0" smtClean="0"/>
              <a:t>Martin Fowler, Refactoring</a:t>
            </a:r>
            <a:endParaRPr lang="en-US" dirty="0" smtClean="0"/>
          </a:p>
          <a:p>
            <a:r>
              <a:rPr lang="en-US" dirty="0" smtClean="0"/>
              <a:t>Block, </a:t>
            </a:r>
            <a:r>
              <a:rPr lang="en-US" i="1" dirty="0" smtClean="0"/>
              <a:t>Effective Java</a:t>
            </a:r>
            <a:endParaRPr lang="en-US" dirty="0" smtClean="0"/>
          </a:p>
          <a:p>
            <a:r>
              <a:rPr lang="en-US" dirty="0" smtClean="0"/>
              <a:t>Zeller and </a:t>
            </a:r>
            <a:r>
              <a:rPr lang="en-US" dirty="0" err="1" smtClean="0"/>
              <a:t>Krinke</a:t>
            </a:r>
            <a:r>
              <a:rPr lang="en-US" dirty="0" smtClean="0"/>
              <a:t>, </a:t>
            </a:r>
            <a:r>
              <a:rPr lang="en-US" i="1" dirty="0" smtClean="0"/>
              <a:t>Essential Open Source Toolset: Programming with Eclipse, </a:t>
            </a:r>
            <a:r>
              <a:rPr lang="en-US" i="1" dirty="0" err="1" smtClean="0"/>
              <a:t>JUnit</a:t>
            </a:r>
            <a:r>
              <a:rPr lang="en-US" i="1" dirty="0" smtClean="0"/>
              <a:t>, CVS, </a:t>
            </a:r>
            <a:r>
              <a:rPr lang="en-US" i="1" dirty="0" err="1" smtClean="0"/>
              <a:t>Bugzilla</a:t>
            </a:r>
            <a:r>
              <a:rPr lang="en-US" i="1" dirty="0" smtClean="0"/>
              <a:t>, Ant, </a:t>
            </a:r>
            <a:r>
              <a:rPr lang="en-US" i="1" dirty="0" err="1" smtClean="0"/>
              <a:t>Tcl</a:t>
            </a:r>
            <a:r>
              <a:rPr lang="en-US" i="1" dirty="0" smtClean="0"/>
              <a:t>/TX and More</a:t>
            </a:r>
            <a:endParaRPr lang="en-US" dirty="0" smtClean="0"/>
          </a:p>
          <a:p>
            <a:r>
              <a:rPr lang="en-US" dirty="0" smtClean="0"/>
              <a:t>McConnell, </a:t>
            </a:r>
            <a:r>
              <a:rPr lang="en-US" i="1" dirty="0" smtClean="0"/>
              <a:t>Code Complete: A Practical Handbook of Software Construction</a:t>
            </a:r>
            <a:endParaRPr lang="en-US" dirty="0" smtClean="0"/>
          </a:p>
          <a:p>
            <a:r>
              <a:rPr lang="en-US" dirty="0" err="1" smtClean="0"/>
              <a:t>Pilone</a:t>
            </a:r>
            <a:r>
              <a:rPr lang="en-US" dirty="0" smtClean="0"/>
              <a:t>, </a:t>
            </a:r>
            <a:r>
              <a:rPr lang="en-US" i="1" dirty="0" smtClean="0"/>
              <a:t>UML 2.0 Pocket Reference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and Grading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Weekly Lab Tutorials– 25%</a:t>
            </a:r>
            <a:endParaRPr lang="en-US" dirty="0" smtClean="0"/>
          </a:p>
          <a:p>
            <a:pPr lvl="1"/>
            <a:r>
              <a:rPr lang="en-US" altLang="zh-CN" dirty="0"/>
              <a:t>~5</a:t>
            </a:r>
            <a:r>
              <a:rPr lang="en-US" dirty="0" smtClean="0"/>
              <a:t> times</a:t>
            </a:r>
            <a:endParaRPr lang="en-US" dirty="0" smtClean="0"/>
          </a:p>
          <a:p>
            <a:r>
              <a:rPr lang="en-US" dirty="0" smtClean="0"/>
              <a:t>Project – 35%</a:t>
            </a:r>
            <a:endParaRPr lang="en-US" dirty="0" smtClean="0"/>
          </a:p>
          <a:p>
            <a:pPr lvl="1"/>
            <a:r>
              <a:rPr lang="en-US" dirty="0" smtClean="0"/>
              <a:t>Web applications</a:t>
            </a:r>
            <a:endParaRPr lang="en-US" dirty="0" smtClean="0"/>
          </a:p>
          <a:p>
            <a:pPr lvl="1"/>
            <a:r>
              <a:rPr lang="en-US" dirty="0" smtClean="0"/>
              <a:t>Group of 5 (</a:t>
            </a:r>
            <a:r>
              <a:rPr lang="en-US" altLang="zh-CN" dirty="0" smtClean="0"/>
              <a:t>before </a:t>
            </a:r>
            <a:r>
              <a:rPr lang="en-US" altLang="zh-CN" dirty="0"/>
              <a:t>the end of next </a:t>
            </a:r>
            <a:r>
              <a:rPr lang="en-US" altLang="zh-CN" dirty="0" smtClean="0"/>
              <a:t>week)</a:t>
            </a:r>
            <a:endParaRPr lang="en-US" dirty="0" smtClean="0"/>
          </a:p>
          <a:p>
            <a:pPr lvl="1"/>
            <a:r>
              <a:rPr lang="en-US" dirty="0" smtClean="0"/>
              <a:t>3 presentations (proposal, progress, final)</a:t>
            </a:r>
            <a:endParaRPr lang="en-US" dirty="0" smtClean="0"/>
          </a:p>
          <a:p>
            <a:pPr lvl="1"/>
            <a:r>
              <a:rPr lang="en-US" dirty="0" smtClean="0"/>
              <a:t>2 written reports</a:t>
            </a:r>
            <a:endParaRPr lang="en-US" dirty="0" smtClean="0"/>
          </a:p>
          <a:p>
            <a:r>
              <a:rPr lang="en-US" dirty="0" smtClean="0"/>
              <a:t>Exams – 30%</a:t>
            </a:r>
            <a:endParaRPr lang="en-US" dirty="0" smtClean="0"/>
          </a:p>
          <a:p>
            <a:pPr lvl="1"/>
            <a:r>
              <a:rPr lang="en-US" dirty="0" smtClean="0"/>
              <a:t>Final:</a:t>
            </a:r>
            <a:endParaRPr lang="en-US" dirty="0" smtClean="0"/>
          </a:p>
          <a:p>
            <a:pPr lvl="2"/>
            <a:r>
              <a:rPr lang="en-US" dirty="0" smtClean="0"/>
              <a:t>What’s </a:t>
            </a:r>
            <a:r>
              <a:rPr lang="en-US" dirty="0"/>
              <a:t>on an exam? Anything from any aspect of class, including lab sections.</a:t>
            </a:r>
            <a:endParaRPr lang="en-US" dirty="0"/>
          </a:p>
          <a:p>
            <a:pPr lvl="2"/>
            <a:r>
              <a:rPr lang="en-US" dirty="0">
                <a:solidFill>
                  <a:srgbClr val="FF0000"/>
                </a:solidFill>
              </a:rPr>
              <a:t>No hints (</a:t>
            </a:r>
            <a:r>
              <a:rPr lang="zh-CN" altLang="en-US" dirty="0">
                <a:solidFill>
                  <a:srgbClr val="FF0000"/>
                </a:solidFill>
              </a:rPr>
              <a:t>重点</a:t>
            </a:r>
            <a:r>
              <a:rPr lang="zh-CN" altLang="en-US" dirty="0" smtClean="0">
                <a:solidFill>
                  <a:srgbClr val="FF0000"/>
                </a:solidFill>
              </a:rPr>
              <a:t>）</a:t>
            </a:r>
            <a:endParaRPr lang="en-US" dirty="0" smtClean="0"/>
          </a:p>
          <a:p>
            <a:r>
              <a:rPr lang="en-US" dirty="0" smtClean="0"/>
              <a:t>In-Class Exercises/Attendance </a:t>
            </a:r>
            <a:r>
              <a:rPr lang="en-US" dirty="0"/>
              <a:t>– </a:t>
            </a:r>
            <a:r>
              <a:rPr lang="en-US" dirty="0" smtClean="0"/>
              <a:t>10%</a:t>
            </a:r>
            <a:endParaRPr lang="en-US" dirty="0" smtClean="0"/>
          </a:p>
          <a:p>
            <a:pPr lvl="1"/>
            <a:r>
              <a:rPr lang="en-US" dirty="0" smtClean="0"/>
              <a:t>Spontaneous (That means in general I do not call the roll. But I have my own moves              )</a:t>
            </a:r>
            <a:endParaRPr lang="en-US" dirty="0" smtClean="0"/>
          </a:p>
        </p:txBody>
      </p:sp>
      <p:pic>
        <p:nvPicPr>
          <p:cNvPr id="4" name="图片 3"/>
          <p:cNvPicPr>
            <a:picLocks noChangeAspect="1"/>
          </p:cNvPicPr>
          <p:nvPr/>
        </p:nvPicPr>
        <p:blipFill>
          <a:blip r:embed="rId1"/>
          <a:stretch>
            <a:fillRect/>
          </a:stretch>
        </p:blipFill>
        <p:spPr>
          <a:xfrm>
            <a:off x="2658110" y="6111240"/>
            <a:ext cx="365760" cy="365760"/>
          </a:xfrm>
          <a:prstGeom prst="rect">
            <a:avLst/>
          </a:prstGeom>
        </p:spPr>
      </p:pic>
      <p:pic>
        <p:nvPicPr>
          <p:cNvPr id="5" name="图片 4"/>
          <p:cNvPicPr>
            <a:picLocks noChangeAspect="1"/>
          </p:cNvPicPr>
          <p:nvPr/>
        </p:nvPicPr>
        <p:blipFill>
          <a:blip r:embed="rId1"/>
          <a:stretch>
            <a:fillRect/>
          </a:stretch>
        </p:blipFill>
        <p:spPr>
          <a:xfrm>
            <a:off x="3128010" y="6111240"/>
            <a:ext cx="365760" cy="36576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866777" y="1117599"/>
          <a:ext cx="7619580" cy="5231467"/>
        </p:xfrm>
        <a:graphic>
          <a:graphicData uri="http://schemas.openxmlformats.org/drawingml/2006/chart">
            <c:chart xmlns:c="http://schemas.openxmlformats.org/drawingml/2006/chart" xmlns:r="http://schemas.openxmlformats.org/officeDocument/2006/relationships" r:id="rId1"/>
          </a:graphicData>
        </a:graphic>
      </p:graphicFrame>
      <p:sp>
        <p:nvSpPr>
          <p:cNvPr id="6" name="TextBox 5"/>
          <p:cNvSpPr txBox="1"/>
          <p:nvPr/>
        </p:nvSpPr>
        <p:spPr>
          <a:xfrm>
            <a:off x="866615" y="457087"/>
            <a:ext cx="3418724" cy="584776"/>
          </a:xfrm>
          <a:prstGeom prst="rect">
            <a:avLst/>
          </a:prstGeom>
          <a:noFill/>
        </p:spPr>
        <p:txBody>
          <a:bodyPr wrap="none" rtlCol="0">
            <a:spAutoFit/>
          </a:bodyPr>
          <a:lstStyle/>
          <a:p>
            <a:r>
              <a:rPr lang="en-US" sz="3200" b="1" dirty="0" smtClean="0"/>
              <a:t>Project in 2017 Fall</a:t>
            </a:r>
            <a:endParaRPr lang="en-US" sz="32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6935" y="474867"/>
            <a:ext cx="3418724" cy="584776"/>
          </a:xfrm>
          <a:prstGeom prst="rect">
            <a:avLst/>
          </a:prstGeom>
          <a:noFill/>
        </p:spPr>
        <p:txBody>
          <a:bodyPr wrap="none" rtlCol="0">
            <a:spAutoFit/>
          </a:bodyPr>
          <a:lstStyle/>
          <a:p>
            <a:r>
              <a:rPr lang="en-US" sz="3200" b="1" dirty="0" smtClean="0"/>
              <a:t>Project in 2018 Fall</a:t>
            </a:r>
            <a:endParaRPr lang="en-US" sz="3200" b="1" dirty="0"/>
          </a:p>
        </p:txBody>
      </p:sp>
      <p:graphicFrame>
        <p:nvGraphicFramePr>
          <p:cNvPr id="6" name="Chart 5"/>
          <p:cNvGraphicFramePr/>
          <p:nvPr/>
        </p:nvGraphicFramePr>
        <p:xfrm>
          <a:off x="886935" y="1123850"/>
          <a:ext cx="7338115" cy="51119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0</TotalTime>
  <Words>11556</Words>
  <Application>WPS 演示</Application>
  <PresentationFormat>全屏显示(4:3)</PresentationFormat>
  <Paragraphs>395</Paragraphs>
  <Slides>48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Arial</vt:lpstr>
      <vt:lpstr>宋体</vt:lpstr>
      <vt:lpstr>Wingdings</vt:lpstr>
      <vt:lpstr>华文新魏</vt:lpstr>
      <vt:lpstr>微软雅黑</vt:lpstr>
      <vt:lpstr>Arial Unicode MS</vt:lpstr>
      <vt:lpstr>Calibri</vt:lpstr>
      <vt:lpstr>Clarity</vt:lpstr>
      <vt:lpstr>CS309 Object-ORIENTED  Analysis and DESIGN </vt:lpstr>
      <vt:lpstr>Who and Where Am I?</vt:lpstr>
      <vt:lpstr>A little something about Me…</vt:lpstr>
      <vt:lpstr>My Styles and Rules</vt:lpstr>
      <vt:lpstr>Teaching Assistant</vt:lpstr>
      <vt:lpstr>Textbooks</vt:lpstr>
      <vt:lpstr>Evaluation and Grading</vt:lpstr>
      <vt:lpstr>PowerPoint 演示文稿</vt:lpstr>
      <vt:lpstr>PowerPoint 演示文稿</vt:lpstr>
      <vt:lpstr>PowerPoint 演示文稿</vt:lpstr>
      <vt:lpstr>PowerPoint 演示文稿</vt:lpstr>
      <vt:lpstr>Alright, Let’s Get REal</vt:lpstr>
      <vt:lpstr>Expectations</vt:lpstr>
      <vt:lpstr>Tips of Handling Problems</vt:lpstr>
      <vt:lpstr>Tips of Handling Problems</vt:lpstr>
      <vt:lpstr>Tips of Handling Problems</vt:lpstr>
      <vt:lpstr>Tips of Handling Problems</vt:lpstr>
      <vt:lpstr>PowerPoint 演示文稿</vt:lpstr>
      <vt:lpstr>What You Would Learn</vt:lpstr>
      <vt:lpstr>UML Examples</vt:lpstr>
      <vt:lpstr>What You Would Learn</vt:lpstr>
      <vt:lpstr>What You Would Learn</vt:lpstr>
      <vt:lpstr>What You Would Learn</vt:lpstr>
      <vt:lpstr>Your Projects</vt:lpstr>
      <vt:lpstr>Your Projects	</vt:lpstr>
      <vt:lpstr>Your Projects	</vt:lpstr>
      <vt:lpstr>The Project List</vt:lpstr>
      <vt:lpstr>The Legendary Mozart: </vt:lpstr>
      <vt:lpstr>The Legendary Mozart: </vt:lpstr>
      <vt:lpstr>The Legendary Mozart: </vt:lpstr>
      <vt:lpstr>SUSTeMahjong</vt:lpstr>
      <vt:lpstr>SUSTeMahjong</vt:lpstr>
      <vt:lpstr>SUSTeMahjong</vt:lpstr>
      <vt:lpstr>Courschema</vt:lpstr>
      <vt:lpstr>Courschema</vt:lpstr>
      <vt:lpstr>Courschema</vt:lpstr>
      <vt:lpstr>Courschema</vt:lpstr>
      <vt:lpstr>BetterOJ</vt:lpstr>
      <vt:lpstr>BetterOJ</vt:lpstr>
      <vt:lpstr>BetterOJ</vt:lpstr>
      <vt:lpstr>Algorithm store</vt:lpstr>
      <vt:lpstr>Algorithm store</vt:lpstr>
      <vt:lpstr>SUSTech Doc</vt:lpstr>
      <vt:lpstr>SUSTech Doc</vt:lpstr>
      <vt:lpstr>SUSTech Doc</vt:lpstr>
      <vt:lpstr>PowerPoint 演示文稿</vt:lpstr>
      <vt:lpstr>A Little Something About You</vt:lpstr>
      <vt:lpstr>Questions?</vt:lpstr>
    </vt:vector>
  </TitlesOfParts>
  <Company>The University of Texas at Austin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Julien</dc:creator>
  <cp:lastModifiedBy>Yuqun</cp:lastModifiedBy>
  <cp:revision>202</cp:revision>
  <cp:lastPrinted>2014-08-28T15:31:00Z</cp:lastPrinted>
  <dcterms:created xsi:type="dcterms:W3CDTF">2014-01-02T17:08:00Z</dcterms:created>
  <dcterms:modified xsi:type="dcterms:W3CDTF">2019-09-05T04:35:31Z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