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303E-34A4-FD4E-AD33-91248FA55A8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22C8-7A33-6F4B-9311-AD4FEF470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Refiner (Distill)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0094" y="3089519"/>
            <a:ext cx="8731520" cy="3261006"/>
          </a:xfrm>
          <a:prstGeom prst="roundRect">
            <a:avLst>
              <a:gd name="adj" fmla="val 7974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375"/>
            <a:ext cx="8229600" cy="102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5: Generalize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169" y="3089519"/>
            <a:ext cx="8493389" cy="3261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name{murder} name{in} symbol{’}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name{murder} name{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around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} symbol{’}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name{burglary} name{in} symbol{’}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buFont typeface="Wingdings" charset="0"/>
              <a:buChar char="è"/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name{Reported(1)} name{crime(0.25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)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 | murder(0.5)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| burglary(0.25)} name{in(0.67)| around(0.33)} symbol{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’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}</a:t>
            </a:r>
          </a:p>
          <a:p>
            <a:pPr>
              <a:buFont typeface="Wingdings" charset="0"/>
              <a:buChar char="è"/>
            </a:pPr>
            <a:endParaRPr lang="en-US" sz="1000" dirty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  <a:sym typeface="Wingdings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number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endParaRPr lang="fr-FR" sz="1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fr-FR" sz="1000" dirty="0" err="1" smtClean="0">
                <a:latin typeface="Courier New"/>
                <a:cs typeface="Courier New"/>
              </a:rPr>
              <a:t>number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number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name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 name*[]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000" dirty="0" smtClean="0">
              <a:solidFill>
                <a:srgbClr val="984807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 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000" dirty="0">
              <a:solidFill>
                <a:srgbClr val="984807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984807"/>
              </a:solidFill>
              <a:latin typeface="Courier New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4365" y="3089518"/>
            <a:ext cx="3447249" cy="3768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3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3831"/>
          </a:xfrm>
        </p:spPr>
        <p:txBody>
          <a:bodyPr>
            <a:normAutofit/>
          </a:bodyPr>
          <a:lstStyle/>
          <a:p>
            <a:r>
              <a:rPr lang="en-US" dirty="0" smtClean="0"/>
              <a:t>Given a string to extract:</a:t>
            </a:r>
          </a:p>
          <a:p>
            <a:pPr lvl="1"/>
            <a:r>
              <a:rPr lang="en-US" dirty="0" smtClean="0"/>
              <a:t>Find the lexical tokens of the string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name{Reported} name{crime} name{in} symbol{’} name{Alabama} symbol{’} symbol{,} symbol{\n} symbol{,} symbol{\n}number{2004} symbol{,}symbol{+}number{4029.3} symbol{\n} number{2005} symbol{,} symbol{+} number{3900} symbol{\n} number{2006} symbol{,} symbol{+} number{3937} symbol{\n} number{2007} symbol{,} symbol{+} number{3974.9} symbol{\n} number{2008} symbol{,} symbol{+} number{4081.9}</a:t>
            </a:r>
            <a:endParaRPr lang="en-US" sz="1400" dirty="0"/>
          </a:p>
          <a:p>
            <a:pPr lvl="1"/>
            <a:r>
              <a:rPr lang="en-US" dirty="0" smtClean="0"/>
              <a:t>project the tokens onto the </a:t>
            </a:r>
            <a:r>
              <a:rPr lang="en-US" dirty="0" err="1" smtClean="0"/>
              <a:t>output_fields_signature</a:t>
            </a:r>
            <a:r>
              <a:rPr lang="en-US" dirty="0" smtClean="0"/>
              <a:t> and </a:t>
            </a:r>
            <a:r>
              <a:rPr lang="en-US" dirty="0" err="1" smtClean="0"/>
              <a:t>envelop_signature</a:t>
            </a:r>
            <a:r>
              <a:rPr lang="en-US" dirty="0" smtClean="0"/>
              <a:t> such that scores (probabilities) are maximum</a:t>
            </a:r>
          </a:p>
          <a:p>
            <a:pPr lvl="1"/>
            <a:r>
              <a:rPr lang="en-US" sz="1400" b="1" dirty="0">
                <a:latin typeface="Courier New"/>
                <a:cs typeface="Courier New"/>
              </a:rPr>
              <a:t>m</a:t>
            </a:r>
            <a:r>
              <a:rPr lang="en-US" sz="1400" b="1" dirty="0" smtClean="0">
                <a:latin typeface="Courier New"/>
                <a:cs typeface="Courier New"/>
              </a:rPr>
              <a:t>aximize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Pr</a:t>
            </a:r>
            <a:r>
              <a:rPr lang="en-US" sz="1400" dirty="0" smtClean="0">
                <a:latin typeface="Courier New"/>
                <a:cs typeface="Courier New"/>
              </a:rPr>
              <a:t>(Envelop 0) + </a:t>
            </a:r>
            <a:r>
              <a:rPr lang="en-US" sz="1400" dirty="0" err="1" smtClean="0">
                <a:latin typeface="Courier New"/>
                <a:cs typeface="Courier New"/>
              </a:rPr>
              <a:t>Pr</a:t>
            </a:r>
            <a:r>
              <a:rPr lang="en-US" sz="1400" dirty="0" smtClean="0">
                <a:latin typeface="Courier New"/>
                <a:cs typeface="Courier New"/>
              </a:rPr>
              <a:t>(Field 1) + </a:t>
            </a:r>
            <a:r>
              <a:rPr lang="en-US" sz="1400" dirty="0" err="1" smtClean="0">
                <a:latin typeface="Courier New"/>
                <a:cs typeface="Courier New"/>
              </a:rPr>
              <a:t>Pr</a:t>
            </a:r>
            <a:r>
              <a:rPr lang="en-US" sz="1400" dirty="0" smtClean="0">
                <a:latin typeface="Courier New"/>
                <a:cs typeface="Courier New"/>
              </a:rPr>
              <a:t> (Envelop 1) + </a:t>
            </a:r>
            <a:r>
              <a:rPr lang="en-US" sz="1400" dirty="0" err="1" smtClean="0">
                <a:latin typeface="Courier New"/>
                <a:cs typeface="Courier New"/>
              </a:rPr>
              <a:t>Pr</a:t>
            </a:r>
            <a:r>
              <a:rPr lang="en-US" sz="1400" dirty="0" smtClean="0">
                <a:latin typeface="Courier New"/>
                <a:cs typeface="Courier New"/>
              </a:rPr>
              <a:t> (Field 2) + …  </a:t>
            </a:r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2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64" y="2826189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7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4" y="1542270"/>
            <a:ext cx="5046139" cy="509176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800" b="1" dirty="0" smtClean="0">
                <a:latin typeface="Courier New"/>
                <a:cs typeface="Courier New"/>
              </a:rPr>
              <a:t>2012-01-04 00:01:23</a:t>
            </a:r>
            <a:r>
              <a:rPr lang="en-US" sz="800" dirty="0" smtClean="0">
                <a:latin typeface="Courier New"/>
                <a:cs typeface="Courier New"/>
              </a:rPr>
              <a:t>,180</a:t>
            </a:r>
            <a:r>
              <a:rPr lang="en-US" sz="800" b="1" dirty="0" smtClean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blk_-2281137920769708011_1116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</a:t>
            </a:r>
            <a:r>
              <a:rPr lang="en-US" sz="800" b="1" dirty="0" smtClean="0">
                <a:latin typeface="Courier New"/>
                <a:cs typeface="Courier New"/>
              </a:rPr>
              <a:t>127.0.0.1:32981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</a:t>
            </a:r>
            <a:r>
              <a:rPr lang="en-US" sz="800" b="1" dirty="0" smtClean="0">
                <a:latin typeface="Courier New"/>
                <a:cs typeface="Courier New"/>
              </a:rPr>
              <a:t>127.0.0.1:50010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00:01:23,184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/127.0.0.1:32981,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3758,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blk_-2281137920769708011_1116, duration: 2016056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00:01:23,185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blk_-2281137920769708011_1116 terminating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00:01:23,291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blk_3766031435252346505_1117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/127.0.0.1:32982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00:01:23,293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/127.0.0.1:32982,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265,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blk_3766031435252346505_1117, duration: 552828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00:01:23,293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blk_3766031435252346505_1117 terminating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00:01:23,324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blk_-8044922265890142318_1118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/127.0.0.1:32983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00:01:23,326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/127.0.0.1:32983,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43,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blk_-8044922265890142318_1118, duration: 607104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00:01:23,327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blk_-8044922265890142318_1118 terminating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00:01:23,409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blk_-965793757262168743_1119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/127.0.0.1:32984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6233" y="1542270"/>
            <a:ext cx="3927767" cy="524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00:01:23 127.0.0.1:32981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00:01:23 127.0.0.1:32981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NULL NULL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00:01:23 127.0.0.1:32982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00:01:23 127.0.0.1:32982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NULL NULL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00:01:23 127.0.0.1:32983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00:01:23 127.0.0.1:32983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NULL NULL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00:01:23 127.0.0.1:32984 127.0.0.1:50010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0094" y="3526809"/>
            <a:ext cx="5046139" cy="714434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16233" y="2182299"/>
            <a:ext cx="3645009" cy="142447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2837" y="2324746"/>
            <a:ext cx="113396" cy="120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4" y="1542270"/>
            <a:ext cx="5046139" cy="5091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'Alaska',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2004,+3370.9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2005,+3615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2006,+3582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2007,+3373.9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2008,+2928.3</a:t>
            </a:r>
          </a:p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'Arizona',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2004,+5073.3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2005,+4827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2006,+4741.6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2007,+4502.6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2008,+4087.3</a:t>
            </a:r>
          </a:p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'Arkansas',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2004,+4033.1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2005,+4068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2006,+4021.6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2007,+3945.5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2008,+3843.7</a:t>
            </a:r>
          </a:p>
          <a:p>
            <a:pPr marL="0" indent="0">
              <a:buNone/>
            </a:pPr>
            <a:endParaRPr lang="en-US" sz="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'California',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2004,+3423.9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2005,+3321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2006,+3175.2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2007,+3032.6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2008,+2940.3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6233" y="1542270"/>
            <a:ext cx="3927767" cy="524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800" dirty="0" smtClean="0">
                <a:latin typeface="Courier New"/>
                <a:cs typeface="Courier New"/>
              </a:rPr>
              <a:t>'Alaska',+3370.9,+3615,+3582,+3373.9,+2928.3</a:t>
            </a:r>
          </a:p>
          <a:p>
            <a:pPr marL="0" indent="0">
              <a:buNone/>
            </a:pPr>
            <a:r>
              <a:rPr lang="fr-FR" sz="800" dirty="0" smtClean="0">
                <a:latin typeface="Courier New"/>
                <a:cs typeface="Courier New"/>
              </a:rPr>
              <a:t>'Arizona',+5073.3,+4827,+4741.6,+4502.6,+4087.3</a:t>
            </a:r>
          </a:p>
          <a:p>
            <a:pPr marL="0" indent="0">
              <a:buNone/>
            </a:pPr>
            <a:r>
              <a:rPr lang="fr-FR" sz="800" dirty="0" smtClean="0">
                <a:latin typeface="Courier New"/>
                <a:cs typeface="Courier New"/>
              </a:rPr>
              <a:t>'Arkansas',+4033.1,+4068,+4021.6,+3945.5,+3843.7</a:t>
            </a:r>
          </a:p>
          <a:p>
            <a:pPr marL="0" indent="0">
              <a:buNone/>
            </a:pPr>
            <a:r>
              <a:rPr lang="fr-FR" sz="800" dirty="0" smtClean="0">
                <a:latin typeface="Courier New"/>
                <a:cs typeface="Courier New"/>
              </a:rPr>
              <a:t>'California',+3423.9,+3321,+3175.2,+3032.6,+2940.3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0094" y="1542270"/>
            <a:ext cx="2381324" cy="116804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16232" y="1529543"/>
            <a:ext cx="3470567" cy="21685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51418" y="1644332"/>
            <a:ext cx="2664814" cy="46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0094" y="3023617"/>
            <a:ext cx="8731523" cy="3834383"/>
          </a:xfrm>
          <a:prstGeom prst="roundRect">
            <a:avLst>
              <a:gd name="adj" fmla="val 4712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Approach: Cleaning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4" y="1542270"/>
            <a:ext cx="4932743" cy="90721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800" b="1" dirty="0" smtClean="0">
                <a:latin typeface="Courier New"/>
                <a:cs typeface="Courier New"/>
              </a:rPr>
              <a:t>2012-01-04 00:01:23</a:t>
            </a:r>
            <a:r>
              <a:rPr lang="en-US" sz="800" dirty="0" smtClean="0">
                <a:latin typeface="Courier New"/>
                <a:cs typeface="Courier New"/>
              </a:rPr>
              <a:t>,180</a:t>
            </a:r>
            <a:r>
              <a:rPr lang="en-US" sz="800" b="1" dirty="0" smtClean="0">
                <a:latin typeface="Courier New"/>
                <a:cs typeface="Courier New"/>
              </a:rPr>
              <a:t> </a:t>
            </a:r>
            <a:r>
              <a:rPr lang="en-US" sz="800" dirty="0" smtClean="0">
                <a:latin typeface="Courier New"/>
                <a:cs typeface="Courier New"/>
              </a:rPr>
              <a:t>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blk_-2281137920769708011_1116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</a:t>
            </a:r>
            <a:r>
              <a:rPr lang="en-US" sz="800" b="1" dirty="0" smtClean="0">
                <a:latin typeface="Courier New"/>
                <a:cs typeface="Courier New"/>
              </a:rPr>
              <a:t>127.0.0.1:32981</a:t>
            </a:r>
            <a:r>
              <a:rPr lang="en-US" sz="800" dirty="0" smtClean="0">
                <a:latin typeface="Courier New"/>
                <a:cs typeface="Courier New"/>
              </a:rPr>
              <a:t>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</a:t>
            </a:r>
            <a:r>
              <a:rPr lang="en-US" sz="800" b="1" dirty="0" smtClean="0">
                <a:latin typeface="Courier New"/>
                <a:cs typeface="Courier New"/>
              </a:rPr>
              <a:t>127.0.0.1:50010</a:t>
            </a:r>
          </a:p>
          <a:p>
            <a:pPr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00:01:23,185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blk_-2281137920769708011_1116 terminating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6234" y="1542271"/>
            <a:ext cx="3685382" cy="51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00:01:23 127.0.0.1:32981 127.0.0.1:50010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2012-01-04 00:01:23 NULL NULL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094" y="2869076"/>
            <a:ext cx="8856257" cy="3662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00:01:23,180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blk_-2281137920769708011_1116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/127.0.0.1:32981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00:01:23,184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/127.0.0.1:32981,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3758,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blk_-2281137920769708011_1116, duration: 2016056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00:01:23,185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blk_-2281137920769708011_1116 terminating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00:01:23,291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blk_3766031435252346505_1117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/127.0.0.1:32982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00:01:23,293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/127.0.0.1:32982,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265,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blk_3766031435252346505_1117, duration: 552828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00:01:23,293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blk_3766031435252346505_1117 terminating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00:01:23,324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blk_-8044922265890142318_1118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/127.0.0.1:32983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00:01:23,326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/127.0.0.1:32983,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43,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blk_-8044922265890142318_1118, duration: 607104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00:01:23,327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blk_-8044922265890142318_1118 terminating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00:01:23,409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Receiving block blk_-965793757262168743_1119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/127.0.0.1:32984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00:01:23,411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org.apache.hadoop.hdfs.server.datanode.DataNode.clienttrace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src</a:t>
            </a:r>
            <a:r>
              <a:rPr lang="en-US" sz="800" dirty="0" smtClean="0">
                <a:latin typeface="Courier New"/>
                <a:cs typeface="Courier New"/>
              </a:rPr>
              <a:t>: /127.0.0.1:32984, </a:t>
            </a:r>
            <a:r>
              <a:rPr lang="en-US" sz="800" dirty="0" err="1" smtClean="0">
                <a:latin typeface="Courier New"/>
                <a:cs typeface="Courier New"/>
              </a:rPr>
              <a:t>dest</a:t>
            </a:r>
            <a:r>
              <a:rPr lang="en-US" sz="800" dirty="0" smtClean="0">
                <a:latin typeface="Courier New"/>
                <a:cs typeface="Courier New"/>
              </a:rPr>
              <a:t>: /127.0.0.1:50010, bytes: 29743, op: HDFS_WRITE, </a:t>
            </a:r>
            <a:r>
              <a:rPr lang="en-US" sz="800" dirty="0" err="1" smtClean="0">
                <a:latin typeface="Courier New"/>
                <a:cs typeface="Courier New"/>
              </a:rPr>
              <a:t>cliID</a:t>
            </a:r>
            <a:r>
              <a:rPr lang="en-US" sz="800" dirty="0" smtClean="0">
                <a:latin typeface="Courier New"/>
                <a:cs typeface="Courier New"/>
              </a:rPr>
              <a:t>: DFSClient_-603743753, offset: 0, </a:t>
            </a:r>
            <a:r>
              <a:rPr lang="en-US" sz="800" dirty="0" err="1" smtClean="0">
                <a:latin typeface="Courier New"/>
                <a:cs typeface="Courier New"/>
              </a:rPr>
              <a:t>srvID</a:t>
            </a:r>
            <a:r>
              <a:rPr lang="en-US" sz="800" dirty="0" smtClean="0">
                <a:latin typeface="Courier New"/>
                <a:cs typeface="Courier New"/>
              </a:rPr>
              <a:t>: DS-292194659-127.0.1.1-50010-1324763300176, </a:t>
            </a:r>
            <a:r>
              <a:rPr lang="en-US" sz="800" dirty="0" err="1" smtClean="0">
                <a:latin typeface="Courier New"/>
                <a:cs typeface="Courier New"/>
              </a:rPr>
              <a:t>blockid</a:t>
            </a:r>
            <a:r>
              <a:rPr lang="en-US" sz="800" dirty="0" smtClean="0">
                <a:latin typeface="Courier New"/>
                <a:cs typeface="Courier New"/>
              </a:rPr>
              <a:t>: blk_-965793757262168743_1119, duration: 751930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2012-01-04 00:01:23,411 INFO </a:t>
            </a:r>
            <a:r>
              <a:rPr lang="en-US" sz="800" dirty="0" err="1" smtClean="0">
                <a:latin typeface="Courier New"/>
                <a:cs typeface="Courier New"/>
              </a:rPr>
              <a:t>org.apache.hadoop.hdfs.server.datanode.DataNode</a:t>
            </a:r>
            <a:r>
              <a:rPr lang="en-US" sz="800" dirty="0" smtClean="0">
                <a:latin typeface="Courier New"/>
                <a:cs typeface="Courier New"/>
              </a:rPr>
              <a:t>: </a:t>
            </a:r>
            <a:r>
              <a:rPr lang="en-US" sz="800" dirty="0" err="1" smtClean="0">
                <a:latin typeface="Courier New"/>
                <a:cs typeface="Courier New"/>
              </a:rPr>
              <a:t>PacketResponder</a:t>
            </a:r>
            <a:r>
              <a:rPr lang="en-US" sz="800" dirty="0" smtClean="0">
                <a:latin typeface="Courier New"/>
                <a:cs typeface="Courier New"/>
              </a:rPr>
              <a:t> 0 for block blk_-965793757262168743_1119 terminating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0093" y="1542270"/>
            <a:ext cx="4932743" cy="104330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16234" y="1542271"/>
            <a:ext cx="3470566" cy="550584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93719" y="1160190"/>
            <a:ext cx="148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96428" y="1169053"/>
            <a:ext cx="158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28685" y="2662749"/>
            <a:ext cx="197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to be cleaned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16234" y="1542271"/>
            <a:ext cx="3810116" cy="550584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0093" y="1542270"/>
            <a:ext cx="4932743" cy="104330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0094" y="3023617"/>
            <a:ext cx="8731523" cy="3701135"/>
          </a:xfrm>
          <a:prstGeom prst="roundRect">
            <a:avLst>
              <a:gd name="adj" fmla="val 4712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Approach: Cleaning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4" y="1542270"/>
            <a:ext cx="4932743" cy="907218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"Reported crime in 'Alabama',\n,\n2004,+4029.3\n2005,+3900\n2006,+3937\n2007,+3974.9\n2008,+4081.9",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>
                <a:latin typeface="Courier New"/>
                <a:cs typeface="Courier New"/>
              </a:rPr>
              <a:t>"Reported crime in 'Alaska',\n,\n2004,+3370.9\n2005,+3615\n2006,+3582\n2007,+3373.9\n2008,+2928.3”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6234" y="1542271"/>
            <a:ext cx="3927766" cy="510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fr-FR" sz="800" dirty="0">
                <a:latin typeface="Courier New"/>
                <a:cs typeface="Courier New"/>
              </a:rPr>
              <a:t>"</a:t>
            </a:r>
            <a:r>
              <a:rPr lang="fr-FR" sz="800" dirty="0" smtClean="0">
                <a:latin typeface="Courier New"/>
                <a:cs typeface="Courier New"/>
              </a:rPr>
              <a:t>Alabama","+4029.3","+3900","+3937","+3974.9","+4081.9"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800" dirty="0" smtClean="0">
                <a:latin typeface="Courier New"/>
                <a:cs typeface="Courier New"/>
              </a:rPr>
              <a:t>"Alaska","+3370.9","+3615","+3582","+3373.9","+2928.3"</a:t>
            </a:r>
            <a:endParaRPr lang="en-US" sz="800" dirty="0" smtClean="0">
              <a:latin typeface="Courier New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093" y="2869076"/>
            <a:ext cx="8856257" cy="3855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'Alabama',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2004,+4029.3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2005,+3900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2006,+3937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2007,+3974.9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2008,+4081.9</a:t>
            </a:r>
          </a:p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'Alaska',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2004,+3370.9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2005,+3615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2006,+3582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2007,+3373.9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2008,+2928.3</a:t>
            </a:r>
          </a:p>
          <a:p>
            <a:pPr marL="0" indent="0">
              <a:buNone/>
            </a:pPr>
            <a:endParaRPr lang="en-US" sz="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Reported crime in 'Arizona',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2004,+5073.3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2005,+4827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2006,+4741.6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2007,+4502.6</a:t>
            </a:r>
          </a:p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2008,+4087.3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3719" y="1160190"/>
            <a:ext cx="148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96428" y="1169053"/>
            <a:ext cx="158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28685" y="2662749"/>
            <a:ext cx="197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to be cleaned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16233" y="3810316"/>
            <a:ext cx="3821459" cy="182577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093" y="3719593"/>
            <a:ext cx="4932743" cy="208660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375"/>
            <a:ext cx="8229600" cy="185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encode examples at semantic level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Example: 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"recorded crime in 2000"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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 [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ame {recorded}, Symbol {' '}, name {'crime'}, name {'in'}, Symbol (' '}, number{'2000’}]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169" y="3901037"/>
            <a:ext cx="4694611" cy="1905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name{Reported} name{crime} name{in} symbol{’} name{Alabama} symbol{’} symbol{,} symbol{\n} symbol{,} symbol{\n}number{2004} symbol{,}symbol{+}number{4029.3} symbol{\n} number{2005} symbol{,} symbol{+} number{3900} symbol{\n} number{2006} symbol{,} symbol{+} number{3937} symbol{\n} number{2007} symbol{,} symbol{+} number{3974.9} symbol{\n} number{2008} symbol{,} symbol{+} number{4081.9}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16233" y="3946399"/>
            <a:ext cx="3719401" cy="148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1: </a:t>
            </a:r>
            <a:r>
              <a:rPr lang="fr-FR" sz="1200" dirty="0" err="1" smtClean="0">
                <a:latin typeface="Courier New"/>
                <a:cs typeface="Courier New"/>
              </a:rPr>
              <a:t>name</a:t>
            </a:r>
            <a:r>
              <a:rPr lang="fr-FR" sz="1200" dirty="0" smtClean="0">
                <a:latin typeface="Courier New"/>
                <a:cs typeface="Courier New"/>
              </a:rPr>
              <a:t>{Alabama}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2: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{4029.3}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</a:t>
            </a:r>
            <a:r>
              <a:rPr lang="fr-FR" sz="1200" dirty="0">
                <a:latin typeface="Courier New"/>
                <a:cs typeface="Courier New"/>
              </a:rPr>
              <a:t>3</a:t>
            </a:r>
            <a:r>
              <a:rPr lang="fr-FR" sz="1200" dirty="0" smtClean="0">
                <a:latin typeface="Courier New"/>
                <a:cs typeface="Courier New"/>
              </a:rPr>
              <a:t>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{3900}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</a:t>
            </a:r>
            <a:r>
              <a:rPr lang="fr-FR" sz="1200" dirty="0">
                <a:latin typeface="Courier New"/>
                <a:cs typeface="Courier New"/>
              </a:rPr>
              <a:t>4</a:t>
            </a:r>
            <a:r>
              <a:rPr lang="fr-FR" sz="1200" dirty="0" smtClean="0">
                <a:latin typeface="Courier New"/>
                <a:cs typeface="Courier New"/>
              </a:rPr>
              <a:t>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{3937}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5: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{3974.9}</a:t>
            </a:r>
          </a:p>
          <a:p>
            <a:pPr marL="0" indent="0">
              <a:buNone/>
            </a:pPr>
            <a:endParaRPr lang="fr-FR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159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0093" y="5406513"/>
            <a:ext cx="3243139" cy="126153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0094" y="3089519"/>
            <a:ext cx="3243138" cy="1197085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2270" y="3089519"/>
            <a:ext cx="4490498" cy="3578532"/>
          </a:xfrm>
          <a:prstGeom prst="roundRect">
            <a:avLst>
              <a:gd name="adj" fmla="val 4309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093" y="4286604"/>
            <a:ext cx="3243139" cy="1111342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375"/>
            <a:ext cx="8229600" cy="1020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2: Build a Histogram on each output field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170" y="3089519"/>
            <a:ext cx="3197778" cy="3578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1: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{Alabama}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2: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{4029.3}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3: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{3900}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4: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{3937}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5: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{3974.9}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1: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{Alaska}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2: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{3548.3}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3: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{3200}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4: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{9845}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5: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{4329.7}</a:t>
            </a:r>
          </a:p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1: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</a:t>
            </a:r>
            <a:r>
              <a:rPr lang="fr-FR" sz="1100" dirty="0" err="1" smtClean="0">
                <a:latin typeface="Courier New"/>
                <a:cs typeface="Courier New"/>
              </a:rPr>
              <a:t>California</a:t>
            </a:r>
            <a:r>
              <a:rPr lang="fr-FR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2: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{3786.3}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3: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{4234}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4: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{3421}</a:t>
            </a: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5: 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{3896.9}</a:t>
            </a:r>
          </a:p>
          <a:p>
            <a:pPr marL="0" indent="0"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82270" y="3089519"/>
            <a:ext cx="4490498" cy="357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1: {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: 3/3,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{Alabama}: 1/3,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{Alaska}: 1/3, </a:t>
            </a:r>
            <a:r>
              <a:rPr lang="fr-FR" sz="1100" dirty="0" err="1" smtClean="0">
                <a:latin typeface="Courier New"/>
                <a:cs typeface="Courier New"/>
              </a:rPr>
              <a:t>name</a:t>
            </a:r>
            <a:r>
              <a:rPr lang="fr-FR" sz="1100" dirty="0" smtClean="0">
                <a:latin typeface="Courier New"/>
                <a:cs typeface="Courier New"/>
              </a:rPr>
              <a:t>{</a:t>
            </a:r>
            <a:r>
              <a:rPr lang="fr-FR" sz="1100" dirty="0" err="1" smtClean="0">
                <a:latin typeface="Courier New"/>
                <a:cs typeface="Courier New"/>
              </a:rPr>
              <a:t>California</a:t>
            </a:r>
            <a:r>
              <a:rPr lang="fr-FR" sz="1100" dirty="0" smtClean="0">
                <a:latin typeface="Courier New"/>
                <a:cs typeface="Courier New"/>
              </a:rPr>
              <a:t>}: 1/3} </a:t>
            </a: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2: {(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</a:t>
            </a:r>
            <a:r>
              <a:rPr lang="fr-FR" sz="1100" dirty="0" smtClean="0">
                <a:latin typeface="Courier New"/>
                <a:cs typeface="Courier New"/>
              </a:rPr>
              <a:t>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 {4029.3}): 1/3, …</a:t>
            </a:r>
            <a:r>
              <a:rPr lang="fr-FR" sz="1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fr-FR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3: {(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 {3900}): 1/3, …}</a:t>
            </a: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4: {(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 {3937}): 1/3, …}</a:t>
            </a: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smtClean="0">
                <a:latin typeface="Courier New"/>
                <a:cs typeface="Courier New"/>
              </a:rPr>
              <a:t>Field 5: {(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): 3/3, (</a:t>
            </a:r>
            <a:r>
              <a:rPr lang="fr-FR" sz="1100" dirty="0" err="1" smtClean="0">
                <a:latin typeface="Courier New"/>
                <a:cs typeface="Courier New"/>
              </a:rPr>
              <a:t>symbol</a:t>
            </a:r>
            <a:r>
              <a:rPr lang="fr-FR" sz="1100" dirty="0" smtClean="0">
                <a:latin typeface="Courier New"/>
                <a:cs typeface="Courier New"/>
              </a:rPr>
              <a:t>{+}: </a:t>
            </a:r>
            <a:r>
              <a:rPr lang="fr-FR" sz="1100" dirty="0" err="1" smtClean="0">
                <a:latin typeface="Courier New"/>
                <a:cs typeface="Courier New"/>
              </a:rPr>
              <a:t>number</a:t>
            </a:r>
            <a:r>
              <a:rPr lang="fr-FR" sz="1100" dirty="0" smtClean="0">
                <a:latin typeface="Courier New"/>
                <a:cs typeface="Courier New"/>
              </a:rPr>
              <a:t> {3974.9}): 1/3, …}</a:t>
            </a: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3232" y="3617531"/>
            <a:ext cx="669038" cy="555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413232" y="4853615"/>
            <a:ext cx="669038" cy="2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13232" y="5647431"/>
            <a:ext cx="669038" cy="464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0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74599" y="5138039"/>
            <a:ext cx="7853711" cy="1631123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74599" y="2724799"/>
            <a:ext cx="4672682" cy="2050380"/>
          </a:xfrm>
          <a:prstGeom prst="roundRect">
            <a:avLst>
              <a:gd name="adj" fmla="val 7006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14174" y="2812241"/>
            <a:ext cx="3821459" cy="1825776"/>
          </a:xfrm>
          <a:prstGeom prst="roundRect">
            <a:avLst>
              <a:gd name="adj" fmla="val 7094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376"/>
            <a:ext cx="8229600" cy="77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3: find envelop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168" y="2701321"/>
            <a:ext cx="4541113" cy="20738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name{Alabama} 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symbol{’} symbol{,} symbol{\n}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symbol{,} symbol{\n}number{2004} symbol{,}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symbol{+}number{4029.3}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symbol{,} </a:t>
            </a:r>
            <a:r>
              <a:rPr lang="en-US" sz="1200" dirty="0" smtClean="0">
                <a:latin typeface="Courier New"/>
                <a:cs typeface="Courier New"/>
              </a:rPr>
              <a:t>symbol{+} number{3900} </a:t>
            </a:r>
            <a:r>
              <a:rPr lang="en-US" sz="12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symbol{\n}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number{2006} symbol{,} </a:t>
            </a:r>
            <a:r>
              <a:rPr lang="en-US" sz="1200" dirty="0" smtClean="0">
                <a:latin typeface="Courier New"/>
                <a:cs typeface="Courier New"/>
              </a:rPr>
              <a:t>symbol{+} number{3937}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number{2007} symbol{,}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symbol{+} number{3974.9} </a:t>
            </a:r>
            <a:r>
              <a:rPr lang="en-US" sz="1200" b="1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number{2008} symbol{,} </a:t>
            </a:r>
            <a:r>
              <a:rPr lang="en-US" sz="1200" dirty="0" smtClean="0">
                <a:latin typeface="Courier New"/>
                <a:cs typeface="Courier New"/>
              </a:rPr>
              <a:t>symbol{+} number{4081.9</a:t>
            </a:r>
            <a:r>
              <a:rPr lang="en-US" sz="1200" b="1" dirty="0" smtClean="0">
                <a:solidFill>
                  <a:srgbClr val="984807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14174" y="2982345"/>
            <a:ext cx="3719401" cy="148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1: </a:t>
            </a:r>
            <a:r>
              <a:rPr lang="fr-FR" sz="1200" dirty="0" err="1" smtClean="0">
                <a:latin typeface="Courier New"/>
                <a:cs typeface="Courier New"/>
              </a:rPr>
              <a:t>name</a:t>
            </a:r>
            <a:r>
              <a:rPr lang="fr-FR" sz="1200" dirty="0" smtClean="0">
                <a:latin typeface="Courier New"/>
                <a:cs typeface="Courier New"/>
              </a:rPr>
              <a:t>{Alabama}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2: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{4029.3}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</a:t>
            </a:r>
            <a:r>
              <a:rPr lang="fr-FR" sz="1200" dirty="0">
                <a:latin typeface="Courier New"/>
                <a:cs typeface="Courier New"/>
              </a:rPr>
              <a:t>3</a:t>
            </a:r>
            <a:r>
              <a:rPr lang="fr-FR" sz="1200" dirty="0" smtClean="0">
                <a:latin typeface="Courier New"/>
                <a:cs typeface="Courier New"/>
              </a:rPr>
              <a:t>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{3900}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</a:t>
            </a:r>
            <a:r>
              <a:rPr lang="fr-FR" sz="1200" dirty="0">
                <a:latin typeface="Courier New"/>
                <a:cs typeface="Courier New"/>
              </a:rPr>
              <a:t>4</a:t>
            </a:r>
            <a:r>
              <a:rPr lang="fr-FR" sz="1200" dirty="0" smtClean="0">
                <a:latin typeface="Courier New"/>
                <a:cs typeface="Courier New"/>
              </a:rPr>
              <a:t>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{3937}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5: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{3974.9}</a:t>
            </a:r>
          </a:p>
          <a:p>
            <a:pPr marL="0" indent="0">
              <a:buNone/>
            </a:pPr>
            <a:r>
              <a:rPr lang="fr-FR" sz="1200" dirty="0" smtClean="0">
                <a:latin typeface="Courier New"/>
                <a:cs typeface="Courier New"/>
              </a:rPr>
              <a:t>Field 6: </a:t>
            </a:r>
            <a:r>
              <a:rPr lang="fr-FR" sz="1200" dirty="0" err="1" smtClean="0">
                <a:latin typeface="Courier New"/>
                <a:cs typeface="Courier New"/>
              </a:rPr>
              <a:t>symbol</a:t>
            </a:r>
            <a:r>
              <a:rPr lang="fr-FR" sz="1200" dirty="0" smtClean="0">
                <a:latin typeface="Courier New"/>
                <a:cs typeface="Courier New"/>
              </a:rPr>
              <a:t>{+} </a:t>
            </a:r>
            <a:r>
              <a:rPr lang="fr-FR" sz="1200" dirty="0" err="1" smtClean="0">
                <a:latin typeface="Courier New"/>
                <a:cs typeface="Courier New"/>
              </a:rPr>
              <a:t>number</a:t>
            </a:r>
            <a:r>
              <a:rPr lang="fr-FR" sz="1200" dirty="0" smtClean="0">
                <a:latin typeface="Courier New"/>
                <a:cs typeface="Courier New"/>
              </a:rPr>
              <a:t>{4081.9}</a:t>
            </a:r>
          </a:p>
          <a:p>
            <a:pPr marL="0" indent="0">
              <a:buNone/>
            </a:pPr>
            <a:endParaRPr lang="fr-FR" sz="1200" dirty="0" smtClean="0"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850" y="2982345"/>
            <a:ext cx="1310414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06169" y="5138039"/>
            <a:ext cx="7535708" cy="151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0: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</a:t>
            </a: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1: </a:t>
            </a:r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symbol{’} symbol{,} symbol{\n} symbol{,} symbol{\n}number{2004} symbol{,}</a:t>
            </a:r>
            <a:endParaRPr lang="en-US" sz="1200" b="1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2: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200" b="1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3: </a:t>
            </a:r>
            <a:r>
              <a:rPr lang="en-US" sz="12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symbol{\n} number{2006} symbol{,}</a:t>
            </a: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4: </a:t>
            </a:r>
            <a:r>
              <a:rPr lang="en-US" sz="1200" b="1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number{2007} symbol{,}</a:t>
            </a: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5: </a:t>
            </a:r>
            <a:r>
              <a:rPr lang="en-US" sz="1200" b="1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number{2008} symbol{,}</a:t>
            </a:r>
          </a:p>
          <a:p>
            <a:pPr marL="0" indent="0">
              <a:buNone/>
            </a:pPr>
            <a:r>
              <a:rPr lang="fr-FR" sz="1200" dirty="0" err="1" smtClean="0">
                <a:latin typeface="Courier New"/>
                <a:cs typeface="Courier New"/>
              </a:rPr>
              <a:t>Envelop</a:t>
            </a:r>
            <a:r>
              <a:rPr lang="fr-FR" sz="1200" dirty="0" smtClean="0">
                <a:latin typeface="Courier New"/>
                <a:cs typeface="Courier New"/>
              </a:rPr>
              <a:t> 6: </a:t>
            </a:r>
            <a:r>
              <a:rPr lang="fr-FR" sz="1200" b="1" dirty="0" smtClean="0">
                <a:latin typeface="Courier New"/>
                <a:cs typeface="Courier New"/>
              </a:rPr>
              <a:t>None</a:t>
            </a:r>
            <a:endParaRPr lang="en-US" sz="1200" b="1" dirty="0" smtClean="0">
              <a:solidFill>
                <a:srgbClr val="984807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200" dirty="0" smtClean="0">
              <a:latin typeface="Courier New"/>
              <a:cs typeface="Courier New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8849" y="3437668"/>
            <a:ext cx="2153051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275024" y="3648323"/>
            <a:ext cx="2057482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481900" y="3858978"/>
            <a:ext cx="2050774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481900" y="4490335"/>
            <a:ext cx="2256588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28850" y="4270225"/>
            <a:ext cx="2256588" cy="198346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0093" y="5080420"/>
            <a:ext cx="4195667" cy="1587631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0094" y="3089519"/>
            <a:ext cx="4195666" cy="1900179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95610" y="3089519"/>
            <a:ext cx="3696722" cy="3680594"/>
          </a:xfrm>
          <a:prstGeom prst="roundRect">
            <a:avLst>
              <a:gd name="adj" fmla="val 4309"/>
            </a:avLst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Inference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375"/>
            <a:ext cx="8229600" cy="102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Build a Histogram on the envelops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170" y="3089519"/>
            <a:ext cx="4320402" cy="368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1: </a:t>
            </a:r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symbol{’} symbol{,} symbol{\n} symbol{,} symbol{\n}number{2004} symbol{,}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2: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3: </a:t>
            </a:r>
            <a:r>
              <a:rPr lang="en-US" sz="1000" dirty="0" smtClean="0">
                <a:solidFill>
                  <a:schemeClr val="accent4"/>
                </a:solidFill>
                <a:latin typeface="Courier New"/>
                <a:cs typeface="Courier New"/>
              </a:rPr>
              <a:t>symbol{\n} number{2006}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4: </a:t>
            </a:r>
            <a:r>
              <a:rPr lang="en-US" sz="1000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number{2007}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5: </a:t>
            </a:r>
            <a:r>
              <a:rPr lang="en-US" sz="1000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number{2008}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6: None</a:t>
            </a:r>
          </a:p>
          <a:p>
            <a:pPr marL="0" indent="0">
              <a:buNone/>
            </a:pPr>
            <a:endParaRPr lang="fr-FR" sz="1000" dirty="0">
              <a:solidFill>
                <a:srgbClr val="984807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0: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1: </a:t>
            </a:r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symbol{’} symbol{,} symbol{\n} symbol{,} symbol{\n}number{2004} symbol{,}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2: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3: </a:t>
            </a:r>
            <a:r>
              <a:rPr lang="en-US" sz="1000" dirty="0" smtClean="0">
                <a:solidFill>
                  <a:schemeClr val="accent4"/>
                </a:solidFill>
                <a:latin typeface="Courier New"/>
                <a:cs typeface="Courier New"/>
              </a:rPr>
              <a:t>symbol{\n} number{2006}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4: </a:t>
            </a:r>
            <a:r>
              <a:rPr lang="en-US" sz="1000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number{2007}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5: </a:t>
            </a:r>
            <a:r>
              <a:rPr lang="en-US" sz="1000" dirty="0" smtClean="0">
                <a:solidFill>
                  <a:srgbClr val="984807"/>
                </a:solidFill>
                <a:latin typeface="Courier New"/>
                <a:cs typeface="Courier New"/>
              </a:rPr>
              <a:t>symbol{\n} number{2008} symbol{,}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/>
                <a:cs typeface="Courier New"/>
              </a:rPr>
              <a:t>Envelop</a:t>
            </a:r>
            <a:r>
              <a:rPr lang="fr-FR" sz="1000" dirty="0" smtClean="0">
                <a:latin typeface="Courier New"/>
                <a:cs typeface="Courier New"/>
              </a:rPr>
              <a:t> 6: None</a:t>
            </a:r>
            <a:endParaRPr lang="en-US" sz="1000" dirty="0" smtClean="0">
              <a:solidFill>
                <a:srgbClr val="984807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984807"/>
              </a:solidFill>
              <a:latin typeface="Courier New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4365" y="3089518"/>
            <a:ext cx="3447249" cy="3768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0</a:t>
            </a:r>
            <a:r>
              <a:rPr lang="fr-FR" sz="1100" dirty="0" smtClean="0">
                <a:latin typeface="Courier New"/>
                <a:cs typeface="Courier New"/>
              </a:rPr>
              <a:t>: {(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name{Reported} name{crime} name{in} symbol{’}):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1: {(</a:t>
            </a:r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symbol{’} symbol{,} symbol{\n} symbol{,} symbol{\n}number{2004} symbol{,}</a:t>
            </a:r>
            <a:endParaRPr lang="en-US" sz="11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2: {(: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1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3: {(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1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4: {(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1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5: {(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urier New"/>
                <a:cs typeface="Courier New"/>
              </a:rPr>
              <a:t>symbol{\n} number{2005} symbol{,}</a:t>
            </a:r>
            <a:endParaRPr lang="en-US" sz="1100" dirty="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</a:p>
          <a:p>
            <a:pPr marL="0" indent="0">
              <a:buNone/>
            </a:pPr>
            <a:r>
              <a:rPr lang="fr-FR" sz="1100" dirty="0" err="1" smtClean="0">
                <a:latin typeface="Courier New"/>
                <a:cs typeface="Courier New"/>
              </a:rPr>
              <a:t>Envelop</a:t>
            </a:r>
            <a:r>
              <a:rPr lang="fr-FR" sz="1100" dirty="0" smtClean="0">
                <a:latin typeface="Courier New"/>
                <a:cs typeface="Courier New"/>
              </a:rPr>
              <a:t> 6: {(None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): 3/3, …</a:t>
            </a: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10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5760" y="3742273"/>
            <a:ext cx="929850" cy="74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5760" y="5511348"/>
            <a:ext cx="929850" cy="60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3256</Words>
  <Application>Microsoft Macintosh PowerPoint</Application>
  <PresentationFormat>On-screen Show (4:3)</PresentationFormat>
  <Paragraphs>240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Refiner (Distill)</vt:lpstr>
      <vt:lpstr>Goal</vt:lpstr>
      <vt:lpstr>Goal</vt:lpstr>
      <vt:lpstr>Approach: Cleaning by Example</vt:lpstr>
      <vt:lpstr>Approach: Cleaning by Example</vt:lpstr>
      <vt:lpstr>Building an Inference Model</vt:lpstr>
      <vt:lpstr>Building an Inference Model</vt:lpstr>
      <vt:lpstr>Building an Inference Model</vt:lpstr>
      <vt:lpstr>Building an Inference Model</vt:lpstr>
      <vt:lpstr>Building an Inference Model</vt:lpstr>
      <vt:lpstr>Extraction</vt:lpstr>
      <vt:lpstr>Questions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Refiner (Distill)</dc:title>
  <dc:creator>Anant Bhardwaj</dc:creator>
  <cp:lastModifiedBy>Anant Bhardwaj</cp:lastModifiedBy>
  <cp:revision>46</cp:revision>
  <dcterms:created xsi:type="dcterms:W3CDTF">2014-09-26T15:05:28Z</dcterms:created>
  <dcterms:modified xsi:type="dcterms:W3CDTF">2014-09-26T19:55:25Z</dcterms:modified>
</cp:coreProperties>
</file>