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4B0-7BF2-E64E-99CB-2FF832820082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1B66-3C69-A147-8B23-45E6C19D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3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4B0-7BF2-E64E-99CB-2FF832820082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1B66-3C69-A147-8B23-45E6C19D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7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4B0-7BF2-E64E-99CB-2FF832820082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1B66-3C69-A147-8B23-45E6C19D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 userDrawn="1"/>
        </p:nvSpPr>
        <p:spPr>
          <a:xfrm>
            <a:off x="685927" y="6191607"/>
            <a:ext cx="7735870" cy="3341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47" name="TextBox 6"/>
          <p:cNvSpPr txBox="1">
            <a:spLocks noChangeArrowheads="1"/>
          </p:cNvSpPr>
          <p:nvPr userDrawn="1"/>
        </p:nvSpPr>
        <p:spPr bwMode="auto">
          <a:xfrm>
            <a:off x="3039585" y="580011"/>
            <a:ext cx="6350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7F7F7F"/>
                </a:solidFill>
                <a:latin typeface="Helvetica Neue"/>
                <a:cs typeface="Helvetica Neue"/>
              </a:rPr>
              <a:t>Name: </a:t>
            </a:r>
          </a:p>
        </p:txBody>
      </p:sp>
      <p:sp>
        <p:nvSpPr>
          <p:cNvPr id="48" name="TextBox 7"/>
          <p:cNvSpPr txBox="1">
            <a:spLocks noChangeArrowheads="1"/>
          </p:cNvSpPr>
          <p:nvPr userDrawn="1"/>
        </p:nvSpPr>
        <p:spPr bwMode="auto">
          <a:xfrm>
            <a:off x="3039585" y="835599"/>
            <a:ext cx="7831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7F7F7F"/>
                </a:solidFill>
                <a:latin typeface="Helvetica Neue"/>
                <a:cs typeface="Helvetica Neue"/>
              </a:rPr>
              <a:t>Position: </a:t>
            </a:r>
          </a:p>
        </p:txBody>
      </p:sp>
      <p:sp>
        <p:nvSpPr>
          <p:cNvPr id="49" name="TextBox 8"/>
          <p:cNvSpPr txBox="1">
            <a:spLocks noChangeArrowheads="1"/>
          </p:cNvSpPr>
          <p:nvPr userDrawn="1"/>
        </p:nvSpPr>
        <p:spPr bwMode="auto">
          <a:xfrm>
            <a:off x="3039585" y="1100527"/>
            <a:ext cx="16023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7F7F7F"/>
                </a:solidFill>
                <a:latin typeface="Helvetica Neue"/>
                <a:cs typeface="Helvetica Neue"/>
              </a:rPr>
              <a:t>Years of Experience: </a:t>
            </a:r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4157285" y="784813"/>
            <a:ext cx="33337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4157285" y="1040400"/>
            <a:ext cx="33337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4740828" y="1320720"/>
            <a:ext cx="13335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 userDrawn="1"/>
        </p:nvGrpSpPr>
        <p:grpSpPr>
          <a:xfrm>
            <a:off x="685927" y="1353436"/>
            <a:ext cx="7735870" cy="622393"/>
            <a:chOff x="685927" y="1311792"/>
            <a:chExt cx="7735870" cy="622393"/>
          </a:xfrm>
        </p:grpSpPr>
        <p:sp>
          <p:nvSpPr>
            <p:cNvPr id="53" name="Rounded Rectangle 52"/>
            <p:cNvSpPr/>
            <p:nvPr userDrawn="1"/>
          </p:nvSpPr>
          <p:spPr>
            <a:xfrm>
              <a:off x="685927" y="1600016"/>
              <a:ext cx="7735870" cy="3341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SG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5" name="TextBox 14"/>
            <p:cNvSpPr txBox="1">
              <a:spLocks noChangeArrowheads="1"/>
            </p:cNvSpPr>
            <p:nvPr userDrawn="1"/>
          </p:nvSpPr>
          <p:spPr bwMode="auto">
            <a:xfrm>
              <a:off x="742740" y="1311792"/>
              <a:ext cx="14908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9pPr>
            </a:lstStyle>
            <a:p>
              <a:r>
                <a:rPr lang="en-US" sz="1100" dirty="0">
                  <a:solidFill>
                    <a:srgbClr val="7F7F7F"/>
                  </a:solidFill>
                  <a:latin typeface="Helvetica Neue"/>
                  <a:cs typeface="Helvetica Neue"/>
                </a:rPr>
                <a:t>Highest Qualification</a:t>
              </a:r>
            </a:p>
          </p:txBody>
        </p:sp>
        <p:sp>
          <p:nvSpPr>
            <p:cNvPr id="56" name="TextBox 15"/>
            <p:cNvSpPr txBox="1">
              <a:spLocks noChangeArrowheads="1"/>
            </p:cNvSpPr>
            <p:nvPr userDrawn="1"/>
          </p:nvSpPr>
          <p:spPr bwMode="auto">
            <a:xfrm>
              <a:off x="6266531" y="1652815"/>
              <a:ext cx="4966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9pPr>
            </a:lstStyle>
            <a:p>
              <a:r>
                <a:rPr lang="en-US" sz="900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YEAR</a:t>
              </a:r>
              <a:endParaRPr lang="en-US" sz="9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59" name="TextBox 18"/>
          <p:cNvSpPr txBox="1">
            <a:spLocks noChangeArrowheads="1"/>
          </p:cNvSpPr>
          <p:nvPr userDrawn="1"/>
        </p:nvSpPr>
        <p:spPr bwMode="auto">
          <a:xfrm>
            <a:off x="742740" y="2029577"/>
            <a:ext cx="33144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US" sz="1100" dirty="0">
                <a:solidFill>
                  <a:srgbClr val="7F7F7F"/>
                </a:solidFill>
                <a:latin typeface="Helvetica Neue"/>
                <a:cs typeface="Helvetica Neue"/>
              </a:rPr>
              <a:t>Projects (May include ones with Previous Agency)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685927" y="2316848"/>
            <a:ext cx="7735870" cy="642937"/>
            <a:chOff x="685927" y="2462602"/>
            <a:chExt cx="7735870" cy="642937"/>
          </a:xfrm>
        </p:grpSpPr>
        <p:sp>
          <p:nvSpPr>
            <p:cNvPr id="58" name="Rounded Rectangle 57"/>
            <p:cNvSpPr/>
            <p:nvPr userDrawn="1"/>
          </p:nvSpPr>
          <p:spPr>
            <a:xfrm>
              <a:off x="685927" y="2462602"/>
              <a:ext cx="7735870" cy="642937"/>
            </a:xfrm>
            <a:prstGeom prst="roundRect">
              <a:avLst>
                <a:gd name="adj" fmla="val 876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SG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0" name="TextBox 19"/>
            <p:cNvSpPr txBox="1">
              <a:spLocks noChangeArrowheads="1"/>
            </p:cNvSpPr>
            <p:nvPr userDrawn="1"/>
          </p:nvSpPr>
          <p:spPr bwMode="auto">
            <a:xfrm>
              <a:off x="912995" y="2469469"/>
              <a:ext cx="4966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9pPr>
            </a:lstStyle>
            <a:p>
              <a:r>
                <a:rPr lang="en-US" sz="900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YEAR</a:t>
              </a:r>
              <a:endParaRPr lang="en-US" sz="9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61" name="Straight Connector 60"/>
            <p:cNvCxnSpPr/>
            <p:nvPr userDrawn="1"/>
          </p:nvCxnSpPr>
          <p:spPr>
            <a:xfrm rot="5400000">
              <a:off x="5955442" y="2780102"/>
              <a:ext cx="4286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21"/>
            <p:cNvSpPr txBox="1">
              <a:spLocks noChangeArrowheads="1"/>
            </p:cNvSpPr>
            <p:nvPr userDrawn="1"/>
          </p:nvSpPr>
          <p:spPr bwMode="auto">
            <a:xfrm>
              <a:off x="1780810" y="2469469"/>
              <a:ext cx="20056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9pPr>
            </a:lstStyle>
            <a:p>
              <a:r>
                <a:rPr lang="en-US" sz="900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PROJECT DESCRIPTION / SCOPE</a:t>
              </a:r>
              <a:endParaRPr lang="en-US" sz="9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3" name="TextBox 22"/>
            <p:cNvSpPr txBox="1">
              <a:spLocks noChangeArrowheads="1"/>
            </p:cNvSpPr>
            <p:nvPr userDrawn="1"/>
          </p:nvSpPr>
          <p:spPr bwMode="auto">
            <a:xfrm>
              <a:off x="6286500" y="2469469"/>
              <a:ext cx="59503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9pPr>
            </a:lstStyle>
            <a:p>
              <a:r>
                <a:rPr lang="en-US" sz="900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CLIENT</a:t>
              </a:r>
              <a:endParaRPr lang="en-US" sz="9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64" name="Straight Connector 63"/>
            <p:cNvCxnSpPr/>
            <p:nvPr userDrawn="1"/>
          </p:nvCxnSpPr>
          <p:spPr>
            <a:xfrm rot="5400000">
              <a:off x="1438612" y="2775524"/>
              <a:ext cx="4286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 userDrawn="1"/>
        </p:nvGrpSpPr>
        <p:grpSpPr>
          <a:xfrm>
            <a:off x="685927" y="3056623"/>
            <a:ext cx="7735870" cy="642937"/>
            <a:chOff x="685927" y="3202377"/>
            <a:chExt cx="7735870" cy="642937"/>
          </a:xfrm>
        </p:grpSpPr>
        <p:sp>
          <p:nvSpPr>
            <p:cNvPr id="65" name="Rounded Rectangle 64"/>
            <p:cNvSpPr/>
            <p:nvPr userDrawn="1"/>
          </p:nvSpPr>
          <p:spPr>
            <a:xfrm>
              <a:off x="685927" y="3202377"/>
              <a:ext cx="7735870" cy="642937"/>
            </a:xfrm>
            <a:prstGeom prst="roundRect">
              <a:avLst>
                <a:gd name="adj" fmla="val 876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SG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6" name="TextBox 25"/>
            <p:cNvSpPr txBox="1">
              <a:spLocks noChangeArrowheads="1"/>
            </p:cNvSpPr>
            <p:nvPr userDrawn="1"/>
          </p:nvSpPr>
          <p:spPr bwMode="auto">
            <a:xfrm>
              <a:off x="912995" y="3209244"/>
              <a:ext cx="4966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9pPr>
            </a:lstStyle>
            <a:p>
              <a:r>
                <a:rPr lang="en-US" sz="900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YEAR</a:t>
              </a:r>
              <a:endParaRPr lang="en-US" sz="9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67" name="Straight Connector 66"/>
            <p:cNvCxnSpPr/>
            <p:nvPr userDrawn="1"/>
          </p:nvCxnSpPr>
          <p:spPr>
            <a:xfrm rot="5400000">
              <a:off x="5955442" y="3521465"/>
              <a:ext cx="428625" cy="0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27"/>
            <p:cNvSpPr txBox="1">
              <a:spLocks noChangeArrowheads="1"/>
            </p:cNvSpPr>
            <p:nvPr userDrawn="1"/>
          </p:nvSpPr>
          <p:spPr bwMode="auto">
            <a:xfrm>
              <a:off x="1771285" y="3209244"/>
              <a:ext cx="20056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9pPr>
            </a:lstStyle>
            <a:p>
              <a:r>
                <a:rPr lang="en-US" sz="900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PROJECT DESCRIPTION / SCOPE</a:t>
              </a:r>
              <a:endParaRPr lang="en-US" sz="9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9" name="TextBox 28"/>
            <p:cNvSpPr txBox="1">
              <a:spLocks noChangeArrowheads="1"/>
            </p:cNvSpPr>
            <p:nvPr userDrawn="1"/>
          </p:nvSpPr>
          <p:spPr bwMode="auto">
            <a:xfrm>
              <a:off x="6276975" y="3209244"/>
              <a:ext cx="59503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9pPr>
            </a:lstStyle>
            <a:p>
              <a:r>
                <a:rPr lang="en-US" sz="900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CLIENT</a:t>
              </a:r>
              <a:endParaRPr lang="en-US" sz="9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70" name="Straight Connector 69"/>
            <p:cNvCxnSpPr/>
            <p:nvPr userDrawn="1"/>
          </p:nvCxnSpPr>
          <p:spPr>
            <a:xfrm rot="5400000">
              <a:off x="1438612" y="3516887"/>
              <a:ext cx="428625" cy="0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685927" y="3807510"/>
            <a:ext cx="7735870" cy="642938"/>
            <a:chOff x="685927" y="3953264"/>
            <a:chExt cx="7735870" cy="642938"/>
          </a:xfrm>
        </p:grpSpPr>
        <p:sp>
          <p:nvSpPr>
            <p:cNvPr id="71" name="Rounded Rectangle 70"/>
            <p:cNvSpPr/>
            <p:nvPr userDrawn="1"/>
          </p:nvSpPr>
          <p:spPr>
            <a:xfrm>
              <a:off x="685927" y="3953264"/>
              <a:ext cx="7735870" cy="642938"/>
            </a:xfrm>
            <a:prstGeom prst="roundRect">
              <a:avLst>
                <a:gd name="adj" fmla="val 876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SG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2" name="TextBox 31"/>
            <p:cNvSpPr txBox="1">
              <a:spLocks noChangeArrowheads="1"/>
            </p:cNvSpPr>
            <p:nvPr userDrawn="1"/>
          </p:nvSpPr>
          <p:spPr bwMode="auto">
            <a:xfrm>
              <a:off x="912995" y="3960131"/>
              <a:ext cx="4966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9pPr>
            </a:lstStyle>
            <a:p>
              <a:r>
                <a:rPr lang="en-US" sz="900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YEAR</a:t>
              </a:r>
              <a:endParaRPr lang="en-US" sz="9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73" name="Straight Connector 72"/>
            <p:cNvCxnSpPr/>
            <p:nvPr userDrawn="1"/>
          </p:nvCxnSpPr>
          <p:spPr>
            <a:xfrm rot="5400000">
              <a:off x="5955442" y="4270765"/>
              <a:ext cx="428625" cy="0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33"/>
            <p:cNvSpPr txBox="1">
              <a:spLocks noChangeArrowheads="1"/>
            </p:cNvSpPr>
            <p:nvPr userDrawn="1"/>
          </p:nvSpPr>
          <p:spPr bwMode="auto">
            <a:xfrm>
              <a:off x="1776048" y="3960131"/>
              <a:ext cx="20056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9pPr>
            </a:lstStyle>
            <a:p>
              <a:r>
                <a:rPr lang="en-US" sz="900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PROJECT DESCRIPTION / SCOPE</a:t>
              </a:r>
              <a:endParaRPr lang="en-US" sz="9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5" name="TextBox 34"/>
            <p:cNvSpPr txBox="1">
              <a:spLocks noChangeArrowheads="1"/>
            </p:cNvSpPr>
            <p:nvPr userDrawn="1"/>
          </p:nvSpPr>
          <p:spPr bwMode="auto">
            <a:xfrm>
              <a:off x="6281738" y="3960131"/>
              <a:ext cx="59503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9pPr>
            </a:lstStyle>
            <a:p>
              <a:r>
                <a:rPr lang="en-US" sz="900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CLIENT</a:t>
              </a:r>
              <a:endParaRPr lang="en-US" sz="9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76" name="Straight Connector 75"/>
            <p:cNvCxnSpPr/>
            <p:nvPr userDrawn="1"/>
          </p:nvCxnSpPr>
          <p:spPr>
            <a:xfrm rot="5400000">
              <a:off x="1438612" y="4266187"/>
              <a:ext cx="428625" cy="0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685927" y="4540935"/>
            <a:ext cx="7735870" cy="642938"/>
            <a:chOff x="685927" y="4686689"/>
            <a:chExt cx="7735870" cy="642938"/>
          </a:xfrm>
        </p:grpSpPr>
        <p:sp>
          <p:nvSpPr>
            <p:cNvPr id="77" name="Rounded Rectangle 76"/>
            <p:cNvSpPr/>
            <p:nvPr userDrawn="1"/>
          </p:nvSpPr>
          <p:spPr>
            <a:xfrm>
              <a:off x="685927" y="4686689"/>
              <a:ext cx="7735870" cy="642938"/>
            </a:xfrm>
            <a:prstGeom prst="roundRect">
              <a:avLst>
                <a:gd name="adj" fmla="val 876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SG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8" name="TextBox 37"/>
            <p:cNvSpPr txBox="1">
              <a:spLocks noChangeArrowheads="1"/>
            </p:cNvSpPr>
            <p:nvPr userDrawn="1"/>
          </p:nvSpPr>
          <p:spPr bwMode="auto">
            <a:xfrm>
              <a:off x="912995" y="4693556"/>
              <a:ext cx="4966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9pPr>
            </a:lstStyle>
            <a:p>
              <a:r>
                <a:rPr lang="en-US" sz="900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YEAR</a:t>
              </a:r>
              <a:endParaRPr lang="en-US" sz="9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79" name="Straight Connector 78"/>
            <p:cNvCxnSpPr/>
            <p:nvPr userDrawn="1"/>
          </p:nvCxnSpPr>
          <p:spPr>
            <a:xfrm rot="5400000">
              <a:off x="5955442" y="5005777"/>
              <a:ext cx="428625" cy="0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39"/>
            <p:cNvSpPr txBox="1">
              <a:spLocks noChangeArrowheads="1"/>
            </p:cNvSpPr>
            <p:nvPr userDrawn="1"/>
          </p:nvSpPr>
          <p:spPr bwMode="auto">
            <a:xfrm>
              <a:off x="1776048" y="4693556"/>
              <a:ext cx="20056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9pPr>
            </a:lstStyle>
            <a:p>
              <a:r>
                <a:rPr lang="en-US" sz="900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PROJECT DESCRIPTION / SCOPE</a:t>
              </a:r>
              <a:endParaRPr lang="en-US" sz="9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81" name="TextBox 40"/>
            <p:cNvSpPr txBox="1">
              <a:spLocks noChangeArrowheads="1"/>
            </p:cNvSpPr>
            <p:nvPr userDrawn="1"/>
          </p:nvSpPr>
          <p:spPr bwMode="auto">
            <a:xfrm>
              <a:off x="6281738" y="4693556"/>
              <a:ext cx="59503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9pPr>
            </a:lstStyle>
            <a:p>
              <a:r>
                <a:rPr lang="en-US" sz="900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CLIENT</a:t>
              </a:r>
              <a:endParaRPr lang="en-US" sz="9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82" name="Straight Connector 81"/>
            <p:cNvCxnSpPr/>
            <p:nvPr userDrawn="1"/>
          </p:nvCxnSpPr>
          <p:spPr>
            <a:xfrm rot="5400000">
              <a:off x="1438612" y="5001199"/>
              <a:ext cx="428625" cy="0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43"/>
          <p:cNvSpPr txBox="1">
            <a:spLocks noChangeArrowheads="1"/>
          </p:cNvSpPr>
          <p:nvPr userDrawn="1"/>
        </p:nvSpPr>
        <p:spPr bwMode="auto">
          <a:xfrm>
            <a:off x="742740" y="5926871"/>
            <a:ext cx="7104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US" sz="1100" dirty="0">
                <a:solidFill>
                  <a:srgbClr val="7F7F7F"/>
                </a:solidFill>
                <a:latin typeface="Helvetica Neue"/>
                <a:cs typeface="Helvetica Neue"/>
              </a:rPr>
              <a:t>Skillsets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85927" y="5263248"/>
            <a:ext cx="7735870" cy="642937"/>
            <a:chOff x="685927" y="5409002"/>
            <a:chExt cx="7735870" cy="642937"/>
          </a:xfrm>
        </p:grpSpPr>
        <p:sp>
          <p:nvSpPr>
            <p:cNvPr id="84" name="Rounded Rectangle 83"/>
            <p:cNvSpPr/>
            <p:nvPr userDrawn="1"/>
          </p:nvSpPr>
          <p:spPr>
            <a:xfrm>
              <a:off x="685927" y="5409002"/>
              <a:ext cx="7735870" cy="642937"/>
            </a:xfrm>
            <a:prstGeom prst="roundRect">
              <a:avLst>
                <a:gd name="adj" fmla="val 876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SG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85" name="TextBox 45"/>
            <p:cNvSpPr txBox="1">
              <a:spLocks noChangeArrowheads="1"/>
            </p:cNvSpPr>
            <p:nvPr userDrawn="1"/>
          </p:nvSpPr>
          <p:spPr bwMode="auto">
            <a:xfrm>
              <a:off x="912995" y="5415869"/>
              <a:ext cx="4966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9pPr>
            </a:lstStyle>
            <a:p>
              <a:r>
                <a:rPr lang="en-US" sz="900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YEAR</a:t>
              </a:r>
              <a:endParaRPr lang="en-US" sz="9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86" name="Straight Connector 85"/>
            <p:cNvCxnSpPr/>
            <p:nvPr userDrawn="1"/>
          </p:nvCxnSpPr>
          <p:spPr>
            <a:xfrm rot="5400000">
              <a:off x="5955442" y="5728090"/>
              <a:ext cx="428625" cy="0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47"/>
            <p:cNvSpPr txBox="1">
              <a:spLocks noChangeArrowheads="1"/>
            </p:cNvSpPr>
            <p:nvPr userDrawn="1"/>
          </p:nvSpPr>
          <p:spPr bwMode="auto">
            <a:xfrm>
              <a:off x="1793510" y="5415869"/>
              <a:ext cx="20056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9pPr>
            </a:lstStyle>
            <a:p>
              <a:r>
                <a:rPr lang="en-US" sz="900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PROJECT DESCRIPTION / SCOPE</a:t>
              </a:r>
              <a:endParaRPr lang="en-US" sz="9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88" name="TextBox 48"/>
            <p:cNvSpPr txBox="1">
              <a:spLocks noChangeArrowheads="1"/>
            </p:cNvSpPr>
            <p:nvPr userDrawn="1"/>
          </p:nvSpPr>
          <p:spPr bwMode="auto">
            <a:xfrm>
              <a:off x="6299200" y="5415869"/>
              <a:ext cx="59503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charset="0"/>
                  <a:ea typeface="ＭＳ Ｐゴシック" charset="0"/>
                </a:defRPr>
              </a:lvl9pPr>
            </a:lstStyle>
            <a:p>
              <a:r>
                <a:rPr lang="en-US" sz="900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CLIENT</a:t>
              </a:r>
              <a:endParaRPr lang="en-US" sz="9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89" name="Straight Connector 88"/>
            <p:cNvCxnSpPr/>
            <p:nvPr userDrawn="1"/>
          </p:nvCxnSpPr>
          <p:spPr>
            <a:xfrm rot="5400000">
              <a:off x="1438612" y="5723512"/>
              <a:ext cx="428625" cy="0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50"/>
          <p:cNvSpPr txBox="1">
            <a:spLocks noChangeArrowheads="1"/>
          </p:cNvSpPr>
          <p:nvPr userDrawn="1"/>
        </p:nvSpPr>
        <p:spPr bwMode="auto">
          <a:xfrm>
            <a:off x="3051400" y="199813"/>
            <a:ext cx="29168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US" sz="1600" b="1" u="none" dirty="0">
                <a:latin typeface="Helvetica Neue"/>
                <a:cs typeface="Helvetica Neue"/>
              </a:rPr>
              <a:t>STAFF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368151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4B0-7BF2-E64E-99CB-2FF832820082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1B66-3C69-A147-8B23-45E6C19D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5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4B0-7BF2-E64E-99CB-2FF832820082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1B66-3C69-A147-8B23-45E6C19D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8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4B0-7BF2-E64E-99CB-2FF832820082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1B66-3C69-A147-8B23-45E6C19D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9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4B0-7BF2-E64E-99CB-2FF832820082}" type="datetimeFigureOut">
              <a:rPr lang="en-US" smtClean="0"/>
              <a:t>3/3/14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1B66-3C69-A147-8B23-45E6C19D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4B0-7BF2-E64E-99CB-2FF832820082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1B66-3C69-A147-8B23-45E6C19D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4B0-7BF2-E64E-99CB-2FF832820082}" type="datetimeFigureOut">
              <a:rPr lang="en-US" smtClean="0"/>
              <a:t>3/3/14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1B66-3C69-A147-8B23-45E6C19D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6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4B0-7BF2-E64E-99CB-2FF832820082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1B66-3C69-A147-8B23-45E6C19D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7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4B0-7BF2-E64E-99CB-2FF832820082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1B66-3C69-A147-8B23-45E6C19D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5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D4B0-7BF2-E64E-99CB-2FF832820082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1B66-3C69-A147-8B23-45E6C19D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9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extBox 3"/>
          <p:cNvSpPr txBox="1">
            <a:spLocks noChangeArrowheads="1"/>
          </p:cNvSpPr>
          <p:nvPr/>
        </p:nvSpPr>
        <p:spPr bwMode="auto">
          <a:xfrm>
            <a:off x="4194011" y="543360"/>
            <a:ext cx="7880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US" sz="1000" b="1" dirty="0" smtClean="0">
                <a:latin typeface="Helvetica Neue"/>
                <a:cs typeface="Helvetica Neue"/>
              </a:rPr>
              <a:t>Kevin Yap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168962" name="TextBox 4"/>
          <p:cNvSpPr txBox="1">
            <a:spLocks noChangeArrowheads="1"/>
          </p:cNvSpPr>
          <p:nvPr/>
        </p:nvSpPr>
        <p:spPr bwMode="auto">
          <a:xfrm>
            <a:off x="4192912" y="818772"/>
            <a:ext cx="9925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US" sz="1000" dirty="0" smtClean="0">
                <a:latin typeface="Helvetica Neue"/>
                <a:cs typeface="Helvetica Neue"/>
              </a:rPr>
              <a:t>Web Designer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68963" name="TextBox 5"/>
          <p:cNvSpPr txBox="1">
            <a:spLocks noChangeArrowheads="1"/>
          </p:cNvSpPr>
          <p:nvPr/>
        </p:nvSpPr>
        <p:spPr bwMode="auto">
          <a:xfrm>
            <a:off x="4900097" y="1064993"/>
            <a:ext cx="2559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US" sz="10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168964" name="TextBox 6"/>
          <p:cNvSpPr txBox="1">
            <a:spLocks noChangeArrowheads="1"/>
          </p:cNvSpPr>
          <p:nvPr/>
        </p:nvSpPr>
        <p:spPr bwMode="auto">
          <a:xfrm>
            <a:off x="832733" y="1667778"/>
            <a:ext cx="23668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US" sz="1000" dirty="0"/>
              <a:t>Multimedia Design, The One Academy</a:t>
            </a:r>
          </a:p>
        </p:txBody>
      </p:sp>
      <p:sp>
        <p:nvSpPr>
          <p:cNvPr id="168965" name="TextBox 7"/>
          <p:cNvSpPr txBox="1">
            <a:spLocks noChangeArrowheads="1"/>
          </p:cNvSpPr>
          <p:nvPr/>
        </p:nvSpPr>
        <p:spPr bwMode="auto">
          <a:xfrm>
            <a:off x="6693797" y="1672921"/>
            <a:ext cx="4698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US" sz="1000" dirty="0" smtClean="0">
                <a:latin typeface="Helvetica Neue"/>
                <a:cs typeface="Helvetica Neue"/>
              </a:rPr>
              <a:t>2011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082" y="2525956"/>
            <a:ext cx="49887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2011</a:t>
            </a:r>
            <a:r>
              <a:rPr lang="en-SG" sz="1000" dirty="0"/>
              <a:t>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1000" dirty="0"/>
              <a:t>2012</a:t>
            </a:r>
            <a:endParaRPr lang="en-US" sz="1000" dirty="0"/>
          </a:p>
        </p:txBody>
      </p:sp>
      <p:sp>
        <p:nvSpPr>
          <p:cNvPr id="168967" name="TextBox 9"/>
          <p:cNvSpPr txBox="1">
            <a:spLocks noChangeArrowheads="1"/>
          </p:cNvSpPr>
          <p:nvPr/>
        </p:nvSpPr>
        <p:spPr bwMode="auto">
          <a:xfrm>
            <a:off x="1781914" y="2506769"/>
            <a:ext cx="4195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US" sz="1000" dirty="0"/>
              <a:t>Involving site maintenance, online banners creation and interactive design.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0373" y="2509307"/>
            <a:ext cx="1835150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Helvetica Neue"/>
                <a:ea typeface="+mn-ea"/>
                <a:cs typeface="Helvetica Neue"/>
              </a:rPr>
              <a:t>Ford</a:t>
            </a:r>
            <a:endParaRPr lang="en-SG" sz="1000" dirty="0">
              <a:latin typeface="Helvetica Neue"/>
              <a:ea typeface="+mn-ea"/>
              <a:cs typeface="Helvetica Neue"/>
            </a:endParaRPr>
          </a:p>
        </p:txBody>
      </p:sp>
      <p:sp>
        <p:nvSpPr>
          <p:cNvPr id="168969" name="TextBox 11"/>
          <p:cNvSpPr txBox="1">
            <a:spLocks noChangeArrowheads="1"/>
          </p:cNvSpPr>
          <p:nvPr/>
        </p:nvSpPr>
        <p:spPr bwMode="auto">
          <a:xfrm>
            <a:off x="763412" y="6240184"/>
            <a:ext cx="73784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US" sz="1000" dirty="0"/>
              <a:t>Design, Typography, Flash Animation</a:t>
            </a:r>
            <a:r>
              <a:rPr lang="en-US" sz="1000"/>
              <a:t>, </a:t>
            </a:r>
            <a:r>
              <a:rPr lang="en-US" sz="1000" smtClean="0"/>
              <a:t>HTML, HTML5, </a:t>
            </a:r>
            <a:r>
              <a:rPr lang="en-US" sz="1000" dirty="0"/>
              <a:t>CSS3.</a:t>
            </a:r>
          </a:p>
        </p:txBody>
      </p:sp>
      <p:pic>
        <p:nvPicPr>
          <p:cNvPr id="12" name="Picture 11" descr="562654_10151424572422983_1987471815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2" y="135274"/>
            <a:ext cx="1070582" cy="1205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27728" y="3321665"/>
            <a:ext cx="45765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latin typeface="+mn-lt"/>
                <a:ea typeface="+mn-ea"/>
                <a:cs typeface="+mn-cs"/>
              </a:rPr>
              <a:t>2013</a:t>
            </a:r>
            <a:endParaRPr lang="en-SG" sz="1050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6335" y="3286408"/>
            <a:ext cx="16192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 smtClean="0">
                <a:latin typeface="+mn-lt"/>
                <a:ea typeface="+mn-ea"/>
                <a:cs typeface="+mn-cs"/>
              </a:rPr>
              <a:t>Astro</a:t>
            </a:r>
            <a:r>
              <a:rPr lang="en-US" sz="1050" dirty="0"/>
              <a:t> </a:t>
            </a:r>
            <a:r>
              <a:rPr lang="en-US" sz="1050" dirty="0" smtClean="0"/>
              <a:t>On-The-Go</a:t>
            </a:r>
            <a:endParaRPr lang="en-SG" sz="105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1791623" y="3308965"/>
            <a:ext cx="41941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900" dirty="0" smtClean="0">
                <a:latin typeface="Arial" charset="0"/>
                <a:ea typeface="Times New Roman" charset="0"/>
              </a:rPr>
              <a:t>Involving site maintenance, online banners creation and designing work. </a:t>
            </a:r>
            <a:endParaRPr lang="en-US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863" y="4069058"/>
            <a:ext cx="45765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latin typeface="+mn-lt"/>
                <a:ea typeface="+mn-ea"/>
                <a:cs typeface="+mn-cs"/>
              </a:rPr>
              <a:t>2012</a:t>
            </a:r>
            <a:endParaRPr lang="en-SG" sz="105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70625" y="4091283"/>
            <a:ext cx="161925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latin typeface="+mn-lt"/>
                <a:ea typeface="+mn-ea"/>
                <a:cs typeface="+mn-cs"/>
              </a:rPr>
              <a:t>Maxis</a:t>
            </a:r>
            <a:endParaRPr lang="en-SG" sz="105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1781803" y="4091308"/>
            <a:ext cx="41941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800" dirty="0" smtClean="0">
                <a:latin typeface="Arial" charset="0"/>
                <a:ea typeface="Times New Roman" charset="0"/>
              </a:rPr>
              <a:t>Designing the site template pages, typography and involve in site maintenance.</a:t>
            </a:r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pPr eaLnBrk="0" hangingPunct="0"/>
            <a:endParaRPr lang="en-US" sz="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2810" y="4735143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latin typeface="+mn-lt"/>
                <a:ea typeface="+mn-ea"/>
                <a:cs typeface="+mn-cs"/>
              </a:rPr>
              <a:t>2014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1573" y="4777058"/>
            <a:ext cx="161925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 smtClean="0">
                <a:latin typeface="+mn-lt"/>
                <a:ea typeface="+mn-ea"/>
                <a:cs typeface="+mn-cs"/>
              </a:rPr>
              <a:t>Tokio</a:t>
            </a:r>
            <a:r>
              <a:rPr lang="en-US" sz="1050" dirty="0" smtClean="0">
                <a:latin typeface="+mn-lt"/>
                <a:ea typeface="+mn-ea"/>
                <a:cs typeface="+mn-cs"/>
              </a:rPr>
              <a:t> Marine</a:t>
            </a:r>
            <a:endParaRPr lang="en-SG" sz="1050" dirty="0">
              <a:latin typeface="+mn-lt"/>
              <a:ea typeface="+mn-ea"/>
              <a:cs typeface="+mn-cs"/>
            </a:endParaRPr>
          </a:p>
        </p:txBody>
      </p:sp>
      <p:sp>
        <p:nvSpPr>
          <p:cNvPr id="21" name="TextBox 26"/>
          <p:cNvSpPr txBox="1">
            <a:spLocks noChangeArrowheads="1"/>
          </p:cNvSpPr>
          <p:nvPr/>
        </p:nvSpPr>
        <p:spPr bwMode="auto">
          <a:xfrm>
            <a:off x="1788473" y="4775828"/>
            <a:ext cx="41941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800" dirty="0" smtClean="0">
                <a:latin typeface="Arial" charset="0"/>
                <a:ea typeface="Arial" charset="0"/>
                <a:cs typeface="Arial" charset="0"/>
              </a:rPr>
              <a:t>Site revamp.</a:t>
            </a:r>
            <a:endParaRPr lang="en-US" sz="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8628" y="5531152"/>
            <a:ext cx="161925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latin typeface="+mn-lt"/>
                <a:ea typeface="+mn-ea"/>
                <a:cs typeface="+mn-cs"/>
              </a:rPr>
              <a:t>Carlsberg</a:t>
            </a:r>
            <a:endParaRPr lang="en-SG" sz="105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796730" y="5498495"/>
            <a:ext cx="4194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900" dirty="0" smtClean="0">
                <a:latin typeface="Arial" charset="0"/>
                <a:ea typeface="Times New Roman" charset="0"/>
              </a:rPr>
              <a:t>Pitch for </a:t>
            </a:r>
            <a:r>
              <a:rPr lang="en-US" sz="900" dirty="0" err="1" smtClean="0">
                <a:latin typeface="Arial" charset="0"/>
                <a:ea typeface="Times New Roman" charset="0"/>
              </a:rPr>
              <a:t>carlsberg</a:t>
            </a:r>
            <a:r>
              <a:rPr lang="en-US" sz="900" dirty="0" smtClean="0">
                <a:latin typeface="Arial" charset="0"/>
                <a:ea typeface="Times New Roman" charset="0"/>
              </a:rPr>
              <a:t> project. Involving mobile apps interface design mockup and on-ground activity mockup.</a:t>
            </a:r>
            <a:endParaRPr lang="en-US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1974" y="5518185"/>
            <a:ext cx="45765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latin typeface="+mn-lt"/>
                <a:ea typeface="+mn-ea"/>
                <a:cs typeface="+mn-cs"/>
              </a:rPr>
              <a:t>2013</a:t>
            </a:r>
            <a:endParaRPr lang="en-SG" sz="105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43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99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XM-JWT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resume format</dc:title>
  <dc:creator>Siew Lian Chan</dc:creator>
  <cp:lastModifiedBy>Kevin Yap</cp:lastModifiedBy>
  <cp:revision>5</cp:revision>
  <dcterms:created xsi:type="dcterms:W3CDTF">2014-01-13T04:09:55Z</dcterms:created>
  <dcterms:modified xsi:type="dcterms:W3CDTF">2014-03-03T04:42:29Z</dcterms:modified>
</cp:coreProperties>
</file>