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29A8AB-89D7-44E0-A515-B2862AD38132}">
  <a:tblStyle styleId="{8329A8AB-89D7-44E0-A515-B2862AD381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ml/datasets/iris" TargetMode="External"/><Relationship Id="rId4" Type="http://schemas.openxmlformats.org/officeDocument/2006/relationships/hyperlink" Target="https://archive.ics.uci.edu/ml/datasets/User+Knowledge+Modeling" TargetMode="External"/><Relationship Id="rId5" Type="http://schemas.openxmlformats.org/officeDocument/2006/relationships/hyperlink" Target="https://archive.ics.uci.edu/ml/datasets/seed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commons.wikimedia.org/wiki/File:Iris_dataset_scatterplot.sv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2" Type="http://schemas.openxmlformats.org/officeDocument/2006/relationships/image" Target="../media/image7.png"/><Relationship Id="rId9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Cluster Algorithms and Results</a:t>
            </a:r>
            <a:endParaRPr sz="46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Kevin Yean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Wheat Seed Data Set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017725"/>
            <a:ext cx="8520600" cy="3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Number of Instances: 210</a:t>
            </a:r>
            <a:endParaRPr sz="15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Number of Attributes: 7</a:t>
            </a:r>
            <a:endParaRPr sz="1500"/>
          </a:p>
          <a:p>
            <a:pPr indent="-32385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Kernel Area</a:t>
            </a:r>
            <a:endParaRPr sz="1500"/>
          </a:p>
          <a:p>
            <a:pPr indent="-32385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Kernel Perimeter</a:t>
            </a:r>
            <a:endParaRPr sz="1500"/>
          </a:p>
          <a:p>
            <a:pPr indent="-32385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Compactness</a:t>
            </a:r>
            <a:endParaRPr sz="1500"/>
          </a:p>
          <a:p>
            <a:pPr indent="-32385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Length of Kernel</a:t>
            </a:r>
            <a:endParaRPr sz="1500"/>
          </a:p>
          <a:p>
            <a:pPr indent="-32385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Width of Kernel</a:t>
            </a:r>
            <a:endParaRPr sz="1500"/>
          </a:p>
          <a:p>
            <a:pPr indent="-32385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Asymmetry</a:t>
            </a:r>
            <a:r>
              <a:rPr lang="en" sz="1500"/>
              <a:t> Coefficient</a:t>
            </a:r>
            <a:endParaRPr sz="1500"/>
          </a:p>
          <a:p>
            <a:pPr indent="-32385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Length of Kernel Group</a:t>
            </a:r>
            <a:endParaRPr sz="15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Labels: 3</a:t>
            </a:r>
            <a:endParaRPr sz="1500"/>
          </a:p>
          <a:p>
            <a:pPr indent="-3238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Kama Kernel (70) (Labelled as 1)</a:t>
            </a:r>
            <a:endParaRPr sz="1500"/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Rosa Kernel (70) </a:t>
            </a:r>
            <a:r>
              <a:rPr lang="en" sz="1500"/>
              <a:t>(Labelled as 2)</a:t>
            </a:r>
            <a:endParaRPr sz="1500"/>
          </a:p>
          <a:p>
            <a: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Canadian Kernel(70) </a:t>
            </a:r>
            <a:r>
              <a:rPr lang="en" sz="1500"/>
              <a:t>(Labelled as 3)</a:t>
            </a:r>
            <a:endParaRPr sz="15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400" y="3586269"/>
            <a:ext cx="2288100" cy="13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5203697" y="182425"/>
            <a:ext cx="2807100" cy="5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Kama</a:t>
            </a:r>
            <a:r>
              <a:rPr lang="en"/>
              <a:t>: </a:t>
            </a:r>
            <a:r>
              <a:rPr b="1" lang="en">
                <a:solidFill>
                  <a:srgbClr val="6AA84F"/>
                </a:solidFill>
              </a:rPr>
              <a:t>⬛</a:t>
            </a:r>
            <a:r>
              <a:rPr b="1" lang="en"/>
              <a:t>,</a:t>
            </a:r>
            <a:r>
              <a:rPr lang="en"/>
              <a:t> Rosa:</a:t>
            </a:r>
            <a:r>
              <a:rPr b="1" lang="en">
                <a:solidFill>
                  <a:srgbClr val="9FC5E8"/>
                </a:solidFill>
              </a:rPr>
              <a:t>⬛</a:t>
            </a:r>
            <a:r>
              <a:rPr b="1" lang="en">
                <a:solidFill>
                  <a:srgbClr val="0000FF"/>
                </a:solidFill>
              </a:rPr>
              <a:t>,</a:t>
            </a:r>
            <a:r>
              <a:rPr lang="en"/>
              <a:t>Canadian: </a:t>
            </a:r>
            <a:r>
              <a:rPr b="1" lang="en" sz="1600">
                <a:solidFill>
                  <a:srgbClr val="FFD966"/>
                </a:solidFill>
              </a:rPr>
              <a:t>⬛</a:t>
            </a:r>
            <a:endParaRPr b="1">
              <a:solidFill>
                <a:srgbClr val="FFD9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324" y="2116137"/>
            <a:ext cx="2330500" cy="140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2030" y="645974"/>
            <a:ext cx="2330469" cy="14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7276" y="2103955"/>
            <a:ext cx="2288100" cy="142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Wheat </a:t>
            </a:r>
            <a:r>
              <a:rPr lang="en"/>
              <a:t>Data Set Result, 1 of 2</a:t>
            </a:r>
            <a:endParaRPr/>
          </a:p>
        </p:txBody>
      </p:sp>
      <p:graphicFrame>
        <p:nvGraphicFramePr>
          <p:cNvPr id="166" name="Shape 166"/>
          <p:cNvGraphicFramePr/>
          <p:nvPr/>
        </p:nvGraphicFramePr>
        <p:xfrm>
          <a:off x="311700" y="1501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{8329A8AB-89D7-44E0-A515-B2862AD38132}</a:tableStyleId>
              </a:tblPr>
              <a:tblGrid>
                <a:gridCol w="941275"/>
                <a:gridCol w="941275"/>
                <a:gridCol w="941275"/>
                <a:gridCol w="941275"/>
              </a:tblGrid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Clusters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Kama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Rosa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Canadian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68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7" name="Shape 167"/>
          <p:cNvGraphicFramePr/>
          <p:nvPr/>
        </p:nvGraphicFramePr>
        <p:xfrm>
          <a:off x="311700" y="340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{8329A8AB-89D7-44E0-A515-B2862AD38132}</a:tableStyleId>
              </a:tblPr>
              <a:tblGrid>
                <a:gridCol w="941275"/>
                <a:gridCol w="941275"/>
                <a:gridCol w="941275"/>
                <a:gridCol w="941275"/>
              </a:tblGrid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Clusters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Kama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Rosa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Canadian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8" name="Shape 168"/>
          <p:cNvGraphicFramePr/>
          <p:nvPr/>
        </p:nvGraphicFramePr>
        <p:xfrm>
          <a:off x="4839575" y="1501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{8329A8AB-89D7-44E0-A515-B2862AD38132}</a:tableStyleId>
              </a:tblPr>
              <a:tblGrid>
                <a:gridCol w="941275"/>
                <a:gridCol w="941275"/>
                <a:gridCol w="941275"/>
                <a:gridCol w="941275"/>
              </a:tblGrid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Clusters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Kama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Rosa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Canadian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9" name="Shape 169"/>
          <p:cNvGraphicFramePr/>
          <p:nvPr/>
        </p:nvGraphicFramePr>
        <p:xfrm>
          <a:off x="4839575" y="340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{8329A8AB-89D7-44E0-A515-B2862AD38132}</a:tableStyleId>
              </a:tblPr>
              <a:tblGrid>
                <a:gridCol w="941275"/>
                <a:gridCol w="941275"/>
                <a:gridCol w="941275"/>
                <a:gridCol w="941275"/>
              </a:tblGrid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Clusters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Kama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Rosa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Canadian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68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0" name="Shape 170"/>
          <p:cNvSpPr txBox="1"/>
          <p:nvPr/>
        </p:nvSpPr>
        <p:spPr>
          <a:xfrm>
            <a:off x="311700" y="1120825"/>
            <a:ext cx="3765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Single Linkage:</a:t>
            </a:r>
            <a:r>
              <a:rPr lang="en"/>
              <a:t> Hamming Dist. = 0.6431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4839575" y="1120800"/>
            <a:ext cx="3765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Complete Linkage: </a:t>
            </a:r>
            <a:r>
              <a:rPr lang="en"/>
              <a:t>Hamming Dist. = 0.2038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2" name="Shape 172"/>
          <p:cNvSpPr txBox="1"/>
          <p:nvPr/>
        </p:nvSpPr>
        <p:spPr>
          <a:xfrm>
            <a:off x="311700" y="3021975"/>
            <a:ext cx="3765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Average Linkage: </a:t>
            </a:r>
            <a:r>
              <a:rPr lang="en"/>
              <a:t>Hamming Dist. = 0.1135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3" name="Shape 173"/>
          <p:cNvSpPr txBox="1"/>
          <p:nvPr/>
        </p:nvSpPr>
        <p:spPr>
          <a:xfrm>
            <a:off x="4839575" y="3021975"/>
            <a:ext cx="4304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Lloyd's Method/K-Mean: </a:t>
            </a:r>
            <a:r>
              <a:rPr lang="en"/>
              <a:t>Hamming Dist. = 0.1256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Wheat</a:t>
            </a:r>
            <a:r>
              <a:rPr lang="en"/>
              <a:t> Data Set Result, 2 of 2</a:t>
            </a:r>
            <a:endParaRPr/>
          </a:p>
        </p:txBody>
      </p:sp>
      <p:graphicFrame>
        <p:nvGraphicFramePr>
          <p:cNvPr id="179" name="Shape 179"/>
          <p:cNvGraphicFramePr/>
          <p:nvPr/>
        </p:nvGraphicFramePr>
        <p:xfrm>
          <a:off x="582525" y="378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{8329A8AB-89D7-44E0-A515-B2862AD38132}</a:tableStyleId>
              </a:tblPr>
              <a:tblGrid>
                <a:gridCol w="1329825"/>
                <a:gridCol w="1329825"/>
                <a:gridCol w="1329825"/>
                <a:gridCol w="1329825"/>
                <a:gridCol w="1329825"/>
                <a:gridCol w="1329825"/>
              </a:tblGrid>
              <a:tr h="311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Algorithms: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 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 </a:t>
                      </a:r>
                      <a:r>
                        <a:rPr lang="en"/>
                        <a:t>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</a:t>
                      </a:r>
                      <a:r>
                        <a:rPr lang="en"/>
                        <a:t>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LLoyd’s 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DBScan Method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1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Hamming Dist. 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0.1135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0.2842| 0.0490</a:t>
                      </a:r>
                      <a:endParaRPr sz="13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0.1663|0.0743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0" name="Shape 180"/>
          <p:cNvGraphicFramePr/>
          <p:nvPr/>
        </p:nvGraphicFramePr>
        <p:xfrm>
          <a:off x="448950" y="139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{8329A8AB-89D7-44E0-A515-B2862AD38132}</a:tableStyleId>
              </a:tblPr>
              <a:tblGrid>
                <a:gridCol w="785350"/>
                <a:gridCol w="785350"/>
                <a:gridCol w="785350"/>
                <a:gridCol w="785350"/>
              </a:tblGrid>
              <a:tr h="29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Clusters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Kama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Rosa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Canadian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Outliers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Shape 181"/>
          <p:cNvSpPr txBox="1"/>
          <p:nvPr/>
        </p:nvSpPr>
        <p:spPr>
          <a:xfrm>
            <a:off x="448950" y="1017725"/>
            <a:ext cx="6584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DBScan (</a:t>
            </a:r>
            <a:r>
              <a:rPr b="1" i="1" lang="en" sz="1000"/>
              <a:t>0.9f, </a:t>
            </a:r>
            <a:r>
              <a:rPr b="1" i="1" lang="en" sz="1000"/>
              <a:t>3</a:t>
            </a:r>
            <a:r>
              <a:rPr b="1" i="1" lang="en" sz="1000"/>
              <a:t>)</a:t>
            </a:r>
            <a:r>
              <a:rPr i="1" lang="en" sz="1000"/>
              <a:t> </a:t>
            </a:r>
            <a:r>
              <a:rPr b="1" lang="en" sz="1000"/>
              <a:t>:</a:t>
            </a:r>
            <a:r>
              <a:rPr lang="en" sz="1000"/>
              <a:t> Hm. Dist. = </a:t>
            </a:r>
            <a:r>
              <a:rPr b="1" lang="en" sz="1000"/>
              <a:t>0.2842</a:t>
            </a:r>
            <a:r>
              <a:rPr lang="en" sz="1000"/>
              <a:t> (With Outliers) / </a:t>
            </a:r>
            <a:r>
              <a:rPr b="1" lang="en" sz="1000"/>
              <a:t>0.0490</a:t>
            </a:r>
            <a:r>
              <a:rPr lang="en" sz="1000"/>
              <a:t> (No Outliers)</a:t>
            </a:r>
            <a:endParaRPr sz="1000"/>
          </a:p>
        </p:txBody>
      </p:sp>
      <p:graphicFrame>
        <p:nvGraphicFramePr>
          <p:cNvPr id="182" name="Shape 182"/>
          <p:cNvGraphicFramePr/>
          <p:nvPr/>
        </p:nvGraphicFramePr>
        <p:xfrm>
          <a:off x="4735200" y="169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{8329A8AB-89D7-44E0-A515-B2862AD38132}</a:tableStyleId>
              </a:tblPr>
              <a:tblGrid>
                <a:gridCol w="785350"/>
                <a:gridCol w="785350"/>
                <a:gridCol w="785350"/>
                <a:gridCol w="785350"/>
              </a:tblGrid>
              <a:tr h="29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Clusters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Kama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Rosa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Canadian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58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Outliers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" name="Shape 183"/>
          <p:cNvSpPr txBox="1"/>
          <p:nvPr/>
        </p:nvSpPr>
        <p:spPr>
          <a:xfrm>
            <a:off x="4231650" y="1320875"/>
            <a:ext cx="4853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DBScan (</a:t>
            </a:r>
            <a:r>
              <a:rPr b="1" i="1" lang="en" sz="1000"/>
              <a:t>0.9f, 10)</a:t>
            </a:r>
            <a:r>
              <a:rPr i="1" lang="en" sz="1000"/>
              <a:t> </a:t>
            </a:r>
            <a:r>
              <a:rPr b="1" lang="en" sz="1000"/>
              <a:t>:</a:t>
            </a:r>
            <a:r>
              <a:rPr lang="en" sz="1000"/>
              <a:t> Hm. Dist. = </a:t>
            </a:r>
            <a:r>
              <a:rPr b="1" lang="en" sz="1000"/>
              <a:t>0.1663</a:t>
            </a:r>
            <a:r>
              <a:rPr lang="en" sz="1000"/>
              <a:t> (With Outliers) / </a:t>
            </a:r>
            <a:r>
              <a:rPr b="1" lang="en" sz="1000"/>
              <a:t>0.073</a:t>
            </a:r>
            <a:r>
              <a:rPr lang="en" sz="1000"/>
              <a:t> (No Outliers)</a:t>
            </a:r>
            <a:endParaRPr sz="1000"/>
          </a:p>
        </p:txBody>
      </p:sp>
      <p:cxnSp>
        <p:nvCxnSpPr>
          <p:cNvPr id="184" name="Shape 184"/>
          <p:cNvCxnSpPr/>
          <p:nvPr/>
        </p:nvCxnSpPr>
        <p:spPr>
          <a:xfrm>
            <a:off x="226050" y="3643625"/>
            <a:ext cx="848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and Data Set Used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Linkage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Linkage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Linkage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Lloyd’s Method /K-Mean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DBSCAN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Hamming Distance Algorithm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Iris Data Set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Knowledge Data Set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Seed Data 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Data Set 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017663"/>
            <a:ext cx="4521600" cy="3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Number of Instances: 150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Number of Attributes: 4</a:t>
            </a:r>
            <a:endParaRPr sz="1600"/>
          </a:p>
          <a:p>
            <a:pPr indent="-330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Sepal Length in cm.</a:t>
            </a:r>
            <a:endParaRPr sz="1600"/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Sepal Width in cm.</a:t>
            </a:r>
            <a:endParaRPr sz="1600"/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Petal Length in cm.</a:t>
            </a:r>
            <a:endParaRPr sz="1600"/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Petal Width in cm.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Number of Labels: 3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Iris Setosa (50 instances)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Iris Versicolor (50 Instances)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Iris Virginica (50 Instances)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9900" y="489849"/>
            <a:ext cx="4855668" cy="437046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5474651" y="4753845"/>
            <a:ext cx="17862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"/>
              </a:rPr>
              <a:t>Graphs created by Nicoguaro</a:t>
            </a:r>
            <a:endParaRPr sz="700"/>
          </a:p>
        </p:txBody>
      </p:sp>
      <p:sp>
        <p:nvSpPr>
          <p:cNvPr id="75" name="Shape 75"/>
          <p:cNvSpPr txBox="1"/>
          <p:nvPr/>
        </p:nvSpPr>
        <p:spPr>
          <a:xfrm>
            <a:off x="4207493" y="267051"/>
            <a:ext cx="4624800" cy="5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Setosa: </a:t>
            </a:r>
            <a:r>
              <a:rPr b="1" lang="en" sz="1600">
                <a:solidFill>
                  <a:srgbClr val="FF0000"/>
                </a:solidFill>
              </a:rPr>
              <a:t>⬛</a:t>
            </a:r>
            <a:r>
              <a:rPr lang="en"/>
              <a:t>, Versicolor: </a:t>
            </a:r>
            <a:r>
              <a:rPr b="1" lang="en">
                <a:solidFill>
                  <a:srgbClr val="6AA84F"/>
                </a:solidFill>
              </a:rPr>
              <a:t>⬛</a:t>
            </a:r>
            <a:r>
              <a:rPr b="1" lang="en"/>
              <a:t>,</a:t>
            </a:r>
            <a:r>
              <a:rPr lang="en"/>
              <a:t> Virginica:</a:t>
            </a:r>
            <a:r>
              <a:rPr b="1" lang="en">
                <a:solidFill>
                  <a:srgbClr val="0000FF"/>
                </a:solidFill>
              </a:rPr>
              <a:t>⬛</a:t>
            </a:r>
            <a:endParaRPr b="1">
              <a:solidFill>
                <a:srgbClr val="00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6390850" y="724098"/>
            <a:ext cx="2188200" cy="202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5302626" y="724098"/>
            <a:ext cx="1552200" cy="108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7422404" y="2557528"/>
            <a:ext cx="1552200" cy="108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Data Set Result, 1 of 2</a:t>
            </a:r>
            <a:endParaRPr/>
          </a:p>
        </p:txBody>
      </p:sp>
      <p:graphicFrame>
        <p:nvGraphicFramePr>
          <p:cNvPr id="84" name="Shape 84"/>
          <p:cNvGraphicFramePr/>
          <p:nvPr/>
        </p:nvGraphicFramePr>
        <p:xfrm>
          <a:off x="311700" y="1501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{8329A8AB-89D7-44E0-A515-B2862AD38132}</a:tableStyleId>
              </a:tblPr>
              <a:tblGrid>
                <a:gridCol w="941275"/>
                <a:gridCol w="941275"/>
                <a:gridCol w="941275"/>
                <a:gridCol w="941275"/>
              </a:tblGrid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Clusters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Iris Setosa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Versicolor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Virginica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48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" name="Shape 85"/>
          <p:cNvGraphicFramePr/>
          <p:nvPr/>
        </p:nvGraphicFramePr>
        <p:xfrm>
          <a:off x="311700" y="340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{8329A8AB-89D7-44E0-A515-B2862AD38132}</a:tableStyleId>
              </a:tblPr>
              <a:tblGrid>
                <a:gridCol w="941275"/>
                <a:gridCol w="941275"/>
                <a:gridCol w="941275"/>
                <a:gridCol w="941275"/>
              </a:tblGrid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Clusters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Iris Setosa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Versicolor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Virginica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36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6" name="Shape 86"/>
          <p:cNvGraphicFramePr/>
          <p:nvPr/>
        </p:nvGraphicFramePr>
        <p:xfrm>
          <a:off x="4839575" y="1501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{8329A8AB-89D7-44E0-A515-B2862AD38132}</a:tableStyleId>
              </a:tblPr>
              <a:tblGrid>
                <a:gridCol w="941275"/>
                <a:gridCol w="941275"/>
                <a:gridCol w="941275"/>
                <a:gridCol w="941275"/>
              </a:tblGrid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Clusters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Iris Setosa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Versicolor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Virginica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7" name="Shape 87"/>
          <p:cNvGraphicFramePr/>
          <p:nvPr/>
        </p:nvGraphicFramePr>
        <p:xfrm>
          <a:off x="4839575" y="340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{8329A8AB-89D7-44E0-A515-B2862AD38132}</a:tableStyleId>
              </a:tblPr>
              <a:tblGrid>
                <a:gridCol w="941275"/>
                <a:gridCol w="941275"/>
                <a:gridCol w="941275"/>
                <a:gridCol w="941275"/>
              </a:tblGrid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Clusters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Iris Setosa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Versicolor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Virginica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Shape 88"/>
          <p:cNvSpPr txBox="1"/>
          <p:nvPr/>
        </p:nvSpPr>
        <p:spPr>
          <a:xfrm>
            <a:off x="311700" y="1120825"/>
            <a:ext cx="3765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Single Linkage:</a:t>
            </a:r>
            <a:r>
              <a:rPr lang="en"/>
              <a:t> </a:t>
            </a:r>
            <a:r>
              <a:rPr lang="en"/>
              <a:t>Hamming </a:t>
            </a:r>
            <a:r>
              <a:rPr lang="en"/>
              <a:t>Dist. = </a:t>
            </a:r>
            <a:r>
              <a:rPr b="1" lang="en"/>
              <a:t>0.2236</a:t>
            </a:r>
            <a:endParaRPr b="1"/>
          </a:p>
        </p:txBody>
      </p:sp>
      <p:sp>
        <p:nvSpPr>
          <p:cNvPr id="89" name="Shape 89"/>
          <p:cNvSpPr txBox="1"/>
          <p:nvPr/>
        </p:nvSpPr>
        <p:spPr>
          <a:xfrm>
            <a:off x="4839575" y="1120800"/>
            <a:ext cx="3765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Complete Linkage: </a:t>
            </a:r>
            <a:r>
              <a:rPr lang="en"/>
              <a:t>Hamming Dist. = </a:t>
            </a:r>
            <a:r>
              <a:rPr b="1" lang="en"/>
              <a:t>0.1632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0" name="Shape 90"/>
          <p:cNvSpPr txBox="1"/>
          <p:nvPr/>
        </p:nvSpPr>
        <p:spPr>
          <a:xfrm>
            <a:off x="311700" y="3021975"/>
            <a:ext cx="3765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Average Linkage: </a:t>
            </a:r>
            <a:r>
              <a:rPr lang="en"/>
              <a:t>Hamming Dist. = </a:t>
            </a:r>
            <a:r>
              <a:rPr b="1" lang="en"/>
              <a:t>0.1077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1" name="Shape 91"/>
          <p:cNvSpPr txBox="1"/>
          <p:nvPr/>
        </p:nvSpPr>
        <p:spPr>
          <a:xfrm>
            <a:off x="4839575" y="3021975"/>
            <a:ext cx="3678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Lloyd's</a:t>
            </a:r>
            <a:r>
              <a:rPr b="1" lang="en"/>
              <a:t> Method: </a:t>
            </a:r>
            <a:r>
              <a:rPr lang="en"/>
              <a:t>Hamming Dist. =</a:t>
            </a:r>
            <a:r>
              <a:rPr b="1" lang="en"/>
              <a:t> 0.1202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Data Set Result, 2 of 2</a:t>
            </a:r>
            <a:endParaRPr/>
          </a:p>
        </p:txBody>
      </p:sp>
      <p:graphicFrame>
        <p:nvGraphicFramePr>
          <p:cNvPr id="97" name="Shape 97"/>
          <p:cNvGraphicFramePr/>
          <p:nvPr/>
        </p:nvGraphicFramePr>
        <p:xfrm>
          <a:off x="469350" y="375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{8329A8AB-89D7-44E0-A515-B2862AD38132}</a:tableStyleId>
              </a:tblPr>
              <a:tblGrid>
                <a:gridCol w="1566325"/>
                <a:gridCol w="1221325"/>
                <a:gridCol w="1393825"/>
                <a:gridCol w="1393825"/>
                <a:gridCol w="1393825"/>
                <a:gridCol w="1555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Algorithms: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 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 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Lloyd’s 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DBScan Algorithm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Hamming Dist. 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0.1632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0.1077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r>
                        <a:rPr lang="en"/>
                        <a:t>177 | 0.0490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" name="Shape 98"/>
          <p:cNvGraphicFramePr/>
          <p:nvPr/>
        </p:nvGraphicFramePr>
        <p:xfrm>
          <a:off x="469350" y="139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{8329A8AB-89D7-44E0-A515-B2862AD38132}</a:tableStyleId>
              </a:tblPr>
              <a:tblGrid>
                <a:gridCol w="941275"/>
                <a:gridCol w="941275"/>
                <a:gridCol w="941275"/>
                <a:gridCol w="941275"/>
              </a:tblGrid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Clusters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Iris Setosa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Versicolor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Virginica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Outliers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" name="Shape 99"/>
          <p:cNvSpPr txBox="1"/>
          <p:nvPr/>
        </p:nvSpPr>
        <p:spPr>
          <a:xfrm>
            <a:off x="469350" y="1017725"/>
            <a:ext cx="8246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DBScan (</a:t>
            </a:r>
            <a:r>
              <a:rPr b="1" i="1" lang="en"/>
              <a:t>0.39f, 3)</a:t>
            </a:r>
            <a:r>
              <a:rPr i="1" lang="en" sz="1100"/>
              <a:t> </a:t>
            </a:r>
            <a:r>
              <a:rPr b="1" lang="en"/>
              <a:t>:</a:t>
            </a:r>
            <a:r>
              <a:rPr lang="en"/>
              <a:t> Hamming Dist. = </a:t>
            </a:r>
            <a:r>
              <a:rPr b="1" lang="en"/>
              <a:t>0.1177</a:t>
            </a:r>
            <a:r>
              <a:rPr lang="en"/>
              <a:t> (With Outliers) / </a:t>
            </a:r>
            <a:r>
              <a:rPr b="1" lang="en"/>
              <a:t>0.0490</a:t>
            </a:r>
            <a:r>
              <a:rPr lang="en"/>
              <a:t> (No Outliers)</a:t>
            </a:r>
            <a:endParaRPr/>
          </a:p>
        </p:txBody>
      </p:sp>
      <p:cxnSp>
        <p:nvCxnSpPr>
          <p:cNvPr id="100" name="Shape 100"/>
          <p:cNvCxnSpPr/>
          <p:nvPr/>
        </p:nvCxnSpPr>
        <p:spPr>
          <a:xfrm flipH="1" rot="10800000">
            <a:off x="226050" y="3634025"/>
            <a:ext cx="87726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Data Set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Number of Instances: 258</a:t>
            </a:r>
            <a:endParaRPr sz="1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Number of Attributes: 5</a:t>
            </a:r>
            <a:endParaRPr sz="1600"/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degree of study time for main subject.</a:t>
            </a:r>
            <a:endParaRPr sz="1600"/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degree of repetition number for main subject.</a:t>
            </a:r>
            <a:endParaRPr sz="1600"/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degree of study time for related subjects.</a:t>
            </a:r>
            <a:endParaRPr sz="1600"/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Exam Performance for related subjects.</a:t>
            </a:r>
            <a:endParaRPr sz="1600"/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Exam Performance for main subject.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Number of Labels: 4</a:t>
            </a:r>
            <a:endParaRPr sz="1600"/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Very Low (24)</a:t>
            </a:r>
            <a:endParaRPr sz="1600"/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Low(83)</a:t>
            </a:r>
            <a:endParaRPr sz="1600"/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Middle(88)</a:t>
            </a:r>
            <a:endParaRPr sz="1600"/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High(63)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7" name="Shape 107"/>
          <p:cNvSpPr txBox="1"/>
          <p:nvPr/>
        </p:nvSpPr>
        <p:spPr>
          <a:xfrm>
            <a:off x="4648800" y="687000"/>
            <a:ext cx="836700" cy="7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Degree of Study for Main Subject</a:t>
            </a:r>
            <a:endParaRPr sz="800"/>
          </a:p>
        </p:txBody>
      </p:sp>
      <p:sp>
        <p:nvSpPr>
          <p:cNvPr id="108" name="Shape 108"/>
          <p:cNvSpPr txBox="1"/>
          <p:nvPr/>
        </p:nvSpPr>
        <p:spPr>
          <a:xfrm>
            <a:off x="5485500" y="1440900"/>
            <a:ext cx="836700" cy="7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Degree of Repetition number for Main subject</a:t>
            </a:r>
            <a:endParaRPr sz="800"/>
          </a:p>
        </p:txBody>
      </p:sp>
      <p:sp>
        <p:nvSpPr>
          <p:cNvPr id="109" name="Shape 109"/>
          <p:cNvSpPr txBox="1"/>
          <p:nvPr/>
        </p:nvSpPr>
        <p:spPr>
          <a:xfrm>
            <a:off x="6322200" y="2194800"/>
            <a:ext cx="836700" cy="7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Degree of Study time for related subjects</a:t>
            </a:r>
            <a:endParaRPr sz="800"/>
          </a:p>
        </p:txBody>
      </p:sp>
      <p:sp>
        <p:nvSpPr>
          <p:cNvPr id="110" name="Shape 110"/>
          <p:cNvSpPr txBox="1"/>
          <p:nvPr/>
        </p:nvSpPr>
        <p:spPr>
          <a:xfrm>
            <a:off x="7158900" y="2948700"/>
            <a:ext cx="836700" cy="7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Exam Performance for related subjects</a:t>
            </a:r>
            <a:endParaRPr sz="800"/>
          </a:p>
        </p:txBody>
      </p:sp>
      <p:sp>
        <p:nvSpPr>
          <p:cNvPr id="111" name="Shape 111"/>
          <p:cNvSpPr txBox="1"/>
          <p:nvPr/>
        </p:nvSpPr>
        <p:spPr>
          <a:xfrm>
            <a:off x="7995600" y="3702600"/>
            <a:ext cx="836700" cy="7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Exam Performance for Main subject</a:t>
            </a:r>
            <a:endParaRPr sz="80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500" y="687000"/>
            <a:ext cx="836700" cy="7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2200" y="687000"/>
            <a:ext cx="836700" cy="7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8900" y="687000"/>
            <a:ext cx="836700" cy="7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Shape 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95600" y="687000"/>
            <a:ext cx="836700" cy="7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Shape 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95613" y="2948700"/>
            <a:ext cx="836700" cy="7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Shape 1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95600" y="2170100"/>
            <a:ext cx="836700" cy="77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Shape 1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63325" y="1440900"/>
            <a:ext cx="868987" cy="7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Shape 1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8900" y="1440900"/>
            <a:ext cx="836700" cy="7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Shape 1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22200" y="1440900"/>
            <a:ext cx="836700" cy="7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Shape 1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58900" y="2194800"/>
            <a:ext cx="836700" cy="7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Shape 122"/>
          <p:cNvSpPr txBox="1"/>
          <p:nvPr/>
        </p:nvSpPr>
        <p:spPr>
          <a:xfrm>
            <a:off x="5162550" y="215100"/>
            <a:ext cx="35529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</a:t>
            </a:r>
            <a:r>
              <a:rPr lang="en"/>
              <a:t>: </a:t>
            </a:r>
            <a:r>
              <a:rPr b="1" lang="en" sz="1600">
                <a:solidFill>
                  <a:srgbClr val="0000FF"/>
                </a:solidFill>
              </a:rPr>
              <a:t>⬛</a:t>
            </a:r>
            <a:r>
              <a:rPr lang="en"/>
              <a:t>, Middle: </a:t>
            </a:r>
            <a:r>
              <a:rPr b="1" lang="en">
                <a:solidFill>
                  <a:srgbClr val="FF9900"/>
                </a:solidFill>
              </a:rPr>
              <a:t>⬛</a:t>
            </a:r>
            <a:r>
              <a:rPr b="1" lang="en"/>
              <a:t>,</a:t>
            </a:r>
            <a:r>
              <a:rPr lang="en"/>
              <a:t> Low:</a:t>
            </a:r>
            <a:r>
              <a:rPr b="1" lang="en">
                <a:solidFill>
                  <a:srgbClr val="B7B7B7"/>
                </a:solidFill>
              </a:rPr>
              <a:t>⬛ </a:t>
            </a:r>
            <a:r>
              <a:rPr lang="en"/>
              <a:t>, Very Low:</a:t>
            </a:r>
            <a:r>
              <a:rPr b="1" lang="en">
                <a:solidFill>
                  <a:srgbClr val="FFFF00"/>
                </a:solidFill>
              </a:rPr>
              <a:t>⬛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</a:t>
            </a:r>
            <a:r>
              <a:rPr lang="en"/>
              <a:t> Data Set Result, 1 of 3</a:t>
            </a:r>
            <a:endParaRPr/>
          </a:p>
        </p:txBody>
      </p:sp>
      <p:graphicFrame>
        <p:nvGraphicFramePr>
          <p:cNvPr id="128" name="Shape 128"/>
          <p:cNvGraphicFramePr/>
          <p:nvPr/>
        </p:nvGraphicFramePr>
        <p:xfrm>
          <a:off x="311700" y="1895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{8329A8AB-89D7-44E0-A515-B2862AD38132}</a:tableStyleId>
              </a:tblPr>
              <a:tblGrid>
                <a:gridCol w="695750"/>
                <a:gridCol w="775125"/>
                <a:gridCol w="616400"/>
                <a:gridCol w="695750"/>
                <a:gridCol w="695750"/>
              </a:tblGrid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Clusters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Very Low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Low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Middle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High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58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Shape 129"/>
          <p:cNvSpPr txBox="1"/>
          <p:nvPr/>
        </p:nvSpPr>
        <p:spPr>
          <a:xfrm>
            <a:off x="311700" y="1362375"/>
            <a:ext cx="3478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Single Linkage:</a:t>
            </a:r>
            <a:r>
              <a:rPr lang="en"/>
              <a:t> Hamming Dist. = </a:t>
            </a:r>
            <a:r>
              <a:rPr b="1" lang="en"/>
              <a:t>0.6915</a:t>
            </a:r>
            <a:endParaRPr b="1"/>
          </a:p>
        </p:txBody>
      </p:sp>
      <p:graphicFrame>
        <p:nvGraphicFramePr>
          <p:cNvPr id="130" name="Shape 130"/>
          <p:cNvGraphicFramePr/>
          <p:nvPr/>
        </p:nvGraphicFramePr>
        <p:xfrm>
          <a:off x="4776625" y="18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{8329A8AB-89D7-44E0-A515-B2862AD38132}</a:tableStyleId>
              </a:tblPr>
              <a:tblGrid>
                <a:gridCol w="695750"/>
                <a:gridCol w="775125"/>
                <a:gridCol w="616400"/>
                <a:gridCol w="695750"/>
                <a:gridCol w="695750"/>
              </a:tblGrid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Clusters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Very Low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Low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Middle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High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37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Shape 131"/>
          <p:cNvSpPr txBox="1"/>
          <p:nvPr/>
        </p:nvSpPr>
        <p:spPr>
          <a:xfrm>
            <a:off x="4776625" y="1362375"/>
            <a:ext cx="3752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Complete </a:t>
            </a:r>
            <a:r>
              <a:rPr b="1" lang="en"/>
              <a:t>Linkage:</a:t>
            </a:r>
            <a:r>
              <a:rPr lang="en"/>
              <a:t> Hamming Dist. = </a:t>
            </a:r>
            <a:r>
              <a:rPr b="1" lang="en"/>
              <a:t>0.3432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Data Set Result, 2 of 3</a:t>
            </a:r>
            <a:endParaRPr/>
          </a:p>
        </p:txBody>
      </p:sp>
      <p:graphicFrame>
        <p:nvGraphicFramePr>
          <p:cNvPr id="137" name="Shape 137"/>
          <p:cNvGraphicFramePr/>
          <p:nvPr/>
        </p:nvGraphicFramePr>
        <p:xfrm>
          <a:off x="311700" y="1895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{8329A8AB-89D7-44E0-A515-B2862AD38132}</a:tableStyleId>
              </a:tblPr>
              <a:tblGrid>
                <a:gridCol w="695750"/>
                <a:gridCol w="775125"/>
                <a:gridCol w="616400"/>
                <a:gridCol w="695750"/>
                <a:gridCol w="695750"/>
              </a:tblGrid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Clusters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Very Low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Low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Middle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High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34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8" name="Shape 138"/>
          <p:cNvSpPr txBox="1"/>
          <p:nvPr/>
        </p:nvSpPr>
        <p:spPr>
          <a:xfrm>
            <a:off x="311700" y="1362375"/>
            <a:ext cx="38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Average </a:t>
            </a:r>
            <a:r>
              <a:rPr b="1" lang="en"/>
              <a:t>Linkage:</a:t>
            </a:r>
            <a:r>
              <a:rPr lang="en"/>
              <a:t> Hamming Dist. = </a:t>
            </a:r>
            <a:r>
              <a:rPr b="1" lang="en"/>
              <a:t>0.3413</a:t>
            </a:r>
            <a:endParaRPr b="1"/>
          </a:p>
        </p:txBody>
      </p:sp>
      <p:graphicFrame>
        <p:nvGraphicFramePr>
          <p:cNvPr id="139" name="Shape 139"/>
          <p:cNvGraphicFramePr/>
          <p:nvPr/>
        </p:nvGraphicFramePr>
        <p:xfrm>
          <a:off x="4776625" y="18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{8329A8AB-89D7-44E0-A515-B2862AD38132}</a:tableStyleId>
              </a:tblPr>
              <a:tblGrid>
                <a:gridCol w="695750"/>
                <a:gridCol w="775125"/>
                <a:gridCol w="616400"/>
                <a:gridCol w="695750"/>
                <a:gridCol w="695750"/>
              </a:tblGrid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Clusters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Very Low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Low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Middle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High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" name="Shape 140"/>
          <p:cNvSpPr txBox="1"/>
          <p:nvPr/>
        </p:nvSpPr>
        <p:spPr>
          <a:xfrm>
            <a:off x="4776625" y="1362375"/>
            <a:ext cx="3714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Lloyd’s/K-Mean</a:t>
            </a:r>
            <a:r>
              <a:rPr b="1" lang="en"/>
              <a:t>:</a:t>
            </a:r>
            <a:r>
              <a:rPr lang="en"/>
              <a:t> Hamming Dist. = </a:t>
            </a:r>
            <a:r>
              <a:rPr b="1" lang="en"/>
              <a:t>0.3231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</a:t>
            </a:r>
            <a:r>
              <a:rPr lang="en"/>
              <a:t> Data Set Result, 3 of 3</a:t>
            </a:r>
            <a:endParaRPr/>
          </a:p>
        </p:txBody>
      </p:sp>
      <p:graphicFrame>
        <p:nvGraphicFramePr>
          <p:cNvPr id="146" name="Shape 146"/>
          <p:cNvGraphicFramePr/>
          <p:nvPr/>
        </p:nvGraphicFramePr>
        <p:xfrm>
          <a:off x="154650" y="37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{8329A8AB-89D7-44E0-A515-B2862AD38132}</a:tableStyleId>
              </a:tblPr>
              <a:tblGrid>
                <a:gridCol w="1472450"/>
                <a:gridCol w="1472450"/>
                <a:gridCol w="1472450"/>
                <a:gridCol w="1472450"/>
                <a:gridCol w="1472450"/>
                <a:gridCol w="1472450"/>
              </a:tblGrid>
              <a:tr h="46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Algorithms: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 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 </a:t>
                      </a:r>
                      <a:r>
                        <a:rPr lang="en"/>
                        <a:t>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</a:t>
                      </a:r>
                      <a:r>
                        <a:rPr lang="en"/>
                        <a:t>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LLoyd’s / K-mean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DBScan Method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Hamming Dist. 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0.3231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0.1667|0.2660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7" name="Shape 147"/>
          <p:cNvGraphicFramePr/>
          <p:nvPr/>
        </p:nvGraphicFramePr>
        <p:xfrm>
          <a:off x="448950" y="144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{8329A8AB-89D7-44E0-A515-B2862AD38132}</a:tableStyleId>
              </a:tblPr>
              <a:tblGrid>
                <a:gridCol w="793600"/>
                <a:gridCol w="793600"/>
                <a:gridCol w="793600"/>
                <a:gridCol w="793600"/>
                <a:gridCol w="793600"/>
              </a:tblGrid>
              <a:tr h="306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Clusters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Very Low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Low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Middle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High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Outliers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8" name="Shape 148"/>
          <p:cNvSpPr txBox="1"/>
          <p:nvPr/>
        </p:nvSpPr>
        <p:spPr>
          <a:xfrm>
            <a:off x="448950" y="1017725"/>
            <a:ext cx="8246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DBScan (</a:t>
            </a:r>
            <a:r>
              <a:rPr b="1" i="1" lang="en"/>
              <a:t>0.255f, 10)</a:t>
            </a:r>
            <a:r>
              <a:rPr i="1" lang="en" sz="1100"/>
              <a:t> </a:t>
            </a:r>
            <a:r>
              <a:rPr b="1" lang="en"/>
              <a:t>:</a:t>
            </a:r>
            <a:r>
              <a:rPr lang="en"/>
              <a:t> Hamming Dist. = </a:t>
            </a:r>
            <a:r>
              <a:rPr b="1" lang="en"/>
              <a:t>0.1667</a:t>
            </a:r>
            <a:r>
              <a:rPr lang="en"/>
              <a:t> (With Outliers) / </a:t>
            </a:r>
            <a:r>
              <a:rPr b="1" lang="en"/>
              <a:t>0.2660</a:t>
            </a:r>
            <a:r>
              <a:rPr lang="en"/>
              <a:t> (No Outliers)</a:t>
            </a:r>
            <a:endParaRPr/>
          </a:p>
        </p:txBody>
      </p:sp>
      <p:cxnSp>
        <p:nvCxnSpPr>
          <p:cNvPr id="149" name="Shape 149"/>
          <p:cNvCxnSpPr/>
          <p:nvPr/>
        </p:nvCxnSpPr>
        <p:spPr>
          <a:xfrm flipH="1" rot="10800000">
            <a:off x="226050" y="3634025"/>
            <a:ext cx="87726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