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2" r:id="rId16"/>
    <p:sldId id="264" r:id="rId17"/>
    <p:sldId id="265" r:id="rId18"/>
    <p:sldId id="267" r:id="rId19"/>
    <p:sldId id="268" r:id="rId20"/>
    <p:sldId id="269" r:id="rId21"/>
    <p:sldId id="270" r:id="rId22"/>
    <p:sldId id="257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3EAA0-EEBF-40ED-88FA-B74AE09458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E1BEC-D3E2-4BB4-89F3-36503915D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02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4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0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65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0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0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3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08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99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2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58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2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5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5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0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2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E1BEC-D3E2-4BB4-89F3-36503915D7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0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02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44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28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08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96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6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9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88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32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23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7C38-3F76-0A4A-B654-7A95C49C14D9}" type="datetimeFigureOut">
              <a:rPr kumimoji="1" lang="zh-CN" altLang="en-US" smtClean="0"/>
              <a:t>2018/5/30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8DFF-B993-584A-A6B8-1F88E1CCF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08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dianes/spark-py-notebooks" TargetMode="External"/><Relationship Id="rId4" Type="http://schemas.openxmlformats.org/officeDocument/2006/relationships/hyperlink" Target="https://spark.apache.org/docs/2.2.0/api/python/index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realdbamagic.com/intro-to-apache-spark-2016-slid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19177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CS110: Discussion about Spark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Yijun</a:t>
            </a:r>
            <a:r>
              <a:rPr lang="en-US" altLang="zh-CN" sz="2000" dirty="0" smtClean="0">
                <a:solidFill>
                  <a:schemeClr val="bg1"/>
                </a:solidFill>
              </a:rPr>
              <a:t> Yuan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May </a:t>
            </a:r>
            <a:r>
              <a:rPr lang="en-US" altLang="zh-CN" sz="2000" dirty="0" smtClean="0">
                <a:solidFill>
                  <a:schemeClr val="bg1"/>
                </a:solidFill>
              </a:rPr>
              <a:t>30</a:t>
            </a:r>
            <a:r>
              <a:rPr lang="en-US" altLang="zh-CN" sz="2000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, 2018</a:t>
            </a:r>
          </a:p>
          <a:p>
            <a:pPr algn="ctr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87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Big Data Problem and possible Solutions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2" y="2419793"/>
            <a:ext cx="6248400" cy="219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628" y="1871330"/>
            <a:ext cx="2469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Extension of spark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Big Data Problem and possible Solutions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1" y="1913860"/>
            <a:ext cx="6974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Spark Use Cases: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Combination of massive data, intensive computing 	and iterative algorithm</a:t>
            </a:r>
          </a:p>
          <a:p>
            <a:r>
              <a:rPr lang="en-US" sz="2400" dirty="0" smtClean="0"/>
              <a:t>	e.g. Index building, graph creation, pattern 			recognition and ML.</a:t>
            </a:r>
            <a:endParaRPr lang="en-US" sz="2400" dirty="0"/>
          </a:p>
          <a:p>
            <a:r>
              <a:rPr lang="en-US" sz="2400" dirty="0" smtClean="0"/>
              <a:t>Reason: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Distributed storage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Distributed computing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In-memory processing and pipelining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1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Basic Spark Core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8828" y="2041451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Spark shell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66" y="2936210"/>
            <a:ext cx="5858540" cy="32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Basic Spark Core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074" y="1967023"/>
            <a:ext cx="189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Spark Context</a:t>
            </a:r>
            <a:r>
              <a:rPr lang="zh-CN" altLang="en-US" sz="2000" dirty="0" smtClean="0"/>
              <a:t>：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79469" y="1967023"/>
            <a:ext cx="341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en-US" sz="2000" dirty="0" smtClean="0"/>
              <a:t>onfiguration of the file system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50605" y="3413051"/>
            <a:ext cx="3836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RDD: </a:t>
            </a:r>
            <a:r>
              <a:rPr lang="en-US" sz="2000" dirty="0"/>
              <a:t>Resilient Distributed Datasets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76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Basic Spark Core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647" y="2041451"/>
            <a:ext cx="48389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RDD: Resilient Distributed Datasets</a:t>
            </a:r>
          </a:p>
          <a:p>
            <a:r>
              <a:rPr lang="en-US" dirty="0" smtClean="0"/>
              <a:t>	Operations:</a:t>
            </a:r>
          </a:p>
          <a:p>
            <a:r>
              <a:rPr lang="en-US" dirty="0"/>
              <a:t>		</a:t>
            </a:r>
            <a:r>
              <a:rPr lang="en-US" dirty="0" smtClean="0"/>
              <a:t>Actions</a:t>
            </a:r>
          </a:p>
          <a:p>
            <a:r>
              <a:rPr lang="en-US" dirty="0"/>
              <a:t>	</a:t>
            </a:r>
            <a:r>
              <a:rPr lang="en-US" dirty="0" smtClean="0"/>
              <a:t>		- return values(count, take, collect)</a:t>
            </a:r>
          </a:p>
          <a:p>
            <a:r>
              <a:rPr lang="en-US" dirty="0"/>
              <a:t>	</a:t>
            </a:r>
            <a:r>
              <a:rPr lang="en-US" dirty="0" smtClean="0"/>
              <a:t>		- Calculations</a:t>
            </a:r>
          </a:p>
          <a:p>
            <a:r>
              <a:rPr lang="en-US" dirty="0"/>
              <a:t>	</a:t>
            </a:r>
            <a:r>
              <a:rPr lang="en-US" dirty="0" smtClean="0"/>
              <a:t>	Transformations</a:t>
            </a:r>
          </a:p>
          <a:p>
            <a:r>
              <a:rPr lang="en-US" dirty="0"/>
              <a:t>	</a:t>
            </a:r>
            <a:r>
              <a:rPr lang="en-US" dirty="0" smtClean="0"/>
              <a:t>		- define new RDD(map, filter) </a:t>
            </a:r>
          </a:p>
          <a:p>
            <a:r>
              <a:rPr lang="en-US" dirty="0"/>
              <a:t>	</a:t>
            </a:r>
            <a:r>
              <a:rPr lang="en-US" dirty="0" smtClean="0"/>
              <a:t>		- setup things</a:t>
            </a:r>
          </a:p>
          <a:p>
            <a:r>
              <a:rPr lang="en-US" dirty="0"/>
              <a:t>	</a:t>
            </a:r>
            <a:r>
              <a:rPr lang="en-US" dirty="0" smtClean="0"/>
              <a:t>		- </a:t>
            </a:r>
            <a:r>
              <a:rPr lang="en-US" dirty="0"/>
              <a:t>RDD is </a:t>
            </a:r>
            <a:r>
              <a:rPr lang="en-US" dirty="0" smtClean="0"/>
              <a:t>immutable</a:t>
            </a:r>
          </a:p>
          <a:p>
            <a:r>
              <a:rPr lang="en-US" dirty="0"/>
              <a:t>	</a:t>
            </a:r>
            <a:r>
              <a:rPr lang="en-US" dirty="0" smtClean="0"/>
              <a:t>		- Piped</a:t>
            </a:r>
          </a:p>
          <a:p>
            <a:endParaRPr lang="en-US" dirty="0"/>
          </a:p>
          <a:p>
            <a:r>
              <a:rPr lang="en-US" dirty="0" smtClean="0"/>
              <a:t>	functional programming:</a:t>
            </a:r>
          </a:p>
          <a:p>
            <a:r>
              <a:rPr lang="en-US" dirty="0"/>
              <a:t>	</a:t>
            </a:r>
            <a:r>
              <a:rPr lang="en-US" dirty="0" smtClean="0"/>
              <a:t>	RDD take function as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</a:rPr>
              <a:t>Work with RDD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B97FB9D-75EF-4D76-BEC0-88F74C813F54}"/>
              </a:ext>
            </a:extLst>
          </p:cNvPr>
          <p:cNvSpPr txBox="1"/>
          <p:nvPr/>
        </p:nvSpPr>
        <p:spPr>
          <a:xfrm>
            <a:off x="365705" y="1944669"/>
            <a:ext cx="735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 creation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RDDs basics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operation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Key/value pairs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842" y="5965908"/>
            <a:ext cx="783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pyspark</a:t>
            </a:r>
            <a:r>
              <a:rPr lang="en-US" dirty="0" smtClean="0"/>
              <a:t> tutorial: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://github.com/jadianes/spark-py-notebooks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59" y="5596576"/>
            <a:ext cx="673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doc: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://spark.apache.org/docs/2.2.0/api/python/index.html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842" y="5042578"/>
            <a:ext cx="503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We run example in python notebook step by step!!!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RDD creation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B97FB9D-75EF-4D76-BEC0-88F74C813F54}"/>
              </a:ext>
            </a:extLst>
          </p:cNvPr>
          <p:cNvSpPr txBox="1"/>
          <p:nvPr/>
        </p:nvSpPr>
        <p:spPr>
          <a:xfrm>
            <a:off x="365705" y="1944669"/>
            <a:ext cx="7356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textRead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parallelize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RDDs 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bacics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B97FB9D-75EF-4D76-BEC0-88F74C813F54}"/>
              </a:ext>
            </a:extLst>
          </p:cNvPr>
          <p:cNvSpPr txBox="1"/>
          <p:nvPr/>
        </p:nvSpPr>
        <p:spPr>
          <a:xfrm>
            <a:off x="365705" y="1944669"/>
            <a:ext cx="7356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ilter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ount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Sampling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B97FB9D-75EF-4D76-BEC0-88F74C813F54}"/>
              </a:ext>
            </a:extLst>
          </p:cNvPr>
          <p:cNvSpPr txBox="1"/>
          <p:nvPr/>
        </p:nvSpPr>
        <p:spPr>
          <a:xfrm>
            <a:off x="365705" y="1944669"/>
            <a:ext cx="7356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takeSample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Set operation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B97FB9D-75EF-4D76-BEC0-88F74C813F54}"/>
              </a:ext>
            </a:extLst>
          </p:cNvPr>
          <p:cNvSpPr txBox="1"/>
          <p:nvPr/>
        </p:nvSpPr>
        <p:spPr>
          <a:xfrm>
            <a:off x="365705" y="1944669"/>
            <a:ext cx="7356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ubtract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cartesian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</a:rPr>
              <a:t>Schedule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00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B97FB9D-75EF-4D76-BEC0-88F74C813F54}"/>
              </a:ext>
            </a:extLst>
          </p:cNvPr>
          <p:cNvSpPr txBox="1"/>
          <p:nvPr/>
        </p:nvSpPr>
        <p:spPr>
          <a:xfrm>
            <a:off x="365705" y="1944669"/>
            <a:ext cx="7356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Problem and possible solutions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Spark Core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RDDs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Cluster and Parallel programming(in lab)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418" y="6092455"/>
            <a:ext cx="821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://www.realdbamagic.com/intro-to-apache-spark-2016-slides/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124" y="6092455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Aggregations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B97FB9D-75EF-4D76-BEC0-88F74C813F54}"/>
              </a:ext>
            </a:extLst>
          </p:cNvPr>
          <p:cNvSpPr txBox="1"/>
          <p:nvPr/>
        </p:nvSpPr>
        <p:spPr>
          <a:xfrm>
            <a:off x="365705" y="1944669"/>
            <a:ext cx="7356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Key value pairs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B97FB9D-75EF-4D76-BEC0-88F74C813F54}"/>
              </a:ext>
            </a:extLst>
          </p:cNvPr>
          <p:cNvSpPr txBox="1"/>
          <p:nvPr/>
        </p:nvSpPr>
        <p:spPr>
          <a:xfrm>
            <a:off x="365705" y="1944669"/>
            <a:ext cx="7356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reduceByKey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counteByKey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combineByKey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8611" y="2491961"/>
            <a:ext cx="36467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/>
                <a:cs typeface="Arial"/>
              </a:rPr>
              <a:t>THANKS!</a:t>
            </a:r>
            <a:endParaRPr lang="zh-CN" alt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2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Big Data Problem and possible Solutions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56" y="2146005"/>
            <a:ext cx="6248400" cy="425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815" y="1745895"/>
            <a:ext cx="3099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Big data Challenge: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46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Big Data Problem and possible Solutions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363" y="2126512"/>
            <a:ext cx="640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Older Solution: Giant server with lots of resources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56121" y="2588177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needs to be copied to the server in real time.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363" y="3864113"/>
            <a:ext cx="694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Scale-out Solution:	Multiple machine for single task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85893" y="4259743"/>
            <a:ext cx="541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machine and better infrastructure </a:t>
            </a:r>
            <a:r>
              <a:rPr lang="en-US" smtClean="0"/>
              <a:t>and framework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3712" y="4784651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storage,</a:t>
            </a:r>
          </a:p>
          <a:p>
            <a:r>
              <a:rPr lang="en-US" dirty="0" smtClean="0"/>
              <a:t>Network,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Big Data Problem and possible Solutions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260" y="2179674"/>
            <a:ext cx="3403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System Challenges:</a:t>
            </a:r>
          </a:p>
          <a:p>
            <a:r>
              <a:rPr lang="en-US" dirty="0" smtClean="0"/>
              <a:t>	How to distributed the work?</a:t>
            </a:r>
          </a:p>
          <a:p>
            <a:r>
              <a:rPr lang="en-US" dirty="0"/>
              <a:t>	</a:t>
            </a:r>
            <a:r>
              <a:rPr lang="en-US" dirty="0" smtClean="0"/>
              <a:t>How to ensure coherence?</a:t>
            </a:r>
          </a:p>
          <a:p>
            <a:r>
              <a:rPr lang="en-US" dirty="0"/>
              <a:t>	</a:t>
            </a:r>
            <a:r>
              <a:rPr lang="en-US" dirty="0" smtClean="0"/>
              <a:t>How to deal with faults?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0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Big Data Problem and possible Solutions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809" y="1988288"/>
            <a:ext cx="562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Big Data Solution:</a:t>
            </a:r>
            <a:endParaRPr lang="en-US" sz="2400" dirty="0"/>
          </a:p>
          <a:p>
            <a:r>
              <a:rPr lang="en-US" sz="2400" dirty="0" smtClean="0"/>
              <a:t>	Hadoop (HDFS + MapReduce)</a:t>
            </a:r>
          </a:p>
          <a:p>
            <a:endParaRPr lang="en-US" sz="2400" dirty="0"/>
          </a:p>
          <a:p>
            <a:r>
              <a:rPr lang="en-US" sz="2400" dirty="0" smtClean="0"/>
              <a:t>	Spark(On memory resource on Clusters)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32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Big Data Problem and possible Solutions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605" y="2105247"/>
            <a:ext cx="176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MapReduce: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52354" y="2785730"/>
            <a:ext cx="649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Map: Take a large problem and divides into sub problems  and run </a:t>
            </a:r>
            <a:r>
              <a:rPr lang="en-US" smtClean="0"/>
              <a:t>same function on all subsystems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2354" y="4019107"/>
            <a:ext cx="507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Reduce: Combine the output from all sub-problems.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036" y="4518837"/>
            <a:ext cx="2218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/>
              <a:t>	</a:t>
            </a:r>
            <a:r>
              <a:rPr lang="en-US" dirty="0" smtClean="0"/>
              <a:t>Radix sort</a:t>
            </a:r>
            <a:endParaRPr lang="en-US" dirty="0"/>
          </a:p>
          <a:p>
            <a:r>
              <a:rPr lang="en-US" dirty="0" smtClean="0"/>
              <a:t>	words count</a:t>
            </a:r>
          </a:p>
          <a:p>
            <a:r>
              <a:rPr lang="en-US" dirty="0"/>
              <a:t>	</a:t>
            </a:r>
            <a:r>
              <a:rPr lang="en-US" dirty="0" smtClean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6095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Big Data Problem and possible Solutions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279" y="1977656"/>
            <a:ext cx="60794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Spark Advantages:</a:t>
            </a:r>
          </a:p>
          <a:p>
            <a:r>
              <a:rPr lang="en-US" sz="2400" dirty="0"/>
              <a:t>	</a:t>
            </a:r>
            <a:r>
              <a:rPr lang="en-US" dirty="0" smtClean="0"/>
              <a:t>1. high level abstract: focus on what not how</a:t>
            </a:r>
          </a:p>
          <a:p>
            <a:endParaRPr lang="en-US" dirty="0" smtClean="0"/>
          </a:p>
          <a:p>
            <a:r>
              <a:rPr lang="en-US" sz="2400" dirty="0"/>
              <a:t>	</a:t>
            </a:r>
            <a:r>
              <a:rPr lang="en-US" dirty="0" smtClean="0"/>
              <a:t>2. Cluster computing</a:t>
            </a:r>
          </a:p>
          <a:p>
            <a:r>
              <a:rPr lang="en-US" dirty="0"/>
              <a:t>	</a:t>
            </a:r>
            <a:r>
              <a:rPr lang="en-US" dirty="0" smtClean="0"/>
              <a:t>	a. Managed by single master node</a:t>
            </a:r>
          </a:p>
          <a:p>
            <a:r>
              <a:rPr lang="en-US" dirty="0"/>
              <a:t>	</a:t>
            </a:r>
            <a:r>
              <a:rPr lang="en-US" dirty="0" smtClean="0"/>
              <a:t>	b. Distributed to worker nodes</a:t>
            </a:r>
          </a:p>
          <a:p>
            <a:r>
              <a:rPr lang="en-US" dirty="0"/>
              <a:t>	</a:t>
            </a:r>
            <a:r>
              <a:rPr lang="en-US" dirty="0" smtClean="0"/>
              <a:t>	c. Scalable and fault tolerant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3. Distributed Storage</a:t>
            </a:r>
          </a:p>
          <a:p>
            <a:r>
              <a:rPr lang="en-US" dirty="0"/>
              <a:t>	</a:t>
            </a:r>
            <a:r>
              <a:rPr lang="en-US" dirty="0" smtClean="0"/>
              <a:t>	a. Data is distributed when store</a:t>
            </a:r>
          </a:p>
          <a:p>
            <a:r>
              <a:rPr lang="en-US" dirty="0"/>
              <a:t>	</a:t>
            </a:r>
            <a:r>
              <a:rPr lang="en-US" dirty="0" smtClean="0"/>
              <a:t>	b. Replication for efficiency and fault tolerance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4. High performance by in-memory utilization and cashing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072" y="992804"/>
            <a:ext cx="64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Big Data Problem and possible Solutions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036" y="1023582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036" y="1988288"/>
            <a:ext cx="6963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Spark and Hadoop are built to co-exist:</a:t>
            </a:r>
          </a:p>
          <a:p>
            <a:r>
              <a:rPr lang="en-US" sz="2400" dirty="0"/>
              <a:t>	</a:t>
            </a:r>
            <a:r>
              <a:rPr lang="en-US" dirty="0" smtClean="0"/>
              <a:t>Spark can use other storage systems(S3, local disks, NFS), but works</a:t>
            </a:r>
          </a:p>
          <a:p>
            <a:r>
              <a:rPr lang="en-US" sz="2400" dirty="0"/>
              <a:t>	</a:t>
            </a:r>
            <a:r>
              <a:rPr lang="en-US" dirty="0" smtClean="0"/>
              <a:t>best with </a:t>
            </a:r>
            <a:r>
              <a:rPr lang="en-US" b="1" dirty="0" smtClean="0"/>
              <a:t>HDFS</a:t>
            </a:r>
          </a:p>
          <a:p>
            <a:endParaRPr lang="en-US" b="1" dirty="0"/>
          </a:p>
          <a:p>
            <a:r>
              <a:rPr lang="en-US" b="1" dirty="0" smtClean="0"/>
              <a:t>	</a:t>
            </a:r>
            <a:r>
              <a:rPr lang="en-US" dirty="0" smtClean="0"/>
              <a:t>It use Hadoop Input and output formats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437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323</Words>
  <Application>Microsoft Macintosh PowerPoint</Application>
  <PresentationFormat>On-screen Show (4:3)</PresentationFormat>
  <Paragraphs>164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Times New Roman</vt:lpstr>
      <vt:lpstr>宋体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Sue</dc:creator>
  <cp:lastModifiedBy>元 祎君</cp:lastModifiedBy>
  <cp:revision>313</cp:revision>
  <dcterms:created xsi:type="dcterms:W3CDTF">2014-09-11T13:17:10Z</dcterms:created>
  <dcterms:modified xsi:type="dcterms:W3CDTF">2018-05-30T09:01:21Z</dcterms:modified>
</cp:coreProperties>
</file>