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image" Target="../media/image4.svg"/><Relationship Id="rId17" Type="http://schemas.openxmlformats.org/officeDocument/2006/relationships/image" Target="../media/image3.png"/><Relationship Id="rId16" Type="http://schemas.openxmlformats.org/officeDocument/2006/relationships/tags" Target="../tags/tag13.xml"/><Relationship Id="rId15" Type="http://schemas.openxmlformats.org/officeDocument/2006/relationships/image" Target="../media/image2.svg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tags" Target="../tags/tag126.xml"/><Relationship Id="rId2" Type="http://schemas.openxmlformats.org/officeDocument/2006/relationships/tags" Target="../tags/tag112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image" Target="../media/image4.svg"/><Relationship Id="rId12" Type="http://schemas.openxmlformats.org/officeDocument/2006/relationships/image" Target="../media/image3.png"/><Relationship Id="rId11" Type="http://schemas.openxmlformats.org/officeDocument/2006/relationships/tags" Target="../tags/tag119.xml"/><Relationship Id="rId10" Type="http://schemas.openxmlformats.org/officeDocument/2006/relationships/image" Target="../media/image8.sv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2.xml"/><Relationship Id="rId19" Type="http://schemas.openxmlformats.org/officeDocument/2006/relationships/tags" Target="../tags/tag55.xml"/><Relationship Id="rId18" Type="http://schemas.openxmlformats.org/officeDocument/2006/relationships/image" Target="../media/image7.svg"/><Relationship Id="rId17" Type="http://schemas.openxmlformats.org/officeDocument/2006/relationships/image" Target="../media/image3.png"/><Relationship Id="rId16" Type="http://schemas.openxmlformats.org/officeDocument/2006/relationships/tags" Target="../tags/tag54.xml"/><Relationship Id="rId15" Type="http://schemas.openxmlformats.org/officeDocument/2006/relationships/image" Target="../media/image6.svg"/><Relationship Id="rId14" Type="http://schemas.openxmlformats.org/officeDocument/2006/relationships/image" Target="../media/image5.png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5329714" y="3041333"/>
            <a:ext cx="1322546" cy="13225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cs typeface="MiSans" panose="00000500000000000000" charset="-122"/>
              <a:sym typeface="+mn-ea"/>
            </a:endParaRPr>
          </a:p>
        </p:txBody>
      </p:sp>
      <p:sp>
        <p:nvSpPr>
          <p:cNvPr id="16" name="矩形: 圆顶角 12"/>
          <p:cNvSpPr/>
          <p:nvPr>
            <p:custDataLst>
              <p:tags r:id="rId4"/>
            </p:custDataLst>
          </p:nvPr>
        </p:nvSpPr>
        <p:spPr>
          <a:xfrm rot="18900000" flipH="1">
            <a:off x="1749743" y="1756886"/>
            <a:ext cx="1484948" cy="276415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5" name="矩形: 圆顶角 13"/>
          <p:cNvSpPr/>
          <p:nvPr>
            <p:custDataLst>
              <p:tags r:id="rId5"/>
            </p:custDataLst>
          </p:nvPr>
        </p:nvSpPr>
        <p:spPr>
          <a:xfrm rot="8100000" flipH="1">
            <a:off x="1527810" y="2644140"/>
            <a:ext cx="1484948" cy="280273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4" name="任意多边形: 形状 11"/>
          <p:cNvSpPr/>
          <p:nvPr>
            <p:custDataLst>
              <p:tags r:id="rId6"/>
            </p:custDataLst>
          </p:nvPr>
        </p:nvSpPr>
        <p:spPr>
          <a:xfrm flipH="1">
            <a:off x="7649050" y="857250"/>
            <a:ext cx="1117760" cy="630556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>
            <a:off x="858679" y="130825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8"/>
            </p:custDataLst>
          </p:nvPr>
        </p:nvCxnSpPr>
        <p:spPr>
          <a:xfrm>
            <a:off x="858679" y="1352074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858679" y="139588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990999" y="5546408"/>
            <a:ext cx="80963" cy="80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176736" y="5546408"/>
            <a:ext cx="80963" cy="809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805261" y="5546408"/>
            <a:ext cx="80963" cy="809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pic>
        <p:nvPicPr>
          <p:cNvPr id="57" name="图片 56" descr="箭头 右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9656" y="5529263"/>
            <a:ext cx="115253" cy="115253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58679" y="5529263"/>
            <a:ext cx="115253" cy="115253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19"/>
            </p:custDataLst>
          </p:nvPr>
        </p:nvSpPr>
        <p:spPr>
          <a:xfrm>
            <a:off x="3345065" y="2015040"/>
            <a:ext cx="5043604" cy="65767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200" b="0" i="0" u="none" strike="noStrike" kern="1200" cap="none" spc="0" normalizeH="0" baseline="0" noProof="1" dirty="0">
                <a:gradFill>
                  <a:gsLst>
                    <a:gs pos="7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780000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0"/>
            </p:custDataLst>
          </p:nvPr>
        </p:nvSpPr>
        <p:spPr>
          <a:xfrm>
            <a:off x="3345180" y="2748439"/>
            <a:ext cx="5043488" cy="1066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600" b="0" i="0" u="none" strike="noStrike" kern="1200" cap="none" spc="30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21"/>
            </p:custDataLst>
          </p:nvPr>
        </p:nvSpPr>
        <p:spPr>
          <a:xfrm>
            <a:off x="6930668" y="3815298"/>
            <a:ext cx="1458000" cy="342900"/>
          </a:xfrm>
          <a:prstGeom prst="roundRect">
            <a:avLst>
              <a:gd name="adj" fmla="val 49455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bg1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4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456300" y="1850850"/>
            <a:ext cx="8226900" cy="30008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1616869" y="1951129"/>
            <a:ext cx="1322546" cy="13225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cs typeface="MiSans" panose="00000500000000000000" charset="-122"/>
              <a:sym typeface="+mn-ea"/>
            </a:endParaRPr>
          </a:p>
        </p:txBody>
      </p:sp>
      <p:sp>
        <p:nvSpPr>
          <p:cNvPr id="10" name="任意多边形: 形状 6"/>
          <p:cNvSpPr/>
          <p:nvPr>
            <p:custDataLst>
              <p:tags r:id="rId4"/>
            </p:custDataLst>
          </p:nvPr>
        </p:nvSpPr>
        <p:spPr>
          <a:xfrm flipH="1">
            <a:off x="7706676" y="857250"/>
            <a:ext cx="1117760" cy="605695"/>
          </a:xfrm>
          <a:custGeom>
            <a:avLst/>
            <a:gdLst>
              <a:gd name="connsiteX0" fmla="*/ 1484054 w 1490346"/>
              <a:gd name="connsiteY0" fmla="*/ 0 h 807593"/>
              <a:gd name="connsiteX1" fmla="*/ 6292 w 1490346"/>
              <a:gd name="connsiteY1" fmla="*/ 0 h 807593"/>
              <a:gd name="connsiteX2" fmla="*/ 0 w 1490346"/>
              <a:gd name="connsiteY2" fmla="*/ 62420 h 807593"/>
              <a:gd name="connsiteX3" fmla="*/ 745173 w 1490346"/>
              <a:gd name="connsiteY3" fmla="*/ 807593 h 807593"/>
              <a:gd name="connsiteX4" fmla="*/ 1490346 w 1490346"/>
              <a:gd name="connsiteY4" fmla="*/ 62420 h 8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07593">
                <a:moveTo>
                  <a:pt x="1484054" y="0"/>
                </a:moveTo>
                <a:lnTo>
                  <a:pt x="6292" y="0"/>
                </a:lnTo>
                <a:lnTo>
                  <a:pt x="0" y="62420"/>
                </a:lnTo>
                <a:cubicBezTo>
                  <a:pt x="0" y="473968"/>
                  <a:pt x="333625" y="807593"/>
                  <a:pt x="745173" y="807593"/>
                </a:cubicBezTo>
                <a:cubicBezTo>
                  <a:pt x="1156721" y="807593"/>
                  <a:pt x="1490346" y="473968"/>
                  <a:pt x="1490346" y="6242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5"/>
            </p:custDataLst>
          </p:nvPr>
        </p:nvCxnSpPr>
        <p:spPr>
          <a:xfrm>
            <a:off x="628174" y="130825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>
            <a:off x="628174" y="1352074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628174" y="139588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 descr="箭头 右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151" y="5529263"/>
            <a:ext cx="115253" cy="115253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28174" y="5529263"/>
            <a:ext cx="115253" cy="115253"/>
          </a:xfrm>
          <a:prstGeom prst="rect">
            <a:avLst/>
          </a:prstGeom>
        </p:spPr>
      </p:pic>
      <p:sp>
        <p:nvSpPr>
          <p:cNvPr id="18" name="矩形: 圆顶角 12"/>
          <p:cNvSpPr/>
          <p:nvPr>
            <p:custDataLst>
              <p:tags r:id="rId14"/>
            </p:custDataLst>
          </p:nvPr>
        </p:nvSpPr>
        <p:spPr>
          <a:xfrm rot="18900000" flipH="1">
            <a:off x="6009799" y="1637348"/>
            <a:ext cx="1539716" cy="286607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9" name="矩形: 圆顶角 13"/>
          <p:cNvSpPr/>
          <p:nvPr>
            <p:custDataLst>
              <p:tags r:id="rId15"/>
            </p:custDataLst>
          </p:nvPr>
        </p:nvSpPr>
        <p:spPr>
          <a:xfrm rot="8100000" flipH="1">
            <a:off x="5779770" y="2556986"/>
            <a:ext cx="1539716" cy="290560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6"/>
            </p:custDataLst>
          </p:nvPr>
        </p:nvSpPr>
        <p:spPr>
          <a:xfrm>
            <a:off x="628174" y="2737508"/>
            <a:ext cx="5471160" cy="758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600" b="0" i="0" u="none" strike="noStrike" kern="1200" cap="none" spc="30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7"/>
            </p:custDataLst>
          </p:nvPr>
        </p:nvSpPr>
        <p:spPr>
          <a:xfrm>
            <a:off x="628174" y="3848970"/>
            <a:ext cx="1458000" cy="342900"/>
          </a:xfrm>
          <a:prstGeom prst="roundRect">
            <a:avLst>
              <a:gd name="adj" fmla="val 49455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2" name="正文"/>
          <p:cNvSpPr txBox="1">
            <a:spLocks noGrp="1"/>
          </p:cNvSpPr>
          <p:nvPr>
            <p:ph idx="6"/>
            <p:custDataLst>
              <p:tags r:id="rId3"/>
            </p:custDataLst>
          </p:nvPr>
        </p:nvSpPr>
        <p:spPr>
          <a:xfrm>
            <a:off x="456300" y="1975050"/>
            <a:ext cx="8226900" cy="35694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5"/>
            <p:custDataLst>
              <p:tags r:id="rId4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顶角 12"/>
          <p:cNvSpPr/>
          <p:nvPr>
            <p:custDataLst>
              <p:tags r:id="rId8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任意多边形: 形状 4"/>
          <p:cNvSpPr/>
          <p:nvPr>
            <p:custDataLst>
              <p:tags r:id="rId3"/>
            </p:custDataLst>
          </p:nvPr>
        </p:nvSpPr>
        <p:spPr>
          <a:xfrm flipH="1">
            <a:off x="7706676" y="857250"/>
            <a:ext cx="1117760" cy="630556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858679" y="130825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"/>
            </p:custDataLst>
          </p:nvPr>
        </p:nvCxnSpPr>
        <p:spPr>
          <a:xfrm>
            <a:off x="858679" y="1352074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858679" y="139588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顶角 12"/>
          <p:cNvSpPr/>
          <p:nvPr>
            <p:custDataLst>
              <p:tags r:id="rId7"/>
            </p:custDataLst>
          </p:nvPr>
        </p:nvSpPr>
        <p:spPr>
          <a:xfrm rot="16200000" flipH="1">
            <a:off x="1313498" y="2665095"/>
            <a:ext cx="1283494" cy="23883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8" name="矩形: 圆顶角 13"/>
          <p:cNvSpPr/>
          <p:nvPr>
            <p:custDataLst>
              <p:tags r:id="rId8"/>
            </p:custDataLst>
          </p:nvPr>
        </p:nvSpPr>
        <p:spPr>
          <a:xfrm rot="5400000" flipH="1">
            <a:off x="1564958" y="3247549"/>
            <a:ext cx="1283494" cy="242173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1304653" y="2391164"/>
            <a:ext cx="1323158" cy="3375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0" i="0" u="none" strike="noStrike" kern="1200" cap="all" spc="0" normalizeH="0" baseline="0" noProof="1" dirty="0">
                <a:solidFill>
                  <a:schemeClr val="accent1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1304449" y="1657826"/>
            <a:ext cx="1323023" cy="68056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5419725" y="3073241"/>
            <a:ext cx="1322546" cy="132254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cs typeface="MiSans" panose="00000500000000000000" charset="-122"/>
              <a:sym typeface="+mn-ea"/>
            </a:endParaRPr>
          </a:p>
        </p:txBody>
      </p:sp>
      <p:sp>
        <p:nvSpPr>
          <p:cNvPr id="15" name="矩形: 圆顶角 12"/>
          <p:cNvSpPr/>
          <p:nvPr>
            <p:custDataLst>
              <p:tags r:id="rId4"/>
            </p:custDataLst>
          </p:nvPr>
        </p:nvSpPr>
        <p:spPr>
          <a:xfrm flipH="1">
            <a:off x="2112169" y="1945005"/>
            <a:ext cx="1420178" cy="264318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4" name="矩形: 圆顶角 13"/>
          <p:cNvSpPr/>
          <p:nvPr>
            <p:custDataLst>
              <p:tags r:id="rId5"/>
            </p:custDataLst>
          </p:nvPr>
        </p:nvSpPr>
        <p:spPr>
          <a:xfrm rot="10800000" flipH="1">
            <a:off x="1425416" y="2286953"/>
            <a:ext cx="1420178" cy="267985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95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sp>
        <p:nvSpPr>
          <p:cNvPr id="13" name="任意多边形: 形状 9"/>
          <p:cNvSpPr/>
          <p:nvPr>
            <p:custDataLst>
              <p:tags r:id="rId6"/>
            </p:custDataLst>
          </p:nvPr>
        </p:nvSpPr>
        <p:spPr>
          <a:xfrm flipH="1">
            <a:off x="7617617" y="857250"/>
            <a:ext cx="1117760" cy="630556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>
            <a:off x="858679" y="130825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8"/>
            </p:custDataLst>
          </p:nvPr>
        </p:nvCxnSpPr>
        <p:spPr>
          <a:xfrm>
            <a:off x="858679" y="1352074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858679" y="1395889"/>
            <a:ext cx="137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761446" y="5546408"/>
            <a:ext cx="80963" cy="80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7947184" y="5546408"/>
            <a:ext cx="80963" cy="809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575709" y="5546408"/>
            <a:ext cx="80963" cy="809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MiSans" panose="00000500000000000000" charset="-122"/>
            </a:endParaRPr>
          </a:p>
        </p:txBody>
      </p:sp>
      <p:pic>
        <p:nvPicPr>
          <p:cNvPr id="57" name="图片 56" descr="箭头 右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9656" y="5529263"/>
            <a:ext cx="115253" cy="115253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58679" y="5529263"/>
            <a:ext cx="115253" cy="115253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9"/>
            </p:custDataLst>
          </p:nvPr>
        </p:nvSpPr>
        <p:spPr>
          <a:xfrm>
            <a:off x="3532346" y="3016568"/>
            <a:ext cx="4693444" cy="123396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30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20"/>
            </p:custDataLst>
          </p:nvPr>
        </p:nvSpPr>
        <p:spPr>
          <a:xfrm>
            <a:off x="5199811" y="2096322"/>
            <a:ext cx="3025994" cy="86391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altLang="zh-CN" sz="4400" b="0" i="0" u="none" strike="noStrike" kern="1200" cap="none" spc="300" normalizeH="0" baseline="0" noProof="1" dirty="0">
                <a:gradFill>
                  <a:gsLst>
                    <a:gs pos="7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780000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>
              <a:lnSpc>
                <a:spcPct val="120000"/>
              </a:lnSpc>
            </a:pPr>
            <a:r>
              <a:rPr>
                <a:sym typeface="+mn-ea"/>
              </a:rPr>
              <a:t>编辑节编号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正文"/>
          <p:cNvSpPr txBox="1">
            <a:spLocks noGrp="1"/>
          </p:cNvSpPr>
          <p:nvPr>
            <p:ph idx="7"/>
            <p:custDataLst>
              <p:tags r:id="rId3"/>
            </p:custDataLst>
          </p:nvPr>
        </p:nvSpPr>
        <p:spPr>
          <a:xfrm>
            <a:off x="4800604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6"/>
            <p:custDataLst>
              <p:tags r:id="rId4"/>
            </p:custDataLst>
          </p:nvPr>
        </p:nvSpPr>
        <p:spPr>
          <a:xfrm>
            <a:off x="456300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6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8" name="正文"/>
          <p:cNvSpPr txBox="1">
            <a:spLocks noGrp="1"/>
          </p:cNvSpPr>
          <p:nvPr>
            <p:ph idx="9"/>
            <p:custDataLst>
              <p:tags r:id="rId3"/>
            </p:custDataLst>
          </p:nvPr>
        </p:nvSpPr>
        <p:spPr>
          <a:xfrm>
            <a:off x="46764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8"/>
            <p:custDataLst>
              <p:tags r:id="rId4"/>
            </p:custDataLst>
          </p:nvPr>
        </p:nvSpPr>
        <p:spPr>
          <a:xfrm>
            <a:off x="4676400" y="1929150"/>
            <a:ext cx="4006800" cy="30008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7"/>
            <p:custDataLst>
              <p:tags r:id="rId5"/>
            </p:custDataLst>
          </p:nvPr>
        </p:nvSpPr>
        <p:spPr>
          <a:xfrm>
            <a:off x="4563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6"/>
            <p:custDataLst>
              <p:tags r:id="rId6"/>
            </p:custDataLst>
          </p:nvPr>
        </p:nvSpPr>
        <p:spPr>
          <a:xfrm>
            <a:off x="456300" y="1929150"/>
            <a:ext cx="4006800" cy="30008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5"/>
            <p:custDataLst>
              <p:tags r:id="rId7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8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7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矩形: 圆顶角 12"/>
          <p:cNvSpPr/>
          <p:nvPr>
            <p:custDataLst>
              <p:tags r:id="rId4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248" y="1313498"/>
            <a:ext cx="8226743" cy="4236244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2"/>
            </p:custDataLst>
          </p:nvPr>
        </p:nvSpPr>
        <p:spPr>
          <a:xfrm>
            <a:off x="0" y="857250"/>
            <a:ext cx="9143999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: 圆顶角 12"/>
          <p:cNvSpPr/>
          <p:nvPr>
            <p:custDataLst>
              <p:tags r:id="rId13"/>
            </p:custDataLst>
          </p:nvPr>
        </p:nvSpPr>
        <p:spPr>
          <a:xfrm rot="16200000" flipH="1">
            <a:off x="2233613" y="20479"/>
            <a:ext cx="57150" cy="34551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cs typeface="MiSans" panose="00000500000000000000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8229124" y="1436370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8229124" y="1492568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>
            <a:off x="8229124" y="1548289"/>
            <a:ext cx="1538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456300" y="1965570"/>
            <a:ext cx="8226900" cy="3524402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"/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标题占位符 3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456299" y="1270746"/>
            <a:ext cx="8226899" cy="59243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accent2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image" Target="../media/image14.png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15.png"/><Relationship Id="rId1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4.xml"/><Relationship Id="rId2" Type="http://schemas.openxmlformats.org/officeDocument/2006/relationships/image" Target="../media/image9.png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10.png"/><Relationship Id="rId1" Type="http://schemas.openxmlformats.org/officeDocument/2006/relationships/tags" Target="../tags/tag14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1.png"/><Relationship Id="rId1" Type="http://schemas.openxmlformats.org/officeDocument/2006/relationships/tags" Target="../tags/tag14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2.png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13.png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操作系统实验报告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77023" y="4652228"/>
            <a:ext cx="1458000" cy="342900"/>
          </a:xfrm>
        </p:spPr>
        <p:txBody>
          <a:bodyPr/>
          <a:lstStyle/>
          <a:p>
            <a:r>
              <a:rPr lang="zh-CN" altLang="en-US"/>
              <a:t>周天逸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6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6565" y="2162810"/>
            <a:ext cx="8226425" cy="18935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实验</a:t>
            </a:r>
            <a:r>
              <a:rPr>
                <a:sym typeface="+mn-ea"/>
              </a:rPr>
              <a:t>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实验</a:t>
            </a:r>
            <a:r>
              <a:rPr>
                <a:sym typeface="+mn-ea"/>
              </a:rPr>
              <a:t>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7085" y="2080895"/>
            <a:ext cx="4751070" cy="3799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>
            <a:noAutofit/>
          </a:bodyPr>
          <a:p>
            <a:r>
              <a:rPr sz="15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文件（file）：</a:t>
            </a:r>
            <a:endParaRPr sz="15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名称（name）。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内容（vector&lt;string&gt; content）。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所有者（user owner）。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5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目录（dir）：</a:t>
            </a:r>
            <a:endParaRPr sz="15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名称（name）。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父目录（dir* pre）。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包含的文件（map&lt;string, file*&gt; files）。</a:t>
            </a:r>
            <a:endParaRPr sz="133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/>
            <a:r>
              <a:rPr sz="133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子目录（map&lt;string, dir*&gt; next）</a:t>
            </a:r>
            <a:r>
              <a:rPr sz="133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sz="133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5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使用map数据结构存储文件和子目录。</a:t>
            </a:r>
            <a:endParaRPr sz="15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7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实验步骤 - 定义数据结构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>
            <a:normAutofit fontScale="90000" lnSpcReduction="10000"/>
          </a:bodyPr>
          <a:p>
            <a:r>
              <a:rPr>
                <a:sym typeface="+mn-ea"/>
              </a:rPr>
              <a:t>cd：类似于实验3的shell实现，但增加了合理性判断。</a:t>
            </a:r>
          </a:p>
          <a:p>
            <a:r>
              <a:rPr>
                <a:sym typeface="+mn-ea"/>
              </a:rPr>
              <a:t>ls：遍历输出文件和目录信息。</a:t>
            </a:r>
          </a:p>
          <a:p>
            <a:r>
              <a:rPr>
                <a:sym typeface="+mn-ea"/>
              </a:rPr>
              <a:t>mkdir：创建新目录，考虑重名情况。</a:t>
            </a:r>
          </a:p>
          <a:p>
            <a:r>
              <a:rPr>
                <a:sym typeface="+mn-ea"/>
              </a:rPr>
              <a:t>touch：创建新文件，注意文件所有者。</a:t>
            </a:r>
          </a:p>
          <a:p>
            <a:r>
              <a:rPr>
                <a:sym typeface="+mn-ea"/>
              </a:rPr>
              <a:t>gedit：进行文件的读写操作。</a:t>
            </a:r>
          </a:p>
          <a:p>
            <a:r>
              <a:rPr>
                <a:sym typeface="+mn-ea"/>
              </a:rPr>
              <a:t>rm：删除文件或目录，递归删除。</a:t>
            </a:r>
          </a:p>
          <a:p>
            <a:r>
              <a:rPr>
                <a:sym typeface="+mn-ea"/>
              </a:rPr>
              <a:t>cp：复制文件或目录，递归复制。</a:t>
            </a:r>
          </a:p>
          <a:p>
            <a:r>
              <a:rPr>
                <a:sym typeface="+mn-ea"/>
              </a:rPr>
              <a:t>rename：更改文件或目录名，考虑重名和非法字符。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实验步骤 - 各功能函数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/>
          <a:p>
            <a:r>
              <a:rPr lang="zh-CN" altLang="en-US"/>
              <a:t>当路径解析正确时遍历输出文件和目录信息。输出就是对于map的操作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en-US" altLang="zh-CN"/>
              <a:t>ls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1685" y="2626360"/>
            <a:ext cx="5819140" cy="2672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>
            <a:normAutofit/>
          </a:bodyPr>
          <a:p>
            <a:r>
              <a:rPr lang="zh-CN" altLang="en-US"/>
              <a:t>先判断再当前目录下有没有重名的目录，如果又就不创建新的，否则创建一个新的目录对象，并放入map中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lt"/>
                <a:cs typeface="+mn-lt"/>
              </a:rPr>
              <a:t>dir *tmp = new dir();</a:t>
            </a:r>
            <a:endParaRPr lang="zh-CN" altLang="en-US">
              <a:solidFill>
                <a:schemeClr val="tx1"/>
              </a:solidFill>
              <a:latin typeface="+mn-lt"/>
              <a:cs typeface="+mn-lt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lt"/>
                <a:cs typeface="+mn-lt"/>
              </a:rPr>
              <a:t>tmp-&gt;name = name;</a:t>
            </a:r>
            <a:endParaRPr lang="zh-CN" altLang="en-US">
              <a:solidFill>
                <a:schemeClr val="tx1"/>
              </a:solidFill>
              <a:latin typeface="+mn-lt"/>
              <a:cs typeface="+mn-lt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lt"/>
                <a:cs typeface="+mn-lt"/>
              </a:rPr>
              <a:t>tmp-&gt;pre = curdir;</a:t>
            </a:r>
            <a:endParaRPr lang="zh-CN" altLang="en-US">
              <a:solidFill>
                <a:schemeClr val="tx1"/>
              </a:solidFill>
              <a:latin typeface="+mn-lt"/>
              <a:cs typeface="+mn-lt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lt"/>
                <a:cs typeface="+mn-lt"/>
              </a:rPr>
              <a:t>curdir-&gt;next[name] = tmp;</a:t>
            </a:r>
            <a:endParaRPr lang="zh-CN" altLang="en-US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en-US" altLang="zh-CN"/>
              <a:t>mkdir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>
            <a:normAutofit/>
          </a:bodyPr>
          <a:p>
            <a:r>
              <a:rPr lang="zh-CN" altLang="en-US"/>
              <a:t>创建一个新的文件，判断有没有非法字符或者重名现象。*值得注意的是，文件要给出文件的创建者，在后续文件读取操作时，需要判断文件的所有者才可以进行操作*</a:t>
            </a:r>
            <a:endParaRPr lang="zh-CN" altLang="en-US"/>
          </a:p>
          <a:p>
            <a:endParaRPr lang="zh-CN" altLang="en-US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en-US" altLang="zh-CN"/>
              <a:t>touch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9970" y="3136265"/>
            <a:ext cx="4664075" cy="2268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>
            <a:normAutofit/>
          </a:bodyPr>
          <a:p>
            <a:r>
              <a:rPr lang="zh-CN" altLang="en-US"/>
              <a:t>在此引入了一个临时文件机制：将存储在内存中的文件暂时存储到临时文件中，然后用gedit打开这个临时文件。在用户编辑完成后，再将临时文件中的内容转存到内存中。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en-US" altLang="zh-CN"/>
              <a:t>gedit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0295" y="3252470"/>
            <a:ext cx="4481195" cy="3221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/>
          <a:p>
            <a:r>
              <a:rPr lang="zh-CN" altLang="en-US"/>
              <a:t>1. file|dir，其中file与dir代表需要删除的文件或目录，目录（或文件）均可用绝对路径或者相对路径表示</a:t>
            </a:r>
            <a:endParaRPr lang="zh-CN" altLang="en-US"/>
          </a:p>
          <a:p>
            <a:r>
              <a:rPr lang="zh-CN" altLang="en-US"/>
              <a:t>2. 删目录应该时递归的删除.因本系统采用树形的目录结构，因此在删除目录时需要用到递归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zh-CN" altLang="en-US"/>
              <a:t>rm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7035" y="3906520"/>
            <a:ext cx="3988435" cy="2445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6"/>
          </p:nvPr>
        </p:nvSpPr>
        <p:spPr/>
        <p:txBody>
          <a:bodyPr/>
          <a:p>
            <a:r>
              <a:rPr lang="zh-CN" altLang="en-US"/>
              <a:t> 1. 复制一个文件或目录到指定路径下。</a:t>
            </a:r>
            <a:endParaRPr lang="zh-CN" altLang="en-US"/>
          </a:p>
          <a:p>
            <a:r>
              <a:rPr lang="zh-CN" altLang="en-US"/>
              <a:t> 2. 跟删除类似，在复制目录时需要用到递归复制</a:t>
            </a:r>
            <a:endParaRPr lang="zh-CN" altLang="en-US"/>
          </a:p>
          <a:p>
            <a:r>
              <a:rPr lang="zh-CN" altLang="en-US"/>
              <a:t> 3. 分为 -d 复制目录 -f复制文件 -cd复制目录，但不在原路径下保留原目录 -cf 复制文件，但不在原路径下保留原文件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5"/>
          </p:nvPr>
        </p:nvSpPr>
        <p:spPr/>
        <p:txBody>
          <a:bodyPr>
            <a:normAutofit fontScale="90000"/>
          </a:bodyPr>
          <a:p>
            <a:r>
              <a:rPr lang="zh-CN" altLang="en-US"/>
              <a:t>cp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8600" y="3949700"/>
            <a:ext cx="3463290" cy="2772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0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9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2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2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8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12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1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1.0"/>
</p:tagLst>
</file>

<file path=ppt/tags/tag13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13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UNIT_CONTENT_GROUP_TYPE" val="titlestyle"/>
  <p:tag name="KSO_WM_UNIT_TYPE" val="i"/>
  <p:tag name="KSO_WM_UNIT_INDEX" val="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1"/>
</p:tagLst>
</file>

<file path=ppt/tags/tag13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1"/>
  <p:tag name="KSO_WM_TEMPLATE_THUMBS_INDEX" val="1、9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1*a*1"/>
  <p:tag name="KSO_WM_TEMPLATE_CATEGORY" val="custom"/>
  <p:tag name="KSO_WM_TEMPLATE_INDEX" val="20230311"/>
  <p:tag name="KSO_WM_UNIT_LAYERLEVEL" val="1"/>
  <p:tag name="KSO_WM_TAG_VERSION" val="1.0"/>
  <p:tag name="KSO_WM_BEAUTIFY_FLAG" val="#wm#"/>
  <p:tag name="KSO_WM_UNIT_CONTENT_GROUP_TYPE" val="contentchip"/>
  <p:tag name="KSO_WM_UNIT_PRESET_TEXT" val="添加文档标题"/>
</p:tagLst>
</file>

<file path=ppt/tags/tag13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1_1*f*1"/>
  <p:tag name="KSO_WM_TEMPLATE_CATEGORY" val="custom"/>
  <p:tag name="KSO_WM_TEMPLATE_INDEX" val="20230311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SLIDE_ID" val="custom2023031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1"/>
  <p:tag name="KSO_WM_SLIDE_LAYOUT" val="a_b_f"/>
  <p:tag name="KSO_WM_SLIDE_LAYOUT_CNT" val="1_1_1"/>
  <p:tag name="KSO_WM_TEMPLATE_THUMBS_INDEX" val="1、9"/>
  <p:tag name="KSO_WM_SLIDE_CONTENT_AREA" val="{&quot;left&quot;:&quot;312.85&quot;,&quot;top&quot;:&quot;117.3&quot;,&quot;width&quot;:&quot;619.95&quot;,&quot;height&quot;:&quot;244.5&quot;}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8.xml><?xml version="1.0" encoding="utf-8"?>
<p:tagLst xmlns:p="http://schemas.openxmlformats.org/presentationml/2006/main">
  <p:tag name="commondata" val="eyJoZGlkIjoiZDYzMGMyYzVjNTJlNzU1MmZjMTA5YWMzMjM3MTMzOWEifQ=="/>
</p:tagLst>
</file>

<file path=ppt/tags/tag1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  <p:tag name="KSO_WM_UNIT_CONTENT_GROUP_TYPE" val="titlestyle"/>
</p:tagLst>
</file>

<file path=ppt/tags/tag2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2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5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54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5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6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7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8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8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UNIT_CONTENT_GROUP_TYPE" val="titlestyle"/>
  <p:tag name="KSO_WM_UNIT_TYPE" val="i"/>
  <p:tag name="KSO_WM_UNIT_INDEX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101">
      <a:dk1>
        <a:srgbClr val="000000"/>
      </a:dk1>
      <a:lt1>
        <a:srgbClr val="FFFFFF"/>
      </a:lt1>
      <a:dk2>
        <a:srgbClr val="260C60"/>
      </a:dk2>
      <a:lt2>
        <a:srgbClr val="D7E3FA"/>
      </a:lt2>
      <a:accent1>
        <a:srgbClr val="6124E5"/>
      </a:accent1>
      <a:accent2>
        <a:srgbClr val="4E4DE7"/>
      </a:accent2>
      <a:accent3>
        <a:srgbClr val="3A76E9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自定义 89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演示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MiSans</vt:lpstr>
      <vt:lpstr>Wingdings</vt:lpstr>
      <vt:lpstr>MiSans Heavy</vt:lpstr>
      <vt:lpstr>Segoe Print</vt:lpstr>
      <vt:lpstr>MiSans</vt:lpstr>
      <vt:lpstr>华文中宋</vt:lpstr>
      <vt:lpstr>华文宋体</vt:lpstr>
      <vt:lpstr>华文楷体</vt:lpstr>
      <vt:lpstr>华文行楷</vt:lpstr>
      <vt:lpstr>华文琥珀</vt:lpstr>
      <vt:lpstr>Times New Roman</vt:lpstr>
      <vt:lpstr>Office 主题</vt:lpstr>
      <vt:lpstr>操作系统实验报告</vt:lpstr>
      <vt:lpstr>PowerPoint 演示文稿</vt:lpstr>
      <vt:lpstr>PowerPoint 演示文稿</vt:lpstr>
      <vt:lpstr>PowerPoint 演示文稿</vt:lpstr>
      <vt:lpstr>ls</vt:lpstr>
      <vt:lpstr>mkdir</vt:lpstr>
      <vt:lpstr>touch</vt:lpstr>
      <vt:lpstr>PowerPoint 演示文稿</vt:lpstr>
      <vt:lpstr>PowerPoint 演示文稿</vt:lpstr>
      <vt:lpstr>实验步骤 - 定义数据结构</vt:lpstr>
      <vt:lpstr>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神来之笔</cp:lastModifiedBy>
  <cp:revision>10</cp:revision>
  <dcterms:created xsi:type="dcterms:W3CDTF">2013-01-27T09:14:00Z</dcterms:created>
  <dcterms:modified xsi:type="dcterms:W3CDTF">2023-12-26T15:19:05Z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198306D5C319493CAC505CE95A33E096_13</vt:lpwstr>
  </property>
  <property fmtid="{D5CDD505-2E9C-101B-9397-08002B2CF9AE}" pid="3" name="KSOProductBuildVer">
    <vt:lpwstr>2052-12.1.0.15712</vt:lpwstr>
  </property>
</Properties>
</file>