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43E302-DD7C-40CC-8791-2A8D013016D8}" v="5" dt="2022-06-01T00:48:15.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A2B0-16B5-6B06-AF82-8056F2938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2E7DA0-536B-6D3A-7547-6A26A96A68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38D556-4D67-1C2F-BFB1-AD4125AA3CFC}"/>
              </a:ext>
            </a:extLst>
          </p:cNvPr>
          <p:cNvSpPr>
            <a:spLocks noGrp="1"/>
          </p:cNvSpPr>
          <p:nvPr>
            <p:ph type="dt" sz="half" idx="10"/>
          </p:nvPr>
        </p:nvSpPr>
        <p:spPr/>
        <p:txBody>
          <a:bodyPr/>
          <a:lstStyle/>
          <a:p>
            <a:fld id="{C37C5ED5-255D-4AF9-9FE7-5FC998BAAD6B}" type="datetimeFigureOut">
              <a:rPr lang="en-US" smtClean="0"/>
              <a:t>6/1/2022</a:t>
            </a:fld>
            <a:endParaRPr lang="en-US"/>
          </a:p>
        </p:txBody>
      </p:sp>
      <p:sp>
        <p:nvSpPr>
          <p:cNvPr id="5" name="Footer Placeholder 4">
            <a:extLst>
              <a:ext uri="{FF2B5EF4-FFF2-40B4-BE49-F238E27FC236}">
                <a16:creationId xmlns:a16="http://schemas.microsoft.com/office/drawing/2014/main" id="{CB0F8D4E-DB43-6640-98C2-F83E08145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4C509-B3A9-EAF7-C71B-C2B1719411F7}"/>
              </a:ext>
            </a:extLst>
          </p:cNvPr>
          <p:cNvSpPr>
            <a:spLocks noGrp="1"/>
          </p:cNvSpPr>
          <p:nvPr>
            <p:ph type="sldNum" sz="quarter" idx="12"/>
          </p:nvPr>
        </p:nvSpPr>
        <p:spPr/>
        <p:txBody>
          <a:bodyPr/>
          <a:lstStyle/>
          <a:p>
            <a:fld id="{79EB4B84-1526-4570-95DD-BA3039F698DE}" type="slidenum">
              <a:rPr lang="en-US" smtClean="0"/>
              <a:t>‹#›</a:t>
            </a:fld>
            <a:endParaRPr lang="en-US"/>
          </a:p>
        </p:txBody>
      </p:sp>
    </p:spTree>
    <p:extLst>
      <p:ext uri="{BB962C8B-B14F-4D97-AF65-F5344CB8AC3E}">
        <p14:creationId xmlns:p14="http://schemas.microsoft.com/office/powerpoint/2010/main" val="151126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B227-E843-3E0F-50CA-2C3604F832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01976C-199C-E238-665F-426A7A6A86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544CD-FDE9-5DF2-BF4A-FFC288FBC389}"/>
              </a:ext>
            </a:extLst>
          </p:cNvPr>
          <p:cNvSpPr>
            <a:spLocks noGrp="1"/>
          </p:cNvSpPr>
          <p:nvPr>
            <p:ph type="dt" sz="half" idx="10"/>
          </p:nvPr>
        </p:nvSpPr>
        <p:spPr/>
        <p:txBody>
          <a:bodyPr/>
          <a:lstStyle/>
          <a:p>
            <a:fld id="{C37C5ED5-255D-4AF9-9FE7-5FC998BAAD6B}" type="datetimeFigureOut">
              <a:rPr lang="en-US" smtClean="0"/>
              <a:t>6/1/2022</a:t>
            </a:fld>
            <a:endParaRPr lang="en-US"/>
          </a:p>
        </p:txBody>
      </p:sp>
      <p:sp>
        <p:nvSpPr>
          <p:cNvPr id="5" name="Footer Placeholder 4">
            <a:extLst>
              <a:ext uri="{FF2B5EF4-FFF2-40B4-BE49-F238E27FC236}">
                <a16:creationId xmlns:a16="http://schemas.microsoft.com/office/drawing/2014/main" id="{A60FACDA-8E63-4917-6F6D-5F434262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9EBD0-8E29-8108-B777-5ECFA50B439C}"/>
              </a:ext>
            </a:extLst>
          </p:cNvPr>
          <p:cNvSpPr>
            <a:spLocks noGrp="1"/>
          </p:cNvSpPr>
          <p:nvPr>
            <p:ph type="sldNum" sz="quarter" idx="12"/>
          </p:nvPr>
        </p:nvSpPr>
        <p:spPr/>
        <p:txBody>
          <a:bodyPr/>
          <a:lstStyle/>
          <a:p>
            <a:fld id="{79EB4B84-1526-4570-95DD-BA3039F698DE}" type="slidenum">
              <a:rPr lang="en-US" smtClean="0"/>
              <a:t>‹#›</a:t>
            </a:fld>
            <a:endParaRPr lang="en-US"/>
          </a:p>
        </p:txBody>
      </p:sp>
    </p:spTree>
    <p:extLst>
      <p:ext uri="{BB962C8B-B14F-4D97-AF65-F5344CB8AC3E}">
        <p14:creationId xmlns:p14="http://schemas.microsoft.com/office/powerpoint/2010/main" val="118464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9B7EDA-38B2-AECA-5738-47C3950E9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D0FE60-1C16-FC19-2E8C-87FC65B986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8B17C-83B3-FDEE-16EE-FAFE470D9C50}"/>
              </a:ext>
            </a:extLst>
          </p:cNvPr>
          <p:cNvSpPr>
            <a:spLocks noGrp="1"/>
          </p:cNvSpPr>
          <p:nvPr>
            <p:ph type="dt" sz="half" idx="10"/>
          </p:nvPr>
        </p:nvSpPr>
        <p:spPr/>
        <p:txBody>
          <a:bodyPr/>
          <a:lstStyle/>
          <a:p>
            <a:fld id="{C37C5ED5-255D-4AF9-9FE7-5FC998BAAD6B}" type="datetimeFigureOut">
              <a:rPr lang="en-US" smtClean="0"/>
              <a:t>6/1/2022</a:t>
            </a:fld>
            <a:endParaRPr lang="en-US"/>
          </a:p>
        </p:txBody>
      </p:sp>
      <p:sp>
        <p:nvSpPr>
          <p:cNvPr id="5" name="Footer Placeholder 4">
            <a:extLst>
              <a:ext uri="{FF2B5EF4-FFF2-40B4-BE49-F238E27FC236}">
                <a16:creationId xmlns:a16="http://schemas.microsoft.com/office/drawing/2014/main" id="{14D162D0-B177-DF8C-EC5E-F06385892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9D65F-6B59-AB91-6DC4-1C50751BA0E3}"/>
              </a:ext>
            </a:extLst>
          </p:cNvPr>
          <p:cNvSpPr>
            <a:spLocks noGrp="1"/>
          </p:cNvSpPr>
          <p:nvPr>
            <p:ph type="sldNum" sz="quarter" idx="12"/>
          </p:nvPr>
        </p:nvSpPr>
        <p:spPr/>
        <p:txBody>
          <a:bodyPr/>
          <a:lstStyle/>
          <a:p>
            <a:fld id="{79EB4B84-1526-4570-95DD-BA3039F698DE}" type="slidenum">
              <a:rPr lang="en-US" smtClean="0"/>
              <a:t>‹#›</a:t>
            </a:fld>
            <a:endParaRPr lang="en-US"/>
          </a:p>
        </p:txBody>
      </p:sp>
    </p:spTree>
    <p:extLst>
      <p:ext uri="{BB962C8B-B14F-4D97-AF65-F5344CB8AC3E}">
        <p14:creationId xmlns:p14="http://schemas.microsoft.com/office/powerpoint/2010/main" val="306063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8D29-D918-5EA8-3F76-CAFFCFFAF3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EFC6D-6C03-2BE0-D9CF-99C5C5654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F5141-A73C-FC95-CD2B-205A638110A4}"/>
              </a:ext>
            </a:extLst>
          </p:cNvPr>
          <p:cNvSpPr>
            <a:spLocks noGrp="1"/>
          </p:cNvSpPr>
          <p:nvPr>
            <p:ph type="dt" sz="half" idx="10"/>
          </p:nvPr>
        </p:nvSpPr>
        <p:spPr/>
        <p:txBody>
          <a:bodyPr/>
          <a:lstStyle/>
          <a:p>
            <a:fld id="{C37C5ED5-255D-4AF9-9FE7-5FC998BAAD6B}" type="datetimeFigureOut">
              <a:rPr lang="en-US" smtClean="0"/>
              <a:t>6/1/2022</a:t>
            </a:fld>
            <a:endParaRPr lang="en-US"/>
          </a:p>
        </p:txBody>
      </p:sp>
      <p:sp>
        <p:nvSpPr>
          <p:cNvPr id="5" name="Footer Placeholder 4">
            <a:extLst>
              <a:ext uri="{FF2B5EF4-FFF2-40B4-BE49-F238E27FC236}">
                <a16:creationId xmlns:a16="http://schemas.microsoft.com/office/drawing/2014/main" id="{067702F6-F4D1-8BDE-5957-225BDFA78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E1678-EBF8-929B-8E6E-66155B2E73D3}"/>
              </a:ext>
            </a:extLst>
          </p:cNvPr>
          <p:cNvSpPr>
            <a:spLocks noGrp="1"/>
          </p:cNvSpPr>
          <p:nvPr>
            <p:ph type="sldNum" sz="quarter" idx="12"/>
          </p:nvPr>
        </p:nvSpPr>
        <p:spPr/>
        <p:txBody>
          <a:bodyPr/>
          <a:lstStyle/>
          <a:p>
            <a:fld id="{79EB4B84-1526-4570-95DD-BA3039F698DE}" type="slidenum">
              <a:rPr lang="en-US" smtClean="0"/>
              <a:t>‹#›</a:t>
            </a:fld>
            <a:endParaRPr lang="en-US"/>
          </a:p>
        </p:txBody>
      </p:sp>
    </p:spTree>
    <p:extLst>
      <p:ext uri="{BB962C8B-B14F-4D97-AF65-F5344CB8AC3E}">
        <p14:creationId xmlns:p14="http://schemas.microsoft.com/office/powerpoint/2010/main" val="425012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6E1F-7B63-2C58-7975-57B2BA4E9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3527EA-8E84-E4B1-73F6-5E0E692D8F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0C10C9-AA19-3052-B2A3-957D9CF41F76}"/>
              </a:ext>
            </a:extLst>
          </p:cNvPr>
          <p:cNvSpPr>
            <a:spLocks noGrp="1"/>
          </p:cNvSpPr>
          <p:nvPr>
            <p:ph type="dt" sz="half" idx="10"/>
          </p:nvPr>
        </p:nvSpPr>
        <p:spPr/>
        <p:txBody>
          <a:bodyPr/>
          <a:lstStyle/>
          <a:p>
            <a:fld id="{C37C5ED5-255D-4AF9-9FE7-5FC998BAAD6B}" type="datetimeFigureOut">
              <a:rPr lang="en-US" smtClean="0"/>
              <a:t>6/1/2022</a:t>
            </a:fld>
            <a:endParaRPr lang="en-US"/>
          </a:p>
        </p:txBody>
      </p:sp>
      <p:sp>
        <p:nvSpPr>
          <p:cNvPr id="5" name="Footer Placeholder 4">
            <a:extLst>
              <a:ext uri="{FF2B5EF4-FFF2-40B4-BE49-F238E27FC236}">
                <a16:creationId xmlns:a16="http://schemas.microsoft.com/office/drawing/2014/main" id="{88D3D856-4F4A-9095-A191-225BAF713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43C7C-8444-F51B-D4A2-DCAD80B2F113}"/>
              </a:ext>
            </a:extLst>
          </p:cNvPr>
          <p:cNvSpPr>
            <a:spLocks noGrp="1"/>
          </p:cNvSpPr>
          <p:nvPr>
            <p:ph type="sldNum" sz="quarter" idx="12"/>
          </p:nvPr>
        </p:nvSpPr>
        <p:spPr/>
        <p:txBody>
          <a:bodyPr/>
          <a:lstStyle/>
          <a:p>
            <a:fld id="{79EB4B84-1526-4570-95DD-BA3039F698DE}" type="slidenum">
              <a:rPr lang="en-US" smtClean="0"/>
              <a:t>‹#›</a:t>
            </a:fld>
            <a:endParaRPr lang="en-US"/>
          </a:p>
        </p:txBody>
      </p:sp>
    </p:spTree>
    <p:extLst>
      <p:ext uri="{BB962C8B-B14F-4D97-AF65-F5344CB8AC3E}">
        <p14:creationId xmlns:p14="http://schemas.microsoft.com/office/powerpoint/2010/main" val="142137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E0D2-92B0-DDCF-4992-D1BCFD817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A4B6A-7D3B-8F8B-3908-14BA9EC71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EE6531-C484-60C7-4FA5-975E03FB4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EF9CB0-D72D-A29C-E054-FEC19F79A44E}"/>
              </a:ext>
            </a:extLst>
          </p:cNvPr>
          <p:cNvSpPr>
            <a:spLocks noGrp="1"/>
          </p:cNvSpPr>
          <p:nvPr>
            <p:ph type="dt" sz="half" idx="10"/>
          </p:nvPr>
        </p:nvSpPr>
        <p:spPr/>
        <p:txBody>
          <a:bodyPr/>
          <a:lstStyle/>
          <a:p>
            <a:fld id="{C37C5ED5-255D-4AF9-9FE7-5FC998BAAD6B}" type="datetimeFigureOut">
              <a:rPr lang="en-US" smtClean="0"/>
              <a:t>6/1/2022</a:t>
            </a:fld>
            <a:endParaRPr lang="en-US"/>
          </a:p>
        </p:txBody>
      </p:sp>
      <p:sp>
        <p:nvSpPr>
          <p:cNvPr id="6" name="Footer Placeholder 5">
            <a:extLst>
              <a:ext uri="{FF2B5EF4-FFF2-40B4-BE49-F238E27FC236}">
                <a16:creationId xmlns:a16="http://schemas.microsoft.com/office/drawing/2014/main" id="{79663F8F-9D84-3C70-EDBB-A1870D536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2BAE0-EB90-CCF4-83D7-12B8DD6F7F1D}"/>
              </a:ext>
            </a:extLst>
          </p:cNvPr>
          <p:cNvSpPr>
            <a:spLocks noGrp="1"/>
          </p:cNvSpPr>
          <p:nvPr>
            <p:ph type="sldNum" sz="quarter" idx="12"/>
          </p:nvPr>
        </p:nvSpPr>
        <p:spPr/>
        <p:txBody>
          <a:bodyPr/>
          <a:lstStyle/>
          <a:p>
            <a:fld id="{79EB4B84-1526-4570-95DD-BA3039F698DE}" type="slidenum">
              <a:rPr lang="en-US" smtClean="0"/>
              <a:t>‹#›</a:t>
            </a:fld>
            <a:endParaRPr lang="en-US"/>
          </a:p>
        </p:txBody>
      </p:sp>
    </p:spTree>
    <p:extLst>
      <p:ext uri="{BB962C8B-B14F-4D97-AF65-F5344CB8AC3E}">
        <p14:creationId xmlns:p14="http://schemas.microsoft.com/office/powerpoint/2010/main" val="181044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9D1B-1F5B-D84D-5E54-FA8B6E435C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EF8A66-E591-9363-E6C0-A2F644F6C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4110B-1D2C-9B9E-FF72-047A4B93A3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AA7CFF-9716-7AD1-84EE-2BD47022BC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0494AC-98C0-BC55-29DB-CCD1039382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8DD43C-6BD1-3F7A-C4DC-8DDDB6ACA409}"/>
              </a:ext>
            </a:extLst>
          </p:cNvPr>
          <p:cNvSpPr>
            <a:spLocks noGrp="1"/>
          </p:cNvSpPr>
          <p:nvPr>
            <p:ph type="dt" sz="half" idx="10"/>
          </p:nvPr>
        </p:nvSpPr>
        <p:spPr/>
        <p:txBody>
          <a:bodyPr/>
          <a:lstStyle/>
          <a:p>
            <a:fld id="{C37C5ED5-255D-4AF9-9FE7-5FC998BAAD6B}" type="datetimeFigureOut">
              <a:rPr lang="en-US" smtClean="0"/>
              <a:t>6/1/2022</a:t>
            </a:fld>
            <a:endParaRPr lang="en-US"/>
          </a:p>
        </p:txBody>
      </p:sp>
      <p:sp>
        <p:nvSpPr>
          <p:cNvPr id="8" name="Footer Placeholder 7">
            <a:extLst>
              <a:ext uri="{FF2B5EF4-FFF2-40B4-BE49-F238E27FC236}">
                <a16:creationId xmlns:a16="http://schemas.microsoft.com/office/drawing/2014/main" id="{01A518E4-DADD-8D48-D26D-903FDC9117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5EE098-25F2-D88A-9D55-F5A478C997EF}"/>
              </a:ext>
            </a:extLst>
          </p:cNvPr>
          <p:cNvSpPr>
            <a:spLocks noGrp="1"/>
          </p:cNvSpPr>
          <p:nvPr>
            <p:ph type="sldNum" sz="quarter" idx="12"/>
          </p:nvPr>
        </p:nvSpPr>
        <p:spPr/>
        <p:txBody>
          <a:bodyPr/>
          <a:lstStyle/>
          <a:p>
            <a:fld id="{79EB4B84-1526-4570-95DD-BA3039F698DE}" type="slidenum">
              <a:rPr lang="en-US" smtClean="0"/>
              <a:t>‹#›</a:t>
            </a:fld>
            <a:endParaRPr lang="en-US"/>
          </a:p>
        </p:txBody>
      </p:sp>
    </p:spTree>
    <p:extLst>
      <p:ext uri="{BB962C8B-B14F-4D97-AF65-F5344CB8AC3E}">
        <p14:creationId xmlns:p14="http://schemas.microsoft.com/office/powerpoint/2010/main" val="197617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09CC-47F0-4550-A29D-6849E9B130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DBBF92-967E-88B5-56AA-D34D37E006F8}"/>
              </a:ext>
            </a:extLst>
          </p:cNvPr>
          <p:cNvSpPr>
            <a:spLocks noGrp="1"/>
          </p:cNvSpPr>
          <p:nvPr>
            <p:ph type="dt" sz="half" idx="10"/>
          </p:nvPr>
        </p:nvSpPr>
        <p:spPr/>
        <p:txBody>
          <a:bodyPr/>
          <a:lstStyle/>
          <a:p>
            <a:fld id="{C37C5ED5-255D-4AF9-9FE7-5FC998BAAD6B}" type="datetimeFigureOut">
              <a:rPr lang="en-US" smtClean="0"/>
              <a:t>6/1/2022</a:t>
            </a:fld>
            <a:endParaRPr lang="en-US"/>
          </a:p>
        </p:txBody>
      </p:sp>
      <p:sp>
        <p:nvSpPr>
          <p:cNvPr id="4" name="Footer Placeholder 3">
            <a:extLst>
              <a:ext uri="{FF2B5EF4-FFF2-40B4-BE49-F238E27FC236}">
                <a16:creationId xmlns:a16="http://schemas.microsoft.com/office/drawing/2014/main" id="{BD677AC2-7BD6-310E-68FD-EE33672529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FE5066-2B4B-7E69-7E50-8A9F2020603A}"/>
              </a:ext>
            </a:extLst>
          </p:cNvPr>
          <p:cNvSpPr>
            <a:spLocks noGrp="1"/>
          </p:cNvSpPr>
          <p:nvPr>
            <p:ph type="sldNum" sz="quarter" idx="12"/>
          </p:nvPr>
        </p:nvSpPr>
        <p:spPr/>
        <p:txBody>
          <a:bodyPr/>
          <a:lstStyle/>
          <a:p>
            <a:fld id="{79EB4B84-1526-4570-95DD-BA3039F698DE}" type="slidenum">
              <a:rPr lang="en-US" smtClean="0"/>
              <a:t>‹#›</a:t>
            </a:fld>
            <a:endParaRPr lang="en-US"/>
          </a:p>
        </p:txBody>
      </p:sp>
    </p:spTree>
    <p:extLst>
      <p:ext uri="{BB962C8B-B14F-4D97-AF65-F5344CB8AC3E}">
        <p14:creationId xmlns:p14="http://schemas.microsoft.com/office/powerpoint/2010/main" val="205357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EB6839-7EC2-1F0E-7B6E-2B3E43A1A5A1}"/>
              </a:ext>
            </a:extLst>
          </p:cNvPr>
          <p:cNvSpPr>
            <a:spLocks noGrp="1"/>
          </p:cNvSpPr>
          <p:nvPr>
            <p:ph type="dt" sz="half" idx="10"/>
          </p:nvPr>
        </p:nvSpPr>
        <p:spPr/>
        <p:txBody>
          <a:bodyPr/>
          <a:lstStyle/>
          <a:p>
            <a:fld id="{C37C5ED5-255D-4AF9-9FE7-5FC998BAAD6B}" type="datetimeFigureOut">
              <a:rPr lang="en-US" smtClean="0"/>
              <a:t>6/1/2022</a:t>
            </a:fld>
            <a:endParaRPr lang="en-US"/>
          </a:p>
        </p:txBody>
      </p:sp>
      <p:sp>
        <p:nvSpPr>
          <p:cNvPr id="3" name="Footer Placeholder 2">
            <a:extLst>
              <a:ext uri="{FF2B5EF4-FFF2-40B4-BE49-F238E27FC236}">
                <a16:creationId xmlns:a16="http://schemas.microsoft.com/office/drawing/2014/main" id="{BEC020A7-1F79-4EC8-9BCB-CA638D387C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FDF4E8-059F-C9BC-BDCA-AD0AA1BB2721}"/>
              </a:ext>
            </a:extLst>
          </p:cNvPr>
          <p:cNvSpPr>
            <a:spLocks noGrp="1"/>
          </p:cNvSpPr>
          <p:nvPr>
            <p:ph type="sldNum" sz="quarter" idx="12"/>
          </p:nvPr>
        </p:nvSpPr>
        <p:spPr/>
        <p:txBody>
          <a:bodyPr/>
          <a:lstStyle/>
          <a:p>
            <a:fld id="{79EB4B84-1526-4570-95DD-BA3039F698DE}" type="slidenum">
              <a:rPr lang="en-US" smtClean="0"/>
              <a:t>‹#›</a:t>
            </a:fld>
            <a:endParaRPr lang="en-US"/>
          </a:p>
        </p:txBody>
      </p:sp>
    </p:spTree>
    <p:extLst>
      <p:ext uri="{BB962C8B-B14F-4D97-AF65-F5344CB8AC3E}">
        <p14:creationId xmlns:p14="http://schemas.microsoft.com/office/powerpoint/2010/main" val="398277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132B-155C-11EB-C99B-6E7EECF2E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25F103-B84C-3477-5691-906E6FDAB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EF35DB-6696-3060-E9EA-D6BA2F683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8BAF9-752A-2E8D-6615-F37C606C8EC2}"/>
              </a:ext>
            </a:extLst>
          </p:cNvPr>
          <p:cNvSpPr>
            <a:spLocks noGrp="1"/>
          </p:cNvSpPr>
          <p:nvPr>
            <p:ph type="dt" sz="half" idx="10"/>
          </p:nvPr>
        </p:nvSpPr>
        <p:spPr/>
        <p:txBody>
          <a:bodyPr/>
          <a:lstStyle/>
          <a:p>
            <a:fld id="{C37C5ED5-255D-4AF9-9FE7-5FC998BAAD6B}" type="datetimeFigureOut">
              <a:rPr lang="en-US" smtClean="0"/>
              <a:t>6/1/2022</a:t>
            </a:fld>
            <a:endParaRPr lang="en-US"/>
          </a:p>
        </p:txBody>
      </p:sp>
      <p:sp>
        <p:nvSpPr>
          <p:cNvPr id="6" name="Footer Placeholder 5">
            <a:extLst>
              <a:ext uri="{FF2B5EF4-FFF2-40B4-BE49-F238E27FC236}">
                <a16:creationId xmlns:a16="http://schemas.microsoft.com/office/drawing/2014/main" id="{28FF7A38-8348-D6AD-8158-3C914F66D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2C6B6-AD43-ED9D-326C-B313585ECD68}"/>
              </a:ext>
            </a:extLst>
          </p:cNvPr>
          <p:cNvSpPr>
            <a:spLocks noGrp="1"/>
          </p:cNvSpPr>
          <p:nvPr>
            <p:ph type="sldNum" sz="quarter" idx="12"/>
          </p:nvPr>
        </p:nvSpPr>
        <p:spPr/>
        <p:txBody>
          <a:bodyPr/>
          <a:lstStyle/>
          <a:p>
            <a:fld id="{79EB4B84-1526-4570-95DD-BA3039F698DE}" type="slidenum">
              <a:rPr lang="en-US" smtClean="0"/>
              <a:t>‹#›</a:t>
            </a:fld>
            <a:endParaRPr lang="en-US"/>
          </a:p>
        </p:txBody>
      </p:sp>
    </p:spTree>
    <p:extLst>
      <p:ext uri="{BB962C8B-B14F-4D97-AF65-F5344CB8AC3E}">
        <p14:creationId xmlns:p14="http://schemas.microsoft.com/office/powerpoint/2010/main" val="21797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994C-49C0-F7D8-38A6-5AD465777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5A76BC-D252-790D-2FD2-B46E4D30AE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4E184B-10F4-30E2-EC10-F241127B5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A23771-7194-5043-E8C6-E84331707B6C}"/>
              </a:ext>
            </a:extLst>
          </p:cNvPr>
          <p:cNvSpPr>
            <a:spLocks noGrp="1"/>
          </p:cNvSpPr>
          <p:nvPr>
            <p:ph type="dt" sz="half" idx="10"/>
          </p:nvPr>
        </p:nvSpPr>
        <p:spPr/>
        <p:txBody>
          <a:bodyPr/>
          <a:lstStyle/>
          <a:p>
            <a:fld id="{C37C5ED5-255D-4AF9-9FE7-5FC998BAAD6B}" type="datetimeFigureOut">
              <a:rPr lang="en-US" smtClean="0"/>
              <a:t>6/1/2022</a:t>
            </a:fld>
            <a:endParaRPr lang="en-US"/>
          </a:p>
        </p:txBody>
      </p:sp>
      <p:sp>
        <p:nvSpPr>
          <p:cNvPr id="6" name="Footer Placeholder 5">
            <a:extLst>
              <a:ext uri="{FF2B5EF4-FFF2-40B4-BE49-F238E27FC236}">
                <a16:creationId xmlns:a16="http://schemas.microsoft.com/office/drawing/2014/main" id="{7FC5EBBF-0250-A0AC-EE7B-8689A016B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DE739-0F82-013F-92D7-43919F727A18}"/>
              </a:ext>
            </a:extLst>
          </p:cNvPr>
          <p:cNvSpPr>
            <a:spLocks noGrp="1"/>
          </p:cNvSpPr>
          <p:nvPr>
            <p:ph type="sldNum" sz="quarter" idx="12"/>
          </p:nvPr>
        </p:nvSpPr>
        <p:spPr/>
        <p:txBody>
          <a:bodyPr/>
          <a:lstStyle/>
          <a:p>
            <a:fld id="{79EB4B84-1526-4570-95DD-BA3039F698DE}" type="slidenum">
              <a:rPr lang="en-US" smtClean="0"/>
              <a:t>‹#›</a:t>
            </a:fld>
            <a:endParaRPr lang="en-US"/>
          </a:p>
        </p:txBody>
      </p:sp>
    </p:spTree>
    <p:extLst>
      <p:ext uri="{BB962C8B-B14F-4D97-AF65-F5344CB8AC3E}">
        <p14:creationId xmlns:p14="http://schemas.microsoft.com/office/powerpoint/2010/main" val="132817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B6DE06-9327-D6ED-C3E0-379725F9D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361B33-4D86-AB33-FDDA-CB5B29CD0B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F8899-D80E-D08A-C62A-FE550B508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C5ED5-255D-4AF9-9FE7-5FC998BAAD6B}" type="datetimeFigureOut">
              <a:rPr lang="en-US" smtClean="0"/>
              <a:t>6/1/2022</a:t>
            </a:fld>
            <a:endParaRPr lang="en-US"/>
          </a:p>
        </p:txBody>
      </p:sp>
      <p:sp>
        <p:nvSpPr>
          <p:cNvPr id="5" name="Footer Placeholder 4">
            <a:extLst>
              <a:ext uri="{FF2B5EF4-FFF2-40B4-BE49-F238E27FC236}">
                <a16:creationId xmlns:a16="http://schemas.microsoft.com/office/drawing/2014/main" id="{D44EEC46-2B4B-B7C4-4D00-175A8CE86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20486A-304E-88B7-4AC7-E7BDF94B6D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B4B84-1526-4570-95DD-BA3039F698DE}" type="slidenum">
              <a:rPr lang="en-US" smtClean="0"/>
              <a:t>‹#›</a:t>
            </a:fld>
            <a:endParaRPr lang="en-US"/>
          </a:p>
        </p:txBody>
      </p:sp>
    </p:spTree>
    <p:extLst>
      <p:ext uri="{BB962C8B-B14F-4D97-AF65-F5344CB8AC3E}">
        <p14:creationId xmlns:p14="http://schemas.microsoft.com/office/powerpoint/2010/main" val="212120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546529-9871-13C7-D9FE-780526F454E6}"/>
              </a:ext>
            </a:extLst>
          </p:cNvPr>
          <p:cNvSpPr txBox="1"/>
          <p:nvPr/>
        </p:nvSpPr>
        <p:spPr>
          <a:xfrm>
            <a:off x="1052762" y="791715"/>
            <a:ext cx="1437774" cy="369332"/>
          </a:xfrm>
          <a:prstGeom prst="rect">
            <a:avLst/>
          </a:prstGeom>
          <a:noFill/>
        </p:spPr>
        <p:txBody>
          <a:bodyPr wrap="square" rtlCol="0">
            <a:spAutoFit/>
          </a:bodyPr>
          <a:lstStyle/>
          <a:p>
            <a:r>
              <a:rPr lang="en-US" dirty="0"/>
              <a:t>Self-Teaching</a:t>
            </a:r>
          </a:p>
        </p:txBody>
      </p:sp>
      <p:sp>
        <p:nvSpPr>
          <p:cNvPr id="5" name="TextBox 4">
            <a:extLst>
              <a:ext uri="{FF2B5EF4-FFF2-40B4-BE49-F238E27FC236}">
                <a16:creationId xmlns:a16="http://schemas.microsoft.com/office/drawing/2014/main" id="{57551184-1140-E3F0-16DC-E8515F77E15F}"/>
              </a:ext>
            </a:extLst>
          </p:cNvPr>
          <p:cNvSpPr txBox="1"/>
          <p:nvPr/>
        </p:nvSpPr>
        <p:spPr>
          <a:xfrm>
            <a:off x="1052762" y="1161047"/>
            <a:ext cx="8771021" cy="1754326"/>
          </a:xfrm>
          <a:prstGeom prst="rect">
            <a:avLst/>
          </a:prstGeom>
          <a:noFill/>
        </p:spPr>
        <p:txBody>
          <a:bodyPr wrap="square" rtlCol="0">
            <a:spAutoFit/>
          </a:bodyPr>
          <a:lstStyle/>
          <a:p>
            <a:pPr marL="342900" indent="-342900">
              <a:buAutoNum type="arabicPeriod"/>
            </a:pPr>
            <a:r>
              <a:rPr lang="en-US" dirty="0"/>
              <a:t>Use bilingual data to train a teacher (20M data)</a:t>
            </a:r>
          </a:p>
          <a:p>
            <a:pPr marL="342900" indent="-342900">
              <a:buAutoNum type="arabicPeriod"/>
            </a:pPr>
            <a:r>
              <a:rPr lang="en-US" dirty="0"/>
              <a:t>Generate synthetic data using monolingual data with beam search (self-training benefits from beam search)  (40M data, more than 10 epoch) (4 bleu improve)</a:t>
            </a:r>
          </a:p>
          <a:p>
            <a:pPr marL="342900" indent="-342900">
              <a:buAutoNum type="arabicPeriod"/>
            </a:pPr>
            <a:r>
              <a:rPr lang="en-US" dirty="0"/>
              <a:t>Train student on both synthetic and bilingual data.</a:t>
            </a:r>
          </a:p>
          <a:p>
            <a:pPr marL="342900" indent="-342900">
              <a:buAutoNum type="arabicPeriod"/>
            </a:pPr>
            <a:r>
              <a:rPr lang="en-US"/>
              <a:t>&lt;sangkeuc@andrew.cmu.edu&gt;</a:t>
            </a:r>
          </a:p>
          <a:p>
            <a:pPr marL="342900" indent="-342900">
              <a:buAutoNum type="arabicPeriod"/>
            </a:pPr>
            <a:endParaRPr lang="en-US" dirty="0"/>
          </a:p>
        </p:txBody>
      </p:sp>
      <p:sp>
        <p:nvSpPr>
          <p:cNvPr id="6" name="TextBox 5">
            <a:extLst>
              <a:ext uri="{FF2B5EF4-FFF2-40B4-BE49-F238E27FC236}">
                <a16:creationId xmlns:a16="http://schemas.microsoft.com/office/drawing/2014/main" id="{3119D539-950D-EA71-6D20-478219ACD006}"/>
              </a:ext>
            </a:extLst>
          </p:cNvPr>
          <p:cNvSpPr txBox="1"/>
          <p:nvPr/>
        </p:nvSpPr>
        <p:spPr>
          <a:xfrm>
            <a:off x="956510" y="2852302"/>
            <a:ext cx="8819147" cy="3693319"/>
          </a:xfrm>
          <a:prstGeom prst="rect">
            <a:avLst/>
          </a:prstGeom>
          <a:noFill/>
        </p:spPr>
        <p:txBody>
          <a:bodyPr wrap="square" rtlCol="0">
            <a:spAutoFit/>
          </a:bodyPr>
          <a:lstStyle/>
          <a:p>
            <a:r>
              <a:rPr lang="en-US" dirty="0"/>
              <a:t>Current issues:</a:t>
            </a:r>
          </a:p>
          <a:p>
            <a:pPr marL="342900" indent="-342900">
              <a:buAutoNum type="arabicPeriod"/>
            </a:pPr>
            <a:r>
              <a:rPr lang="en-US" dirty="0"/>
              <a:t>With 3-stages-training, 1 epoch = 1day (500k data)  </a:t>
            </a:r>
            <a:r>
              <a:rPr lang="en-US" dirty="0">
                <a:sym typeface="Wingdings" panose="05000000000000000000" pitchFamily="2" charset="2"/>
              </a:rPr>
              <a:t> cannot train from scratch</a:t>
            </a:r>
          </a:p>
          <a:p>
            <a:pPr marL="342900" indent="-342900">
              <a:buAutoNum type="arabicPeriod"/>
            </a:pPr>
            <a:r>
              <a:rPr lang="en-US" dirty="0">
                <a:sym typeface="Wingdings" panose="05000000000000000000" pitchFamily="2" charset="2"/>
              </a:rPr>
              <a:t>So we start from pre-trained model. Teacher and student are both pretrained on bilingual text, and then we want to show that our method further improve the model.  We need </a:t>
            </a:r>
            <a:r>
              <a:rPr lang="zh-CN" altLang="en-US" dirty="0">
                <a:sym typeface="Wingdings" panose="05000000000000000000" pitchFamily="2" charset="2"/>
              </a:rPr>
              <a:t>①</a:t>
            </a:r>
            <a:r>
              <a:rPr lang="en-US" altLang="zh-CN" dirty="0">
                <a:sym typeface="Wingdings" panose="05000000000000000000" pitchFamily="2" charset="2"/>
              </a:rPr>
              <a:t>beam search </a:t>
            </a:r>
            <a:r>
              <a:rPr lang="zh-CN" altLang="en-US" dirty="0">
                <a:sym typeface="Wingdings" panose="05000000000000000000" pitchFamily="2" charset="2"/>
              </a:rPr>
              <a:t>②</a:t>
            </a:r>
            <a:r>
              <a:rPr lang="en-US" altLang="zh-CN" dirty="0">
                <a:sym typeface="Wingdings" panose="05000000000000000000" pitchFamily="2" charset="2"/>
              </a:rPr>
              <a:t>take advantage of A( data loss weight for teacher)</a:t>
            </a:r>
            <a:r>
              <a:rPr lang="en-US" dirty="0">
                <a:sym typeface="Wingdings" panose="05000000000000000000" pitchFamily="2" charset="2"/>
              </a:rPr>
              <a:t> </a:t>
            </a:r>
          </a:p>
          <a:p>
            <a:pPr marL="342900" indent="-342900">
              <a:buAutoNum type="arabicPeriod"/>
            </a:pPr>
            <a:r>
              <a:rPr lang="en-US" dirty="0">
                <a:sym typeface="Wingdings" panose="05000000000000000000" pitchFamily="2" charset="2"/>
              </a:rPr>
              <a:t>Beam search has low GPU utilization and higher beam width need more memory  slow</a:t>
            </a:r>
          </a:p>
          <a:p>
            <a:pPr marL="342900" indent="-342900">
              <a:buAutoNum type="arabicPeriod"/>
            </a:pPr>
            <a:r>
              <a:rPr lang="en-US" dirty="0">
                <a:sym typeface="Wingdings" panose="05000000000000000000" pitchFamily="2" charset="2"/>
              </a:rPr>
              <a:t>When A is not trained well, the synthetic data will just degrade the performance of student. Also, training only on monolingual data will cause overfitting.</a:t>
            </a:r>
          </a:p>
          <a:p>
            <a:pPr marL="342900" indent="-342900">
              <a:buAutoNum type="arabicPeriod"/>
            </a:pPr>
            <a:r>
              <a:rPr lang="en-US" dirty="0">
                <a:sym typeface="Wingdings" panose="05000000000000000000" pitchFamily="2" charset="2"/>
              </a:rPr>
              <a:t>How should we choose the bilingual data and monolingual data? Should we choose WMT14 </a:t>
            </a:r>
            <a:r>
              <a:rPr lang="en-US" dirty="0" err="1">
                <a:sym typeface="Wingdings" panose="05000000000000000000" pitchFamily="2" charset="2"/>
              </a:rPr>
              <a:t>en</a:t>
            </a:r>
            <a:r>
              <a:rPr lang="en-US" dirty="0">
                <a:sym typeface="Wingdings" panose="05000000000000000000" pitchFamily="2" charset="2"/>
              </a:rPr>
              <a:t>-de which is popular, or should we choose new one like WMT20?</a:t>
            </a:r>
          </a:p>
          <a:p>
            <a:pPr marL="342900" indent="-342900">
              <a:buAutoNum type="arabicPeriod"/>
            </a:pPr>
            <a:r>
              <a:rPr lang="en-US" dirty="0">
                <a:sym typeface="Wingdings" panose="05000000000000000000" pitchFamily="2" charset="2"/>
              </a:rPr>
              <a:t>Fail to fully reproduce the baseline model performance, but in other paper, people use 27.3 as baseline.</a:t>
            </a:r>
          </a:p>
          <a:p>
            <a:endParaRPr lang="en-US" dirty="0"/>
          </a:p>
        </p:txBody>
      </p:sp>
    </p:spTree>
    <p:extLst>
      <p:ext uri="{BB962C8B-B14F-4D97-AF65-F5344CB8AC3E}">
        <p14:creationId xmlns:p14="http://schemas.microsoft.com/office/powerpoint/2010/main" val="428188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0D61B-2ED4-03E4-8A9C-96779491D962}"/>
              </a:ext>
            </a:extLst>
          </p:cNvPr>
          <p:cNvSpPr>
            <a:spLocks noGrp="1"/>
          </p:cNvSpPr>
          <p:nvPr>
            <p:ph idx="1"/>
          </p:nvPr>
        </p:nvSpPr>
        <p:spPr/>
        <p:txBody>
          <a:bodyPr/>
          <a:lstStyle/>
          <a:p>
            <a:r>
              <a:rPr lang="en-US" dirty="0"/>
              <a:t>Should back translation more fit, as it can improve the model without beam search and high-quality synthetic data. (because it take advantage of the different between encoder and decoder)</a:t>
            </a:r>
          </a:p>
          <a:p>
            <a:r>
              <a:rPr lang="en-US" dirty="0"/>
              <a:t>Do we need brevity penalty for BLEU score calculation </a:t>
            </a:r>
            <a:r>
              <a:rPr lang="en-US" altLang="zh-CN" dirty="0"/>
              <a:t>when we write paper?</a:t>
            </a:r>
            <a:endParaRPr lang="en-US" dirty="0"/>
          </a:p>
        </p:txBody>
      </p:sp>
      <p:sp>
        <p:nvSpPr>
          <p:cNvPr id="4" name="TextBox 3">
            <a:extLst>
              <a:ext uri="{FF2B5EF4-FFF2-40B4-BE49-F238E27FC236}">
                <a16:creationId xmlns:a16="http://schemas.microsoft.com/office/drawing/2014/main" id="{5633152F-64C9-FB1D-C21D-D98BB1658362}"/>
              </a:ext>
            </a:extLst>
          </p:cNvPr>
          <p:cNvSpPr txBox="1"/>
          <p:nvPr/>
        </p:nvSpPr>
        <p:spPr>
          <a:xfrm>
            <a:off x="1010653" y="3591426"/>
            <a:ext cx="2418347"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65907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1D2228-CA83-FEF9-706B-EFB624D15DF5}"/>
              </a:ext>
            </a:extLst>
          </p:cNvPr>
          <p:cNvSpPr/>
          <p:nvPr/>
        </p:nvSpPr>
        <p:spPr>
          <a:xfrm>
            <a:off x="1661851" y="4402155"/>
            <a:ext cx="1742661" cy="940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EN-DE</a:t>
            </a:r>
            <a:endParaRPr lang="en-US" dirty="0"/>
          </a:p>
        </p:txBody>
      </p:sp>
      <p:sp>
        <p:nvSpPr>
          <p:cNvPr id="5" name="TextBox 4">
            <a:extLst>
              <a:ext uri="{FF2B5EF4-FFF2-40B4-BE49-F238E27FC236}">
                <a16:creationId xmlns:a16="http://schemas.microsoft.com/office/drawing/2014/main" id="{21000900-C0FA-D45B-BB70-4709C3F3E1AF}"/>
              </a:ext>
            </a:extLst>
          </p:cNvPr>
          <p:cNvSpPr txBox="1"/>
          <p:nvPr/>
        </p:nvSpPr>
        <p:spPr>
          <a:xfrm>
            <a:off x="921947" y="4687941"/>
            <a:ext cx="304892" cy="369332"/>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81591EA5-9450-F08B-6FDF-C28CC8BEC5B7}"/>
              </a:ext>
            </a:extLst>
          </p:cNvPr>
          <p:cNvSpPr txBox="1"/>
          <p:nvPr/>
        </p:nvSpPr>
        <p:spPr>
          <a:xfrm>
            <a:off x="3857298" y="2753443"/>
            <a:ext cx="296876" cy="369332"/>
          </a:xfrm>
          <a:prstGeom prst="rect">
            <a:avLst/>
          </a:prstGeom>
          <a:noFill/>
        </p:spPr>
        <p:txBody>
          <a:bodyPr wrap="none" rtlCol="0">
            <a:spAutoFit/>
          </a:bodyPr>
          <a:lstStyle/>
          <a:p>
            <a:r>
              <a:rPr lang="en-US" altLang="zh-CN" dirty="0"/>
              <a:t>Y</a:t>
            </a:r>
            <a:endParaRPr lang="en-US" dirty="0"/>
          </a:p>
        </p:txBody>
      </p:sp>
      <p:sp>
        <p:nvSpPr>
          <p:cNvPr id="7" name="TextBox 6">
            <a:extLst>
              <a:ext uri="{FF2B5EF4-FFF2-40B4-BE49-F238E27FC236}">
                <a16:creationId xmlns:a16="http://schemas.microsoft.com/office/drawing/2014/main" id="{3C73E7B5-2A7E-0901-6CD7-14237C8EDC36}"/>
              </a:ext>
            </a:extLst>
          </p:cNvPr>
          <p:cNvSpPr txBox="1"/>
          <p:nvPr/>
        </p:nvSpPr>
        <p:spPr>
          <a:xfrm>
            <a:off x="3839524" y="4687941"/>
            <a:ext cx="412292" cy="369332"/>
          </a:xfrm>
          <a:prstGeom prst="rect">
            <a:avLst/>
          </a:prstGeom>
          <a:noFill/>
        </p:spPr>
        <p:txBody>
          <a:bodyPr wrap="none" rtlCol="0">
            <a:spAutoFit/>
          </a:bodyPr>
          <a:lstStyle/>
          <a:p>
            <a:r>
              <a:rPr lang="en-US" dirty="0"/>
              <a:t>Y^</a:t>
            </a:r>
          </a:p>
        </p:txBody>
      </p:sp>
      <p:cxnSp>
        <p:nvCxnSpPr>
          <p:cNvPr id="9" name="Straight Arrow Connector 8">
            <a:extLst>
              <a:ext uri="{FF2B5EF4-FFF2-40B4-BE49-F238E27FC236}">
                <a16:creationId xmlns:a16="http://schemas.microsoft.com/office/drawing/2014/main" id="{87C2BD80-BE6A-FCC8-3F70-26B4D9FDFC78}"/>
              </a:ext>
            </a:extLst>
          </p:cNvPr>
          <p:cNvCxnSpPr>
            <a:stCxn id="5" idx="3"/>
            <a:endCxn id="4" idx="1"/>
          </p:cNvCxnSpPr>
          <p:nvPr/>
        </p:nvCxnSpPr>
        <p:spPr>
          <a:xfrm>
            <a:off x="1226839" y="4872607"/>
            <a:ext cx="435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712422D-C67C-183D-46C8-DF31396B38EB}"/>
              </a:ext>
            </a:extLst>
          </p:cNvPr>
          <p:cNvCxnSpPr>
            <a:cxnSpLocks/>
            <a:stCxn id="4" idx="3"/>
            <a:endCxn id="7" idx="1"/>
          </p:cNvCxnSpPr>
          <p:nvPr/>
        </p:nvCxnSpPr>
        <p:spPr>
          <a:xfrm>
            <a:off x="3404512" y="4872607"/>
            <a:ext cx="435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6040602-082E-FB27-6420-877BB1750A4C}"/>
              </a:ext>
            </a:extLst>
          </p:cNvPr>
          <p:cNvSpPr/>
          <p:nvPr/>
        </p:nvSpPr>
        <p:spPr>
          <a:xfrm>
            <a:off x="5496166" y="4330575"/>
            <a:ext cx="2093495" cy="1084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Discriminator</a:t>
            </a:r>
          </a:p>
        </p:txBody>
      </p:sp>
      <p:sp>
        <p:nvSpPr>
          <p:cNvPr id="15" name="Rectangle: Rounded Corners 14">
            <a:extLst>
              <a:ext uri="{FF2B5EF4-FFF2-40B4-BE49-F238E27FC236}">
                <a16:creationId xmlns:a16="http://schemas.microsoft.com/office/drawing/2014/main" id="{8C337428-40D7-6B5C-FC72-216ECE32FA23}"/>
              </a:ext>
            </a:extLst>
          </p:cNvPr>
          <p:cNvSpPr/>
          <p:nvPr/>
        </p:nvSpPr>
        <p:spPr>
          <a:xfrm>
            <a:off x="5503522" y="2574760"/>
            <a:ext cx="2093495" cy="1084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Encoder</a:t>
            </a:r>
          </a:p>
        </p:txBody>
      </p:sp>
      <p:cxnSp>
        <p:nvCxnSpPr>
          <p:cNvPr id="16" name="Straight Arrow Connector 15">
            <a:extLst>
              <a:ext uri="{FF2B5EF4-FFF2-40B4-BE49-F238E27FC236}">
                <a16:creationId xmlns:a16="http://schemas.microsoft.com/office/drawing/2014/main" id="{1DF06D2C-3647-C773-3AF9-844879594878}"/>
              </a:ext>
            </a:extLst>
          </p:cNvPr>
          <p:cNvCxnSpPr>
            <a:cxnSpLocks/>
            <a:stCxn id="7" idx="3"/>
            <a:endCxn id="14" idx="1"/>
          </p:cNvCxnSpPr>
          <p:nvPr/>
        </p:nvCxnSpPr>
        <p:spPr>
          <a:xfrm>
            <a:off x="4251816" y="4872607"/>
            <a:ext cx="1244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21A5EBB-EF12-4707-C424-52E3287A309D}"/>
              </a:ext>
            </a:extLst>
          </p:cNvPr>
          <p:cNvCxnSpPr>
            <a:cxnSpLocks/>
            <a:stCxn id="6" idx="3"/>
          </p:cNvCxnSpPr>
          <p:nvPr/>
        </p:nvCxnSpPr>
        <p:spPr>
          <a:xfrm flipV="1">
            <a:off x="4154174" y="2928179"/>
            <a:ext cx="1349348" cy="9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02C5243-9B73-2CE1-0AAB-627138D5A6F3}"/>
              </a:ext>
            </a:extLst>
          </p:cNvPr>
          <p:cNvCxnSpPr>
            <a:cxnSpLocks/>
            <a:stCxn id="7" idx="3"/>
          </p:cNvCxnSpPr>
          <p:nvPr/>
        </p:nvCxnSpPr>
        <p:spPr>
          <a:xfrm flipV="1">
            <a:off x="4251816" y="3291528"/>
            <a:ext cx="1251706" cy="1581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7C68BC-BB33-18FA-9854-2695C7C87EB6}"/>
              </a:ext>
            </a:extLst>
          </p:cNvPr>
          <p:cNvCxnSpPr/>
          <p:nvPr/>
        </p:nvCxnSpPr>
        <p:spPr>
          <a:xfrm>
            <a:off x="7597017" y="2869532"/>
            <a:ext cx="1041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5986D8F-51DF-89F0-0630-6B99D1CF65A2}"/>
              </a:ext>
            </a:extLst>
          </p:cNvPr>
          <p:cNvCxnSpPr/>
          <p:nvPr/>
        </p:nvCxnSpPr>
        <p:spPr>
          <a:xfrm>
            <a:off x="7597017" y="3315494"/>
            <a:ext cx="1041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468463-3D22-2317-DF8C-2E3513D1A151}"/>
              </a:ext>
            </a:extLst>
          </p:cNvPr>
          <p:cNvSpPr txBox="1"/>
          <p:nvPr/>
        </p:nvSpPr>
        <p:spPr>
          <a:xfrm>
            <a:off x="8738109" y="2684866"/>
            <a:ext cx="1734962" cy="369332"/>
          </a:xfrm>
          <a:prstGeom prst="rect">
            <a:avLst/>
          </a:prstGeom>
          <a:noFill/>
        </p:spPr>
        <p:txBody>
          <a:bodyPr wrap="none" rtlCol="0">
            <a:spAutoFit/>
          </a:bodyPr>
          <a:lstStyle/>
          <a:p>
            <a:r>
              <a:rPr lang="en-US" altLang="zh-CN" dirty="0"/>
              <a:t>Feature Vector 1</a:t>
            </a:r>
            <a:endParaRPr lang="en-US" dirty="0"/>
          </a:p>
        </p:txBody>
      </p:sp>
      <p:sp>
        <p:nvSpPr>
          <p:cNvPr id="33" name="TextBox 32">
            <a:extLst>
              <a:ext uri="{FF2B5EF4-FFF2-40B4-BE49-F238E27FC236}">
                <a16:creationId xmlns:a16="http://schemas.microsoft.com/office/drawing/2014/main" id="{2CECAFC2-29EE-7A19-0348-438D7C7896E5}"/>
              </a:ext>
            </a:extLst>
          </p:cNvPr>
          <p:cNvSpPr txBox="1"/>
          <p:nvPr/>
        </p:nvSpPr>
        <p:spPr>
          <a:xfrm>
            <a:off x="8738109" y="3116791"/>
            <a:ext cx="1734962" cy="369332"/>
          </a:xfrm>
          <a:prstGeom prst="rect">
            <a:avLst/>
          </a:prstGeom>
          <a:noFill/>
        </p:spPr>
        <p:txBody>
          <a:bodyPr wrap="none" rtlCol="0">
            <a:spAutoFit/>
          </a:bodyPr>
          <a:lstStyle/>
          <a:p>
            <a:r>
              <a:rPr lang="en-US" altLang="zh-CN" dirty="0"/>
              <a:t>Feature Vector 2</a:t>
            </a:r>
            <a:endParaRPr lang="en-US" dirty="0"/>
          </a:p>
        </p:txBody>
      </p:sp>
      <p:cxnSp>
        <p:nvCxnSpPr>
          <p:cNvPr id="35" name="Straight Arrow Connector 34">
            <a:extLst>
              <a:ext uri="{FF2B5EF4-FFF2-40B4-BE49-F238E27FC236}">
                <a16:creationId xmlns:a16="http://schemas.microsoft.com/office/drawing/2014/main" id="{3D8E8AC0-7646-0C78-A1A4-60E86A3BA408}"/>
              </a:ext>
            </a:extLst>
          </p:cNvPr>
          <p:cNvCxnSpPr>
            <a:cxnSpLocks/>
          </p:cNvCxnSpPr>
          <p:nvPr/>
        </p:nvCxnSpPr>
        <p:spPr>
          <a:xfrm>
            <a:off x="9565105" y="2893810"/>
            <a:ext cx="0" cy="4459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28F60FA-BE9E-12A7-D7AB-6FA039E67DB0}"/>
              </a:ext>
            </a:extLst>
          </p:cNvPr>
          <p:cNvSpPr txBox="1"/>
          <p:nvPr/>
        </p:nvSpPr>
        <p:spPr>
          <a:xfrm>
            <a:off x="7884941" y="4687941"/>
            <a:ext cx="753732" cy="369332"/>
          </a:xfrm>
          <a:prstGeom prst="rect">
            <a:avLst/>
          </a:prstGeom>
          <a:noFill/>
        </p:spPr>
        <p:txBody>
          <a:bodyPr wrap="none" rtlCol="0">
            <a:spAutoFit/>
          </a:bodyPr>
          <a:lstStyle/>
          <a:p>
            <a:r>
              <a:rPr lang="en-US" dirty="0"/>
              <a:t>Loss2 </a:t>
            </a:r>
          </a:p>
        </p:txBody>
      </p:sp>
      <p:sp>
        <p:nvSpPr>
          <p:cNvPr id="38" name="TextBox 37">
            <a:extLst>
              <a:ext uri="{FF2B5EF4-FFF2-40B4-BE49-F238E27FC236}">
                <a16:creationId xmlns:a16="http://schemas.microsoft.com/office/drawing/2014/main" id="{C2BF1894-2FF1-F2E9-5D85-288B22951D21}"/>
              </a:ext>
            </a:extLst>
          </p:cNvPr>
          <p:cNvSpPr txBox="1"/>
          <p:nvPr/>
        </p:nvSpPr>
        <p:spPr>
          <a:xfrm>
            <a:off x="6394474" y="5905135"/>
            <a:ext cx="296876" cy="369332"/>
          </a:xfrm>
          <a:prstGeom prst="rect">
            <a:avLst/>
          </a:prstGeom>
          <a:noFill/>
        </p:spPr>
        <p:txBody>
          <a:bodyPr wrap="none" rtlCol="0">
            <a:spAutoFit/>
          </a:bodyPr>
          <a:lstStyle/>
          <a:p>
            <a:r>
              <a:rPr lang="en-US" dirty="0"/>
              <a:t>Y</a:t>
            </a:r>
          </a:p>
        </p:txBody>
      </p:sp>
      <p:cxnSp>
        <p:nvCxnSpPr>
          <p:cNvPr id="40" name="Straight Arrow Connector 39">
            <a:extLst>
              <a:ext uri="{FF2B5EF4-FFF2-40B4-BE49-F238E27FC236}">
                <a16:creationId xmlns:a16="http://schemas.microsoft.com/office/drawing/2014/main" id="{0B66E5BB-0876-BF9B-7BFA-646456C7E725}"/>
              </a:ext>
            </a:extLst>
          </p:cNvPr>
          <p:cNvCxnSpPr>
            <a:stCxn id="38" idx="0"/>
            <a:endCxn id="14" idx="2"/>
          </p:cNvCxnSpPr>
          <p:nvPr/>
        </p:nvCxnSpPr>
        <p:spPr>
          <a:xfrm flipV="1">
            <a:off x="6542912" y="5414638"/>
            <a:ext cx="2" cy="490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DF6A831-22F7-ABE0-7959-ABCF295E5121}"/>
              </a:ext>
            </a:extLst>
          </p:cNvPr>
          <p:cNvSpPr txBox="1"/>
          <p:nvPr/>
        </p:nvSpPr>
        <p:spPr>
          <a:xfrm>
            <a:off x="10572507" y="2893810"/>
            <a:ext cx="753732" cy="369332"/>
          </a:xfrm>
          <a:prstGeom prst="rect">
            <a:avLst/>
          </a:prstGeom>
          <a:noFill/>
        </p:spPr>
        <p:txBody>
          <a:bodyPr wrap="none" rtlCol="0">
            <a:spAutoFit/>
          </a:bodyPr>
          <a:lstStyle/>
          <a:p>
            <a:r>
              <a:rPr lang="en-US" dirty="0"/>
              <a:t>Loss1 </a:t>
            </a:r>
          </a:p>
        </p:txBody>
      </p:sp>
      <p:sp>
        <p:nvSpPr>
          <p:cNvPr id="43" name="TextBox 42">
            <a:extLst>
              <a:ext uri="{FF2B5EF4-FFF2-40B4-BE49-F238E27FC236}">
                <a16:creationId xmlns:a16="http://schemas.microsoft.com/office/drawing/2014/main" id="{893FBC5B-688E-1814-41FF-54BDA6D90CEF}"/>
              </a:ext>
            </a:extLst>
          </p:cNvPr>
          <p:cNvSpPr txBox="1"/>
          <p:nvPr/>
        </p:nvSpPr>
        <p:spPr>
          <a:xfrm>
            <a:off x="434668" y="385874"/>
            <a:ext cx="11492826" cy="646331"/>
          </a:xfrm>
          <a:prstGeom prst="rect">
            <a:avLst/>
          </a:prstGeom>
          <a:noFill/>
        </p:spPr>
        <p:txBody>
          <a:bodyPr wrap="none" rtlCol="0">
            <a:spAutoFit/>
          </a:bodyPr>
          <a:lstStyle/>
          <a:p>
            <a:r>
              <a:rPr lang="en-US" dirty="0"/>
              <a:t>Testing cross entropy loss decreasing but BLEU increasing.</a:t>
            </a:r>
          </a:p>
          <a:p>
            <a:r>
              <a:rPr lang="en-US" dirty="0"/>
              <a:t>Except cross entropy loss, is there any other better loss for machine translation? Good translation may result in high loss.</a:t>
            </a:r>
          </a:p>
        </p:txBody>
      </p:sp>
      <p:sp>
        <p:nvSpPr>
          <p:cNvPr id="44" name="TextBox 43">
            <a:extLst>
              <a:ext uri="{FF2B5EF4-FFF2-40B4-BE49-F238E27FC236}">
                <a16:creationId xmlns:a16="http://schemas.microsoft.com/office/drawing/2014/main" id="{CFF53E05-23B5-5318-A9CC-B6C7A8FDEBBD}"/>
              </a:ext>
            </a:extLst>
          </p:cNvPr>
          <p:cNvSpPr txBox="1"/>
          <p:nvPr/>
        </p:nvSpPr>
        <p:spPr>
          <a:xfrm>
            <a:off x="8127332" y="1994725"/>
            <a:ext cx="3486831" cy="646331"/>
          </a:xfrm>
          <a:prstGeom prst="rect">
            <a:avLst/>
          </a:prstGeom>
          <a:noFill/>
        </p:spPr>
        <p:txBody>
          <a:bodyPr wrap="square" rtlCol="0">
            <a:spAutoFit/>
          </a:bodyPr>
          <a:lstStyle/>
          <a:p>
            <a:r>
              <a:rPr lang="en-US" dirty="0">
                <a:solidFill>
                  <a:srgbClr val="FF0000"/>
                </a:solidFill>
              </a:rPr>
              <a:t>To make sure translation will not cause information loss</a:t>
            </a:r>
          </a:p>
        </p:txBody>
      </p:sp>
      <p:sp>
        <p:nvSpPr>
          <p:cNvPr id="45" name="TextBox 44">
            <a:extLst>
              <a:ext uri="{FF2B5EF4-FFF2-40B4-BE49-F238E27FC236}">
                <a16:creationId xmlns:a16="http://schemas.microsoft.com/office/drawing/2014/main" id="{62279BA8-45AA-235A-0097-054684AC6A9E}"/>
              </a:ext>
            </a:extLst>
          </p:cNvPr>
          <p:cNvSpPr txBox="1"/>
          <p:nvPr/>
        </p:nvSpPr>
        <p:spPr>
          <a:xfrm>
            <a:off x="8526379" y="4517574"/>
            <a:ext cx="3486831" cy="646331"/>
          </a:xfrm>
          <a:prstGeom prst="rect">
            <a:avLst/>
          </a:prstGeom>
          <a:noFill/>
        </p:spPr>
        <p:txBody>
          <a:bodyPr wrap="square" rtlCol="0">
            <a:spAutoFit/>
          </a:bodyPr>
          <a:lstStyle/>
          <a:p>
            <a:r>
              <a:rPr lang="en-US" dirty="0">
                <a:solidFill>
                  <a:srgbClr val="FF0000"/>
                </a:solidFill>
              </a:rPr>
              <a:t>To make sure the translated sentences are fluent</a:t>
            </a:r>
          </a:p>
        </p:txBody>
      </p:sp>
      <p:sp>
        <p:nvSpPr>
          <p:cNvPr id="46" name="TextBox 45">
            <a:extLst>
              <a:ext uri="{FF2B5EF4-FFF2-40B4-BE49-F238E27FC236}">
                <a16:creationId xmlns:a16="http://schemas.microsoft.com/office/drawing/2014/main" id="{405DE595-71E5-021F-DD82-1831DFCD1E22}"/>
              </a:ext>
            </a:extLst>
          </p:cNvPr>
          <p:cNvSpPr txBox="1"/>
          <p:nvPr/>
        </p:nvSpPr>
        <p:spPr>
          <a:xfrm>
            <a:off x="1056212" y="939872"/>
            <a:ext cx="9077827" cy="1200329"/>
          </a:xfrm>
          <a:prstGeom prst="rect">
            <a:avLst/>
          </a:prstGeom>
          <a:noFill/>
        </p:spPr>
        <p:txBody>
          <a:bodyPr wrap="square" rtlCol="0">
            <a:spAutoFit/>
          </a:bodyPr>
          <a:lstStyle/>
          <a:p>
            <a:r>
              <a:rPr lang="en-US" dirty="0"/>
              <a:t>It can be the bottle neck of translation. The reason why pre-training can improve model is that it can help encoder understand the sentence deeply. Same as auto encoder and back translation in machine translation, they improve the model by making the model better understand the sentences.</a:t>
            </a:r>
          </a:p>
        </p:txBody>
      </p:sp>
    </p:spTree>
    <p:extLst>
      <p:ext uri="{BB962C8B-B14F-4D97-AF65-F5344CB8AC3E}">
        <p14:creationId xmlns:p14="http://schemas.microsoft.com/office/powerpoint/2010/main" val="2495617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384</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zhou kevin</dc:creator>
  <cp:lastModifiedBy>zhou kevin</cp:lastModifiedBy>
  <cp:revision>2</cp:revision>
  <dcterms:created xsi:type="dcterms:W3CDTF">2022-05-31T22:58:40Z</dcterms:created>
  <dcterms:modified xsi:type="dcterms:W3CDTF">2022-06-01T07:23:29Z</dcterms:modified>
</cp:coreProperties>
</file>