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967" r:id="rId2"/>
    <p:sldId id="969" r:id="rId3"/>
    <p:sldId id="982" r:id="rId4"/>
    <p:sldId id="970" r:id="rId5"/>
    <p:sldId id="983" r:id="rId6"/>
    <p:sldId id="1000" r:id="rId7"/>
    <p:sldId id="984" r:id="rId8"/>
    <p:sldId id="971" r:id="rId9"/>
    <p:sldId id="972" r:id="rId10"/>
    <p:sldId id="985" r:id="rId11"/>
    <p:sldId id="987" r:id="rId12"/>
    <p:sldId id="988" r:id="rId13"/>
    <p:sldId id="990" r:id="rId14"/>
    <p:sldId id="1001" r:id="rId15"/>
    <p:sldId id="986" r:id="rId16"/>
    <p:sldId id="1002" r:id="rId17"/>
    <p:sldId id="989" r:id="rId18"/>
    <p:sldId id="992" r:id="rId19"/>
    <p:sldId id="991" r:id="rId20"/>
    <p:sldId id="974" r:id="rId21"/>
    <p:sldId id="975" r:id="rId22"/>
    <p:sldId id="1003" r:id="rId23"/>
    <p:sldId id="1004" r:id="rId24"/>
    <p:sldId id="1005" r:id="rId25"/>
    <p:sldId id="976" r:id="rId26"/>
    <p:sldId id="977" r:id="rId27"/>
    <p:sldId id="994" r:id="rId28"/>
    <p:sldId id="993" r:id="rId29"/>
    <p:sldId id="978" r:id="rId30"/>
    <p:sldId id="979" r:id="rId31"/>
    <p:sldId id="980" r:id="rId32"/>
    <p:sldId id="981" r:id="rId33"/>
    <p:sldId id="995" r:id="rId34"/>
    <p:sldId id="996" r:id="rId35"/>
    <p:sldId id="997" r:id="rId36"/>
    <p:sldId id="998" r:id="rId37"/>
    <p:sldId id="9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53593-75B5-4BD1-8982-03DC669F2BDE}">
          <p14:sldIdLst>
            <p14:sldId id="967"/>
            <p14:sldId id="969"/>
            <p14:sldId id="982"/>
            <p14:sldId id="970"/>
            <p14:sldId id="983"/>
            <p14:sldId id="1000"/>
            <p14:sldId id="984"/>
            <p14:sldId id="971"/>
            <p14:sldId id="972"/>
            <p14:sldId id="985"/>
            <p14:sldId id="987"/>
            <p14:sldId id="988"/>
            <p14:sldId id="990"/>
            <p14:sldId id="1001"/>
            <p14:sldId id="986"/>
            <p14:sldId id="1002"/>
            <p14:sldId id="989"/>
            <p14:sldId id="992"/>
            <p14:sldId id="991"/>
            <p14:sldId id="974"/>
            <p14:sldId id="975"/>
            <p14:sldId id="1003"/>
            <p14:sldId id="1004"/>
            <p14:sldId id="1005"/>
            <p14:sldId id="976"/>
            <p14:sldId id="977"/>
            <p14:sldId id="994"/>
            <p14:sldId id="993"/>
            <p14:sldId id="978"/>
            <p14:sldId id="979"/>
            <p14:sldId id="980"/>
            <p14:sldId id="981"/>
            <p14:sldId id="995"/>
            <p14:sldId id="996"/>
            <p14:sldId id="997"/>
            <p14:sldId id="998"/>
            <p14:sldId id="9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EED5"/>
    <a:srgbClr val="00EE00"/>
    <a:srgbClr val="D4B39A"/>
    <a:srgbClr val="99CA00"/>
    <a:srgbClr val="BD00FC"/>
    <a:srgbClr val="E3006D"/>
    <a:srgbClr val="824DF3"/>
    <a:srgbClr val="A90068"/>
    <a:srgbClr val="8607D7"/>
    <a:srgbClr val="BD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 autoAdjust="0"/>
    <p:restoredTop sz="79354" autoAdjust="0"/>
  </p:normalViewPr>
  <p:slideViewPr>
    <p:cSldViewPr snapToGrid="0">
      <p:cViewPr varScale="1">
        <p:scale>
          <a:sx n="79" d="100"/>
          <a:sy n="79" d="100"/>
        </p:scale>
        <p:origin x="654" y="66"/>
      </p:cViewPr>
      <p:guideLst>
        <p:guide orient="horz" pos="20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54"/>
      </p:cViewPr>
      <p:guideLst>
        <p:guide orient="horz" pos="27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AB0-0D50-402D-B159-8CB36F552C1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00F-FD40-4F27-9D51-588E82D48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7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5DBA-2D19-485B-98A3-2CD7ED64ED9F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2162-33FA-4BB3-BEC7-9E0AAF79E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7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1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7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4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5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引擎中实现</a:t>
            </a:r>
            <a:r>
              <a:rPr lang="en-US" altLang="zh-CN" dirty="0" err="1" smtClean="0"/>
              <a:t>vad</a:t>
            </a:r>
            <a:r>
              <a:rPr lang="zh-CN" altLang="en-US" dirty="0" smtClean="0"/>
              <a:t>、特征提取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送入组件</a:t>
            </a:r>
            <a:endParaRPr lang="en-US" altLang="zh-CN" dirty="0" smtClean="0"/>
          </a:p>
          <a:p>
            <a:r>
              <a:rPr lang="en-US" altLang="zh-CN" dirty="0" smtClean="0"/>
              <a:t>2.CTC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ED</a:t>
            </a:r>
            <a:r>
              <a:rPr lang="zh-CN" altLang="en-US" dirty="0" smtClean="0"/>
              <a:t>端分别解码，得到各自的识别结果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过二遍进一步提升各自的准确率</a:t>
            </a:r>
            <a:endParaRPr lang="en-US" altLang="zh-CN" dirty="0" smtClean="0"/>
          </a:p>
          <a:p>
            <a:r>
              <a:rPr lang="en-US" altLang="zh-CN" dirty="0" smtClean="0"/>
              <a:t>4.Pk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的目的：</a:t>
            </a:r>
            <a:r>
              <a:rPr lang="en-US" altLang="zh-CN" dirty="0" smtClean="0"/>
              <a:t>ED</a:t>
            </a:r>
            <a:r>
              <a:rPr lang="zh-CN" altLang="en-US" dirty="0" smtClean="0"/>
              <a:t>结果识别率高，</a:t>
            </a:r>
            <a:r>
              <a:rPr lang="en-US" altLang="zh-CN" dirty="0" err="1" smtClean="0"/>
              <a:t>ctc</a:t>
            </a:r>
            <a:r>
              <a:rPr lang="zh-CN" altLang="en-US" dirty="0" smtClean="0"/>
              <a:t>的结果相对稳定误触发较少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录音笔集成完成，在他们的使用场景下进行测试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7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测试介入，和录音笔进行集成、参数检查和效果一致性比对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8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录音笔的测试那边，做了一组对比试验，复测了</a:t>
            </a:r>
            <a:r>
              <a:rPr lang="en-US" altLang="zh-CN" dirty="0" smtClean="0"/>
              <a:t>110</a:t>
            </a:r>
            <a:r>
              <a:rPr lang="zh-CN" altLang="en-US" dirty="0" smtClean="0"/>
              <a:t>分钟的中文语料，并对其中一台录音笔设备采用了放置冰块的降温措施，测试结果显示，降温对效果提升极为明显；</a:t>
            </a:r>
            <a:endParaRPr lang="en-US" altLang="zh-CN" dirty="0" smtClean="0"/>
          </a:p>
          <a:p>
            <a:r>
              <a:rPr lang="zh-CN" altLang="en-US" dirty="0" smtClean="0"/>
              <a:t>更换了一台录音笔设备后，自测引擎也出现了发热的问题；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2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包含数以亿计的场效应晶体管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4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包含数以亿计的场效应晶体管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4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5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404816"/>
            <a:ext cx="1828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6223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222753" y="5734050"/>
            <a:ext cx="3744383" cy="3317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>
                <a:ea typeface="Arial Unicode MS" panose="020B0604020202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35633" y="6381750"/>
            <a:ext cx="2133600" cy="35083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8102" y="71438"/>
            <a:ext cx="2832100" cy="5949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2" y="71438"/>
            <a:ext cx="8293100" cy="5949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1438"/>
            <a:ext cx="113284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8368" y="1557338"/>
            <a:ext cx="5513917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6" y="1557338"/>
            <a:ext cx="5516033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369" y="980728"/>
            <a:ext cx="11233151" cy="54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8" y="1557338"/>
            <a:ext cx="551391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6" y="1557338"/>
            <a:ext cx="551603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1438"/>
            <a:ext cx="113284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1557338"/>
            <a:ext cx="11233151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24628"/>
            <a:ext cx="2446867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b="1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4656668" y="6524628"/>
            <a:ext cx="2446867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C0FE1105-E1CD-4E20-A854-AAC9C6F58FE2}" type="slidenum">
              <a:rPr lang="en-US" altLang="zh-CN" sz="1800" b="1">
                <a:solidFill>
                  <a:schemeClr val="bg1"/>
                </a:solidFill>
                <a:latin typeface="Impact" panose="020B0806030902050204" pitchFamily="34" charset="0"/>
                <a:ea typeface="Arial Unicode MS" panose="020B0604020202020204" pitchFamily="34" charset="-122"/>
              </a:rPr>
              <a:t>‹#›</a:t>
            </a:fld>
            <a:endParaRPr lang="en-US" altLang="zh-CN" sz="1800" b="1" dirty="0">
              <a:solidFill>
                <a:schemeClr val="bg1"/>
              </a:solidFill>
              <a:latin typeface="Impact" panose="020B0806030902050204" pitchFamily="34" charset="0"/>
              <a:ea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Arial Unicode MS" panose="020B0604020202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 Unicode MS" panose="020B0604020202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 Unicode MS" panose="020B0604020202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 Unicode MS" panose="020B0604020202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 Unicode MS" panose="020B0604020202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 Unicode MS" panose="020B0604020202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2688" y="2790598"/>
            <a:ext cx="7096919" cy="765175"/>
          </a:xfrm>
        </p:spPr>
        <p:txBody>
          <a:bodyPr/>
          <a:lstStyle/>
          <a:p>
            <a:pPr algn="ctr"/>
            <a:r>
              <a:rPr kumimoji="1" lang="zh-CN" altLang="en-US" sz="5400" dirty="0" smtClean="0"/>
              <a:t>烫手的录音笔</a:t>
            </a:r>
            <a:endParaRPr kumimoji="1"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75904" y="4864608"/>
            <a:ext cx="22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本地引擎组</a:t>
            </a:r>
            <a:r>
              <a:rPr lang="en-US" altLang="zh-CN" dirty="0"/>
              <a:t> </a:t>
            </a:r>
            <a:r>
              <a:rPr lang="zh-CN" altLang="en-US" dirty="0" smtClean="0"/>
              <a:t>费大</a:t>
            </a:r>
            <a:r>
              <a:rPr lang="zh-CN" altLang="en-US" dirty="0" smtClean="0"/>
              <a:t>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2020.08.12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实测中问题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43712" y="1072896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引擎的反应：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对于发热问题：在录音笔上自测一小时，看温度</a:t>
            </a:r>
            <a:endParaRPr lang="en-US" altLang="zh-CN" dirty="0"/>
          </a:p>
          <a:p>
            <a:r>
              <a:rPr lang="zh-CN" altLang="en-US" dirty="0" smtClean="0"/>
              <a:t>对于效果问题：拿录音</a:t>
            </a:r>
            <a:r>
              <a:rPr lang="zh-CN" altLang="en-US" dirty="0" smtClean="0"/>
              <a:t>笔实测中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的音频自测，看效果</a:t>
            </a:r>
            <a:endParaRPr lang="en-US" altLang="zh-CN" dirty="0" smtClean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83" y="1958924"/>
            <a:ext cx="2971429" cy="32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9424" y="2974848"/>
            <a:ext cx="434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文本比对看，引擎自测的识别结果正常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94176" y="4315552"/>
            <a:ext cx="55839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引擎的结论：你集成错了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50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3712" y="1072896"/>
            <a:ext cx="532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事情正在起变化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1442228"/>
            <a:ext cx="5486400" cy="41148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506845" y="1549082"/>
            <a:ext cx="5274310" cy="101663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506845" y="2057399"/>
            <a:ext cx="5274310" cy="9734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51" y="3125619"/>
            <a:ext cx="9297698" cy="280074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76" y="1442228"/>
            <a:ext cx="6850380" cy="49606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实测中问题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65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559808" y="3208404"/>
            <a:ext cx="2779776" cy="6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如何解决烫手</a:t>
            </a:r>
          </a:p>
        </p:txBody>
      </p:sp>
    </p:spTree>
    <p:extLst>
      <p:ext uri="{BB962C8B-B14F-4D97-AF65-F5344CB8AC3E}">
        <p14:creationId xmlns:p14="http://schemas.microsoft.com/office/powerpoint/2010/main" val="2196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0212" y="106019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效果问题的产生原因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061212" y="2100544"/>
            <a:ext cx="4178873" cy="1963456"/>
            <a:chOff x="430180" y="1694144"/>
            <a:chExt cx="4178873" cy="1963456"/>
          </a:xfrm>
        </p:grpSpPr>
        <p:sp>
          <p:nvSpPr>
            <p:cNvPr id="2" name="矩形 1"/>
            <p:cNvSpPr/>
            <p:nvPr/>
          </p:nvSpPr>
          <p:spPr bwMode="auto">
            <a:xfrm>
              <a:off x="1385602" y="3133344"/>
              <a:ext cx="1402080" cy="524256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  <p:txBody>
            <a:bodyPr rtlCol="0" anchor="ctr"/>
            <a:lstStyle/>
            <a:p>
              <a:pPr algn="ctr"/>
              <a:r>
                <a:rPr lang="en-US" altLang="zh-CN" dirty="0" smtClean="0"/>
                <a:t>data-buff</a:t>
              </a:r>
              <a:endParaRPr lang="zh-CN" altLang="en-US" dirty="0"/>
            </a:p>
          </p:txBody>
        </p:sp>
        <p:cxnSp>
          <p:nvCxnSpPr>
            <p:cNvPr id="24" name="肘形连接符 23"/>
            <p:cNvCxnSpPr/>
            <p:nvPr/>
          </p:nvCxnSpPr>
          <p:spPr bwMode="auto">
            <a:xfrm>
              <a:off x="442594" y="2084832"/>
              <a:ext cx="1230536" cy="1048512"/>
            </a:xfrm>
            <a:prstGeom prst="bentConnector3">
              <a:avLst>
                <a:gd name="adj1" fmla="val 99539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3" name="矩形 32"/>
            <p:cNvSpPr/>
            <p:nvPr/>
          </p:nvSpPr>
          <p:spPr bwMode="auto">
            <a:xfrm>
              <a:off x="3455703" y="1822704"/>
              <a:ext cx="1153350" cy="524256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  <p:txBody>
            <a:bodyPr rtlCol="0" anchor="ctr"/>
            <a:lstStyle/>
            <a:p>
              <a:pPr algn="ctr"/>
              <a:r>
                <a:rPr lang="zh-CN" altLang="en-US" dirty="0" smtClean="0"/>
                <a:t>本地转写</a:t>
              </a:r>
              <a:endParaRPr lang="zh-CN" altLang="en-US" dirty="0"/>
            </a:p>
          </p:txBody>
        </p:sp>
        <p:cxnSp>
          <p:nvCxnSpPr>
            <p:cNvPr id="35" name="肘形连接符 34"/>
            <p:cNvCxnSpPr>
              <a:endCxn id="33" idx="1"/>
            </p:cNvCxnSpPr>
            <p:nvPr/>
          </p:nvCxnSpPr>
          <p:spPr bwMode="auto">
            <a:xfrm flipV="1">
              <a:off x="2389156" y="2084832"/>
              <a:ext cx="1066547" cy="1063752"/>
            </a:xfrm>
            <a:prstGeom prst="bentConnector3">
              <a:avLst>
                <a:gd name="adj1" fmla="val -12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>
              <a:off x="430180" y="1695458"/>
              <a:ext cx="215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udio-write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424653" y="1694144"/>
              <a:ext cx="215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setinput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306632" y="1961725"/>
            <a:ext cx="5273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</a:t>
            </a:r>
            <a:r>
              <a:rPr lang="zh-CN" altLang="en-US" dirty="0"/>
              <a:t>录音笔的默认工作模式为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，可依据负载调频，但当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温度超过</a:t>
            </a:r>
            <a:r>
              <a:rPr lang="zh-CN" altLang="en-US" dirty="0"/>
              <a:t>额定核心最高</a:t>
            </a:r>
            <a:r>
              <a:rPr lang="zh-CN" altLang="en-US" dirty="0" smtClean="0"/>
              <a:t>温度后，负载调频失效，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频率主动降低</a:t>
            </a:r>
            <a:endParaRPr lang="en-US" altLang="zh-CN" dirty="0"/>
          </a:p>
          <a:p>
            <a:pPr>
              <a:buClr>
                <a:srgbClr val="FF0000"/>
              </a:buClr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2</a:t>
            </a:r>
            <a:r>
              <a:rPr lang="en-US" altLang="zh-CN" dirty="0" smtClean="0"/>
              <a:t>.CPU</a:t>
            </a:r>
            <a:r>
              <a:rPr lang="zh-CN" altLang="en-US" dirty="0" smtClean="0"/>
              <a:t>降频后，本地转写实时率下降，导致</a:t>
            </a:r>
            <a:r>
              <a:rPr lang="en-US" altLang="zh-CN" dirty="0" smtClean="0"/>
              <a:t>data-buff</a:t>
            </a:r>
            <a:r>
              <a:rPr lang="zh-CN" altLang="en-US" dirty="0" smtClean="0"/>
              <a:t>中缓存的数据无法及时</a:t>
            </a:r>
            <a:r>
              <a:rPr lang="zh-CN" altLang="en-US" dirty="0"/>
              <a:t>处理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前端持续向</a:t>
            </a:r>
            <a:r>
              <a:rPr lang="en-US" altLang="zh-CN" dirty="0" smtClean="0"/>
              <a:t>data-buff</a:t>
            </a:r>
            <a:r>
              <a:rPr lang="zh-CN" altLang="en-US" dirty="0" smtClean="0"/>
              <a:t>中写音频，音频超过容量后，产生数据覆盖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4</a:t>
            </a:r>
            <a:r>
              <a:rPr lang="en-US" altLang="zh-CN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效果问题就是发热问题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如何解决烫手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4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0212" y="106019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引擎</a:t>
            </a:r>
            <a:r>
              <a:rPr lang="zh-CN" altLang="en-US" dirty="0"/>
              <a:t>算的慢</a:t>
            </a:r>
            <a:r>
              <a:rPr lang="zh-CN" altLang="en-US" dirty="0" smtClean="0"/>
              <a:t>了，继续</a:t>
            </a:r>
            <a:r>
              <a:rPr lang="zh-CN" altLang="en-US" dirty="0"/>
              <a:t>优化、加速就能</a:t>
            </a:r>
            <a:r>
              <a:rPr lang="zh-CN" altLang="en-US" dirty="0" smtClean="0"/>
              <a:t>解决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如何解决烫手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80212" y="1352296"/>
            <a:ext cx="10094985" cy="5022805"/>
            <a:chOff x="680212" y="1352296"/>
            <a:chExt cx="10094985" cy="5022805"/>
          </a:xfrm>
        </p:grpSpPr>
        <p:grpSp>
          <p:nvGrpSpPr>
            <p:cNvPr id="22" name="组合 21"/>
            <p:cNvGrpSpPr/>
            <p:nvPr/>
          </p:nvGrpSpPr>
          <p:grpSpPr>
            <a:xfrm>
              <a:off x="6074664" y="1352296"/>
              <a:ext cx="4485714" cy="1662692"/>
              <a:chOff x="6074664" y="1060196"/>
              <a:chExt cx="4485714" cy="1662692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74664" y="1389555"/>
                <a:ext cx="4485714" cy="1333333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7274924" y="106019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/>
                  <a:t>并行解码</a:t>
                </a:r>
                <a:endParaRPr lang="zh-CN" altLang="en-US" b="1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419097" y="3242169"/>
              <a:ext cx="3619048" cy="1238851"/>
              <a:chOff x="6419097" y="2861169"/>
              <a:chExt cx="3619048" cy="123885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419097" y="3228130"/>
                <a:ext cx="3619048" cy="871890"/>
                <a:chOff x="6343876" y="2924911"/>
                <a:chExt cx="3619048" cy="871890"/>
              </a:xfrm>
            </p:grpSpPr>
            <p:pic>
              <p:nvPicPr>
                <p:cNvPr id="2" name="图片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43876" y="2924911"/>
                  <a:ext cx="3619048" cy="361905"/>
                </a:xfrm>
                <a:prstGeom prst="rect">
                  <a:avLst/>
                </a:prstGeom>
              </p:spPr>
            </p:pic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76" y="3587277"/>
                  <a:ext cx="3419048" cy="209524"/>
                </a:xfrm>
                <a:prstGeom prst="rect">
                  <a:avLst/>
                </a:prstGeom>
              </p:spPr>
            </p:pic>
            <p:cxnSp>
              <p:nvCxnSpPr>
                <p:cNvPr id="5" name="直接箭头连接符 4"/>
                <p:cNvCxnSpPr/>
                <p:nvPr/>
              </p:nvCxnSpPr>
              <p:spPr bwMode="auto">
                <a:xfrm>
                  <a:off x="8153400" y="3299516"/>
                  <a:ext cx="0" cy="300461"/>
                </a:xfrm>
                <a:prstGeom prst="straightConnector1">
                  <a:avLst/>
                </a:prstGeom>
                <a:solidFill>
                  <a:srgbClr val="FF0000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6513033" y="2861169"/>
                <a:ext cx="3431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Int16*int16=int16</a:t>
                </a:r>
                <a:r>
                  <a:rPr lang="zh-CN" altLang="en-US" b="1" dirty="0" smtClean="0"/>
                  <a:t>再累和到</a:t>
                </a:r>
                <a:r>
                  <a:rPr lang="en-US" altLang="zh-CN" b="1" dirty="0" smtClean="0"/>
                  <a:t>32bit</a:t>
                </a:r>
                <a:endParaRPr lang="zh-CN" altLang="en-US" b="1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025061" y="4667506"/>
              <a:ext cx="4689208" cy="1670422"/>
              <a:chOff x="6025061" y="4667506"/>
              <a:chExt cx="4584920" cy="167042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6025061" y="4909178"/>
                <a:ext cx="4584920" cy="1428750"/>
                <a:chOff x="6074664" y="4973562"/>
                <a:chExt cx="4584920" cy="1428750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664" y="4973562"/>
                  <a:ext cx="4584920" cy="1428750"/>
                </a:xfrm>
                <a:prstGeom prst="rect">
                  <a:avLst/>
                </a:prstGeom>
              </p:spPr>
            </p:pic>
            <p:sp>
              <p:nvSpPr>
                <p:cNvPr id="23" name="矩形 22"/>
                <p:cNvSpPr/>
                <p:nvPr/>
              </p:nvSpPr>
              <p:spPr bwMode="auto">
                <a:xfrm>
                  <a:off x="6368872" y="5854699"/>
                  <a:ext cx="3719497" cy="51903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6657193" y="4667506"/>
                <a:ext cx="3431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 smtClean="0"/>
                  <a:t>ublstm-bwd</a:t>
                </a:r>
                <a:r>
                  <a:rPr lang="en-US" altLang="zh-CN" b="1" dirty="0" smtClean="0"/>
                  <a:t> x</a:t>
                </a:r>
                <a:r>
                  <a:rPr lang="zh-CN" altLang="en-US" b="1" dirty="0" smtClean="0"/>
                  <a:t>方向</a:t>
                </a:r>
                <a:r>
                  <a:rPr lang="en-US" altLang="zh-CN" b="1" dirty="0" smtClean="0"/>
                  <a:t>15</a:t>
                </a:r>
                <a:r>
                  <a:rPr lang="zh-CN" altLang="en-US" b="1" dirty="0" smtClean="0"/>
                  <a:t>帧并行</a:t>
                </a:r>
                <a:endParaRPr lang="zh-CN" altLang="en-US" b="1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80212" y="1352296"/>
              <a:ext cx="10094985" cy="5022805"/>
              <a:chOff x="680212" y="1352296"/>
              <a:chExt cx="10094985" cy="502280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680212" y="2722888"/>
                <a:ext cx="47061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1.ctc</a:t>
                </a:r>
                <a:r>
                  <a:rPr lang="zh-CN" altLang="en-US" dirty="0" smtClean="0"/>
                  <a:t>解码与</a:t>
                </a:r>
                <a:r>
                  <a:rPr lang="en-US" altLang="zh-CN" dirty="0" err="1" smtClean="0"/>
                  <a:t>beamsearch</a:t>
                </a:r>
                <a:r>
                  <a:rPr lang="zh-CN" altLang="en-US" dirty="0" smtClean="0"/>
                  <a:t>解码并行</a:t>
                </a:r>
                <a:endParaRPr lang="en-US" altLang="zh-CN" dirty="0" smtClean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2.GEMM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16bit</a:t>
                </a:r>
                <a:r>
                  <a:rPr lang="zh-CN" altLang="en-US" dirty="0" smtClean="0"/>
                  <a:t>累和</a:t>
                </a:r>
                <a:endParaRPr lang="en-US" altLang="zh-CN" dirty="0" smtClean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endParaRPr lang="en-US" altLang="zh-CN" dirty="0"/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3.ublstm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unroll</a:t>
                </a: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5742972" y="1352296"/>
                <a:ext cx="5032225" cy="5022805"/>
                <a:chOff x="5742972" y="1352296"/>
                <a:chExt cx="5032225" cy="5022805"/>
              </a:xfrm>
            </p:grpSpPr>
            <p:sp>
              <p:nvSpPr>
                <p:cNvPr id="27" name="矩形 26"/>
                <p:cNvSpPr/>
                <p:nvPr/>
              </p:nvSpPr>
              <p:spPr bwMode="auto">
                <a:xfrm>
                  <a:off x="5803900" y="1352296"/>
                  <a:ext cx="4971297" cy="166269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5758697" y="3249297"/>
                  <a:ext cx="5016500" cy="1300347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5742972" y="4699000"/>
                  <a:ext cx="5032225" cy="167610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64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0212" y="106019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优化后的收益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如何解决烫手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362852" y="5134032"/>
            <a:ext cx="558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吞吐有所提升，发热毫无改善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861" y="2346345"/>
            <a:ext cx="9199539" cy="2163258"/>
            <a:chOff x="1239861" y="2346345"/>
            <a:chExt cx="9199539" cy="216325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9861" y="2346345"/>
              <a:ext cx="4914478" cy="216325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7200900" y="2870994"/>
              <a:ext cx="3238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录音笔反馈，</a:t>
              </a:r>
              <a:r>
                <a:rPr lang="en-US" altLang="zh-CN" dirty="0" smtClean="0"/>
                <a:t>10</a:t>
              </a:r>
              <a:r>
                <a:rPr lang="zh-CN" altLang="en-US" dirty="0" smtClean="0"/>
                <a:t>分钟音频原先</a:t>
              </a:r>
              <a:r>
                <a:rPr lang="en-US" altLang="zh-CN" dirty="0" smtClean="0"/>
                <a:t>9</a:t>
              </a:r>
              <a:r>
                <a:rPr lang="zh-CN" altLang="en-US" dirty="0" smtClean="0"/>
                <a:t>分钟转完，现在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分钟转完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如何解决烫手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157220" y="2642589"/>
            <a:ext cx="4881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</a:t>
            </a:r>
            <a:r>
              <a:rPr lang="zh-CN" altLang="en-US" dirty="0" smtClean="0"/>
              <a:t>录音笔的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片</a:t>
            </a:r>
            <a:r>
              <a:rPr lang="en-US" altLang="zh-CN" dirty="0"/>
              <a:t>Cortex-A73</a:t>
            </a:r>
            <a:r>
              <a:rPr lang="zh-CN" altLang="en-US" dirty="0" smtClean="0"/>
              <a:t>（大核）以及</a:t>
            </a:r>
            <a:r>
              <a:rPr lang="en-US" altLang="zh-CN" dirty="0" smtClean="0"/>
              <a:t>4</a:t>
            </a:r>
            <a:r>
              <a:rPr lang="zh-CN" altLang="en-US" dirty="0" smtClean="0"/>
              <a:t>片</a:t>
            </a:r>
            <a:r>
              <a:rPr lang="en-US" altLang="zh-CN" dirty="0" smtClean="0"/>
              <a:t>Cortex-A53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</a:t>
            </a:r>
            <a:r>
              <a:rPr lang="zh-CN" altLang="en-US" dirty="0" smtClean="0"/>
              <a:t>本地转写运行时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组件中的</a:t>
            </a:r>
            <a:r>
              <a:rPr lang="en-US" altLang="zh-CN" dirty="0" err="1" smtClean="0"/>
              <a:t>omp</a:t>
            </a:r>
            <a:r>
              <a:rPr lang="zh-CN" altLang="en-US" dirty="0" smtClean="0"/>
              <a:t>线程设置为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4</a:t>
            </a:r>
            <a:r>
              <a:rPr lang="zh-CN" altLang="en-US" dirty="0" smtClean="0"/>
              <a:t>线程跑矩阵乘</a:t>
            </a: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680212" y="106019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录音笔的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6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2594" y="109829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降核、降线程就能解决？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4" y="2066740"/>
            <a:ext cx="5048955" cy="2648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5398" y="1615636"/>
            <a:ext cx="331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降核没有明显降温收益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2163762"/>
            <a:ext cx="4400550" cy="22764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02798" y="1615636"/>
            <a:ext cx="331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降核对性能有较大影响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414" y="5314172"/>
            <a:ext cx="1085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降核、降线程发热虽有改善但不明显，且对性能影响极大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如何解决烫手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13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40946" y="989970"/>
            <a:ext cx="616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为什么</a:t>
            </a:r>
            <a:r>
              <a:rPr lang="en-US" altLang="zh-CN" sz="5400" dirty="0" smtClean="0">
                <a:solidFill>
                  <a:srgbClr val="FF0000"/>
                </a:solidFill>
              </a:rPr>
              <a:t>CPU</a:t>
            </a:r>
            <a:r>
              <a:rPr lang="zh-CN" altLang="en-US" sz="5400" dirty="0" smtClean="0">
                <a:solidFill>
                  <a:srgbClr val="FF0000"/>
                </a:solidFill>
              </a:rPr>
              <a:t>会发热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6682" y="1459484"/>
            <a:ext cx="4706112" cy="4954660"/>
            <a:chOff x="626682" y="1288117"/>
            <a:chExt cx="4706112" cy="4954660"/>
          </a:xfrm>
        </p:grpSpPr>
        <p:pic>
          <p:nvPicPr>
            <p:cNvPr id="13" name="图片 12" descr="https://picb.zhimg.com/80/v2-2f8750efcf6e5cb165a8ef7a6fdc56fb_720w.jp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1" y="1769150"/>
              <a:ext cx="3811270" cy="2063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1460658" y="1288117"/>
              <a:ext cx="283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一个</a:t>
              </a:r>
              <a:r>
                <a:rPr lang="en-US" altLang="zh-CN" dirty="0"/>
                <a:t>FET</a:t>
              </a:r>
              <a:r>
                <a:rPr lang="zh-CN" altLang="en-US" dirty="0"/>
                <a:t>的简单示意图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682" y="3934453"/>
              <a:ext cx="47061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</a:pP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1. CPU</a:t>
              </a:r>
              <a:r>
                <a:rPr lang="zh-CN" altLang="en-US" dirty="0"/>
                <a:t>指令的执行</a:t>
              </a:r>
              <a:r>
                <a:rPr lang="zh-CN" altLang="en-US" dirty="0" smtClean="0"/>
                <a:t>过程可以简单理解为无数逻辑电路的开开关关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2.</a:t>
              </a:r>
              <a:r>
                <a:rPr lang="zh-CN" altLang="en-US" dirty="0" smtClean="0"/>
                <a:t>逻辑电路是通过</a:t>
              </a:r>
              <a:r>
                <a:rPr lang="en-US" altLang="zh-CN" dirty="0" smtClean="0"/>
                <a:t>FET</a:t>
              </a:r>
              <a:r>
                <a:rPr lang="zh-CN" altLang="en-US" dirty="0" smtClean="0"/>
                <a:t>实现的，开开关关的过程就是</a:t>
              </a:r>
              <a:r>
                <a:rPr lang="en-US" altLang="zh-CN" dirty="0" smtClean="0"/>
                <a:t>FET</a:t>
              </a:r>
              <a:r>
                <a:rPr lang="zh-CN" altLang="en-US" dirty="0" smtClean="0"/>
                <a:t>的不断充、放电</a:t>
              </a:r>
              <a:r>
                <a:rPr lang="zh-CN" altLang="en-US" dirty="0" smtClean="0"/>
                <a:t>过程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3.</a:t>
              </a:r>
              <a:r>
                <a:rPr lang="zh-CN" altLang="en-US" dirty="0" smtClean="0"/>
                <a:t>充</a:t>
              </a:r>
              <a:r>
                <a:rPr lang="zh-CN" altLang="en-US" dirty="0"/>
                <a:t>、放电的过程中产生</a:t>
              </a:r>
              <a:r>
                <a:rPr lang="zh-CN" altLang="en-US" dirty="0" smtClean="0"/>
                <a:t>热量</a:t>
              </a: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4</a:t>
              </a:r>
              <a:r>
                <a:rPr lang="en-US" altLang="zh-CN" dirty="0" smtClean="0"/>
                <a:t>. </a:t>
              </a:r>
              <a:r>
                <a:rPr lang="en-US" altLang="zh-CN" dirty="0"/>
                <a:t>CPU</a:t>
              </a:r>
              <a:r>
                <a:rPr lang="zh-CN" altLang="en-US" dirty="0"/>
                <a:t>包含数以亿计的场效应管</a:t>
              </a:r>
              <a:r>
                <a:rPr lang="en-US" altLang="zh-CN" dirty="0" smtClean="0"/>
                <a:t>FET</a:t>
              </a: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endParaRPr lang="en-US" altLang="zh-CN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47532" y="2648049"/>
            <a:ext cx="5372100" cy="1015663"/>
            <a:chOff x="6804532" y="1272773"/>
            <a:chExt cx="5372100" cy="1015663"/>
          </a:xfrm>
        </p:grpSpPr>
        <p:sp>
          <p:nvSpPr>
            <p:cNvPr id="18" name="文本框 17"/>
            <p:cNvSpPr txBox="1"/>
            <p:nvPr/>
          </p:nvSpPr>
          <p:spPr>
            <a:xfrm>
              <a:off x="6804532" y="1272773"/>
              <a:ext cx="53721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能耗</a:t>
              </a:r>
              <a:r>
                <a:rPr lang="zh-CN" altLang="en-US" dirty="0" smtClean="0"/>
                <a:t>关系：                </a:t>
              </a:r>
              <a:endParaRPr lang="en-US" altLang="zh-CN" dirty="0" smtClean="0"/>
            </a:p>
            <a:p>
              <a:r>
                <a:rPr lang="en-US" altLang="zh-CN" sz="1400" dirty="0" smtClean="0"/>
                <a:t>C</a:t>
              </a:r>
              <a:r>
                <a:rPr lang="zh-CN" altLang="en-US" sz="1400" dirty="0"/>
                <a:t>：常数，由制程等</a:t>
              </a:r>
              <a:r>
                <a:rPr lang="zh-CN" altLang="en-US" sz="1400" dirty="0" smtClean="0"/>
                <a:t>因素决定，</a:t>
              </a:r>
              <a:r>
                <a:rPr lang="zh-CN" altLang="en-US" sz="1400" dirty="0"/>
                <a:t>制程越小，</a:t>
              </a:r>
              <a:r>
                <a:rPr lang="en-US" altLang="zh-CN" sz="1400" dirty="0"/>
                <a:t>C</a:t>
              </a:r>
              <a:r>
                <a:rPr lang="zh-CN" altLang="en-US" sz="1400" dirty="0"/>
                <a:t>越小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V</a:t>
              </a:r>
              <a:r>
                <a:rPr lang="zh-CN" altLang="en-US" sz="1400" dirty="0" smtClean="0"/>
                <a:t>：电压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f </a:t>
              </a:r>
              <a:r>
                <a:rPr lang="zh-CN" altLang="en-US" sz="1400" dirty="0" smtClean="0"/>
                <a:t>：频率</a:t>
              </a:r>
              <a:endParaRPr lang="zh-CN" altLang="en-US" sz="1400" dirty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3700" y="1310873"/>
              <a:ext cx="1017143" cy="297143"/>
            </a:xfrm>
            <a:prstGeom prst="rect">
              <a:avLst/>
            </a:prstGeom>
          </p:spPr>
        </p:pic>
      </p:grpSp>
      <p:cxnSp>
        <p:nvCxnSpPr>
          <p:cNvPr id="22" name="直接箭头连接符 21"/>
          <p:cNvCxnSpPr/>
          <p:nvPr/>
        </p:nvCxnSpPr>
        <p:spPr bwMode="auto">
          <a:xfrm>
            <a:off x="4292758" y="3168580"/>
            <a:ext cx="3629374" cy="1"/>
          </a:xfrm>
          <a:prstGeom prst="straightConnector1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1" name="组合 20"/>
          <p:cNvGrpSpPr/>
          <p:nvPr/>
        </p:nvGrpSpPr>
        <p:grpSpPr>
          <a:xfrm>
            <a:off x="7562087" y="3002708"/>
            <a:ext cx="4206368" cy="1763268"/>
            <a:chOff x="7562087" y="3002708"/>
            <a:chExt cx="4206368" cy="1763268"/>
          </a:xfrm>
        </p:grpSpPr>
        <p:sp>
          <p:nvSpPr>
            <p:cNvPr id="2" name="文本框 1"/>
            <p:cNvSpPr txBox="1"/>
            <p:nvPr/>
          </p:nvSpPr>
          <p:spPr>
            <a:xfrm>
              <a:off x="7562087" y="4396644"/>
              <a:ext cx="420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理想状态下，功耗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与频率</a:t>
              </a:r>
              <a:r>
                <a:rPr lang="en-US" altLang="zh-CN" dirty="0" smtClean="0"/>
                <a:t>f</a:t>
              </a:r>
              <a:r>
                <a:rPr lang="zh-CN" altLang="en-US" dirty="0" smtClean="0"/>
                <a:t>成线性关系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>
              <a:off x="10026965" y="3002708"/>
              <a:ext cx="19365" cy="1398208"/>
            </a:xfrm>
            <a:prstGeom prst="straightConnector1">
              <a:avLst/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9" name="文本框 18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分析问题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08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018215" y="1544985"/>
            <a:ext cx="5372100" cy="369332"/>
            <a:chOff x="6819900" y="1288117"/>
            <a:chExt cx="5372100" cy="369332"/>
          </a:xfrm>
        </p:grpSpPr>
        <p:sp>
          <p:nvSpPr>
            <p:cNvPr id="18" name="文本框 17"/>
            <p:cNvSpPr txBox="1"/>
            <p:nvPr/>
          </p:nvSpPr>
          <p:spPr>
            <a:xfrm>
              <a:off x="6819900" y="1288117"/>
              <a:ext cx="537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能耗</a:t>
              </a:r>
              <a:r>
                <a:rPr lang="zh-CN" altLang="en-US" dirty="0" smtClean="0"/>
                <a:t>关系：</a:t>
              </a:r>
              <a:endParaRPr lang="zh-CN" altLang="en-US" sz="1200" dirty="0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3700" y="1310873"/>
              <a:ext cx="1017143" cy="29714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587082"/>
            <a:ext cx="5280000" cy="425333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312420" y="2185389"/>
            <a:ext cx="4881880" cy="3139321"/>
            <a:chOff x="121920" y="1920983"/>
            <a:chExt cx="4881880" cy="3139321"/>
          </a:xfrm>
        </p:grpSpPr>
        <p:sp>
          <p:nvSpPr>
            <p:cNvPr id="28" name="文本框 27"/>
            <p:cNvSpPr txBox="1"/>
            <p:nvPr/>
          </p:nvSpPr>
          <p:spPr>
            <a:xfrm>
              <a:off x="121920" y="1920983"/>
              <a:ext cx="488188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1.FET</a:t>
              </a:r>
              <a:r>
                <a:rPr lang="zh-CN" altLang="en-US" dirty="0"/>
                <a:t>充放电需要一定</a:t>
              </a:r>
              <a:r>
                <a:rPr lang="zh-CN" altLang="en-US" dirty="0" smtClean="0"/>
                <a:t>时间，即门延迟，</a:t>
              </a:r>
              <a:r>
                <a:rPr lang="zh-CN" altLang="en-US" dirty="0"/>
                <a:t>只有在充放电完成后采样才能保证信号的完整性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2</a:t>
              </a:r>
              <a:r>
                <a:rPr lang="en-US" altLang="zh-CN" dirty="0" smtClean="0"/>
                <a:t>.</a:t>
              </a:r>
              <a:r>
                <a:rPr lang="zh-CN" altLang="en-US" dirty="0"/>
                <a:t>不断提高频率</a:t>
              </a:r>
              <a:r>
                <a:rPr lang="en-US" altLang="zh-CN" dirty="0"/>
                <a:t>f</a:t>
              </a:r>
              <a:r>
                <a:rPr lang="zh-CN" altLang="en-US" dirty="0"/>
                <a:t>后，过了某个节点，太快的翻转会造成门延迟跟不上，从而影响数字信号的完整性，进而造成错误</a:t>
              </a: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3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 通过</a:t>
              </a:r>
              <a:r>
                <a:rPr lang="zh-CN" altLang="en-US" dirty="0"/>
                <a:t>提高电压</a:t>
              </a:r>
              <a:r>
                <a:rPr lang="zh-CN" altLang="en-US" dirty="0" smtClean="0"/>
                <a:t>，</a:t>
              </a:r>
              <a:r>
                <a:rPr lang="zh-CN" altLang="en-US" dirty="0"/>
                <a:t>减小</a:t>
              </a:r>
              <a:r>
                <a:rPr lang="zh-CN" altLang="en-US" dirty="0" smtClean="0"/>
                <a:t>门延迟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让系统稳定下来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4.</a:t>
              </a:r>
              <a:r>
                <a:rPr lang="zh-CN" altLang="en-US" dirty="0" smtClean="0"/>
                <a:t>功耗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与频率</a:t>
              </a:r>
              <a:r>
                <a:rPr lang="en-US" altLang="zh-CN" dirty="0" smtClean="0"/>
                <a:t>f</a:t>
              </a:r>
              <a:r>
                <a:rPr lang="zh-CN" altLang="en-US" dirty="0" smtClean="0"/>
                <a:t>的关系类似      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幂函数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buClr>
                  <a:srgbClr val="FF0000"/>
                </a:buClr>
              </a:pP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endParaRPr lang="en-US" altLang="zh-CN" dirty="0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3765" y="4179900"/>
              <a:ext cx="560000" cy="240000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分析问题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69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7"/>
          <p:cNvCxnSpPr/>
          <p:nvPr/>
        </p:nvCxnSpPr>
        <p:spPr>
          <a:xfrm>
            <a:off x="2316344" y="2686504"/>
            <a:ext cx="131591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8"/>
          <p:cNvCxnSpPr/>
          <p:nvPr/>
        </p:nvCxnSpPr>
        <p:spPr>
          <a:xfrm>
            <a:off x="2374604" y="4271860"/>
            <a:ext cx="131591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21215" y="2870833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93040" y="3449906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content</a:t>
            </a:r>
            <a:endParaRPr kumimoji="1" lang="zh-CN" altLang="en-US" sz="3200" dirty="0"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443516" y="1952628"/>
            <a:ext cx="7620264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chemeClr val="folHlink"/>
              </a:buClr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录音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笔项目背景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Clr>
                <a:schemeClr val="folHlink"/>
              </a:buClr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、实测中的烫手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Clr>
                <a:schemeClr val="folHlink"/>
              </a:buClr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三、如何解决烫手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Clr>
                <a:schemeClr val="folHlink"/>
              </a:buClr>
              <a:defRPr/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四、总结</a:t>
            </a:r>
            <a:endParaRPr lang="en-US" altLang="zh-CN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Clr>
                <a:schemeClr val="folHlink"/>
              </a:buClr>
              <a:defRPr/>
            </a:pPr>
            <a:endParaRPr lang="en-US" altLang="zh-CN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0" y="1607399"/>
            <a:ext cx="4839375" cy="4519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80" y="1778872"/>
            <a:ext cx="4961312" cy="41763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33494" y="1049536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A57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A53</a:t>
            </a:r>
            <a:r>
              <a:rPr lang="zh-CN" altLang="en-US" b="1" dirty="0">
                <a:solidFill>
                  <a:srgbClr val="FF0000"/>
                </a:solidFill>
              </a:rPr>
              <a:t>功耗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工作频率关系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分析问题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44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" y="2056390"/>
            <a:ext cx="11554285" cy="445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84960" y="3436195"/>
            <a:ext cx="840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降频尝试：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</a:t>
            </a:r>
            <a:r>
              <a:rPr lang="zh-CN" altLang="en-US" dirty="0" smtClean="0"/>
              <a:t>未降频前，测试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分钟音频，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温度为</a:t>
            </a:r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</a:t>
            </a:r>
            <a:r>
              <a:rPr lang="zh-CN" altLang="en-US" dirty="0"/>
              <a:t>降频到</a:t>
            </a:r>
            <a:r>
              <a:rPr lang="en-US" altLang="zh-CN" dirty="0" smtClean="0"/>
              <a:t>1.5G</a:t>
            </a:r>
            <a:r>
              <a:rPr lang="zh-CN" altLang="en-US" dirty="0"/>
              <a:t>后</a:t>
            </a:r>
            <a:r>
              <a:rPr lang="zh-CN" altLang="en-US" dirty="0" smtClean="0"/>
              <a:t>，发热</a:t>
            </a:r>
            <a:r>
              <a:rPr lang="zh-CN" altLang="en-US" dirty="0"/>
              <a:t>问题得到</a:t>
            </a:r>
            <a:r>
              <a:rPr lang="zh-CN" altLang="en-US" dirty="0" smtClean="0"/>
              <a:t>改善</a:t>
            </a:r>
            <a:r>
              <a:rPr lang="zh-CN" altLang="en-US" dirty="0" smtClean="0"/>
              <a:t>，但体</a:t>
            </a:r>
            <a:r>
              <a:rPr lang="zh-CN" altLang="en-US" dirty="0" smtClean="0"/>
              <a:t>感温度仍较高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继续降频至</a:t>
            </a:r>
            <a:r>
              <a:rPr lang="en-US" altLang="zh-CN" dirty="0" smtClean="0"/>
              <a:t>1.2G</a:t>
            </a:r>
            <a:r>
              <a:rPr lang="zh-CN" altLang="en-US" dirty="0" smtClean="0"/>
              <a:t>后，发热问题进一步改善，测试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分钟音频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温度为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度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37715" y="12335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降频就能解决？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50911" y="5190521"/>
            <a:ext cx="558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降频可以解决发热问题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88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7715" y="12335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降频</a:t>
            </a:r>
            <a:r>
              <a:rPr lang="zh-CN" altLang="en-US" dirty="0"/>
              <a:t>后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73008" y="1986324"/>
            <a:ext cx="689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效率不足：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1.1.2G</a:t>
            </a:r>
            <a:r>
              <a:rPr lang="zh-CN" altLang="en-US" dirty="0"/>
              <a:t>频率下出现效果异常，经分析为缓存</a:t>
            </a:r>
            <a:r>
              <a:rPr lang="en-US" altLang="zh-CN" dirty="0"/>
              <a:t>buff</a:t>
            </a:r>
            <a:r>
              <a:rPr lang="zh-CN" altLang="en-US" dirty="0"/>
              <a:t>耗尽</a:t>
            </a: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2.1.2G</a:t>
            </a:r>
            <a:r>
              <a:rPr lang="zh-CN" altLang="en-US" dirty="0"/>
              <a:t>频率下引擎自测吞吐为</a:t>
            </a:r>
            <a:r>
              <a:rPr lang="en-US" altLang="zh-CN" dirty="0"/>
              <a:t>0.92</a:t>
            </a:r>
            <a:r>
              <a:rPr lang="zh-CN" altLang="en-US" dirty="0"/>
              <a:t>，集成方计算吞吐为</a:t>
            </a:r>
            <a:r>
              <a:rPr lang="en-US" altLang="zh-CN" dirty="0"/>
              <a:t>0.85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074480" y="3293074"/>
            <a:ext cx="6165088" cy="1952465"/>
            <a:chOff x="2074480" y="3293074"/>
            <a:chExt cx="6165088" cy="1952465"/>
          </a:xfrm>
        </p:grpSpPr>
        <p:sp>
          <p:nvSpPr>
            <p:cNvPr id="14" name="文本框 13"/>
            <p:cNvSpPr txBox="1"/>
            <p:nvPr/>
          </p:nvSpPr>
          <p:spPr>
            <a:xfrm>
              <a:off x="2995772" y="3768211"/>
              <a:ext cx="48683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dirty="0" smtClean="0">
                  <a:solidFill>
                    <a:srgbClr val="FF0000"/>
                  </a:solidFill>
                </a:rPr>
                <a:t>效率优化的手段：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1.encode</a:t>
              </a:r>
              <a:r>
                <a:rPr lang="zh-CN" altLang="en-US" dirty="0" smtClean="0"/>
                <a:t>端第一层</a:t>
              </a:r>
              <a:r>
                <a:rPr lang="en-US" altLang="zh-CN" dirty="0" err="1" smtClean="0"/>
                <a:t>lstm</a:t>
              </a:r>
              <a:r>
                <a:rPr lang="zh-CN" altLang="en-US" dirty="0" smtClean="0"/>
                <a:t>做</a:t>
              </a:r>
              <a:r>
                <a:rPr lang="en-US" altLang="zh-CN" dirty="0" smtClean="0"/>
                <a:t>8bit</a:t>
              </a:r>
              <a:r>
                <a:rPr lang="zh-CN" altLang="en-US" dirty="0" smtClean="0"/>
                <a:t>定点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2.maxengine-lite</a:t>
              </a:r>
              <a:r>
                <a:rPr lang="zh-CN" altLang="en-US" dirty="0" smtClean="0"/>
                <a:t>补齐一些边界操作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3</a:t>
              </a:r>
              <a:r>
                <a:rPr lang="en-US" altLang="zh-CN" dirty="0" smtClean="0"/>
                <a:t>.CTC</a:t>
              </a:r>
              <a:r>
                <a:rPr lang="zh-CN" altLang="en-US" dirty="0" smtClean="0"/>
                <a:t>端一遍</a:t>
              </a:r>
              <a:r>
                <a:rPr lang="en-US" altLang="zh-CN" dirty="0" smtClean="0"/>
                <a:t>lattice</a:t>
              </a:r>
              <a:r>
                <a:rPr lang="zh-CN" altLang="en-US" dirty="0" smtClean="0"/>
                <a:t>压缩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4</a:t>
              </a:r>
              <a:r>
                <a:rPr lang="en-US" altLang="zh-CN" dirty="0" smtClean="0"/>
                <a:t>.CTC</a:t>
              </a:r>
              <a:r>
                <a:rPr lang="zh-CN" altLang="en-US" dirty="0" smtClean="0"/>
                <a:t>端二遍取</a:t>
              </a:r>
              <a:r>
                <a:rPr lang="en-US" altLang="zh-CN" dirty="0" err="1" smtClean="0"/>
                <a:t>onebest</a:t>
              </a:r>
              <a:r>
                <a:rPr lang="zh-CN" altLang="en-US" dirty="0" smtClean="0"/>
                <a:t>替代</a:t>
              </a:r>
              <a:r>
                <a:rPr lang="en-US" altLang="zh-CN" dirty="0" err="1" smtClean="0"/>
                <a:t>nbest</a:t>
              </a:r>
              <a:endParaRPr lang="en-US" altLang="zh-CN" dirty="0" smtClean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74480" y="3293074"/>
              <a:ext cx="6165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继续效率优化，把性能追上来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0414" y="1639972"/>
            <a:ext cx="112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1.encode</a:t>
            </a:r>
            <a:r>
              <a:rPr lang="zh-CN" altLang="en-US" dirty="0"/>
              <a:t>端第一层</a:t>
            </a:r>
            <a:r>
              <a:rPr lang="en-US" altLang="zh-CN" dirty="0" err="1"/>
              <a:t>lstm</a:t>
            </a:r>
            <a:r>
              <a:rPr lang="zh-CN" altLang="en-US" dirty="0"/>
              <a:t>做</a:t>
            </a:r>
            <a:r>
              <a:rPr lang="en-US" altLang="zh-CN" dirty="0"/>
              <a:t>8bit</a:t>
            </a:r>
            <a:r>
              <a:rPr lang="zh-CN" altLang="en-US" dirty="0" smtClean="0"/>
              <a:t>定点：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(a)</a:t>
            </a:r>
            <a:r>
              <a:rPr lang="zh-CN" altLang="en-US" dirty="0" smtClean="0"/>
              <a:t>为保证效果，与特征相接的</a:t>
            </a:r>
            <a:r>
              <a:rPr lang="en-US" altLang="zh-CN" dirty="0" smtClean="0"/>
              <a:t>lstm1</a:t>
            </a:r>
            <a:r>
              <a:rPr lang="zh-CN" altLang="en-US" dirty="0" smtClean="0"/>
              <a:t>原先采用全浮点计算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(b)lstm1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encode-1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占比最大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(c)lstm1</a:t>
            </a:r>
            <a:r>
              <a:rPr lang="zh-CN" altLang="en-US" dirty="0" smtClean="0"/>
              <a:t>改为</a:t>
            </a:r>
            <a:r>
              <a:rPr lang="en-US" altLang="zh-CN" dirty="0"/>
              <a:t>int8</a:t>
            </a:r>
            <a:r>
              <a:rPr lang="zh-CN" altLang="en-US" dirty="0" smtClean="0"/>
              <a:t>定点计算</a:t>
            </a:r>
            <a:r>
              <a:rPr lang="zh-CN" altLang="en-US" dirty="0"/>
              <a:t>后</a:t>
            </a:r>
            <a:r>
              <a:rPr lang="zh-CN" altLang="en-US" dirty="0" smtClean="0"/>
              <a:t>，效果</a:t>
            </a:r>
            <a:r>
              <a:rPr lang="zh-CN" altLang="en-US" dirty="0"/>
              <a:t>损失为相对</a:t>
            </a:r>
            <a:r>
              <a:rPr lang="en-US" altLang="zh-CN" dirty="0"/>
              <a:t>2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，吞吐提升约</a:t>
            </a:r>
            <a:r>
              <a:rPr lang="en-US" altLang="zh-CN" dirty="0" smtClean="0"/>
              <a:t>40%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54" y="1530244"/>
            <a:ext cx="3628571" cy="133333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0413" y="3621172"/>
            <a:ext cx="1128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2.maxengine-lite</a:t>
            </a:r>
            <a:r>
              <a:rPr lang="zh-CN" altLang="en-US" dirty="0"/>
              <a:t>补齐一些边界</a:t>
            </a:r>
            <a:r>
              <a:rPr lang="zh-CN" altLang="en-US" dirty="0" smtClean="0"/>
              <a:t>操作：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(a)</a:t>
            </a:r>
            <a:r>
              <a:rPr lang="zh-CN" altLang="en-US" dirty="0" smtClean="0"/>
              <a:t>组件中矩阵乘原先为</a:t>
            </a:r>
            <a:r>
              <a:rPr lang="en-US" altLang="zh-CN" dirty="0" smtClean="0"/>
              <a:t>32-1</a:t>
            </a:r>
            <a:r>
              <a:rPr lang="zh-CN" altLang="en-US" dirty="0"/>
              <a:t>结构</a:t>
            </a:r>
            <a:r>
              <a:rPr lang="zh-CN" altLang="en-US" dirty="0" smtClean="0"/>
              <a:t>，对于维度为</a:t>
            </a:r>
            <a:r>
              <a:rPr lang="en-US" altLang="zh-CN" dirty="0" smtClean="0"/>
              <a:t>118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的矩阵，采用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128+22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</a:t>
            </a:r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(b)</a:t>
            </a:r>
            <a:r>
              <a:rPr lang="zh-CN" altLang="en-US" dirty="0" smtClean="0"/>
              <a:t>补齐为</a:t>
            </a:r>
            <a:r>
              <a:rPr lang="en-US" altLang="zh-CN" dirty="0" smtClean="0"/>
              <a:t>32-16-8-1</a:t>
            </a:r>
            <a:r>
              <a:rPr lang="zh-CN" altLang="en-US" dirty="0" smtClean="0"/>
              <a:t>结构，对于维度为</a:t>
            </a:r>
            <a:r>
              <a:rPr lang="en-US" altLang="zh-CN" dirty="0" smtClean="0"/>
              <a:t>118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的矩阵，采用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 smtClean="0"/>
              <a:t>128+1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128+6</a:t>
            </a:r>
            <a:r>
              <a:rPr lang="zh-CN" altLang="en-US" dirty="0" smtClean="0"/>
              <a:t>次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128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9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0414" y="1639972"/>
            <a:ext cx="112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3.CTC</a:t>
            </a:r>
            <a:r>
              <a:rPr lang="zh-CN" altLang="en-US" dirty="0"/>
              <a:t>端一遍</a:t>
            </a:r>
            <a:r>
              <a:rPr lang="en-US" altLang="zh-CN" dirty="0"/>
              <a:t>lattice</a:t>
            </a:r>
            <a:r>
              <a:rPr lang="zh-CN" altLang="en-US" dirty="0" smtClean="0"/>
              <a:t>压缩：</a:t>
            </a:r>
            <a:endParaRPr lang="en-US" altLang="zh-CN" dirty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(a)</a:t>
            </a:r>
            <a:r>
              <a:rPr lang="zh-CN" altLang="en-US" dirty="0" smtClean="0"/>
              <a:t>为在解码后生成一遍</a:t>
            </a:r>
            <a:r>
              <a:rPr lang="en-US" altLang="zh-CN" dirty="0" smtClean="0"/>
              <a:t>lattice</a:t>
            </a:r>
            <a:r>
              <a:rPr lang="zh-CN" altLang="en-US" dirty="0" smtClean="0"/>
              <a:t>，会在解码路径上会缓存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个节点信息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(b)</a:t>
            </a:r>
            <a:r>
              <a:rPr lang="zh-CN" altLang="en-US" dirty="0" smtClean="0"/>
              <a:t>对于长度为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的解码路径，生成的一遍</a:t>
            </a:r>
            <a:r>
              <a:rPr lang="en-US" altLang="zh-CN" dirty="0" smtClean="0"/>
              <a:t>lattice</a:t>
            </a:r>
            <a:r>
              <a:rPr lang="zh-CN" altLang="en-US" dirty="0"/>
              <a:t>最多</a:t>
            </a:r>
            <a:r>
              <a:rPr lang="zh-CN" altLang="en-US" dirty="0" smtClean="0"/>
              <a:t>可能达到</a:t>
            </a:r>
            <a:r>
              <a:rPr lang="en-US" altLang="zh-CN" dirty="0"/>
              <a:t>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次方条</a:t>
            </a:r>
            <a:r>
              <a:rPr lang="en-US" altLang="zh-CN" dirty="0" smtClean="0"/>
              <a:t>lattice</a:t>
            </a:r>
            <a:r>
              <a:rPr lang="zh-CN" altLang="en-US" dirty="0"/>
              <a:t>路径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(c)</a:t>
            </a:r>
            <a:r>
              <a:rPr lang="zh-CN" altLang="en-US" dirty="0" smtClean="0"/>
              <a:t>将缓存节点数由</a:t>
            </a:r>
            <a:r>
              <a:rPr lang="en-US" altLang="zh-CN" dirty="0" smtClean="0"/>
              <a:t>8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，最多可能达到的</a:t>
            </a:r>
            <a:r>
              <a:rPr lang="en-US" altLang="zh-CN" dirty="0" smtClean="0"/>
              <a:t>lattice</a:t>
            </a:r>
            <a:r>
              <a:rPr lang="zh-CN" altLang="en-US" dirty="0" smtClean="0"/>
              <a:t>路径数仅为</a:t>
            </a:r>
            <a:r>
              <a:rPr lang="en-US" altLang="zh-CN" dirty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次方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50414" y="3653194"/>
            <a:ext cx="112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4.</a:t>
            </a:r>
            <a:r>
              <a:rPr lang="en-US" altLang="zh-CN" dirty="0"/>
              <a:t> CTC</a:t>
            </a:r>
            <a:r>
              <a:rPr lang="zh-CN" altLang="en-US" dirty="0"/>
              <a:t>端二遍取</a:t>
            </a:r>
            <a:r>
              <a:rPr lang="en-US" altLang="zh-CN" dirty="0" err="1"/>
              <a:t>onebest</a:t>
            </a:r>
            <a:r>
              <a:rPr lang="zh-CN" altLang="en-US" dirty="0"/>
              <a:t>替代</a:t>
            </a:r>
            <a:r>
              <a:rPr lang="en-US" altLang="zh-CN" dirty="0" err="1"/>
              <a:t>nbest</a:t>
            </a:r>
            <a:endParaRPr lang="en-US" altLang="zh-CN" dirty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(a)</a:t>
            </a:r>
            <a:r>
              <a:rPr lang="zh-CN" altLang="en-US" dirty="0" smtClean="0"/>
              <a:t>二遍获取结果的</a:t>
            </a:r>
            <a:r>
              <a:rPr lang="en-US" altLang="zh-CN" dirty="0" err="1" smtClean="0"/>
              <a:t>nbest</a:t>
            </a:r>
            <a:r>
              <a:rPr lang="zh-CN" altLang="en-US" dirty="0" smtClean="0"/>
              <a:t>函数耗时较大，影响引擎的响应时间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(b)</a:t>
            </a:r>
            <a:r>
              <a:rPr lang="zh-CN" altLang="en-US" dirty="0" smtClean="0"/>
              <a:t>由于获取结果后直接进行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，用</a:t>
            </a:r>
            <a:r>
              <a:rPr lang="en-US" altLang="zh-CN" dirty="0" err="1" smtClean="0"/>
              <a:t>nbest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onebest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pk</a:t>
            </a:r>
            <a:r>
              <a:rPr lang="zh-CN" altLang="en-US" dirty="0" smtClean="0"/>
              <a:t>对效果影响较小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(c)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getonbest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getnbest</a:t>
            </a:r>
            <a:r>
              <a:rPr lang="zh-CN" altLang="en-US" dirty="0" smtClean="0"/>
              <a:t>后，效果不变，平均子句响应时间减少</a:t>
            </a:r>
            <a:r>
              <a:rPr lang="en-US" altLang="zh-CN" dirty="0" smtClean="0"/>
              <a:t>1200ms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34500" y="3557642"/>
            <a:ext cx="2367116" cy="1823333"/>
            <a:chOff x="3708400" y="4513966"/>
            <a:chExt cx="2367116" cy="1823333"/>
          </a:xfrm>
        </p:grpSpPr>
        <p:sp>
          <p:nvSpPr>
            <p:cNvPr id="10" name="圆角矩形 9"/>
            <p:cNvSpPr/>
            <p:nvPr/>
          </p:nvSpPr>
          <p:spPr>
            <a:xfrm>
              <a:off x="5117407" y="4673083"/>
              <a:ext cx="933401" cy="67802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CTC-LM</a:t>
              </a:r>
              <a:endParaRPr lang="zh-CN" altLang="en-US" sz="14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08400" y="5165024"/>
              <a:ext cx="689863" cy="52121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PK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092700" y="4513966"/>
              <a:ext cx="982816" cy="1823333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117407" y="5499100"/>
              <a:ext cx="933401" cy="67802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ED-LM</a:t>
              </a:r>
              <a:endParaRPr lang="zh-CN" altLang="en-US" sz="1400" dirty="0"/>
            </a:p>
          </p:txBody>
        </p:sp>
      </p:grpSp>
      <p:cxnSp>
        <p:nvCxnSpPr>
          <p:cNvPr id="5" name="直接箭头连接符 4"/>
          <p:cNvCxnSpPr>
            <a:stCxn id="13" idx="1"/>
            <a:endCxn id="11" idx="3"/>
          </p:cNvCxnSpPr>
          <p:nvPr/>
        </p:nvCxnSpPr>
        <p:spPr bwMode="auto">
          <a:xfrm flipH="1" flipV="1">
            <a:off x="10024363" y="4469308"/>
            <a:ext cx="694437" cy="1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73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7715" y="1799711"/>
            <a:ext cx="486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效率优化：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1.encode</a:t>
            </a:r>
            <a:r>
              <a:rPr lang="zh-CN" altLang="en-US" dirty="0" smtClean="0"/>
              <a:t>端第一层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定点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2.maxengine-lite</a:t>
            </a:r>
            <a:r>
              <a:rPr lang="zh-CN" altLang="en-US" dirty="0" smtClean="0"/>
              <a:t>补齐一些边界操作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en-US" altLang="zh-CN" dirty="0" smtClean="0"/>
              <a:t>.CTC</a:t>
            </a:r>
            <a:r>
              <a:rPr lang="zh-CN" altLang="en-US" dirty="0" smtClean="0"/>
              <a:t>端一遍</a:t>
            </a:r>
            <a:r>
              <a:rPr lang="en-US" altLang="zh-CN" dirty="0" smtClean="0"/>
              <a:t>lattice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4</a:t>
            </a:r>
            <a:r>
              <a:rPr lang="en-US" altLang="zh-CN" dirty="0" smtClean="0"/>
              <a:t>.CTC</a:t>
            </a:r>
            <a:r>
              <a:rPr lang="zh-CN" altLang="en-US" dirty="0" smtClean="0"/>
              <a:t>端二遍取</a:t>
            </a:r>
            <a:r>
              <a:rPr lang="en-US" altLang="zh-CN" dirty="0" err="1" smtClean="0"/>
              <a:t>onebest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nbest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3" y="3506040"/>
            <a:ext cx="6895238" cy="18476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7715" y="12335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性能优化成果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 bwMode="auto">
          <a:xfrm>
            <a:off x="4998101" y="2369943"/>
            <a:ext cx="2273300" cy="3302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0301" y="1953913"/>
            <a:ext cx="486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测试结果：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</a:t>
            </a:r>
            <a:r>
              <a:rPr lang="zh-CN" altLang="en-US" dirty="0" smtClean="0"/>
              <a:t>吞吐由</a:t>
            </a:r>
            <a:r>
              <a:rPr lang="en-US" altLang="zh-CN" dirty="0" smtClean="0"/>
              <a:t>0.92</a:t>
            </a:r>
            <a:r>
              <a:rPr lang="zh-CN" altLang="en-US" dirty="0" smtClean="0"/>
              <a:t>提升至</a:t>
            </a:r>
            <a:r>
              <a:rPr lang="en-US" altLang="zh-CN" dirty="0" smtClean="0"/>
              <a:t>1.5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</a:t>
            </a:r>
            <a:r>
              <a:rPr lang="zh-CN" altLang="en-US" dirty="0" smtClean="0"/>
              <a:t>转写半小时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55</a:t>
            </a:r>
            <a:r>
              <a:rPr lang="zh-CN" altLang="en-US" dirty="0" smtClean="0">
                <a:solidFill>
                  <a:srgbClr val="FF0000"/>
                </a:solidFill>
              </a:rPr>
              <a:t>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pmic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52</a:t>
            </a:r>
            <a:r>
              <a:rPr lang="zh-CN" altLang="en-US" dirty="0" smtClean="0">
                <a:solidFill>
                  <a:srgbClr val="FF0000"/>
                </a:solidFill>
              </a:rPr>
              <a:t>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3.</a:t>
            </a:r>
            <a:r>
              <a:rPr lang="zh-CN" altLang="en-US" dirty="0" smtClean="0"/>
              <a:t>效果正常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4.</a:t>
            </a:r>
            <a:r>
              <a:rPr lang="zh-CN" altLang="en-US" dirty="0" smtClean="0"/>
              <a:t>长时间转写后，依然发烫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340665" y="5697891"/>
            <a:ext cx="758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继续降频大概率可满足需求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7715" y="12335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继续降频，</a:t>
            </a:r>
            <a:r>
              <a:rPr lang="zh-CN" altLang="en-US" dirty="0"/>
              <a:t>降频</a:t>
            </a:r>
            <a:r>
              <a:rPr lang="zh-CN" altLang="en-US" dirty="0" smtClean="0"/>
              <a:t>至</a:t>
            </a:r>
            <a:r>
              <a:rPr lang="en-US" altLang="zh-CN" dirty="0" smtClean="0"/>
              <a:t>1.1G</a:t>
            </a:r>
            <a:r>
              <a:rPr lang="zh-CN" altLang="en-US" dirty="0" smtClean="0"/>
              <a:t>、</a:t>
            </a:r>
            <a:r>
              <a:rPr lang="en-US" altLang="zh-CN" dirty="0"/>
              <a:t>1</a:t>
            </a:r>
            <a:r>
              <a:rPr lang="en-US" altLang="zh-CN" dirty="0" smtClean="0"/>
              <a:t>G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498495" y="1847797"/>
            <a:ext cx="2828571" cy="3486125"/>
            <a:chOff x="1367314" y="1816100"/>
            <a:chExt cx="2828571" cy="34861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314" y="2283177"/>
              <a:ext cx="2828571" cy="301904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133600" y="18161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锁频至</a:t>
              </a:r>
              <a:r>
                <a:rPr lang="en-US" altLang="zh-CN" dirty="0" smtClean="0"/>
                <a:t>1G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35614" y="1913845"/>
            <a:ext cx="2885714" cy="3362975"/>
            <a:chOff x="7815443" y="1790050"/>
            <a:chExt cx="2885714" cy="3362975"/>
          </a:xfrm>
        </p:grpSpPr>
        <p:grpSp>
          <p:nvGrpSpPr>
            <p:cNvPr id="12" name="组合 11"/>
            <p:cNvGrpSpPr/>
            <p:nvPr/>
          </p:nvGrpSpPr>
          <p:grpSpPr>
            <a:xfrm>
              <a:off x="7815443" y="2159382"/>
              <a:ext cx="2885714" cy="2993643"/>
              <a:chOff x="7472543" y="2108582"/>
              <a:chExt cx="2885714" cy="2993643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2543" y="2283177"/>
                <a:ext cx="2885714" cy="281904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7943" y="2108582"/>
                <a:ext cx="2809524" cy="238095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8597904" y="1790050"/>
              <a:ext cx="1435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锁频至</a:t>
              </a:r>
              <a:r>
                <a:rPr lang="en-US" altLang="zh-CN" dirty="0" smtClean="0"/>
                <a:t>1.1G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79438" y="1515983"/>
            <a:ext cx="41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降</a:t>
            </a:r>
            <a:r>
              <a:rPr lang="zh-CN" altLang="en-US" b="1" dirty="0" smtClean="0">
                <a:solidFill>
                  <a:srgbClr val="FF0000"/>
                </a:solidFill>
              </a:rPr>
              <a:t>频至</a:t>
            </a:r>
            <a:r>
              <a:rPr lang="en-US" altLang="zh-CN" b="1" dirty="0" smtClean="0">
                <a:solidFill>
                  <a:srgbClr val="FF0000"/>
                </a:solidFill>
              </a:rPr>
              <a:t>1.1G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1G</a:t>
            </a:r>
            <a:r>
              <a:rPr lang="zh-CN" altLang="en-US" b="1" dirty="0" smtClean="0">
                <a:solidFill>
                  <a:srgbClr val="FF0000"/>
                </a:solidFill>
              </a:rPr>
              <a:t>，发热情况有更大</a:t>
            </a:r>
            <a:r>
              <a:rPr lang="zh-CN" altLang="en-US" b="1" dirty="0">
                <a:solidFill>
                  <a:srgbClr val="FF0000"/>
                </a:solidFill>
              </a:rPr>
              <a:t>改善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40698" y="5517934"/>
            <a:ext cx="575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长时间转写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后，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发热仍较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严重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新问题，</a:t>
            </a:r>
            <a:r>
              <a:rPr lang="en-US" altLang="zh-CN" dirty="0" err="1" smtClean="0"/>
              <a:t>omp</a:t>
            </a:r>
            <a:r>
              <a:rPr lang="zh-CN" altLang="en-US" dirty="0" smtClean="0"/>
              <a:t>线程数不符合线性加速比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3142298" y="1955384"/>
            <a:ext cx="5667375" cy="3100949"/>
            <a:chOff x="3142298" y="1955384"/>
            <a:chExt cx="5667375" cy="31009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98" y="1955384"/>
              <a:ext cx="5667375" cy="106680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243898" y="3579005"/>
              <a:ext cx="48683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猜测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：</a:t>
              </a:r>
              <a:r>
                <a:rPr lang="en-US" altLang="zh-CN" dirty="0" err="1" smtClean="0"/>
                <a:t>maxengine</a:t>
              </a:r>
              <a:r>
                <a:rPr lang="en-US" altLang="zh-CN" dirty="0" smtClean="0"/>
                <a:t>-lite</a:t>
              </a:r>
              <a:r>
                <a:rPr lang="zh-CN" altLang="en-US" dirty="0" smtClean="0"/>
                <a:t>中</a:t>
              </a:r>
              <a:r>
                <a:rPr lang="en-US" altLang="zh-CN" dirty="0" err="1" smtClean="0"/>
                <a:t>omp</a:t>
              </a:r>
              <a:r>
                <a:rPr lang="zh-CN" altLang="en-US" dirty="0" smtClean="0"/>
                <a:t>线程与解码线程发生抢占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猜测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：</a:t>
              </a:r>
              <a:r>
                <a:rPr lang="en-US" altLang="zh-CN" dirty="0" err="1" smtClean="0"/>
                <a:t>omp</a:t>
              </a:r>
              <a:r>
                <a:rPr lang="zh-CN" altLang="en-US" dirty="0" smtClean="0"/>
                <a:t>线程未分配到录音笔</a:t>
              </a:r>
              <a:r>
                <a:rPr lang="en-US" altLang="zh-CN" dirty="0" err="1" smtClean="0"/>
                <a:t>cpu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个大核上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验证猜测：将</a:t>
              </a:r>
              <a:r>
                <a:rPr lang="en-US" altLang="zh-CN" dirty="0" err="1" smtClean="0"/>
                <a:t>omp</a:t>
              </a:r>
              <a:r>
                <a:rPr lang="zh-CN" altLang="en-US" dirty="0" smtClean="0"/>
                <a:t>线程绑到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个大核上</a:t>
              </a:r>
              <a:endParaRPr lang="en-US" altLang="zh-CN" dirty="0" smtClean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87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继续降频至</a:t>
            </a:r>
            <a:r>
              <a:rPr lang="en-US" altLang="zh-CN" dirty="0" smtClean="0"/>
              <a:t>0</a:t>
            </a:r>
            <a:r>
              <a:rPr lang="en-US" altLang="zh-CN" dirty="0"/>
              <a:t>.</a:t>
            </a:r>
            <a:r>
              <a:rPr lang="en-US" altLang="zh-CN" dirty="0" smtClean="0"/>
              <a:t>9G</a:t>
            </a:r>
            <a:r>
              <a:rPr lang="zh-CN" altLang="en-US" dirty="0" smtClean="0"/>
              <a:t>，同时进行绑核验证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976976" y="2116847"/>
            <a:ext cx="10619048" cy="2239645"/>
            <a:chOff x="976976" y="2116847"/>
            <a:chExt cx="10619048" cy="223964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76" y="3327921"/>
              <a:ext cx="10619048" cy="102857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3040698" y="2116847"/>
              <a:ext cx="6751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大</a:t>
              </a:r>
              <a:r>
                <a:rPr lang="en-US" altLang="zh-CN" dirty="0" smtClean="0"/>
                <a:t>1</a:t>
              </a:r>
              <a:r>
                <a:rPr lang="zh-CN" altLang="en-US" dirty="0"/>
                <a:t>大</a:t>
              </a:r>
              <a:r>
                <a:rPr lang="zh-CN" altLang="en-US" dirty="0" smtClean="0"/>
                <a:t>：将本地转写的所有线程绑定在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个大核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大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小：将本地转写的所有线程绑定在</a:t>
              </a:r>
              <a:r>
                <a:rPr lang="en-US" altLang="zh-CN" dirty="0" smtClean="0"/>
                <a:t>4</a:t>
              </a:r>
              <a:r>
                <a:rPr lang="zh-CN" altLang="en-US" dirty="0" smtClean="0"/>
                <a:t>个大核、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个小核上</a:t>
              </a:r>
              <a:endParaRPr lang="en-US" altLang="zh-CN" dirty="0" smtClean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57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</a:t>
            </a:r>
            <a:r>
              <a:rPr lang="zh-CN" altLang="en-US" dirty="0" smtClean="0"/>
              <a:t>频至</a:t>
            </a:r>
            <a:r>
              <a:rPr lang="en-US" altLang="zh-CN" dirty="0" smtClean="0"/>
              <a:t>0.9G</a:t>
            </a:r>
            <a:r>
              <a:rPr lang="zh-CN" altLang="en-US" dirty="0" smtClean="0"/>
              <a:t>，与</a:t>
            </a:r>
            <a:r>
              <a:rPr lang="zh-CN" altLang="en-US" dirty="0"/>
              <a:t>上</a:t>
            </a:r>
            <a:r>
              <a:rPr lang="zh-CN" altLang="en-US" dirty="0" smtClean="0"/>
              <a:t>一代录音笔版本对比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3559" y="5372100"/>
            <a:ext cx="558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发热问题解决，收工了？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5" y="1856607"/>
            <a:ext cx="10865644" cy="341757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18809" y="3023755"/>
            <a:ext cx="6395650" cy="1918854"/>
            <a:chOff x="5018809" y="3023755"/>
            <a:chExt cx="6395650" cy="1918854"/>
          </a:xfrm>
        </p:grpSpPr>
        <p:sp>
          <p:nvSpPr>
            <p:cNvPr id="3" name="矩形 2"/>
            <p:cNvSpPr/>
            <p:nvPr/>
          </p:nvSpPr>
          <p:spPr bwMode="auto">
            <a:xfrm>
              <a:off x="5018809" y="3023755"/>
              <a:ext cx="6395650" cy="27016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018809" y="4672446"/>
              <a:ext cx="6395650" cy="27016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5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559808" y="3208404"/>
            <a:ext cx="2779776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录音笔项目背景</a:t>
            </a:r>
          </a:p>
        </p:txBody>
      </p:sp>
    </p:spTree>
    <p:extLst>
      <p:ext uri="{BB962C8B-B14F-4D97-AF65-F5344CB8AC3E}">
        <p14:creationId xmlns:p14="http://schemas.microsoft.com/office/powerpoint/2010/main" val="23193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测试反馈</a:t>
            </a:r>
            <a:r>
              <a:rPr lang="zh-CN" altLang="en-US" dirty="0" smtClean="0"/>
              <a:t>，</a:t>
            </a:r>
            <a:r>
              <a:rPr lang="zh-CN" altLang="en-US" dirty="0"/>
              <a:t>降频</a:t>
            </a:r>
            <a:r>
              <a:rPr lang="en-US" altLang="zh-CN" dirty="0" smtClean="0"/>
              <a:t>0.9G</a:t>
            </a:r>
            <a:r>
              <a:rPr lang="zh-CN" altLang="en-US" dirty="0"/>
              <a:t>机子凉了，效果也凉</a:t>
            </a:r>
            <a:r>
              <a:rPr lang="zh-CN" altLang="en-US" dirty="0" smtClean="0"/>
              <a:t>了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936937" y="2988270"/>
            <a:ext cx="415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CPU</a:t>
            </a:r>
            <a:r>
              <a:rPr lang="zh-CN" altLang="en-US" dirty="0" smtClean="0"/>
              <a:t>频率过低导致前端丢音？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异常音频导致解码负载过大？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别的未知问题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832926" y="1927791"/>
            <a:ext cx="4178873" cy="2674177"/>
            <a:chOff x="6832926" y="1927791"/>
            <a:chExt cx="4178873" cy="2674177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2926" y="1927791"/>
              <a:ext cx="4178873" cy="2120958"/>
              <a:chOff x="6713903" y="2006542"/>
              <a:chExt cx="4178873" cy="212095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6713903" y="2006542"/>
                <a:ext cx="4178873" cy="1963456"/>
                <a:chOff x="430180" y="1694144"/>
                <a:chExt cx="4178873" cy="1963456"/>
              </a:xfrm>
            </p:grpSpPr>
            <p:sp>
              <p:nvSpPr>
                <p:cNvPr id="13" name="矩形 12"/>
                <p:cNvSpPr/>
                <p:nvPr/>
              </p:nvSpPr>
              <p:spPr bwMode="auto">
                <a:xfrm>
                  <a:off x="1385602" y="3133344"/>
                  <a:ext cx="1402080" cy="524256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data-buff</a:t>
                  </a:r>
                  <a:endParaRPr lang="zh-CN" altLang="en-US" dirty="0"/>
                </a:p>
              </p:txBody>
            </p:sp>
            <p:cxnSp>
              <p:nvCxnSpPr>
                <p:cNvPr id="14" name="肘形连接符 13"/>
                <p:cNvCxnSpPr/>
                <p:nvPr/>
              </p:nvCxnSpPr>
              <p:spPr bwMode="auto">
                <a:xfrm>
                  <a:off x="442594" y="2084832"/>
                  <a:ext cx="1230536" cy="1048512"/>
                </a:xfrm>
                <a:prstGeom prst="bentConnector3">
                  <a:avLst>
                    <a:gd name="adj1" fmla="val 99539"/>
                  </a:avLst>
                </a:prstGeom>
                <a:solidFill>
                  <a:srgbClr val="FF00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sp>
              <p:nvSpPr>
                <p:cNvPr id="15" name="矩形 14"/>
                <p:cNvSpPr/>
                <p:nvPr/>
              </p:nvSpPr>
              <p:spPr bwMode="auto">
                <a:xfrm>
                  <a:off x="3455703" y="1822704"/>
                  <a:ext cx="1153350" cy="524256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本地转写</a:t>
                  </a:r>
                  <a:endParaRPr lang="zh-CN" altLang="en-US" dirty="0"/>
                </a:p>
              </p:txBody>
            </p:sp>
            <p:cxnSp>
              <p:nvCxnSpPr>
                <p:cNvPr id="16" name="肘形连接符 15"/>
                <p:cNvCxnSpPr>
                  <a:endCxn id="15" idx="1"/>
                </p:cNvCxnSpPr>
                <p:nvPr/>
              </p:nvCxnSpPr>
              <p:spPr bwMode="auto">
                <a:xfrm flipV="1">
                  <a:off x="2389156" y="2084832"/>
                  <a:ext cx="1066547" cy="1063752"/>
                </a:xfrm>
                <a:prstGeom prst="bentConnector3">
                  <a:avLst>
                    <a:gd name="adj1" fmla="val -12"/>
                  </a:avLst>
                </a:prstGeom>
                <a:solidFill>
                  <a:srgbClr val="FF00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sp>
              <p:nvSpPr>
                <p:cNvPr id="17" name="文本框 16"/>
                <p:cNvSpPr txBox="1"/>
                <p:nvPr/>
              </p:nvSpPr>
              <p:spPr>
                <a:xfrm>
                  <a:off x="430180" y="1695458"/>
                  <a:ext cx="2156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a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udio-write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424653" y="1694144"/>
                  <a:ext cx="2156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>
                      <a:solidFill>
                        <a:srgbClr val="FF0000"/>
                      </a:solidFill>
                    </a:rPr>
                    <a:t>setinput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" name="矩形 1"/>
              <p:cNvSpPr/>
              <p:nvPr/>
            </p:nvSpPr>
            <p:spPr bwMode="auto">
              <a:xfrm>
                <a:off x="7341585" y="3247635"/>
                <a:ext cx="2043571" cy="879865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832926" y="4232636"/>
              <a:ext cx="367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分析后发现，</a:t>
              </a:r>
              <a:r>
                <a:rPr lang="en-US" altLang="zh-CN" dirty="0" smtClean="0"/>
                <a:t>10s</a:t>
              </a:r>
              <a:r>
                <a:rPr lang="zh-CN" altLang="en-US" dirty="0" smtClean="0"/>
                <a:t>的缓存</a:t>
              </a:r>
              <a:r>
                <a:rPr lang="en-US" altLang="zh-CN" dirty="0" smtClean="0"/>
                <a:t>buff</a:t>
              </a:r>
              <a:r>
                <a:rPr lang="zh-CN" altLang="en-US" dirty="0"/>
                <a:t>满了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172184" y="5115434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结论：还是转写的效率慢了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1672" y="2401423"/>
            <a:ext cx="589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zh-CN" altLang="en-US" dirty="0"/>
              <a:t>：</a:t>
            </a:r>
            <a:r>
              <a:rPr lang="zh-CN" altLang="en-US" dirty="0" smtClean="0"/>
              <a:t>录音</a:t>
            </a:r>
            <a:r>
              <a:rPr lang="zh-CN" altLang="en-US" dirty="0" smtClean="0"/>
              <a:t>笔实测反馈</a:t>
            </a:r>
            <a:r>
              <a:rPr lang="zh-CN" altLang="en-US" dirty="0"/>
              <a:t>：降频到</a:t>
            </a:r>
            <a:r>
              <a:rPr lang="en-US" altLang="zh-CN" dirty="0"/>
              <a:t>0.9G</a:t>
            </a:r>
            <a:r>
              <a:rPr lang="zh-CN" altLang="en-US" dirty="0"/>
              <a:t>后，出现丢音</a:t>
            </a:r>
            <a:r>
              <a:rPr lang="en-US" altLang="zh-CN" dirty="0"/>
              <a:t>,</a:t>
            </a:r>
            <a:r>
              <a:rPr lang="zh-CN" altLang="en-US" dirty="0"/>
              <a:t>升频后，效果正常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继续效率优化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48815" y="1690492"/>
            <a:ext cx="408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encode-</a:t>
            </a:r>
            <a:r>
              <a:rPr lang="en-US" altLang="zh-CN" dirty="0" err="1" smtClean="0"/>
              <a:t>lstm</a:t>
            </a:r>
            <a:r>
              <a:rPr lang="en-US" altLang="zh-CN" dirty="0" smtClean="0"/>
              <a:t>-unroll</a:t>
            </a:r>
            <a:r>
              <a:rPr lang="zh-CN" altLang="en-US" dirty="0" smtClean="0"/>
              <a:t>，吞吐进一步提升：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48815" y="2162320"/>
            <a:ext cx="2447619" cy="3590476"/>
            <a:chOff x="898410" y="2063543"/>
            <a:chExt cx="2447619" cy="359047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410" y="2063543"/>
              <a:ext cx="2447619" cy="3590476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 bwMode="auto">
            <a:xfrm>
              <a:off x="2391406" y="2398965"/>
              <a:ext cx="875459" cy="640449"/>
            </a:xfrm>
            <a:prstGeom prst="straightConnector1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2391406" y="3142972"/>
              <a:ext cx="875459" cy="65882"/>
            </a:xfrm>
            <a:prstGeom prst="straightConnector1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9" name="直接箭头连接符 18"/>
            <p:cNvCxnSpPr/>
            <p:nvPr/>
          </p:nvCxnSpPr>
          <p:spPr bwMode="auto">
            <a:xfrm flipV="1">
              <a:off x="2456388" y="3261881"/>
              <a:ext cx="810477" cy="756862"/>
            </a:xfrm>
            <a:prstGeom prst="straightConnector1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1392714" y="3413846"/>
              <a:ext cx="1953315" cy="1785997"/>
            </a:xfrm>
            <a:prstGeom prst="straightConnector1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7" name="文本框 26"/>
          <p:cNvSpPr txBox="1"/>
          <p:nvPr/>
        </p:nvSpPr>
        <p:spPr>
          <a:xfrm>
            <a:off x="2917270" y="3099505"/>
            <a:ext cx="11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X</a:t>
            </a:r>
            <a:r>
              <a:rPr lang="zh-CN" altLang="en-US" sz="1200" dirty="0" smtClean="0">
                <a:solidFill>
                  <a:srgbClr val="FF0000"/>
                </a:solidFill>
              </a:rPr>
              <a:t>方向，多帧一把处理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28" y="2474528"/>
            <a:ext cx="5257143" cy="20761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470314" y="5267233"/>
            <a:ext cx="558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然而，这并没有什么用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47315" y="2471884"/>
            <a:ext cx="4056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升高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频率到</a:t>
            </a:r>
            <a:r>
              <a:rPr lang="en-US" altLang="zh-CN" dirty="0" smtClean="0"/>
              <a:t>1.2G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集成</a:t>
            </a:r>
            <a:r>
              <a:rPr lang="zh-CN" altLang="en-US" dirty="0" smtClean="0"/>
              <a:t>后转写</a:t>
            </a:r>
            <a:r>
              <a:rPr lang="zh-CN" altLang="en-US" dirty="0"/>
              <a:t>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</a:t>
            </a:r>
            <a:r>
              <a:rPr lang="zh-CN" altLang="en-US" dirty="0"/>
              <a:t>异常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增大缓存数据的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转写引擎的解码继续优化？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推动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进行优化？</a:t>
            </a: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推动训练员进行模型裁剪？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……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下一步，怎么办？</a:t>
            </a:r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7347" y="2333384"/>
            <a:ext cx="442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升频到</a:t>
            </a:r>
            <a:r>
              <a:rPr lang="en-US" altLang="zh-CN" dirty="0"/>
              <a:t>1.2G</a:t>
            </a:r>
            <a:r>
              <a:rPr lang="zh-CN" altLang="en-US" dirty="0"/>
              <a:t>后，效果正常，发热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dirty="0" err="1"/>
              <a:t>cpu</a:t>
            </a:r>
            <a:r>
              <a:rPr lang="zh-CN" altLang="en-US" dirty="0"/>
              <a:t>占用符合预期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缓存</a:t>
            </a:r>
            <a:r>
              <a:rPr lang="en-US" altLang="zh-CN" dirty="0"/>
              <a:t>buff</a:t>
            </a:r>
            <a:r>
              <a:rPr lang="zh-CN" altLang="en-US" dirty="0"/>
              <a:t>的可能最大无法确定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解码已经没有继续优化空间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组件已经没有继续优化空间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裁剪模型必然导致效果下降且短期无法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…..</a:t>
            </a:r>
            <a:endParaRPr lang="en-US" altLang="zh-CN" dirty="0"/>
          </a:p>
        </p:txBody>
      </p:sp>
      <p:sp>
        <p:nvSpPr>
          <p:cNvPr id="25" name="右箭头 24"/>
          <p:cNvSpPr/>
          <p:nvPr/>
        </p:nvSpPr>
        <p:spPr bwMode="auto">
          <a:xfrm>
            <a:off x="4913376" y="3206496"/>
            <a:ext cx="1645920" cy="195072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047744" y="5059680"/>
            <a:ext cx="3974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路，在何方？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睿频</a:t>
            </a:r>
            <a:endParaRPr lang="en-US" altLang="zh-CN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803637" y="1917567"/>
            <a:ext cx="8462027" cy="3583590"/>
            <a:chOff x="1962133" y="1868008"/>
            <a:chExt cx="8462027" cy="3583590"/>
          </a:xfrm>
        </p:grpSpPr>
        <p:grpSp>
          <p:nvGrpSpPr>
            <p:cNvPr id="41" name="组合 40"/>
            <p:cNvGrpSpPr/>
            <p:nvPr/>
          </p:nvGrpSpPr>
          <p:grpSpPr>
            <a:xfrm>
              <a:off x="1962133" y="1868008"/>
              <a:ext cx="7450091" cy="1600730"/>
              <a:chOff x="1767061" y="2276798"/>
              <a:chExt cx="7450091" cy="1600730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4008343" y="3353272"/>
                <a:ext cx="3876103" cy="524256"/>
              </a:xfrm>
              <a:prstGeom prst="rect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data-buff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157617" y="2478408"/>
                <a:ext cx="2156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udio-write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884447" y="2444519"/>
                <a:ext cx="1113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rgbClr val="FF0000"/>
                    </a:solidFill>
                  </a:rPr>
                  <a:t>setinput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7065264" y="2633472"/>
                <a:ext cx="45719" cy="12440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162661" y="2276798"/>
                <a:ext cx="1583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arning line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" name="肘形连接符 32"/>
              <p:cNvCxnSpPr/>
              <p:nvPr/>
            </p:nvCxnSpPr>
            <p:spPr bwMode="auto">
              <a:xfrm>
                <a:off x="1767061" y="2563169"/>
                <a:ext cx="2547271" cy="790103"/>
              </a:xfrm>
              <a:prstGeom prst="bentConnector3">
                <a:avLst>
                  <a:gd name="adj1" fmla="val 100256"/>
                </a:avLst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8" name="肘形连接符 37"/>
              <p:cNvCxnSpPr/>
              <p:nvPr/>
            </p:nvCxnSpPr>
            <p:spPr bwMode="auto">
              <a:xfrm flipV="1">
                <a:off x="7608634" y="2478408"/>
                <a:ext cx="1608518" cy="867872"/>
              </a:xfrm>
              <a:prstGeom prst="bentConnector3">
                <a:avLst>
                  <a:gd name="adj1" fmla="val -5331"/>
                </a:avLst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sp>
          <p:nvSpPr>
            <p:cNvPr id="42" name="文本框 41"/>
            <p:cNvSpPr txBox="1"/>
            <p:nvPr/>
          </p:nvSpPr>
          <p:spPr>
            <a:xfrm>
              <a:off x="3631359" y="3974270"/>
              <a:ext cx="67928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在</a:t>
              </a:r>
              <a:r>
                <a:rPr lang="en-US" altLang="zh-CN" dirty="0" smtClean="0"/>
                <a:t>data-buff</a:t>
              </a:r>
              <a:r>
                <a:rPr lang="zh-CN" altLang="en-US" dirty="0" smtClean="0"/>
                <a:t>设置警戒水位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转写过程中对</a:t>
              </a:r>
              <a:r>
                <a:rPr lang="en-US" altLang="zh-CN" dirty="0" smtClean="0"/>
                <a:t>data-buff</a:t>
              </a:r>
              <a:r>
                <a:rPr lang="zh-CN" altLang="en-US" dirty="0" smtClean="0"/>
                <a:t>进行水位监测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zh-CN" altLang="en-US" dirty="0" smtClean="0"/>
                <a:t>监测到水位达到警戒值，瞬间升</a:t>
              </a:r>
              <a:r>
                <a:rPr lang="zh-CN" altLang="en-US" dirty="0" smtClean="0"/>
                <a:t>频至</a:t>
              </a:r>
              <a:r>
                <a:rPr lang="en-US" altLang="zh-CN" dirty="0" smtClean="0"/>
                <a:t>1.2G</a:t>
              </a:r>
              <a:r>
                <a:rPr lang="zh-CN" altLang="en-US" dirty="0" smtClean="0"/>
                <a:t>，</a:t>
              </a:r>
              <a:r>
                <a:rPr lang="zh-CN" altLang="en-US" dirty="0" smtClean="0"/>
                <a:t>将</a:t>
              </a:r>
              <a:r>
                <a:rPr lang="en-US" altLang="zh-CN" dirty="0" smtClean="0"/>
                <a:t>data-buff</a:t>
              </a:r>
              <a:r>
                <a:rPr lang="zh-CN" altLang="en-US" dirty="0" smtClean="0"/>
                <a:t>中数据一把处理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d</a:t>
              </a:r>
              <a:r>
                <a:rPr lang="en-US" altLang="zh-CN" dirty="0" smtClean="0"/>
                <a:t>ata-buff</a:t>
              </a:r>
              <a:r>
                <a:rPr lang="zh-CN" altLang="en-US" dirty="0" smtClean="0"/>
                <a:t>中数据处理完后，降频至</a:t>
              </a:r>
              <a:r>
                <a:rPr lang="en-US" altLang="zh-CN" dirty="0" smtClean="0"/>
                <a:t>0.9G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5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8815" y="1182772"/>
            <a:ext cx="61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最终测试结果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13632" y="1552104"/>
            <a:ext cx="345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效果与云端实时差距在相对</a:t>
            </a:r>
            <a:r>
              <a:rPr lang="en-US" altLang="zh-CN" sz="1600" dirty="0" smtClean="0">
                <a:solidFill>
                  <a:srgbClr val="FF0000"/>
                </a:solidFill>
              </a:rPr>
              <a:t>10%</a:t>
            </a:r>
            <a:r>
              <a:rPr lang="zh-CN" altLang="en-US" sz="1600" dirty="0" smtClean="0">
                <a:solidFill>
                  <a:srgbClr val="FF0000"/>
                </a:solidFill>
              </a:rPr>
              <a:t>以内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32" y="1921436"/>
            <a:ext cx="8438095" cy="9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32" y="2914119"/>
            <a:ext cx="8466667" cy="9809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584446" y="4264824"/>
            <a:ext cx="460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发热几乎无感知，达到一次充电可转写</a:t>
            </a:r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  <a:r>
              <a:rPr lang="zh-CN" altLang="en-US" sz="1600" dirty="0" smtClean="0">
                <a:solidFill>
                  <a:srgbClr val="FF0000"/>
                </a:solidFill>
              </a:rPr>
              <a:t>小时需求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272" y="4604066"/>
            <a:ext cx="9904762" cy="99047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解决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7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559808" y="3208404"/>
            <a:ext cx="2779776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965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总结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584448" y="1302085"/>
            <a:ext cx="38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回顾用到的优化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手段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 bwMode="auto">
          <a:xfrm>
            <a:off x="1720075" y="3275153"/>
            <a:ext cx="1392021" cy="5648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r>
              <a:rPr lang="zh-CN" altLang="en-US" sz="2800" dirty="0"/>
              <a:t>降频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0372110" y="3401102"/>
            <a:ext cx="1422428" cy="5648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r>
              <a:rPr lang="zh-CN" altLang="en-US" sz="2800" dirty="0"/>
              <a:t>睿</a:t>
            </a:r>
            <a:r>
              <a:rPr lang="zh-CN" altLang="en-US" sz="2800" dirty="0" smtClean="0"/>
              <a:t>频</a:t>
            </a:r>
            <a:endParaRPr lang="zh-CN" altLang="en-US" sz="28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522359" y="2357839"/>
            <a:ext cx="4302252" cy="2494782"/>
            <a:chOff x="4522359" y="2357839"/>
            <a:chExt cx="4302252" cy="2494782"/>
          </a:xfrm>
        </p:grpSpPr>
        <p:sp>
          <p:nvSpPr>
            <p:cNvPr id="18" name="文本框 17"/>
            <p:cNvSpPr txBox="1"/>
            <p:nvPr/>
          </p:nvSpPr>
          <p:spPr>
            <a:xfrm>
              <a:off x="4532793" y="2537952"/>
              <a:ext cx="410708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1.ctc</a:t>
              </a:r>
              <a:r>
                <a:rPr lang="zh-CN" altLang="en-US" dirty="0"/>
                <a:t>解码与</a:t>
              </a:r>
              <a:r>
                <a:rPr lang="en-US" altLang="zh-CN" dirty="0" err="1"/>
                <a:t>beamsearch</a:t>
              </a:r>
              <a:r>
                <a:rPr lang="zh-CN" altLang="en-US" dirty="0"/>
                <a:t>解码并行</a:t>
              </a: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2.GEMM</a:t>
              </a:r>
              <a:r>
                <a:rPr lang="zh-CN" altLang="en-US" dirty="0"/>
                <a:t> </a:t>
              </a:r>
              <a:r>
                <a:rPr lang="en-US" altLang="zh-CN" dirty="0"/>
                <a:t>16bit</a:t>
              </a:r>
              <a:r>
                <a:rPr lang="zh-CN" altLang="en-US" dirty="0"/>
                <a:t>累和</a:t>
              </a:r>
              <a:endParaRPr lang="en-US" altLang="zh-CN" dirty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3.ublstm</a:t>
              </a:r>
              <a:r>
                <a:rPr lang="zh-CN" altLang="en-US" dirty="0"/>
                <a:t> </a:t>
              </a:r>
              <a:r>
                <a:rPr lang="en-US" altLang="zh-CN" dirty="0" smtClean="0"/>
                <a:t>unroll</a:t>
              </a:r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4</a:t>
              </a:r>
              <a:r>
                <a:rPr lang="en-US" altLang="zh-CN" dirty="0" smtClean="0"/>
                <a:t>.encode</a:t>
              </a:r>
              <a:r>
                <a:rPr lang="zh-CN" altLang="en-US" dirty="0" smtClean="0"/>
                <a:t>端第一层</a:t>
              </a:r>
              <a:r>
                <a:rPr lang="en-US" altLang="zh-CN" dirty="0" err="1" smtClean="0"/>
                <a:t>lstm</a:t>
              </a:r>
              <a:r>
                <a:rPr lang="zh-CN" altLang="en-US" dirty="0" smtClean="0"/>
                <a:t>做</a:t>
              </a:r>
              <a:r>
                <a:rPr lang="en-US" altLang="zh-CN" dirty="0" smtClean="0"/>
                <a:t>8bit</a:t>
              </a:r>
              <a:r>
                <a:rPr lang="zh-CN" altLang="en-US" dirty="0" smtClean="0"/>
                <a:t>定点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5</a:t>
              </a:r>
              <a:r>
                <a:rPr lang="en-US" altLang="zh-CN" dirty="0" smtClean="0"/>
                <a:t>.maxengine-lite</a:t>
              </a:r>
              <a:r>
                <a:rPr lang="zh-CN" altLang="en-US" dirty="0" smtClean="0"/>
                <a:t>补齐一些边界操作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6</a:t>
              </a:r>
              <a:r>
                <a:rPr lang="en-US" altLang="zh-CN" dirty="0" smtClean="0"/>
                <a:t>.CTC</a:t>
              </a:r>
              <a:r>
                <a:rPr lang="zh-CN" altLang="en-US" dirty="0" smtClean="0"/>
                <a:t>端一遍</a:t>
              </a:r>
              <a:r>
                <a:rPr lang="en-US" altLang="zh-CN" dirty="0" smtClean="0"/>
                <a:t>lattice</a:t>
              </a:r>
              <a:r>
                <a:rPr lang="zh-CN" altLang="en-US" dirty="0" smtClean="0"/>
                <a:t>压缩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/>
                <a:t>7</a:t>
              </a:r>
              <a:r>
                <a:rPr lang="en-US" altLang="zh-CN" dirty="0" smtClean="0"/>
                <a:t>.CTC</a:t>
              </a:r>
              <a:r>
                <a:rPr lang="zh-CN" altLang="en-US" dirty="0" smtClean="0"/>
                <a:t>端二遍取</a:t>
              </a:r>
              <a:r>
                <a:rPr lang="en-US" altLang="zh-CN" dirty="0" err="1" smtClean="0"/>
                <a:t>onebest</a:t>
              </a:r>
              <a:r>
                <a:rPr lang="zh-CN" altLang="en-US" dirty="0" smtClean="0"/>
                <a:t>替代</a:t>
              </a:r>
              <a:r>
                <a:rPr lang="en-US" altLang="zh-CN" dirty="0" err="1" smtClean="0"/>
                <a:t>nbest</a:t>
              </a:r>
              <a:endParaRPr lang="en-US" altLang="zh-CN" dirty="0" smtClean="0"/>
            </a:p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u"/>
              </a:pPr>
              <a:r>
                <a:rPr lang="en-US" altLang="zh-CN" dirty="0" smtClean="0"/>
                <a:t>8.encode </a:t>
              </a:r>
              <a:r>
                <a:rPr lang="en-US" altLang="zh-CN" dirty="0" err="1" smtClean="0"/>
                <a:t>lstm</a:t>
              </a:r>
              <a:r>
                <a:rPr lang="en-US" altLang="zh-CN" dirty="0" smtClean="0"/>
                <a:t> unroll</a:t>
              </a: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4522359" y="2357839"/>
              <a:ext cx="4302252" cy="249478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7591" y="3235898"/>
            <a:ext cx="1205345" cy="369332"/>
            <a:chOff x="467591" y="3235898"/>
            <a:chExt cx="1205345" cy="369332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467591" y="3605230"/>
              <a:ext cx="1205345" cy="0"/>
            </a:xfrm>
            <a:prstGeom prst="straightConnector1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783515" y="3235898"/>
              <a:ext cx="85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发热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12096" y="3223767"/>
            <a:ext cx="1399828" cy="369332"/>
            <a:chOff x="3112096" y="3223767"/>
            <a:chExt cx="1399828" cy="369332"/>
          </a:xfrm>
        </p:grpSpPr>
        <p:cxnSp>
          <p:nvCxnSpPr>
            <p:cNvPr id="30" name="直接箭头连接符 29"/>
            <p:cNvCxnSpPr>
              <a:stCxn id="3" idx="3"/>
            </p:cNvCxnSpPr>
            <p:nvPr/>
          </p:nvCxnSpPr>
          <p:spPr bwMode="auto">
            <a:xfrm>
              <a:off x="3112096" y="3557601"/>
              <a:ext cx="1389394" cy="0"/>
            </a:xfrm>
            <a:prstGeom prst="straightConnector1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1" name="文本框 30"/>
            <p:cNvSpPr txBox="1"/>
            <p:nvPr/>
          </p:nvSpPr>
          <p:spPr>
            <a:xfrm>
              <a:off x="3300658" y="3223767"/>
              <a:ext cx="1211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效率不足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80440" y="3314218"/>
            <a:ext cx="1527375" cy="377896"/>
            <a:chOff x="8915400" y="3322782"/>
            <a:chExt cx="1527375" cy="377896"/>
          </a:xfrm>
        </p:grpSpPr>
        <p:cxnSp>
          <p:nvCxnSpPr>
            <p:cNvPr id="35" name="直接箭头连接符 34"/>
            <p:cNvCxnSpPr/>
            <p:nvPr/>
          </p:nvCxnSpPr>
          <p:spPr bwMode="auto">
            <a:xfrm>
              <a:off x="8915400" y="3692114"/>
              <a:ext cx="1435841" cy="8564"/>
            </a:xfrm>
            <a:prstGeom prst="straightConnector1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6" name="文本框 35"/>
            <p:cNvSpPr txBox="1"/>
            <p:nvPr/>
          </p:nvSpPr>
          <p:spPr>
            <a:xfrm>
              <a:off x="9167870" y="3322782"/>
              <a:ext cx="127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数据累积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4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712208" y="2941704"/>
            <a:ext cx="2779776" cy="1380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en-US" altLang="zh-CN" sz="6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Thanks</a:t>
            </a:r>
            <a:endParaRPr lang="zh-CN" altLang="en-US" sz="6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6291" y="183314"/>
            <a:ext cx="2598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录音</a:t>
            </a:r>
            <a:r>
              <a:rPr lang="zh-CN" altLang="en-US" sz="2400" b="1" dirty="0" smtClean="0"/>
              <a:t>笔项目背景</a:t>
            </a:r>
            <a:endParaRPr lang="zh-CN" altLang="en-US" sz="2400" b="1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2221" y="1486027"/>
            <a:ext cx="5274310" cy="2447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54" y="1486027"/>
            <a:ext cx="3348267" cy="48494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8064" y="1950720"/>
            <a:ext cx="4706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</a:t>
            </a:r>
            <a:r>
              <a:rPr lang="zh-CN" altLang="en-US" dirty="0" smtClean="0"/>
              <a:t>录音笔品牌繁多、竞争激烈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</a:t>
            </a:r>
            <a:r>
              <a:rPr lang="zh-CN" altLang="en-US" dirty="0" smtClean="0"/>
              <a:t>新一代录音笔需要新的卖点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3.</a:t>
            </a:r>
            <a:r>
              <a:rPr lang="zh-CN" altLang="en-US" dirty="0" smtClean="0"/>
              <a:t>需要在技术上超越竞品，</a:t>
            </a:r>
            <a:r>
              <a:rPr lang="zh-CN" altLang="en-US" dirty="0" smtClean="0"/>
              <a:t>占领技术制高点</a:t>
            </a:r>
            <a:endParaRPr lang="en-US" altLang="zh-CN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4.</a:t>
            </a:r>
            <a:r>
              <a:rPr lang="zh-CN" altLang="en-US" noProof="1" smtClean="0"/>
              <a:t>落地本地实时转写</a:t>
            </a:r>
            <a:r>
              <a:rPr lang="zh-CN" altLang="en-US" noProof="1" smtClean="0"/>
              <a:t>能力，实现离线转写的业界首发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9714" y="183967"/>
            <a:ext cx="284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本地转写技术路线</a:t>
            </a:r>
            <a:endParaRPr lang="zh-CN" altLang="en-US" sz="2400" b="1" dirty="0"/>
          </a:p>
        </p:txBody>
      </p:sp>
      <p:grpSp>
        <p:nvGrpSpPr>
          <p:cNvPr id="98" name="组合 97"/>
          <p:cNvGrpSpPr/>
          <p:nvPr/>
        </p:nvGrpSpPr>
        <p:grpSpPr>
          <a:xfrm>
            <a:off x="476789" y="1200681"/>
            <a:ext cx="11473911" cy="4806419"/>
            <a:chOff x="1187989" y="1276881"/>
            <a:chExt cx="10170131" cy="430705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BEBB9935-8FE3-4412-9BE4-2454761F9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465" y="1869545"/>
              <a:ext cx="1207911" cy="262880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>
              <a:stCxn id="15" idx="3"/>
              <a:endCxn id="76" idx="1"/>
            </p:cNvCxnSpPr>
            <p:nvPr/>
          </p:nvCxnSpPr>
          <p:spPr>
            <a:xfrm flipV="1">
              <a:off x="6382769" y="1992467"/>
              <a:ext cx="1737103" cy="11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2609" y="1653866"/>
              <a:ext cx="574804" cy="301793"/>
            </a:xfrm>
            <a:prstGeom prst="rect">
              <a:avLst/>
            </a:prstGeom>
          </p:spPr>
        </p:pic>
        <p:sp>
          <p:nvSpPr>
            <p:cNvPr id="15" name="圆角矩形 14"/>
            <p:cNvSpPr/>
            <p:nvPr/>
          </p:nvSpPr>
          <p:spPr>
            <a:xfrm>
              <a:off x="4978196" y="1633690"/>
              <a:ext cx="1404573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vad</a:t>
              </a:r>
              <a:r>
                <a:rPr lang="zh-CN" altLang="en-US" dirty="0" smtClean="0"/>
                <a:t>、</a:t>
              </a:r>
              <a:r>
                <a:rPr lang="en-US" altLang="zh-CN" dirty="0" err="1" smtClean="0"/>
                <a:t>fea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62937" y="3560060"/>
              <a:ext cx="1404573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CTC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519029" y="3587888"/>
              <a:ext cx="1060884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CTC-LM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09312" y="3568713"/>
              <a:ext cx="1201206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CTC-WFST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842100" y="4104264"/>
              <a:ext cx="542254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PK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 flipV="1">
              <a:off x="7684374" y="3954639"/>
              <a:ext cx="554136" cy="3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7713123" y="4964417"/>
              <a:ext cx="554136" cy="3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 flipV="1">
              <a:off x="5762546" y="3961284"/>
              <a:ext cx="554136" cy="3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762546" y="4975357"/>
              <a:ext cx="554136" cy="3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1187989" y="4130262"/>
              <a:ext cx="1060884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result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 flipV="1">
              <a:off x="2258951" y="4500462"/>
              <a:ext cx="554136" cy="3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5" idx="1"/>
            </p:cNvCxnSpPr>
            <p:nvPr/>
          </p:nvCxnSpPr>
          <p:spPr>
            <a:xfrm>
              <a:off x="3066450" y="1998081"/>
              <a:ext cx="1911746" cy="58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9065224" y="2160912"/>
              <a:ext cx="1" cy="1387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036787" y="2023323"/>
              <a:ext cx="422031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458818" y="2023323"/>
              <a:ext cx="18478" cy="2970958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 bwMode="auto">
            <a:xfrm>
              <a:off x="4515668" y="3364992"/>
              <a:ext cx="1117048" cy="2218944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>
              <a:stCxn id="58" idx="1"/>
              <a:endCxn id="24" idx="3"/>
            </p:cNvCxnSpPr>
            <p:nvPr/>
          </p:nvCxnSpPr>
          <p:spPr>
            <a:xfrm flipH="1">
              <a:off x="3384354" y="4474464"/>
              <a:ext cx="11313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3482163" y="4223463"/>
              <a:ext cx="1079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d</a:t>
              </a:r>
              <a:r>
                <a:rPr lang="en-US" altLang="zh-CN" sz="1200" dirty="0" err="1" smtClean="0"/>
                <a:t>ec_end</a:t>
              </a:r>
              <a:endParaRPr lang="zh-CN" altLang="en-US" sz="12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485695" y="2669613"/>
              <a:ext cx="169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getCTCCOut</a:t>
              </a:r>
              <a:endParaRPr lang="zh-CN" altLang="en-US" sz="1200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8119872" y="1622267"/>
              <a:ext cx="3238248" cy="740400"/>
              <a:chOff x="3157538" y="3224197"/>
              <a:chExt cx="3396678" cy="740400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3566987" y="3316224"/>
                <a:ext cx="1114741" cy="556346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encode</a:t>
                </a:r>
                <a:endParaRPr lang="zh-CN" altLang="en-US" dirty="0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5030027" y="3316224"/>
                <a:ext cx="1248853" cy="556346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decode</a:t>
                </a:r>
                <a:endParaRPr lang="zh-CN" altLang="en-US" dirty="0"/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 flipV="1">
                <a:off x="4681728" y="3605820"/>
                <a:ext cx="348299" cy="627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圆角矩形 75"/>
              <p:cNvSpPr/>
              <p:nvPr/>
            </p:nvSpPr>
            <p:spPr>
              <a:xfrm>
                <a:off x="3157538" y="3224197"/>
                <a:ext cx="3396678" cy="7404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>
              <a:off x="4520296" y="4592200"/>
              <a:ext cx="1060884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ED-LM</a:t>
              </a:r>
              <a:endParaRPr lang="zh-CN" altLang="en-US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6454997" y="4592200"/>
              <a:ext cx="1172439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ED-WFST</a:t>
              </a:r>
              <a:endParaRPr lang="zh-CN" altLang="en-US" dirty="0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8414422" y="4624081"/>
              <a:ext cx="1404573" cy="740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Beam Search</a:t>
              </a:r>
              <a:endParaRPr lang="zh-CN" altLang="en-US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H="1">
              <a:off x="9870626" y="4962400"/>
              <a:ext cx="60511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9041596" y="1276881"/>
              <a:ext cx="221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maxengine</a:t>
              </a:r>
              <a:r>
                <a:rPr lang="en-US" altLang="zh-CN" dirty="0" smtClean="0"/>
                <a:t>-lite</a:t>
              </a:r>
              <a:endParaRPr lang="zh-CN" altLang="en-US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76789" y="2527476"/>
            <a:ext cx="470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1.encode</a:t>
            </a:r>
            <a:r>
              <a:rPr lang="zh-CN" altLang="en-US" dirty="0" smtClean="0"/>
              <a:t>端输出做状态级</a:t>
            </a:r>
            <a:r>
              <a:rPr lang="en-US" altLang="zh-CN" dirty="0" err="1" smtClean="0"/>
              <a:t>wfst</a:t>
            </a:r>
            <a:r>
              <a:rPr lang="zh-CN" altLang="en-US" dirty="0" smtClean="0"/>
              <a:t>解码</a:t>
            </a: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2.decode</a:t>
            </a:r>
            <a:r>
              <a:rPr lang="zh-CN" altLang="en-US" dirty="0" smtClean="0"/>
              <a:t>端输出做词级</a:t>
            </a:r>
            <a:r>
              <a:rPr lang="en-US" altLang="zh-CN" dirty="0" err="1" smtClean="0"/>
              <a:t>wfst</a:t>
            </a:r>
            <a:r>
              <a:rPr lang="zh-CN" altLang="en-US" dirty="0" smtClean="0"/>
              <a:t>解码</a:t>
            </a:r>
            <a:endParaRPr lang="en-US" altLang="zh-CN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/>
              <a:t>3.</a:t>
            </a:r>
            <a:r>
              <a:rPr lang="zh-CN" altLang="en-US" dirty="0" smtClean="0"/>
              <a:t>两个输出分别做二遍后进行</a:t>
            </a:r>
            <a:r>
              <a:rPr lang="en-US" altLang="zh-CN" dirty="0" err="1" smtClean="0"/>
              <a:t>pk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17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1117600" y="3132204"/>
            <a:ext cx="99695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第一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个本地转写版本，充分自测后提供给了录音笔，集成后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</a:t>
            </a:r>
            <a:endParaRPr lang="zh-CN" altLang="en-US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 txBox="1">
            <a:spLocks noGrp="1"/>
          </p:cNvSpPr>
          <p:nvPr>
            <p:ph idx="1"/>
          </p:nvPr>
        </p:nvSpPr>
        <p:spPr>
          <a:xfrm>
            <a:off x="4559808" y="3208404"/>
            <a:ext cx="2779776" cy="6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60000"/>
              </a:lnSpc>
              <a:buClr>
                <a:schemeClr val="folHlink"/>
              </a:buClr>
              <a:buNone/>
              <a:defRPr/>
            </a:pP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实测中的烫手</a:t>
            </a:r>
          </a:p>
        </p:txBody>
      </p:sp>
    </p:spTree>
    <p:extLst>
      <p:ext uri="{BB962C8B-B14F-4D97-AF65-F5344CB8AC3E}">
        <p14:creationId xmlns:p14="http://schemas.microsoft.com/office/powerpoint/2010/main" val="4174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098" y="188373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实测中问题：发热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8368" y="1121664"/>
            <a:ext cx="532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集成进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后进行实际测试，出现了发热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43" y="1624252"/>
            <a:ext cx="9142857" cy="7809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1753" y="2292834"/>
            <a:ext cx="134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转写开启前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" y="2608048"/>
            <a:ext cx="4771429" cy="3819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271" y="2646148"/>
            <a:ext cx="5561905" cy="331428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75224" y="2226016"/>
            <a:ext cx="16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转写</a:t>
            </a:r>
            <a:r>
              <a:rPr lang="en-US" altLang="zh-CN" dirty="0" smtClean="0">
                <a:solidFill>
                  <a:srgbClr val="FF0000"/>
                </a:solidFill>
              </a:rPr>
              <a:t>10min</a:t>
            </a:r>
            <a:r>
              <a:rPr lang="zh-CN" altLang="en-US" dirty="0" smtClean="0">
                <a:solidFill>
                  <a:srgbClr val="FF0000"/>
                </a:solidFill>
              </a:rPr>
              <a:t>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223" y="108331"/>
            <a:ext cx="2911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ctr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zh-CN" altLang="en-US" sz="3000" dirty="0">
              <a:solidFill>
                <a:srgbClr val="242DA2"/>
              </a:solidFill>
            </a:endParaRPr>
          </a:p>
        </p:txBody>
      </p:sp>
      <p:cxnSp>
        <p:nvCxnSpPr>
          <p:cNvPr id="7" name="连接符: 肘形 34"/>
          <p:cNvCxnSpPr>
            <a:cxnSpLocks/>
          </p:cNvCxnSpPr>
          <p:nvPr/>
        </p:nvCxnSpPr>
        <p:spPr>
          <a:xfrm>
            <a:off x="312420" y="83947"/>
            <a:ext cx="2160588" cy="576262"/>
          </a:xfrm>
          <a:prstGeom prst="bentConnector3">
            <a:avLst>
              <a:gd name="adj1" fmla="val 48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37"/>
          <p:cNvCxnSpPr>
            <a:cxnSpLocks/>
          </p:cNvCxnSpPr>
          <p:nvPr/>
        </p:nvCxnSpPr>
        <p:spPr>
          <a:xfrm>
            <a:off x="229870" y="83947"/>
            <a:ext cx="2274888" cy="660400"/>
          </a:xfrm>
          <a:prstGeom prst="bentConnector3">
            <a:avLst>
              <a:gd name="adj1" fmla="val -486"/>
            </a:avLst>
          </a:prstGeom>
          <a:ln w="25400">
            <a:solidFill>
              <a:srgbClr val="2330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84098" y="183967"/>
            <a:ext cx="3580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实测中问题：效果</a:t>
            </a:r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43712" y="1072896"/>
            <a:ext cx="532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同时反馈识别效果极差的问题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2110564"/>
            <a:ext cx="5797282" cy="26956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5303520" y="3420275"/>
            <a:ext cx="3267456" cy="390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14688" y="334835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预期差距应在相对</a:t>
            </a:r>
            <a:r>
              <a:rPr lang="en-US" altLang="zh-CN" sz="1600" dirty="0" smtClean="0">
                <a:solidFill>
                  <a:srgbClr val="FF0000"/>
                </a:solidFill>
              </a:rPr>
              <a:t>10%</a:t>
            </a:r>
            <a:r>
              <a:rPr lang="zh-CN" altLang="en-US" sz="1600" dirty="0" smtClean="0">
                <a:solidFill>
                  <a:srgbClr val="FF0000"/>
                </a:solidFill>
              </a:rPr>
              <a:t>以内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9232" y="1625600"/>
            <a:ext cx="61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同样的语料</a:t>
            </a:r>
            <a:r>
              <a:rPr lang="zh-CN" altLang="en-US" dirty="0" smtClean="0">
                <a:solidFill>
                  <a:srgbClr val="FF0000"/>
                </a:solidFill>
              </a:rPr>
              <a:t>，使用</a:t>
            </a:r>
            <a:r>
              <a:rPr lang="zh-CN" altLang="en-US" dirty="0" smtClean="0">
                <a:solidFill>
                  <a:srgbClr val="FF0000"/>
                </a:solidFill>
              </a:rPr>
              <a:t>本地转写、</a:t>
            </a:r>
            <a:r>
              <a:rPr lang="zh-CN" altLang="en-US" dirty="0" smtClean="0">
                <a:solidFill>
                  <a:srgbClr val="FF0000"/>
                </a:solidFill>
              </a:rPr>
              <a:t>云端转写进行测试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新员工入职培训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2">
      <a:majorFont>
        <a:latin typeface="Arial Unicode MS"/>
        <a:ea typeface="Arial Unicode MS"/>
        <a:cs typeface=""/>
      </a:majorFont>
      <a:minorFont>
        <a:latin typeface="Arial Unicode MS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7976</TotalTime>
  <Words>1925</Words>
  <Application>Microsoft Office PowerPoint</Application>
  <PresentationFormat>宽屏</PresentationFormat>
  <Paragraphs>272</Paragraphs>
  <Slides>37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 Unicode MS</vt:lpstr>
      <vt:lpstr>方正大黑简体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主题1</vt:lpstr>
      <vt:lpstr>烫手的录音笔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Communication 2010专题调研</dc:title>
  <dc:creator>jinchen</dc:creator>
  <cp:lastModifiedBy>费大勇</cp:lastModifiedBy>
  <cp:revision>11856</cp:revision>
  <dcterms:created xsi:type="dcterms:W3CDTF">2018-03-25T01:30:00Z</dcterms:created>
  <dcterms:modified xsi:type="dcterms:W3CDTF">2020-08-11T03:32:59Z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