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60" r:id="rId1"/>
  </p:sldMasterIdLst>
  <p:notesMasterIdLst>
    <p:notesMasterId r:id="rId38"/>
  </p:notesMasterIdLst>
  <p:sldIdLst>
    <p:sldId id="407" r:id="rId2"/>
    <p:sldId id="452" r:id="rId3"/>
    <p:sldId id="576" r:id="rId4"/>
    <p:sldId id="470" r:id="rId5"/>
    <p:sldId id="502" r:id="rId6"/>
    <p:sldId id="503" r:id="rId7"/>
    <p:sldId id="504" r:id="rId8"/>
    <p:sldId id="507" r:id="rId9"/>
    <p:sldId id="577" r:id="rId10"/>
    <p:sldId id="529" r:id="rId11"/>
    <p:sldId id="575" r:id="rId12"/>
    <p:sldId id="530" r:id="rId13"/>
    <p:sldId id="578" r:id="rId14"/>
    <p:sldId id="531" r:id="rId15"/>
    <p:sldId id="532" r:id="rId16"/>
    <p:sldId id="510" r:id="rId17"/>
    <p:sldId id="501" r:id="rId18"/>
    <p:sldId id="508" r:id="rId19"/>
    <p:sldId id="539" r:id="rId20"/>
    <p:sldId id="547" r:id="rId21"/>
    <p:sldId id="579" r:id="rId22"/>
    <p:sldId id="580" r:id="rId23"/>
    <p:sldId id="581" r:id="rId24"/>
    <p:sldId id="584" r:id="rId25"/>
    <p:sldId id="583" r:id="rId26"/>
    <p:sldId id="585" r:id="rId27"/>
    <p:sldId id="586" r:id="rId28"/>
    <p:sldId id="587" r:id="rId29"/>
    <p:sldId id="589" r:id="rId30"/>
    <p:sldId id="588" r:id="rId31"/>
    <p:sldId id="590" r:id="rId32"/>
    <p:sldId id="591" r:id="rId33"/>
    <p:sldId id="592" r:id="rId34"/>
    <p:sldId id="582" r:id="rId35"/>
    <p:sldId id="594" r:id="rId36"/>
    <p:sldId id="462" r:id="rId37"/>
  </p:sldIdLst>
  <p:sldSz cx="9144000" cy="6858000" type="screen4x3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2B324C-EFF2-4D05-BA4B-8D3E187DA5A9}">
          <p14:sldIdLst>
            <p14:sldId id="407"/>
            <p14:sldId id="452"/>
          </p14:sldIdLst>
        </p14:section>
        <p14:section name="GPGPU技术" id="{F01EF94E-F4EE-43D5-853E-E438862BE428}">
          <p14:sldIdLst>
            <p14:sldId id="576"/>
            <p14:sldId id="470"/>
            <p14:sldId id="502"/>
            <p14:sldId id="503"/>
            <p14:sldId id="504"/>
            <p14:sldId id="507"/>
          </p14:sldIdLst>
        </p14:section>
        <p14:section name="CUDA编程入门" id="{523FE6DE-682C-4B20-BA93-96DC4C4A554F}">
          <p14:sldIdLst>
            <p14:sldId id="577"/>
            <p14:sldId id="529"/>
            <p14:sldId id="575"/>
            <p14:sldId id="530"/>
            <p14:sldId id="578"/>
            <p14:sldId id="531"/>
            <p14:sldId id="532"/>
            <p14:sldId id="510"/>
            <p14:sldId id="501"/>
            <p14:sldId id="508"/>
            <p14:sldId id="539"/>
            <p14:sldId id="547"/>
          </p14:sldIdLst>
        </p14:section>
        <p14:section name="CUDA常用优化技术及案例" id="{40AD29EE-5384-46E5-A2C3-EC56FF3DEB24}">
          <p14:sldIdLst>
            <p14:sldId id="579"/>
            <p14:sldId id="580"/>
            <p14:sldId id="581"/>
            <p14:sldId id="584"/>
            <p14:sldId id="583"/>
            <p14:sldId id="585"/>
            <p14:sldId id="586"/>
            <p14:sldId id="587"/>
            <p14:sldId id="589"/>
            <p14:sldId id="588"/>
            <p14:sldId id="590"/>
            <p14:sldId id="591"/>
            <p14:sldId id="592"/>
            <p14:sldId id="582"/>
            <p14:sldId id="594"/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6"/>
    <a:srgbClr val="0079CB"/>
    <a:srgbClr val="0000FF"/>
    <a:srgbClr val="00589A"/>
    <a:srgbClr val="00B3FA"/>
    <a:srgbClr val="5792CD"/>
    <a:srgbClr val="6DA0D3"/>
    <a:srgbClr val="74A4D5"/>
    <a:srgbClr val="008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79464" autoAdjust="0"/>
  </p:normalViewPr>
  <p:slideViewPr>
    <p:cSldViewPr snapToGrid="0">
      <p:cViewPr>
        <p:scale>
          <a:sx n="75" d="100"/>
          <a:sy n="75" d="100"/>
        </p:scale>
        <p:origin x="1218" y="-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618"/>
    </p:cViewPr>
  </p:sorterViewPr>
  <p:notesViewPr>
    <p:cSldViewPr snapToGrid="0">
      <p:cViewPr varScale="1">
        <p:scale>
          <a:sx n="79" d="100"/>
          <a:sy n="79" d="100"/>
        </p:scale>
        <p:origin x="16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3CBA0-8E68-4479-B1FD-C3B6A4E9D594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D1C0-47EA-464F-BE75-252FDF49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8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0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9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60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9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接下来介绍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cuda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编程常用到的一些术语和解释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2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69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是作为专用集成电路领域中的一种半定制电路而出现的</a:t>
            </a:r>
            <a:r>
              <a:rPr lang="zh-CN" altLang="en-US" dirty="0" smtClean="0"/>
              <a:t>，既解决了全定制电路的不足，又克服了原有可编程逻辑器件门电路数有限的缺点。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3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是作为专用集成电路领域中的一种半定制电路而出现的</a:t>
            </a:r>
            <a:r>
              <a:rPr lang="zh-CN" altLang="en-US" dirty="0" smtClean="0"/>
              <a:t>，既解决了全定制电路的不足，又克服了原有可编程逻辑器件门电路数有限的缺点。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63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17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1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50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6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36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23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5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99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61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5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7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73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7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顶点着色器处理每个顶点，将顶点的空间位置投影在屏幕上，即计算顶点的二维坐标。同时，它也负责顶点的深度缓冲（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Z-Buffer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计算。顶点着色器可以掌控顶点的位置、颜色和纹理坐标等属性，但无法生成新的顶点。顶点着色器的输出传递到流水线的下一步。如果有之后定义了几何着色器，则几何着色器会处理顶点着色器的输出数据，否则，光栅化器继续流水线任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二维着色器也可以参与三维图形的渲染。目前只有“像素着色器”一种二维着色器。像素着色器（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）也叫片段着色器（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于计算“片段”的颜色和其它属性，此处的“片段”通常是指单独的像素。最简单的像素着色器只有输出颜色值；复杂的像素着色器可以有多个输入输出。像素着色器既可以永远输出同一个颜色，也可以考虑光照、做凹凸贴图、生成阴影和高光，还可以实现半透明等效果。像素着色器还可以修改片段的深度，也可以为多个渲染目标输出多个颜色。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82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1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2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0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1C0-47EA-464F-BE75-252FDF4921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0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6000">
                <a:srgbClr val="00589A"/>
              </a:gs>
              <a:gs pos="0">
                <a:srgbClr val="00B3FA"/>
              </a:gs>
              <a:gs pos="35000">
                <a:srgbClr val="0071C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336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97914394"/>
              </p:ext>
            </p:extLst>
          </p:nvPr>
        </p:nvGraphicFramePr>
        <p:xfrm>
          <a:off x="362542" y="314867"/>
          <a:ext cx="2764568" cy="85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03" name="Visio" r:id="rId3" imgW="14897168" imgH="4581389" progId="Visio.Drawing.15">
                  <p:embed/>
                </p:oleObj>
              </mc:Choice>
              <mc:Fallback>
                <p:oleObj name="Visio" r:id="rId3" imgW="14897168" imgH="4581389" progId="Visio.Drawing.15">
                  <p:embed/>
                  <p:pic>
                    <p:nvPicPr>
                      <p:cNvPr id="0" name="Object 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42" y="314867"/>
                        <a:ext cx="2764568" cy="851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7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09309488"/>
              </p:ext>
            </p:extLst>
          </p:nvPr>
        </p:nvGraphicFramePr>
        <p:xfrm>
          <a:off x="179493" y="365126"/>
          <a:ext cx="1169924" cy="769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44" name="Visio" r:id="rId3" imgW="4390940" imgH="2657353" progId="Visio.Drawing.15">
                  <p:embed/>
                </p:oleObj>
              </mc:Choice>
              <mc:Fallback>
                <p:oleObj name="Visio" r:id="rId3" imgW="4390940" imgH="2657353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93" y="365126"/>
                        <a:ext cx="1169924" cy="769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43424" y="1359991"/>
            <a:ext cx="7033826" cy="2249984"/>
          </a:xfrm>
          <a:prstGeom prst="rect">
            <a:avLst/>
          </a:prstGeom>
        </p:spPr>
        <p:txBody>
          <a:bodyPr/>
          <a:lstStyle>
            <a:lvl1pPr marL="0" indent="405000">
              <a:lnSpc>
                <a:spcPct val="150000"/>
              </a:lnSpc>
              <a:spcBef>
                <a:spcPts val="0"/>
              </a:spcBef>
              <a:buFontTx/>
              <a:buBlip>
                <a:blip r:embed="rId5"/>
              </a:buBlip>
              <a:defRPr sz="2400">
                <a:solidFill>
                  <a:srgbClr val="0058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0" indent="405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solidFill>
                  <a:srgbClr val="0079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0" indent="405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solidFill>
                  <a:srgbClr val="0079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0" indent="405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solidFill>
                  <a:srgbClr val="0079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0" indent="405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solidFill>
                  <a:srgbClr val="0079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443423" y="365126"/>
            <a:ext cx="7071927" cy="76916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00589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6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43424" y="1359991"/>
            <a:ext cx="7033826" cy="2249984"/>
          </a:xfrm>
          <a:prstGeom prst="rect">
            <a:avLst/>
          </a:prstGeom>
        </p:spPr>
        <p:txBody>
          <a:bodyPr/>
          <a:lstStyle>
            <a:lvl1pPr marL="0" indent="405000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2100">
                <a:solidFill>
                  <a:srgbClr val="0058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0" indent="405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solidFill>
                  <a:srgbClr val="0079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0" indent="405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solidFill>
                  <a:srgbClr val="0079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0" indent="405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solidFill>
                  <a:srgbClr val="0079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0" indent="405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solidFill>
                  <a:srgbClr val="0079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443423" y="365126"/>
            <a:ext cx="7071927" cy="769168"/>
          </a:xfrm>
          <a:prstGeom prst="rect">
            <a:avLst/>
          </a:prstGeom>
        </p:spPr>
        <p:txBody>
          <a:bodyPr anchor="ctr"/>
          <a:lstStyle>
            <a:lvl1pPr>
              <a:defRPr sz="3000" b="1" baseline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267891" y="365126"/>
            <a:ext cx="950119" cy="76916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000">
                <a:solidFill>
                  <a:srgbClr val="00589A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67001016"/>
              </p:ext>
            </p:extLst>
          </p:nvPr>
        </p:nvGraphicFramePr>
        <p:xfrm>
          <a:off x="181111" y="367481"/>
          <a:ext cx="1169125" cy="7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0" name="Visio" r:id="rId4" imgW="4390940" imgH="2657353" progId="Visio.Drawing.15">
                  <p:embed/>
                </p:oleObj>
              </mc:Choice>
              <mc:Fallback>
                <p:oleObj name="Visio" r:id="rId4" imgW="4390940" imgH="2657353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11" y="367481"/>
                        <a:ext cx="1169125" cy="766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96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95943" y="477910"/>
            <a:ext cx="5640501" cy="45358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800" b="0" cap="none" spc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53810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6000">
                <a:srgbClr val="00589A"/>
              </a:gs>
              <a:gs pos="0">
                <a:srgbClr val="00B3FA"/>
              </a:gs>
              <a:gs pos="35000">
                <a:srgbClr val="0071C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33886" y="3013501"/>
            <a:ext cx="305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200" baseline="0" dirty="0" smtClean="0">
                <a:solidFill>
                  <a:schemeClr val="bg1"/>
                </a:solidFill>
                <a:latin typeface="Impact" panose="020B0806030902050204" pitchFamily="34" charset="0"/>
              </a:rPr>
              <a:t>Thank You</a:t>
            </a:r>
            <a:endParaRPr lang="zh-CN" altLang="en-US" sz="4800" spc="200" baseline="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645067489"/>
              </p:ext>
            </p:extLst>
          </p:nvPr>
        </p:nvGraphicFramePr>
        <p:xfrm>
          <a:off x="3412627" y="1770982"/>
          <a:ext cx="5479184" cy="331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9" name="Visio" r:id="rId3" imgW="4390940" imgH="2657353" progId="Visio.Drawing.15">
                  <p:embed/>
                </p:oleObj>
              </mc:Choice>
              <mc:Fallback>
                <p:oleObj name="Visio" r:id="rId3" imgW="4390940" imgH="2657353" progId="Visio.Drawing.15">
                  <p:embed/>
                  <p:pic>
                    <p:nvPicPr>
                      <p:cNvPr id="0" name="Object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627" y="1770982"/>
                        <a:ext cx="5479184" cy="3316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97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52518"/>
            <a:ext cx="9144000" cy="605482"/>
          </a:xfrm>
          <a:prstGeom prst="rect">
            <a:avLst/>
          </a:prstGeom>
          <a:gradFill>
            <a:gsLst>
              <a:gs pos="0">
                <a:srgbClr val="00589A"/>
              </a:gs>
              <a:gs pos="95000">
                <a:srgbClr val="00B3FA"/>
              </a:gs>
              <a:gs pos="48000">
                <a:srgbClr val="0071C5"/>
              </a:gs>
            </a:gsLst>
            <a:lin ang="19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592067" y="6370593"/>
            <a:ext cx="55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876F57D-9390-49EA-8E09-9B9D58621A1E}" type="slidenum">
              <a:rPr lang="zh-CN" alt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8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472616" y="6370593"/>
            <a:ext cx="0" cy="4036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67854935"/>
              </p:ext>
            </p:extLst>
          </p:nvPr>
        </p:nvGraphicFramePr>
        <p:xfrm>
          <a:off x="6787504" y="6354131"/>
          <a:ext cx="1416696" cy="43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2" name="Visio" r:id="rId8" imgW="14897168" imgH="4581389" progId="Visio.Drawing.15">
                  <p:embed/>
                </p:oleObj>
              </mc:Choice>
              <mc:Fallback>
                <p:oleObj name="Visio" r:id="rId8" imgW="14897168" imgH="458138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504" y="6354131"/>
                        <a:ext cx="1416696" cy="436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0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biglucky/p/4279699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640" y="1990725"/>
            <a:ext cx="8321040" cy="216444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en-US" sz="4000" dirty="0" smtClean="0"/>
              <a:t>异构优化总结与实战案例分享 </a:t>
            </a:r>
            <a:r>
              <a:rPr lang="en-US" altLang="zh-CN" sz="4000" dirty="0" smtClean="0"/>
              <a:t>—GPU</a:t>
            </a:r>
            <a:r>
              <a:rPr lang="zh-CN" altLang="en-US" sz="4000" dirty="0" smtClean="0"/>
              <a:t>篇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045446" y="4509499"/>
            <a:ext cx="754047" cy="396710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吕亚飞</a:t>
            </a:r>
            <a:endParaRPr kumimoji="1"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0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编程入门：硬件知识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920" y="2271698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75920" y="1168400"/>
            <a:ext cx="831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589A"/>
                </a:solidFill>
              </a:rPr>
              <a:t>芯片</a:t>
            </a:r>
            <a:r>
              <a:rPr lang="zh-CN" altLang="en-US" sz="2400" dirty="0" smtClean="0">
                <a:solidFill>
                  <a:srgbClr val="00589A"/>
                </a:solidFill>
              </a:rPr>
              <a:t>架构：</a:t>
            </a:r>
            <a:r>
              <a:rPr lang="en-US" altLang="zh-CN" sz="2400" dirty="0" err="1" smtClean="0">
                <a:solidFill>
                  <a:srgbClr val="00589A"/>
                </a:solidFill>
              </a:rPr>
              <a:t>kepler</a:t>
            </a:r>
            <a:r>
              <a:rPr lang="zh-CN" altLang="en-US" sz="2400" dirty="0" smtClean="0">
                <a:solidFill>
                  <a:srgbClr val="00589A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589A"/>
                </a:solidFill>
              </a:rPr>
              <a:t>MaxWell</a:t>
            </a:r>
            <a:r>
              <a:rPr lang="zh-CN" altLang="en-US" sz="2400" dirty="0" smtClean="0">
                <a:solidFill>
                  <a:srgbClr val="00589A"/>
                </a:solidFill>
              </a:rPr>
              <a:t>、</a:t>
            </a:r>
            <a:r>
              <a:rPr lang="en-US" altLang="zh-CN" sz="2400" dirty="0" smtClean="0">
                <a:solidFill>
                  <a:srgbClr val="00589A"/>
                </a:solidFill>
              </a:rPr>
              <a:t>Pascal</a:t>
            </a:r>
            <a:r>
              <a:rPr lang="zh-CN" altLang="en-US" sz="2400" dirty="0" smtClean="0">
                <a:solidFill>
                  <a:srgbClr val="00589A"/>
                </a:solidFill>
              </a:rPr>
              <a:t>、</a:t>
            </a:r>
            <a:r>
              <a:rPr lang="en-US" altLang="zh-CN" sz="2400" dirty="0" smtClean="0">
                <a:solidFill>
                  <a:srgbClr val="00589A"/>
                </a:solidFill>
              </a:rPr>
              <a:t>Volta</a:t>
            </a:r>
            <a:r>
              <a:rPr lang="zh-CN" altLang="en-US" sz="2400" dirty="0" smtClean="0">
                <a:solidFill>
                  <a:srgbClr val="00589A"/>
                </a:solidFill>
              </a:rPr>
              <a:t>、</a:t>
            </a:r>
            <a:r>
              <a:rPr lang="en-US" altLang="zh-CN" sz="2400" dirty="0" smtClean="0">
                <a:solidFill>
                  <a:srgbClr val="00589A"/>
                </a:solidFill>
              </a:rPr>
              <a:t>Turing</a:t>
            </a:r>
            <a:r>
              <a:rPr lang="zh-CN" altLang="en-US" sz="2400" dirty="0" smtClean="0">
                <a:solidFill>
                  <a:srgbClr val="00589A"/>
                </a:solidFill>
              </a:rPr>
              <a:t>、</a:t>
            </a:r>
            <a:r>
              <a:rPr lang="en-US" altLang="zh-CN" sz="2400" dirty="0" smtClean="0">
                <a:solidFill>
                  <a:srgbClr val="00589A"/>
                </a:solidFill>
              </a:rPr>
              <a:t>Ampere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589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589A"/>
                </a:solidFill>
              </a:rPr>
              <a:t>产品线：</a:t>
            </a:r>
            <a:r>
              <a:rPr lang="en-US" altLang="zh-CN" sz="2400" dirty="0" smtClean="0">
                <a:solidFill>
                  <a:srgbClr val="00589A"/>
                </a:solidFill>
              </a:rPr>
              <a:t>Tesla</a:t>
            </a:r>
            <a:r>
              <a:rPr lang="zh-CN" altLang="en-US" sz="2400" dirty="0" smtClean="0">
                <a:solidFill>
                  <a:srgbClr val="00589A"/>
                </a:solidFill>
              </a:rPr>
              <a:t>（计算卡）、</a:t>
            </a:r>
            <a:r>
              <a:rPr lang="en-US" altLang="zh-CN" sz="2400" dirty="0" err="1" smtClean="0">
                <a:solidFill>
                  <a:srgbClr val="00589A"/>
                </a:solidFill>
              </a:rPr>
              <a:t>Geforce</a:t>
            </a:r>
            <a:r>
              <a:rPr lang="zh-CN" altLang="en-US" sz="2400" dirty="0" smtClean="0">
                <a:solidFill>
                  <a:srgbClr val="00589A"/>
                </a:solidFill>
              </a:rPr>
              <a:t>（桌面卡）、</a:t>
            </a:r>
            <a:r>
              <a:rPr lang="en-US" altLang="zh-CN" sz="2400" dirty="0" err="1" smtClean="0">
                <a:solidFill>
                  <a:srgbClr val="00589A"/>
                </a:solidFill>
              </a:rPr>
              <a:t>Jeston</a:t>
            </a:r>
            <a:r>
              <a:rPr lang="zh-CN" altLang="en-US" sz="2400" dirty="0" smtClean="0">
                <a:solidFill>
                  <a:srgbClr val="00589A"/>
                </a:solidFill>
              </a:rPr>
              <a:t>（嵌入式卡）</a:t>
            </a:r>
            <a:endParaRPr lang="en-US" altLang="zh-CN" sz="2400" dirty="0" smtClean="0">
              <a:solidFill>
                <a:srgbClr val="00589A"/>
              </a:solidFill>
            </a:endParaRPr>
          </a:p>
          <a:p>
            <a:endParaRPr lang="zh-CN" altLang="en-US" sz="2400" dirty="0">
              <a:solidFill>
                <a:srgbClr val="00589A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61785"/>
              </p:ext>
            </p:extLst>
          </p:nvPr>
        </p:nvGraphicFramePr>
        <p:xfrm>
          <a:off x="541020" y="3689629"/>
          <a:ext cx="7599676" cy="17807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668"/>
                <a:gridCol w="1085668"/>
                <a:gridCol w="1085668"/>
                <a:gridCol w="1085668"/>
                <a:gridCol w="1085668"/>
                <a:gridCol w="1085668"/>
                <a:gridCol w="1085668"/>
              </a:tblGrid>
              <a:tr h="34339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kepler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MaxWell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Pascal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Volta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Turing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Ampere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40107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Tesla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K20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K40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K80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M4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M40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P4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P40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P100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V100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A100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429259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Geforce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GTX650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GTX970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GTX1080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Titan </a:t>
                      </a:r>
                      <a:r>
                        <a:rPr lang="en-US" altLang="zh-CN" sz="1400" dirty="0" err="1" smtClean="0"/>
                        <a:t>Xp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Titan V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GTX1660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RTX2080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40107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Jeston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----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TX1/Nano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Xavier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编程入门：硬件知识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97124"/>
              </p:ext>
            </p:extLst>
          </p:nvPr>
        </p:nvGraphicFramePr>
        <p:xfrm>
          <a:off x="400050" y="1253744"/>
          <a:ext cx="8092440" cy="448411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18488"/>
                <a:gridCol w="1618488"/>
                <a:gridCol w="1618488"/>
                <a:gridCol w="1618488"/>
                <a:gridCol w="1618488"/>
              </a:tblGrid>
              <a:tr h="514954">
                <a:tc>
                  <a:txBody>
                    <a:bodyPr/>
                    <a:lstStyle/>
                    <a:p>
                      <a:pPr algn="l"/>
                      <a:endParaRPr lang="zh-CN" altLang="en-US" sz="12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Tesla </a:t>
                      </a:r>
                      <a:r>
                        <a:rPr lang="en-US" sz="1200" dirty="0" smtClean="0">
                          <a:effectLst/>
                        </a:rPr>
                        <a:t>T4</a:t>
                      </a:r>
                      <a:endParaRPr lang="zh-CN" altLang="en-US" sz="12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Tesla </a:t>
                      </a:r>
                      <a:r>
                        <a:rPr lang="en-US" sz="1200" dirty="0" smtClean="0">
                          <a:effectLst/>
                        </a:rPr>
                        <a:t>V100</a:t>
                      </a:r>
                      <a:endParaRPr lang="en-US" sz="12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Tesla </a:t>
                      </a:r>
                      <a:r>
                        <a:rPr lang="en-US" sz="1200" dirty="0">
                          <a:effectLst/>
                        </a:rPr>
                        <a:t>P4</a:t>
                      </a:r>
                      <a:endParaRPr lang="en-US" sz="12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Tesla </a:t>
                      </a:r>
                      <a:r>
                        <a:rPr lang="en-US" sz="1200" dirty="0">
                          <a:effectLst/>
                        </a:rPr>
                        <a:t>P40</a:t>
                      </a:r>
                      <a:endParaRPr lang="en-US" sz="12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  <a:tr h="52725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单精度性能 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en-US" sz="1200">
                          <a:effectLst/>
                        </a:rPr>
                        <a:t>FP32)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8.1 TFLOPS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14 TFLOPS (</a:t>
                      </a:r>
                      <a:r>
                        <a:rPr lang="en-US" sz="1200" dirty="0" err="1">
                          <a:effectLst/>
                        </a:rPr>
                        <a:t>PCIe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15.7 teraflops (SXM2)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5.5 TFLOPS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12 TFLOPS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  <a:tr h="52725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半精度性能 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en-US" sz="1200">
                          <a:effectLst/>
                        </a:rPr>
                        <a:t>FP16)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65 TFLOPS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112 TFLOPS (PCIe)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125 TFLOPS (SXM2)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—</a:t>
                      </a:r>
                      <a:endParaRPr lang="en-US" altLang="zh-CN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—</a:t>
                      </a:r>
                      <a:endParaRPr lang="en-US" altLang="zh-CN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  <a:tr h="33321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整数运算能力 </a:t>
                      </a:r>
                      <a:r>
                        <a:rPr lang="en-US" altLang="zh-CN" sz="1200">
                          <a:effectLst/>
                        </a:rPr>
                        <a:t>(INT8)</a:t>
                      </a:r>
                      <a:endParaRPr lang="en-US" altLang="zh-CN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130 TOPS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—</a:t>
                      </a:r>
                      <a:endParaRPr lang="en-US" altLang="zh-CN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22 TOPS*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47 TOPS*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  <a:tr h="33321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整数运算能力 </a:t>
                      </a:r>
                      <a:r>
                        <a:rPr lang="en-US" altLang="zh-CN" sz="1200">
                          <a:effectLst/>
                        </a:rPr>
                        <a:t>(INT4)</a:t>
                      </a:r>
                      <a:endParaRPr lang="en-US" altLang="zh-CN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260 TOPS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—</a:t>
                      </a:r>
                      <a:endParaRPr lang="en-US" altLang="zh-CN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—</a:t>
                      </a:r>
                      <a:endParaRPr lang="en-US" altLang="zh-CN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—</a:t>
                      </a:r>
                      <a:endParaRPr lang="en-US" altLang="zh-CN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  <a:tr h="3332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GPU </a:t>
                      </a:r>
                      <a:r>
                        <a:rPr lang="zh-CN" altLang="en-US" sz="1200">
                          <a:effectLst/>
                        </a:rPr>
                        <a:t>显存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16GB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32/16GB HBM2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8GB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24GB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  <a:tr h="33321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显存带宽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320GB/</a:t>
                      </a:r>
                      <a:r>
                        <a:rPr lang="zh-CN" altLang="en-US" sz="1200">
                          <a:effectLst/>
                        </a:rPr>
                        <a:t>秒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900GB/</a:t>
                      </a:r>
                      <a:r>
                        <a:rPr lang="zh-CN" altLang="en-US" sz="1200">
                          <a:effectLst/>
                        </a:rPr>
                        <a:t>秒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192GB/</a:t>
                      </a:r>
                      <a:r>
                        <a:rPr lang="zh-CN" altLang="en-US" sz="1200">
                          <a:effectLst/>
                        </a:rPr>
                        <a:t>秒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346GB/</a:t>
                      </a:r>
                      <a:r>
                        <a:rPr lang="zh-CN" altLang="en-US" sz="1200">
                          <a:effectLst/>
                        </a:rPr>
                        <a:t>秒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  <a:tr h="52725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系统接口</a:t>
                      </a:r>
                      <a:r>
                        <a:rPr lang="en-US" altLang="zh-CN" sz="1200">
                          <a:effectLst/>
                        </a:rPr>
                        <a:t>/</a:t>
                      </a:r>
                      <a:r>
                        <a:rPr lang="zh-CN" altLang="en-US" sz="1200">
                          <a:effectLst/>
                        </a:rPr>
                        <a:t>外形规格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PCI Express </a:t>
                      </a:r>
                      <a:r>
                        <a:rPr lang="zh-CN" altLang="en-US" sz="1200">
                          <a:effectLst/>
                        </a:rPr>
                        <a:t>半高外形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PCI Express </a:t>
                      </a:r>
                      <a:r>
                        <a:rPr lang="zh-CN" altLang="en-US" sz="1200">
                          <a:effectLst/>
                        </a:rPr>
                        <a:t>双插槽全高外形 </a:t>
                      </a:r>
                      <a:r>
                        <a:rPr lang="en-US" sz="1200">
                          <a:effectLst/>
                        </a:rPr>
                        <a:t>SXM2/NVLink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PCI Express </a:t>
                      </a:r>
                      <a:r>
                        <a:rPr lang="zh-CN" altLang="en-US" sz="1200">
                          <a:effectLst/>
                        </a:rPr>
                        <a:t>半高外形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PCI Express </a:t>
                      </a:r>
                      <a:r>
                        <a:rPr lang="zh-CN" altLang="en-US" sz="1200">
                          <a:effectLst/>
                        </a:rPr>
                        <a:t>双插槽全高外形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  <a:tr h="52725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功率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75 </a:t>
                      </a:r>
                      <a:r>
                        <a:rPr lang="en-US" sz="1200" dirty="0">
                          <a:effectLst/>
                        </a:rPr>
                        <a:t>W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>
                          <a:effectLst/>
                        </a:rPr>
                        <a:t>250 W (PCIe)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300 W (SXM2)</a:t>
                      </a:r>
                      <a:endParaRPr lang="pl-PL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50 W/75 W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250 W</a:t>
                      </a:r>
                      <a:endParaRPr 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  <a:tr h="52725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硬件加速视频引擎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1 </a:t>
                      </a:r>
                      <a:r>
                        <a:rPr lang="zh-CN" altLang="en-US" sz="1200">
                          <a:effectLst/>
                        </a:rPr>
                        <a:t>个解码引擎，</a:t>
                      </a:r>
                      <a:r>
                        <a:rPr lang="en-US" altLang="zh-CN" sz="1200">
                          <a:effectLst/>
                        </a:rPr>
                        <a:t>2 </a:t>
                      </a:r>
                      <a:r>
                        <a:rPr lang="zh-CN" altLang="en-US" sz="1200">
                          <a:effectLst/>
                        </a:rPr>
                        <a:t>个编码引擎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—</a:t>
                      </a:r>
                      <a:endParaRPr lang="en-US" altLang="zh-CN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1 </a:t>
                      </a:r>
                      <a:r>
                        <a:rPr lang="zh-CN" altLang="en-US" sz="1200">
                          <a:effectLst/>
                        </a:rPr>
                        <a:t>个解码引擎，</a:t>
                      </a:r>
                      <a:r>
                        <a:rPr lang="en-US" altLang="zh-CN" sz="1200">
                          <a:effectLst/>
                        </a:rPr>
                        <a:t>2 </a:t>
                      </a:r>
                      <a:r>
                        <a:rPr lang="zh-CN" altLang="en-US" sz="1200">
                          <a:effectLst/>
                        </a:rPr>
                        <a:t>个编码引擎</a:t>
                      </a:r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effectLst/>
                        </a:rPr>
                        <a:t>1 </a:t>
                      </a:r>
                      <a:r>
                        <a:rPr lang="zh-CN" altLang="en-US" sz="1200" dirty="0">
                          <a:effectLst/>
                        </a:rPr>
                        <a:t>个解码引擎，</a:t>
                      </a:r>
                      <a:r>
                        <a:rPr lang="en-US" altLang="zh-CN" sz="1200" dirty="0">
                          <a:effectLst/>
                        </a:rPr>
                        <a:t>2 </a:t>
                      </a:r>
                      <a:r>
                        <a:rPr lang="zh-CN" altLang="en-US" sz="1200" dirty="0">
                          <a:effectLst/>
                        </a:rPr>
                        <a:t>个编码引擎</a:t>
                      </a:r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5586" marR="65586" marT="65586" marB="6558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编程入门：硬件知识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920" y="2271698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/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375920" y="2031323"/>
            <a:ext cx="5597091" cy="19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Streaming Multiprocessor (</a:t>
            </a:r>
            <a:r>
              <a:rPr lang="en-US" sz="2000" dirty="0" smtClean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SM)</a:t>
            </a:r>
            <a:r>
              <a:rPr lang="zh-CN" altLang="en-US" sz="2000" dirty="0" smtClean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：</a:t>
            </a:r>
            <a:r>
              <a:rPr lang="en-US" sz="2000" dirty="0" smtClean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A </a:t>
            </a:r>
            <a:r>
              <a:rPr lang="en-US" sz="2000" dirty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set of CUDA </a:t>
            </a:r>
            <a:r>
              <a:rPr lang="en-US" sz="2000" dirty="0" smtClean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cores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理论峰值 </a:t>
            </a:r>
            <a:r>
              <a:rPr lang="en-US" sz="2000" dirty="0" smtClean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= #SM * #Cores per SM * Clock * 2</a:t>
            </a:r>
            <a:endParaRPr lang="en-US" sz="2000" dirty="0">
              <a:solidFill>
                <a:srgbClr val="00589A"/>
              </a:solidFill>
              <a:latin typeface="Trebuchet MS" pitchFamily="34" charset="0"/>
              <a:ea typeface="+mn-ea"/>
              <a:sym typeface="Arial Bold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显存大小（</a:t>
            </a:r>
            <a:r>
              <a:rPr lang="en-US" sz="2000" dirty="0" smtClean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Global memory</a:t>
            </a:r>
            <a:r>
              <a:rPr lang="zh-CN" altLang="en-US" sz="2000" dirty="0" smtClean="0">
                <a:solidFill>
                  <a:srgbClr val="00589A"/>
                </a:solidFill>
                <a:latin typeface="Trebuchet MS" pitchFamily="34" charset="0"/>
                <a:ea typeface="+mn-ea"/>
                <a:sym typeface="Arial Bold" pitchFamily="34" charset="0"/>
              </a:rPr>
              <a:t>）</a:t>
            </a:r>
            <a:endParaRPr lang="en-US" sz="2000" dirty="0">
              <a:solidFill>
                <a:srgbClr val="00589A"/>
              </a:solidFill>
              <a:latin typeface="Trebuchet MS" pitchFamily="34" charset="0"/>
              <a:ea typeface="+mn-ea"/>
              <a:sym typeface="Arial Bold" pitchFamily="34" charset="0"/>
            </a:endParaRPr>
          </a:p>
        </p:txBody>
      </p:sp>
      <p:pic>
        <p:nvPicPr>
          <p:cNvPr id="10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10" y="1932175"/>
            <a:ext cx="3288030" cy="180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8630" y="4286326"/>
            <a:ext cx="5863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P4</a:t>
            </a:r>
          </a:p>
          <a:p>
            <a:r>
              <a:rPr lang="en-US" altLang="zh-CN" dirty="0" smtClean="0"/>
              <a:t>#SMX: 20  </a:t>
            </a:r>
          </a:p>
          <a:p>
            <a:r>
              <a:rPr lang="en-US" altLang="zh-CN" dirty="0" smtClean="0"/>
              <a:t>#Core Per SM: 128</a:t>
            </a:r>
          </a:p>
          <a:p>
            <a:r>
              <a:rPr lang="en-US" altLang="zh-CN" dirty="0" smtClean="0"/>
              <a:t>#Clock: 1.11GHz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74465" y="4313117"/>
            <a:ext cx="4209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P4</a:t>
            </a:r>
            <a:r>
              <a:rPr lang="zh-CN" altLang="en-US" dirty="0" smtClean="0"/>
              <a:t>理论峰值</a:t>
            </a:r>
            <a:r>
              <a:rPr lang="en-US" altLang="zh-CN" dirty="0" smtClean="0"/>
              <a:t> = 20 *128 * 1.11 * 2 / 1024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= 5.5TFlops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编程入门：硬件知识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468283"/>
            <a:ext cx="8195310" cy="40728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8620" y="5746024"/>
            <a:ext cx="4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T4</a:t>
            </a:r>
            <a:r>
              <a:rPr lang="zh-CN" altLang="en-US" dirty="0" smtClean="0"/>
              <a:t>计算能力为</a:t>
            </a:r>
            <a:r>
              <a:rPr lang="en-US" altLang="zh-CN" dirty="0" smtClean="0"/>
              <a:t>7.5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9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编程入门：硬件知识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24" y="1095319"/>
            <a:ext cx="5810116" cy="48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编程入门：硬件知识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920" y="2271698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3" y="1127203"/>
            <a:ext cx="7924800" cy="41768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5943" y="5537200"/>
            <a:ext cx="763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589A"/>
                </a:solidFill>
              </a:rPr>
              <a:t>使用</a:t>
            </a:r>
            <a:r>
              <a:rPr lang="en-US" altLang="zh-CN" dirty="0" err="1" smtClean="0">
                <a:solidFill>
                  <a:srgbClr val="00589A"/>
                </a:solidFill>
              </a:rPr>
              <a:t>deviceQuery</a:t>
            </a:r>
            <a:r>
              <a:rPr lang="zh-CN" altLang="en-US" dirty="0" smtClean="0">
                <a:solidFill>
                  <a:srgbClr val="00589A"/>
                </a:solidFill>
              </a:rPr>
              <a:t>查询硬件</a:t>
            </a:r>
            <a:r>
              <a:rPr lang="zh-CN" altLang="en-US" dirty="0">
                <a:solidFill>
                  <a:srgbClr val="00589A"/>
                </a:solidFill>
              </a:rPr>
              <a:t>信息</a:t>
            </a:r>
            <a:r>
              <a:rPr lang="zh-CN" altLang="en-US" dirty="0" smtClean="0">
                <a:solidFill>
                  <a:srgbClr val="00589A"/>
                </a:solidFill>
              </a:rPr>
              <a:t>：</a:t>
            </a:r>
            <a:r>
              <a:rPr lang="en-US" altLang="zh-CN" dirty="0" err="1" smtClean="0">
                <a:solidFill>
                  <a:srgbClr val="00589A"/>
                </a:solidFill>
              </a:rPr>
              <a:t>cuda</a:t>
            </a:r>
            <a:r>
              <a:rPr lang="en-US" altLang="zh-CN" dirty="0" smtClean="0">
                <a:solidFill>
                  <a:srgbClr val="00589A"/>
                </a:solidFill>
              </a:rPr>
              <a:t>/samples/1_Utilities/</a:t>
            </a:r>
            <a:r>
              <a:rPr lang="en-US" altLang="zh-CN" dirty="0" err="1" smtClean="0">
                <a:solidFill>
                  <a:srgbClr val="00589A"/>
                </a:solidFill>
              </a:rPr>
              <a:t>deviceQuery</a:t>
            </a:r>
            <a:endParaRPr lang="zh-CN" altLang="en-US" dirty="0">
              <a:solidFill>
                <a:srgbClr val="0058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编程入门：存储结构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920" y="2271698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57200" y="1357298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>
              <a:solidFill>
                <a:srgbClr val="0073C6"/>
              </a:solidFill>
            </a:endParaRPr>
          </a:p>
        </p:txBody>
      </p:sp>
      <p:grpSp>
        <p:nvGrpSpPr>
          <p:cNvPr id="64" name="Group 80"/>
          <p:cNvGrpSpPr/>
          <p:nvPr/>
        </p:nvGrpSpPr>
        <p:grpSpPr>
          <a:xfrm>
            <a:off x="3867331" y="685995"/>
            <a:ext cx="5215006" cy="4429156"/>
            <a:chOff x="395536" y="1556792"/>
            <a:chExt cx="5256584" cy="3888432"/>
          </a:xfrm>
        </p:grpSpPr>
        <p:grpSp>
          <p:nvGrpSpPr>
            <p:cNvPr id="65" name="Group 37"/>
            <p:cNvGrpSpPr/>
            <p:nvPr/>
          </p:nvGrpSpPr>
          <p:grpSpPr>
            <a:xfrm>
              <a:off x="395536" y="1556792"/>
              <a:ext cx="5256584" cy="3888432"/>
              <a:chOff x="-180528" y="1484784"/>
              <a:chExt cx="5256584" cy="3888432"/>
            </a:xfrm>
          </p:grpSpPr>
          <p:cxnSp>
            <p:nvCxnSpPr>
              <p:cNvPr id="79" name="Straight Arrow Connector 11"/>
              <p:cNvCxnSpPr/>
              <p:nvPr/>
            </p:nvCxnSpPr>
            <p:spPr>
              <a:xfrm>
                <a:off x="251520" y="4869160"/>
                <a:ext cx="360040" cy="0"/>
              </a:xfrm>
              <a:prstGeom prst="straightConnector1">
                <a:avLst/>
              </a:prstGeom>
              <a:ln w="28575">
                <a:noFill/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36"/>
              <p:cNvGrpSpPr/>
              <p:nvPr/>
            </p:nvGrpSpPr>
            <p:grpSpPr>
              <a:xfrm>
                <a:off x="-180528" y="1484784"/>
                <a:ext cx="5256584" cy="3888432"/>
                <a:chOff x="-180528" y="1484784"/>
                <a:chExt cx="5256584" cy="3888432"/>
              </a:xfrm>
            </p:grpSpPr>
            <p:grpSp>
              <p:nvGrpSpPr>
                <p:cNvPr id="82" name="Group 35"/>
                <p:cNvGrpSpPr/>
                <p:nvPr/>
              </p:nvGrpSpPr>
              <p:grpSpPr>
                <a:xfrm>
                  <a:off x="-180528" y="1484784"/>
                  <a:ext cx="5256584" cy="3888432"/>
                  <a:chOff x="-180528" y="1484784"/>
                  <a:chExt cx="5256584" cy="3888432"/>
                </a:xfrm>
              </p:grpSpPr>
              <p:grpSp>
                <p:nvGrpSpPr>
                  <p:cNvPr id="91" name="Group 14"/>
                  <p:cNvGrpSpPr/>
                  <p:nvPr/>
                </p:nvGrpSpPr>
                <p:grpSpPr>
                  <a:xfrm>
                    <a:off x="-180528" y="1484784"/>
                    <a:ext cx="5256584" cy="3888432"/>
                    <a:chOff x="-347283" y="1484784"/>
                    <a:chExt cx="4426597" cy="3888432"/>
                  </a:xfrm>
                </p:grpSpPr>
                <p:sp>
                  <p:nvSpPr>
                    <p:cNvPr id="100" name="Rectangle 6"/>
                    <p:cNvSpPr/>
                    <p:nvPr/>
                  </p:nvSpPr>
                  <p:spPr>
                    <a:xfrm>
                      <a:off x="-347283" y="1484784"/>
                      <a:ext cx="4426597" cy="3888432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rgbClr val="0073C6"/>
                        </a:solidFill>
                      </a:endParaRPr>
                    </a:p>
                  </p:txBody>
                </p:sp>
                <p:sp>
                  <p:nvSpPr>
                    <p:cNvPr id="101" name="Rectangle 7"/>
                    <p:cNvSpPr/>
                    <p:nvPr/>
                  </p:nvSpPr>
                  <p:spPr>
                    <a:xfrm>
                      <a:off x="-286618" y="4653136"/>
                      <a:ext cx="446754" cy="432048"/>
                    </a:xfrm>
                    <a:prstGeom prst="rect">
                      <a:avLst/>
                    </a:prstGeom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zh-CN" sz="1400" dirty="0" smtClean="0">
                          <a:solidFill>
                            <a:srgbClr val="0073C6"/>
                          </a:solidFill>
                        </a:rPr>
                        <a:t>Host</a:t>
                      </a:r>
                    </a:p>
                  </p:txBody>
                </p:sp>
                <p:sp>
                  <p:nvSpPr>
                    <p:cNvPr id="102" name="Rectangle 12"/>
                    <p:cNvSpPr/>
                    <p:nvPr/>
                  </p:nvSpPr>
                  <p:spPr>
                    <a:xfrm>
                      <a:off x="369350" y="1988840"/>
                      <a:ext cx="3588687" cy="3240360"/>
                    </a:xfrm>
                    <a:prstGeom prst="rect">
                      <a:avLst/>
                    </a:prstGeom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2" algn="just"/>
                      <a:endParaRPr lang="en-US" sz="1200" dirty="0">
                        <a:solidFill>
                          <a:srgbClr val="0073C6"/>
                        </a:solidFill>
                      </a:endParaRPr>
                    </a:p>
                  </p:txBody>
                </p:sp>
                <p:sp>
                  <p:nvSpPr>
                    <p:cNvPr id="103" name="Rectangle 13"/>
                    <p:cNvSpPr/>
                    <p:nvPr/>
                  </p:nvSpPr>
                  <p:spPr>
                    <a:xfrm>
                      <a:off x="380377" y="2060848"/>
                      <a:ext cx="720080" cy="216024"/>
                    </a:xfrm>
                    <a:prstGeom prst="rect">
                      <a:avLst/>
                    </a:prstGeom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73C6"/>
                          </a:solidFill>
                        </a:rPr>
                        <a:t>Grid</a:t>
                      </a:r>
                      <a:endParaRPr lang="en-US" sz="1200" dirty="0">
                        <a:solidFill>
                          <a:srgbClr val="0073C6"/>
                        </a:solidFill>
                      </a:endParaRPr>
                    </a:p>
                  </p:txBody>
                </p:sp>
              </p:grpSp>
              <p:grpSp>
                <p:nvGrpSpPr>
                  <p:cNvPr id="92" name="Group 24"/>
                  <p:cNvGrpSpPr/>
                  <p:nvPr/>
                </p:nvGrpSpPr>
                <p:grpSpPr>
                  <a:xfrm>
                    <a:off x="755576" y="2420888"/>
                    <a:ext cx="1944216" cy="2088232"/>
                    <a:chOff x="755576" y="2420888"/>
                    <a:chExt cx="1944216" cy="2088232"/>
                  </a:xfrm>
                </p:grpSpPr>
                <p:sp>
                  <p:nvSpPr>
                    <p:cNvPr id="93" name="Rectangle 15"/>
                    <p:cNvSpPr/>
                    <p:nvPr/>
                  </p:nvSpPr>
                  <p:spPr>
                    <a:xfrm>
                      <a:off x="755576" y="2420888"/>
                      <a:ext cx="1944216" cy="208823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rgbClr val="0073C6"/>
                        </a:solidFill>
                      </a:endParaRPr>
                    </a:p>
                  </p:txBody>
                </p:sp>
                <p:sp>
                  <p:nvSpPr>
                    <p:cNvPr id="94" name="Rectangle 16"/>
                    <p:cNvSpPr/>
                    <p:nvPr/>
                  </p:nvSpPr>
                  <p:spPr>
                    <a:xfrm>
                      <a:off x="755576" y="2420888"/>
                      <a:ext cx="936104" cy="28803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0073C6"/>
                          </a:solidFill>
                        </a:rPr>
                        <a:t>Block(0,0)</a:t>
                      </a:r>
                      <a:endParaRPr lang="en-US" sz="1200" b="1" dirty="0">
                        <a:solidFill>
                          <a:srgbClr val="0073C6"/>
                        </a:solidFill>
                      </a:endParaRPr>
                    </a:p>
                  </p:txBody>
                </p:sp>
                <p:sp>
                  <p:nvSpPr>
                    <p:cNvPr id="95" name="Rectangle 17"/>
                    <p:cNvSpPr/>
                    <p:nvPr/>
                  </p:nvSpPr>
                  <p:spPr>
                    <a:xfrm>
                      <a:off x="827584" y="2924944"/>
                      <a:ext cx="1800200" cy="36004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0073C6"/>
                          </a:solidFill>
                        </a:rPr>
                        <a:t>Shared Memory</a:t>
                      </a:r>
                      <a:endParaRPr lang="en-US" sz="1200" b="1" dirty="0">
                        <a:solidFill>
                          <a:srgbClr val="0073C6"/>
                        </a:solidFill>
                      </a:endParaRPr>
                    </a:p>
                  </p:txBody>
                </p:sp>
                <p:sp>
                  <p:nvSpPr>
                    <p:cNvPr id="96" name="Rectangle 18"/>
                    <p:cNvSpPr/>
                    <p:nvPr/>
                  </p:nvSpPr>
                  <p:spPr>
                    <a:xfrm>
                      <a:off x="827584" y="3356992"/>
                      <a:ext cx="648072" cy="36004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3C6"/>
                          </a:solidFill>
                          <a:latin typeface="Cambria" pitchFamily="18" charset="0"/>
                          <a:cs typeface="Angsana New" pitchFamily="18" charset="-34"/>
                        </a:rPr>
                        <a:t>Resisters</a:t>
                      </a:r>
                      <a:endParaRPr lang="en-US" sz="1200" b="1" dirty="0">
                        <a:solidFill>
                          <a:srgbClr val="0073C6"/>
                        </a:solidFill>
                        <a:latin typeface="Cambria" pitchFamily="18" charset="0"/>
                        <a:cs typeface="Angsana New" pitchFamily="18" charset="-34"/>
                      </a:endParaRPr>
                    </a:p>
                  </p:txBody>
                </p:sp>
                <p:sp>
                  <p:nvSpPr>
                    <p:cNvPr id="97" name="Rectangle 21"/>
                    <p:cNvSpPr/>
                    <p:nvPr/>
                  </p:nvSpPr>
                  <p:spPr>
                    <a:xfrm>
                      <a:off x="1763688" y="3356992"/>
                      <a:ext cx="648072" cy="36004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3C6"/>
                          </a:solidFill>
                          <a:latin typeface="Cambria" pitchFamily="18" charset="0"/>
                          <a:cs typeface="Angsana New" pitchFamily="18" charset="-34"/>
                        </a:rPr>
                        <a:t>Resisters</a:t>
                      </a:r>
                      <a:endParaRPr lang="en-US" sz="1200" b="1" dirty="0">
                        <a:solidFill>
                          <a:srgbClr val="0073C6"/>
                        </a:solidFill>
                        <a:latin typeface="Cambria" pitchFamily="18" charset="0"/>
                        <a:cs typeface="Angsana New" pitchFamily="18" charset="-34"/>
                      </a:endParaRPr>
                    </a:p>
                  </p:txBody>
                </p:sp>
                <p:sp>
                  <p:nvSpPr>
                    <p:cNvPr id="98" name="Rectangle 22"/>
                    <p:cNvSpPr/>
                    <p:nvPr/>
                  </p:nvSpPr>
                  <p:spPr>
                    <a:xfrm>
                      <a:off x="827584" y="3861048"/>
                      <a:ext cx="864096" cy="50405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3C6"/>
                          </a:solidFill>
                        </a:rPr>
                        <a:t>Thread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73C6"/>
                          </a:solidFill>
                        </a:rPr>
                        <a:t>(0,0)</a:t>
                      </a:r>
                      <a:endParaRPr lang="en-US" sz="1200" b="1" dirty="0">
                        <a:solidFill>
                          <a:srgbClr val="0073C6"/>
                        </a:solidFill>
                      </a:endParaRPr>
                    </a:p>
                  </p:txBody>
                </p:sp>
                <p:sp>
                  <p:nvSpPr>
                    <p:cNvPr id="99" name="Rectangle 23"/>
                    <p:cNvSpPr/>
                    <p:nvPr/>
                  </p:nvSpPr>
                  <p:spPr>
                    <a:xfrm>
                      <a:off x="1763688" y="3861048"/>
                      <a:ext cx="864096" cy="50405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 w="28575">
                      <a:noFill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3C6"/>
                          </a:solidFill>
                        </a:rPr>
                        <a:t>Thread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73C6"/>
                          </a:solidFill>
                        </a:rPr>
                        <a:t>(1,0)</a:t>
                      </a:r>
                    </a:p>
                  </p:txBody>
                </p:sp>
              </p:grpSp>
            </p:grpSp>
            <p:grpSp>
              <p:nvGrpSpPr>
                <p:cNvPr id="83" name="Group 25"/>
                <p:cNvGrpSpPr/>
                <p:nvPr/>
              </p:nvGrpSpPr>
              <p:grpSpPr>
                <a:xfrm>
                  <a:off x="2843808" y="2420888"/>
                  <a:ext cx="1944216" cy="2088232"/>
                  <a:chOff x="755576" y="2420888"/>
                  <a:chExt cx="1944216" cy="2088232"/>
                </a:xfrm>
              </p:grpSpPr>
              <p:sp>
                <p:nvSpPr>
                  <p:cNvPr id="84" name="Rectangle 26"/>
                  <p:cNvSpPr/>
                  <p:nvPr/>
                </p:nvSpPr>
                <p:spPr>
                  <a:xfrm>
                    <a:off x="755576" y="2420888"/>
                    <a:ext cx="1944216" cy="20882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85" name="Rectangle 27"/>
                  <p:cNvSpPr/>
                  <p:nvPr/>
                </p:nvSpPr>
                <p:spPr>
                  <a:xfrm>
                    <a:off x="755576" y="2420888"/>
                    <a:ext cx="936104" cy="2880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 smtClean="0">
                        <a:solidFill>
                          <a:srgbClr val="0073C6"/>
                        </a:solidFill>
                      </a:rPr>
                      <a:t>Block(1,0)</a:t>
                    </a:r>
                    <a:endParaRPr lang="en-US" sz="1200" b="1" dirty="0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86" name="Rectangle 28"/>
                  <p:cNvSpPr/>
                  <p:nvPr/>
                </p:nvSpPr>
                <p:spPr>
                  <a:xfrm>
                    <a:off x="827584" y="2924944"/>
                    <a:ext cx="1800200" cy="36004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28575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 smtClean="0">
                        <a:solidFill>
                          <a:srgbClr val="0073C6"/>
                        </a:solidFill>
                      </a:rPr>
                      <a:t>Shared Memory</a:t>
                    </a:r>
                    <a:endParaRPr lang="en-US" sz="1200" b="1" dirty="0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87" name="Rectangle 29"/>
                  <p:cNvSpPr/>
                  <p:nvPr/>
                </p:nvSpPr>
                <p:spPr>
                  <a:xfrm>
                    <a:off x="827584" y="3356992"/>
                    <a:ext cx="648072" cy="36004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28575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73C6"/>
                        </a:solidFill>
                        <a:latin typeface="Cambria" pitchFamily="18" charset="0"/>
                        <a:cs typeface="Angsana New" pitchFamily="18" charset="-34"/>
                      </a:rPr>
                      <a:t>Resisters</a:t>
                    </a:r>
                    <a:endParaRPr lang="en-US" sz="1200" b="1" dirty="0">
                      <a:solidFill>
                        <a:srgbClr val="0073C6"/>
                      </a:solidFill>
                      <a:latin typeface="Cambria" pitchFamily="18" charset="0"/>
                      <a:cs typeface="Angsana New" pitchFamily="18" charset="-34"/>
                    </a:endParaRPr>
                  </a:p>
                </p:txBody>
              </p:sp>
              <p:sp>
                <p:nvSpPr>
                  <p:cNvPr id="88" name="Rectangle 30"/>
                  <p:cNvSpPr/>
                  <p:nvPr/>
                </p:nvSpPr>
                <p:spPr>
                  <a:xfrm>
                    <a:off x="1763688" y="3356992"/>
                    <a:ext cx="648072" cy="36004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28575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73C6"/>
                        </a:solidFill>
                        <a:latin typeface="Cambria" pitchFamily="18" charset="0"/>
                        <a:cs typeface="Angsana New" pitchFamily="18" charset="-34"/>
                      </a:rPr>
                      <a:t>Resisters</a:t>
                    </a:r>
                    <a:endParaRPr lang="en-US" sz="1200" b="1" dirty="0">
                      <a:solidFill>
                        <a:srgbClr val="0073C6"/>
                      </a:solidFill>
                      <a:latin typeface="Cambria" pitchFamily="18" charset="0"/>
                      <a:cs typeface="Angsana New" pitchFamily="18" charset="-34"/>
                    </a:endParaRPr>
                  </a:p>
                </p:txBody>
              </p:sp>
              <p:sp>
                <p:nvSpPr>
                  <p:cNvPr id="89" name="Rectangle 31"/>
                  <p:cNvSpPr/>
                  <p:nvPr/>
                </p:nvSpPr>
                <p:spPr>
                  <a:xfrm>
                    <a:off x="827584" y="3861048"/>
                    <a:ext cx="864096" cy="504056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73C6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200" b="1" dirty="0" smtClean="0">
                        <a:solidFill>
                          <a:srgbClr val="0073C6"/>
                        </a:solidFill>
                      </a:rPr>
                      <a:t>(0,0)</a:t>
                    </a:r>
                    <a:endParaRPr lang="en-US" sz="1200" b="1" dirty="0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90" name="Rectangle 32"/>
                  <p:cNvSpPr/>
                  <p:nvPr/>
                </p:nvSpPr>
                <p:spPr>
                  <a:xfrm>
                    <a:off x="1763688" y="3861048"/>
                    <a:ext cx="864096" cy="504056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73C6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200" b="1" dirty="0" smtClean="0">
                        <a:solidFill>
                          <a:srgbClr val="0073C6"/>
                        </a:solidFill>
                      </a:rPr>
                      <a:t>(1,0)</a:t>
                    </a:r>
                  </a:p>
                </p:txBody>
              </p:sp>
            </p:grpSp>
          </p:grpSp>
          <p:sp>
            <p:nvSpPr>
              <p:cNvPr id="81" name="Rectangle 33"/>
              <p:cNvSpPr/>
              <p:nvPr/>
            </p:nvSpPr>
            <p:spPr>
              <a:xfrm>
                <a:off x="755576" y="4653136"/>
                <a:ext cx="4032448" cy="504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 smtClean="0">
                    <a:solidFill>
                      <a:srgbClr val="0073C6"/>
                    </a:solidFill>
                  </a:rPr>
                  <a:t>Global   Memory</a:t>
                </a:r>
                <a:endParaRPr lang="en-US" sz="1200" b="1" dirty="0">
                  <a:solidFill>
                    <a:srgbClr val="0073C6"/>
                  </a:solidFill>
                </a:endParaRPr>
              </a:p>
            </p:txBody>
          </p:sp>
        </p:grpSp>
        <p:cxnSp>
          <p:nvCxnSpPr>
            <p:cNvPr id="66" name="Straight Arrow Connector 44"/>
            <p:cNvCxnSpPr/>
            <p:nvPr/>
          </p:nvCxnSpPr>
          <p:spPr>
            <a:xfrm>
              <a:off x="2123728" y="3356992"/>
              <a:ext cx="0" cy="576064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50"/>
            <p:cNvCxnSpPr/>
            <p:nvPr/>
          </p:nvCxnSpPr>
          <p:spPr>
            <a:xfrm>
              <a:off x="1691680" y="3789040"/>
              <a:ext cx="0" cy="144016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4"/>
            <p:cNvCxnSpPr/>
            <p:nvPr/>
          </p:nvCxnSpPr>
          <p:spPr>
            <a:xfrm>
              <a:off x="2627784" y="3789040"/>
              <a:ext cx="0" cy="144016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5"/>
            <p:cNvCxnSpPr/>
            <p:nvPr/>
          </p:nvCxnSpPr>
          <p:spPr>
            <a:xfrm>
              <a:off x="3779912" y="3789040"/>
              <a:ext cx="0" cy="144016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6"/>
            <p:cNvCxnSpPr/>
            <p:nvPr/>
          </p:nvCxnSpPr>
          <p:spPr>
            <a:xfrm>
              <a:off x="4716016" y="3789040"/>
              <a:ext cx="0" cy="144016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67"/>
            <p:cNvCxnSpPr/>
            <p:nvPr/>
          </p:nvCxnSpPr>
          <p:spPr>
            <a:xfrm>
              <a:off x="3059832" y="3356992"/>
              <a:ext cx="0" cy="576064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68"/>
            <p:cNvCxnSpPr/>
            <p:nvPr/>
          </p:nvCxnSpPr>
          <p:spPr>
            <a:xfrm>
              <a:off x="4211960" y="3356992"/>
              <a:ext cx="0" cy="576064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69"/>
            <p:cNvCxnSpPr/>
            <p:nvPr/>
          </p:nvCxnSpPr>
          <p:spPr>
            <a:xfrm>
              <a:off x="5148064" y="3356992"/>
              <a:ext cx="0" cy="576064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1"/>
            <p:cNvCxnSpPr>
              <a:stCxn id="89" idx="2"/>
            </p:cNvCxnSpPr>
            <p:nvPr/>
          </p:nvCxnSpPr>
          <p:spPr>
            <a:xfrm>
              <a:off x="3923928" y="4437112"/>
              <a:ext cx="0" cy="288032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63688" y="4437112"/>
              <a:ext cx="0" cy="288032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101" idx="3"/>
            </p:cNvCxnSpPr>
            <p:nvPr/>
          </p:nvCxnSpPr>
          <p:spPr>
            <a:xfrm rot="10800000">
              <a:off x="998097" y="4941168"/>
              <a:ext cx="252012" cy="1361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8"/>
            <p:cNvCxnSpPr/>
            <p:nvPr/>
          </p:nvCxnSpPr>
          <p:spPr>
            <a:xfrm>
              <a:off x="2699792" y="4437112"/>
              <a:ext cx="0" cy="288032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9"/>
            <p:cNvCxnSpPr/>
            <p:nvPr/>
          </p:nvCxnSpPr>
          <p:spPr>
            <a:xfrm>
              <a:off x="4860032" y="4437112"/>
              <a:ext cx="0" cy="288032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ctangle 3"/>
          <p:cNvSpPr txBox="1">
            <a:spLocks noChangeArrowheads="1"/>
          </p:cNvSpPr>
          <p:nvPr/>
        </p:nvSpPr>
        <p:spPr>
          <a:xfrm>
            <a:off x="425329" y="1288924"/>
            <a:ext cx="3506109" cy="47149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73C6"/>
                </a:solidFill>
              </a:rPr>
              <a:t>Register</a:t>
            </a:r>
          </a:p>
          <a:p>
            <a:pPr lvl="1" algn="just">
              <a:lnSpc>
                <a:spcPct val="100000"/>
              </a:lnSpc>
            </a:pPr>
            <a:r>
              <a:rPr lang="zh-CN" altLang="en-US" dirty="0" smtClean="0">
                <a:solidFill>
                  <a:srgbClr val="0073C6"/>
                </a:solidFill>
              </a:rPr>
              <a:t>片上，较小</a:t>
            </a:r>
            <a:endParaRPr lang="en-US" altLang="zh-CN" dirty="0" smtClean="0">
              <a:solidFill>
                <a:srgbClr val="0073C6"/>
              </a:solidFill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dirty="0" smtClean="0">
                <a:solidFill>
                  <a:srgbClr val="0073C6"/>
                </a:solidFill>
              </a:rPr>
              <a:t>线程私有</a:t>
            </a:r>
            <a:endParaRPr lang="en-US" altLang="zh-CN" dirty="0" smtClean="0">
              <a:solidFill>
                <a:srgbClr val="0073C6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73C6"/>
                </a:solidFill>
              </a:rPr>
              <a:t>Shared memory</a:t>
            </a:r>
          </a:p>
          <a:p>
            <a:pPr lvl="1" algn="just">
              <a:lnSpc>
                <a:spcPct val="100000"/>
              </a:lnSpc>
            </a:pPr>
            <a:r>
              <a:rPr lang="zh-CN" altLang="en-US" dirty="0" smtClean="0">
                <a:solidFill>
                  <a:srgbClr val="0073C6"/>
                </a:solidFill>
              </a:rPr>
              <a:t>片上，较小</a:t>
            </a:r>
            <a:endParaRPr lang="en-US" altLang="zh-CN" dirty="0" smtClean="0">
              <a:solidFill>
                <a:srgbClr val="0073C6"/>
              </a:solidFill>
            </a:endParaRPr>
          </a:p>
          <a:p>
            <a:pPr lvl="1"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0073C6"/>
                </a:solidFill>
              </a:rPr>
              <a:t>Block</a:t>
            </a:r>
            <a:r>
              <a:rPr lang="zh-CN" altLang="en-US" dirty="0" smtClean="0">
                <a:solidFill>
                  <a:srgbClr val="0073C6"/>
                </a:solidFill>
              </a:rPr>
              <a:t>中线程共享</a:t>
            </a:r>
            <a:endParaRPr lang="en-US" altLang="zh-CN" dirty="0" smtClean="0">
              <a:solidFill>
                <a:srgbClr val="0073C6"/>
              </a:solidFill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dirty="0" smtClean="0">
                <a:solidFill>
                  <a:srgbClr val="0073C6"/>
                </a:solidFill>
              </a:rPr>
              <a:t>速度接近于</a:t>
            </a:r>
            <a:r>
              <a:rPr lang="en-US" altLang="zh-CN" dirty="0" smtClean="0">
                <a:solidFill>
                  <a:srgbClr val="0073C6"/>
                </a:solidFill>
              </a:rPr>
              <a:t>Register</a:t>
            </a:r>
          </a:p>
          <a:p>
            <a:pPr algn="just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73C6"/>
                </a:solidFill>
              </a:rPr>
              <a:t>Global memory</a:t>
            </a:r>
          </a:p>
          <a:p>
            <a:pPr lvl="1" algn="just">
              <a:lnSpc>
                <a:spcPct val="100000"/>
              </a:lnSpc>
            </a:pPr>
            <a:r>
              <a:rPr lang="zh-CN" altLang="en-US" dirty="0" smtClean="0">
                <a:solidFill>
                  <a:srgbClr val="0073C6"/>
                </a:solidFill>
              </a:rPr>
              <a:t>片下，较大</a:t>
            </a:r>
            <a:endParaRPr lang="en-US" altLang="zh-CN" dirty="0" smtClean="0">
              <a:solidFill>
                <a:srgbClr val="0073C6"/>
              </a:solidFill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dirty="0" smtClean="0">
                <a:solidFill>
                  <a:srgbClr val="0073C6"/>
                </a:solidFill>
              </a:rPr>
              <a:t>存放内核的输入输出数据</a:t>
            </a:r>
            <a:endParaRPr lang="en-US" altLang="zh-CN" dirty="0" smtClean="0">
              <a:solidFill>
                <a:srgbClr val="0073C6"/>
              </a:solidFill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dirty="0" smtClean="0">
                <a:solidFill>
                  <a:srgbClr val="0073C6"/>
                </a:solidFill>
              </a:rPr>
              <a:t>非高速缓存</a:t>
            </a:r>
            <a:endParaRPr lang="en-US" altLang="zh-CN" sz="2400" dirty="0" smtClean="0">
              <a:solidFill>
                <a:srgbClr val="0073C6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 smtClean="0">
              <a:solidFill>
                <a:srgbClr val="007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编程入门：编程模型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920" y="2271698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1958" y="2042249"/>
            <a:ext cx="8472518" cy="244884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altLang="zh-CN" sz="1600" dirty="0" smtClean="0">
                <a:solidFill>
                  <a:srgbClr val="0073C6"/>
                </a:solidFill>
              </a:rPr>
              <a:t>CPU</a:t>
            </a:r>
            <a:r>
              <a:rPr lang="zh-CN" altLang="en-US" sz="1600" dirty="0" smtClean="0">
                <a:solidFill>
                  <a:srgbClr val="0073C6"/>
                </a:solidFill>
              </a:rPr>
              <a:t>负责进行逻辑性强的事务处理和串行计算，</a:t>
            </a:r>
            <a:r>
              <a:rPr lang="en-US" altLang="zh-CN" sz="1600" dirty="0" smtClean="0">
                <a:solidFill>
                  <a:srgbClr val="0073C6"/>
                </a:solidFill>
              </a:rPr>
              <a:t>GPU</a:t>
            </a:r>
            <a:r>
              <a:rPr lang="zh-CN" altLang="en-US" sz="1600" dirty="0" smtClean="0">
                <a:solidFill>
                  <a:srgbClr val="0073C6"/>
                </a:solidFill>
              </a:rPr>
              <a:t>专注执行高度线程化的并行处理任务</a:t>
            </a:r>
            <a:endParaRPr lang="en-US" altLang="zh-CN" sz="1600" dirty="0" smtClean="0">
              <a:solidFill>
                <a:srgbClr val="0073C6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zh-CN" altLang="en-US" sz="1600" dirty="0" smtClean="0">
                <a:solidFill>
                  <a:srgbClr val="0073C6"/>
                </a:solidFill>
              </a:rPr>
              <a:t>程序并行部分在设备上执行，称为内核（</a:t>
            </a:r>
            <a:r>
              <a:rPr lang="en-US" altLang="zh-CN" sz="1600" dirty="0" smtClean="0">
                <a:solidFill>
                  <a:srgbClr val="0073C6"/>
                </a:solidFill>
              </a:rPr>
              <a:t> kernel </a:t>
            </a:r>
            <a:r>
              <a:rPr lang="zh-CN" altLang="en-US" sz="1600" dirty="0" smtClean="0">
                <a:solidFill>
                  <a:srgbClr val="0073C6"/>
                </a:solidFill>
              </a:rPr>
              <a:t>）</a:t>
            </a:r>
            <a:endParaRPr lang="en-US" altLang="zh-CN" sz="1600" dirty="0" smtClean="0">
              <a:solidFill>
                <a:srgbClr val="0073C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1308" y="3266670"/>
            <a:ext cx="4286280" cy="1584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3C6"/>
                </a:solidFill>
              </a:rPr>
              <a:t>主机</a:t>
            </a:r>
            <a:r>
              <a:rPr lang="en-US" altLang="zh-CN" sz="2400" dirty="0" smtClean="0">
                <a:solidFill>
                  <a:srgbClr val="0073C6"/>
                </a:solidFill>
              </a:rPr>
              <a:t>=CPU   </a:t>
            </a:r>
            <a:r>
              <a:rPr lang="zh-CN" altLang="en-US" sz="2400" dirty="0" smtClean="0">
                <a:solidFill>
                  <a:srgbClr val="0073C6"/>
                </a:solidFill>
              </a:rPr>
              <a:t>设备</a:t>
            </a:r>
            <a:r>
              <a:rPr lang="en-US" altLang="zh-CN" sz="2400" dirty="0" smtClean="0">
                <a:solidFill>
                  <a:srgbClr val="0073C6"/>
                </a:solidFill>
              </a:rPr>
              <a:t>=GPU</a:t>
            </a:r>
          </a:p>
          <a:p>
            <a:endParaRPr lang="en-US" altLang="zh-CN" sz="2400" dirty="0" smtClean="0">
              <a:solidFill>
                <a:srgbClr val="0073C6"/>
              </a:solidFill>
            </a:endParaRPr>
          </a:p>
          <a:p>
            <a:r>
              <a:rPr lang="zh-CN" altLang="en-US" sz="2400" dirty="0" smtClean="0">
                <a:solidFill>
                  <a:srgbClr val="0073C6"/>
                </a:solidFill>
              </a:rPr>
              <a:t>内核</a:t>
            </a:r>
            <a:r>
              <a:rPr lang="en-US" altLang="zh-CN" sz="2400" dirty="0" smtClean="0">
                <a:solidFill>
                  <a:srgbClr val="0073C6"/>
                </a:solidFill>
              </a:rPr>
              <a:t>=</a:t>
            </a:r>
            <a:r>
              <a:rPr lang="zh-CN" altLang="en-US" sz="2400" dirty="0" smtClean="0">
                <a:solidFill>
                  <a:srgbClr val="0073C6"/>
                </a:solidFill>
              </a:rPr>
              <a:t>运行在设备上的函数</a:t>
            </a:r>
            <a:endParaRPr lang="en-US" altLang="zh-CN" sz="2400" dirty="0" smtClean="0">
              <a:solidFill>
                <a:srgbClr val="0073C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958" y="1259723"/>
            <a:ext cx="8872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3C6"/>
                </a:solidFill>
                <a:latin typeface="+mn-ea"/>
              </a:rPr>
              <a:t>CUDA(Computer Unified Device Architecture</a:t>
            </a:r>
            <a:r>
              <a:rPr lang="en-US" altLang="zh-CN" sz="2400" dirty="0">
                <a:solidFill>
                  <a:srgbClr val="0073C6"/>
                </a:solidFill>
                <a:latin typeface="+mn-ea"/>
              </a:rPr>
              <a:t>，</a:t>
            </a:r>
            <a:r>
              <a:rPr lang="zh-CN" altLang="en-US" sz="2400" dirty="0">
                <a:solidFill>
                  <a:srgbClr val="0073C6"/>
                </a:solidFill>
                <a:latin typeface="+mn-ea"/>
              </a:rPr>
              <a:t>统一计算架构)</a:t>
            </a:r>
          </a:p>
        </p:txBody>
      </p:sp>
    </p:spTree>
    <p:extLst>
      <p:ext uri="{BB962C8B-B14F-4D97-AF65-F5344CB8AC3E}">
        <p14:creationId xmlns:p14="http://schemas.microsoft.com/office/powerpoint/2010/main" val="41496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编程入门：编程模型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920" y="2271698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75920" y="1329834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>
              <a:solidFill>
                <a:srgbClr val="0073C6"/>
              </a:solidFill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5282808" y="1489998"/>
            <a:ext cx="3500462" cy="4357718"/>
            <a:chOff x="0" y="0"/>
            <a:chExt cx="2218" cy="2704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2218" cy="209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solidFill>
                    <a:srgbClr val="0073C6"/>
                  </a:solidFill>
                </a:rPr>
                <a:t>Device</a:t>
              </a:r>
              <a:endParaRPr lang="en-US" altLang="zh-CN">
                <a:solidFill>
                  <a:srgbClr val="0073C6"/>
                </a:solidFill>
              </a:endParaRPr>
            </a:p>
          </p:txBody>
        </p:sp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613" y="178"/>
              <a:ext cx="1554" cy="1004"/>
              <a:chOff x="0" y="0"/>
              <a:chExt cx="4116" cy="2660"/>
            </a:xfrm>
          </p:grpSpPr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1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 b="1">
                    <a:solidFill>
                      <a:srgbClr val="0073C6"/>
                    </a:solidFill>
                  </a:rPr>
                  <a:t>Grid 1</a:t>
                </a:r>
                <a:endParaRPr lang="en-US" altLang="zh-CN">
                  <a:solidFill>
                    <a:srgbClr val="0073C6"/>
                  </a:solidFill>
                </a:endParaRPr>
              </a:p>
            </p:txBody>
          </p:sp>
          <p:grpSp>
            <p:nvGrpSpPr>
              <p:cNvPr id="48" name="Group 8"/>
              <p:cNvGrpSpPr>
                <a:grpSpLocks/>
              </p:cNvGrpSpPr>
              <p:nvPr/>
            </p:nvGrpSpPr>
            <p:grpSpPr bwMode="auto">
              <a:xfrm>
                <a:off x="165" y="592"/>
                <a:ext cx="3785" cy="864"/>
                <a:chOff x="0" y="0"/>
                <a:chExt cx="3785" cy="864"/>
              </a:xfrm>
            </p:grpSpPr>
            <p:sp>
              <p:nvSpPr>
                <p:cNvPr id="5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zh-CN" sz="1200" b="1">
                      <a:solidFill>
                        <a:srgbClr val="0073C6"/>
                      </a:solidFill>
                    </a:rPr>
                    <a:t>Block</a:t>
                  </a:r>
                </a:p>
                <a:p>
                  <a:pPr algn="ctr"/>
                  <a:r>
                    <a:rPr lang="en-US" altLang="zh-CN" sz="1200" b="1">
                      <a:solidFill>
                        <a:srgbClr val="0073C6"/>
                      </a:solidFill>
                    </a:rPr>
                    <a:t>(0, 0)</a:t>
                  </a:r>
                  <a:endParaRPr lang="en-US" altLang="zh-CN">
                    <a:solidFill>
                      <a:srgbClr val="0073C6"/>
                    </a:solidFill>
                  </a:endParaRPr>
                </a:p>
              </p:txBody>
            </p:sp>
            <p:sp>
              <p:nvSpPr>
                <p:cNvPr id="5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02" y="0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zh-CN" sz="1200" b="1">
                      <a:solidFill>
                        <a:srgbClr val="0073C6"/>
                      </a:solidFill>
                    </a:rPr>
                    <a:t>Block</a:t>
                  </a:r>
                </a:p>
                <a:p>
                  <a:pPr algn="ctr"/>
                  <a:r>
                    <a:rPr lang="en-US" altLang="zh-CN" sz="1200" b="1">
                      <a:solidFill>
                        <a:srgbClr val="0073C6"/>
                      </a:solidFill>
                    </a:rPr>
                    <a:t>(1, 0)</a:t>
                  </a:r>
                  <a:endParaRPr lang="en-US" altLang="zh-CN">
                    <a:solidFill>
                      <a:srgbClr val="0073C6"/>
                    </a:solidFill>
                  </a:endParaRPr>
                </a:p>
              </p:txBody>
            </p:sp>
            <p:sp>
              <p:nvSpPr>
                <p:cNvPr id="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604" y="0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zh-CN" sz="1200" b="1">
                      <a:solidFill>
                        <a:srgbClr val="0073C6"/>
                      </a:solidFill>
                    </a:rPr>
                    <a:t>Block</a:t>
                  </a:r>
                </a:p>
                <a:p>
                  <a:pPr algn="ctr"/>
                  <a:r>
                    <a:rPr lang="en-US" altLang="zh-CN" sz="1200" b="1">
                      <a:solidFill>
                        <a:srgbClr val="0073C6"/>
                      </a:solidFill>
                    </a:rPr>
                    <a:t>(2, 0)</a:t>
                  </a:r>
                  <a:endParaRPr lang="en-US" altLang="zh-CN">
                    <a:solidFill>
                      <a:srgbClr val="0073C6"/>
                    </a:solidFill>
                  </a:endParaRPr>
                </a:p>
              </p:txBody>
            </p:sp>
          </p:grpSp>
          <p:grpSp>
            <p:nvGrpSpPr>
              <p:cNvPr id="49" name="Group 12"/>
              <p:cNvGrpSpPr>
                <a:grpSpLocks/>
              </p:cNvGrpSpPr>
              <p:nvPr/>
            </p:nvGrpSpPr>
            <p:grpSpPr bwMode="auto">
              <a:xfrm>
                <a:off x="165" y="1610"/>
                <a:ext cx="3785" cy="864"/>
                <a:chOff x="0" y="0"/>
                <a:chExt cx="3785" cy="864"/>
              </a:xfrm>
            </p:grpSpPr>
            <p:sp>
              <p:nvSpPr>
                <p:cNvPr id="5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zh-CN" sz="1200" b="1" dirty="0">
                      <a:solidFill>
                        <a:srgbClr val="0073C6"/>
                      </a:solidFill>
                    </a:rPr>
                    <a:t>Block</a:t>
                  </a:r>
                </a:p>
                <a:p>
                  <a:pPr algn="ctr"/>
                  <a:r>
                    <a:rPr lang="en-US" altLang="zh-CN" sz="1200" b="1" dirty="0">
                      <a:solidFill>
                        <a:srgbClr val="0073C6"/>
                      </a:solidFill>
                    </a:rPr>
                    <a:t>(0, 1)</a:t>
                  </a:r>
                  <a:endParaRPr lang="en-US" altLang="zh-CN" dirty="0">
                    <a:solidFill>
                      <a:srgbClr val="0073C6"/>
                    </a:solidFill>
                  </a:endParaRPr>
                </a:p>
              </p:txBody>
            </p:sp>
            <p:sp>
              <p:nvSpPr>
                <p:cNvPr id="5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02" y="0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zh-CN" sz="1200" b="1" dirty="0">
                      <a:solidFill>
                        <a:srgbClr val="0073C6"/>
                      </a:solidFill>
                    </a:rPr>
                    <a:t>Block</a:t>
                  </a:r>
                </a:p>
                <a:p>
                  <a:pPr algn="ctr"/>
                  <a:r>
                    <a:rPr lang="en-US" altLang="zh-CN" sz="1200" b="1" dirty="0">
                      <a:solidFill>
                        <a:srgbClr val="0073C6"/>
                      </a:solidFill>
                    </a:rPr>
                    <a:t>(1, 1)</a:t>
                  </a:r>
                  <a:endParaRPr lang="en-US" altLang="zh-CN" dirty="0">
                    <a:solidFill>
                      <a:srgbClr val="0073C6"/>
                    </a:solidFill>
                  </a:endParaRPr>
                </a:p>
              </p:txBody>
            </p:sp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4" y="0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altLang="zh-CN" sz="1200" b="1">
                      <a:solidFill>
                        <a:srgbClr val="0073C6"/>
                      </a:solidFill>
                    </a:rPr>
                    <a:t>Block</a:t>
                  </a:r>
                </a:p>
                <a:p>
                  <a:pPr algn="ctr"/>
                  <a:r>
                    <a:rPr lang="en-US" altLang="zh-CN" sz="1200" b="1">
                      <a:solidFill>
                        <a:srgbClr val="0073C6"/>
                      </a:solidFill>
                    </a:rPr>
                    <a:t>(2, 1)</a:t>
                  </a:r>
                  <a:endParaRPr lang="en-US" altLang="zh-CN">
                    <a:solidFill>
                      <a:srgbClr val="0073C6"/>
                    </a:solidFill>
                  </a:endParaRPr>
                </a:p>
              </p:txBody>
            </p:sp>
          </p:grp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100" y="1409"/>
              <a:ext cx="1765" cy="1295"/>
              <a:chOff x="0" y="0"/>
              <a:chExt cx="4676" cy="3430"/>
            </a:xfrm>
          </p:grpSpPr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676" cy="34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 b="1">
                    <a:solidFill>
                      <a:srgbClr val="0073C6"/>
                    </a:solidFill>
                  </a:rPr>
                  <a:t>Block (1, 1)</a:t>
                </a:r>
                <a:endParaRPr lang="en-US" altLang="zh-CN">
                  <a:solidFill>
                    <a:srgbClr val="0073C6"/>
                  </a:solidFill>
                </a:endParaRPr>
              </a:p>
            </p:txBody>
          </p:sp>
          <p:grpSp>
            <p:nvGrpSpPr>
              <p:cNvPr id="20" name="Group 18"/>
              <p:cNvGrpSpPr>
                <a:grpSpLocks/>
              </p:cNvGrpSpPr>
              <p:nvPr/>
            </p:nvGrpSpPr>
            <p:grpSpPr bwMode="auto">
              <a:xfrm>
                <a:off x="175" y="628"/>
                <a:ext cx="4325" cy="2592"/>
                <a:chOff x="0" y="0"/>
                <a:chExt cx="4325" cy="2592"/>
              </a:xfrm>
            </p:grpSpPr>
            <p:grpSp>
              <p:nvGrpSpPr>
                <p:cNvPr id="21" name="Group 1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325" cy="2592"/>
                  <a:chOff x="0" y="0"/>
                  <a:chExt cx="4325" cy="2592"/>
                </a:xfrm>
              </p:grpSpPr>
              <p:sp>
                <p:nvSpPr>
                  <p:cNvPr id="4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320" cy="2592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4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62"/>
                    <a:ext cx="4325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4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" y="1728"/>
                    <a:ext cx="4324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4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0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4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0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4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0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4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0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73C6"/>
                      </a:solidFill>
                    </a:endParaRPr>
                  </a:p>
                </p:txBody>
              </p:sp>
            </p:grpSp>
            <p:grpSp>
              <p:nvGrpSpPr>
                <p:cNvPr id="22" name="Group 27"/>
                <p:cNvGrpSpPr>
                  <a:grpSpLocks/>
                </p:cNvGrpSpPr>
                <p:nvPr/>
              </p:nvGrpSpPr>
              <p:grpSpPr bwMode="auto">
                <a:xfrm>
                  <a:off x="126" y="1073"/>
                  <a:ext cx="4075" cy="448"/>
                  <a:chOff x="0" y="0"/>
                  <a:chExt cx="4075" cy="448"/>
                </a:xfrm>
              </p:grpSpPr>
              <p:sp>
                <p:nvSpPr>
                  <p:cNvPr id="3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(0, 1)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3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(1, 1)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3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9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(2, 1)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3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3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(3, 1)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3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8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(4, 1)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</p:grpSp>
            <p:grpSp>
              <p:nvGrpSpPr>
                <p:cNvPr id="23" name="Group 33"/>
                <p:cNvGrpSpPr>
                  <a:grpSpLocks/>
                </p:cNvGrpSpPr>
                <p:nvPr/>
              </p:nvGrpSpPr>
              <p:grpSpPr bwMode="auto">
                <a:xfrm>
                  <a:off x="126" y="1934"/>
                  <a:ext cx="4075" cy="448"/>
                  <a:chOff x="0" y="0"/>
                  <a:chExt cx="4075" cy="448"/>
                </a:xfrm>
              </p:grpSpPr>
              <p:sp>
                <p:nvSpPr>
                  <p:cNvPr id="3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(0, 2)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3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(1, 2)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3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9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(2, 2)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3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3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(3, 2)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3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8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(4, 2)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</p:grpSp>
            <p:grpSp>
              <p:nvGrpSpPr>
                <p:cNvPr id="24" name="Group 39"/>
                <p:cNvGrpSpPr>
                  <a:grpSpLocks/>
                </p:cNvGrpSpPr>
                <p:nvPr/>
              </p:nvGrpSpPr>
              <p:grpSpPr bwMode="auto">
                <a:xfrm>
                  <a:off x="125" y="212"/>
                  <a:ext cx="4075" cy="448"/>
                  <a:chOff x="0" y="0"/>
                  <a:chExt cx="4075" cy="448"/>
                </a:xfrm>
              </p:grpSpPr>
              <p:sp>
                <p:nvSpPr>
                  <p:cNvPr id="2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(0, 0)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2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(1, 0)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2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9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 dirty="0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 dirty="0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(2, 0)</a:t>
                    </a:r>
                    <a:endParaRPr lang="en-US" altLang="zh-CN" dirty="0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28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3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(3, 0)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  <p:sp>
                <p:nvSpPr>
                  <p:cNvPr id="29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8" y="0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Thread</a:t>
                    </a:r>
                  </a:p>
                  <a:p>
                    <a:pPr algn="ctr"/>
                    <a:r>
                      <a:rPr lang="en-US" altLang="zh-CN" sz="1000" b="1">
                        <a:solidFill>
                          <a:srgbClr val="0073C6"/>
                        </a:solidFill>
                        <a:latin typeface="Times New Roman" pitchFamily="18" charset="0"/>
                      </a:rPr>
                      <a:t>(4, 0)</a:t>
                    </a:r>
                    <a:endParaRPr lang="en-US" altLang="zh-CN">
                      <a:solidFill>
                        <a:srgbClr val="0073C6"/>
                      </a:solidFill>
                    </a:endParaRPr>
                  </a:p>
                </p:txBody>
              </p:sp>
            </p:grpSp>
          </p:grpSp>
        </p:grp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flipH="1">
              <a:off x="100" y="786"/>
              <a:ext cx="1067" cy="6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3C6"/>
                </a:solidFill>
              </a:endParaRPr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1612" y="786"/>
              <a:ext cx="243" cy="6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3C6"/>
                </a:solidFill>
              </a:endParaRP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 flipH="1">
              <a:off x="734" y="1112"/>
              <a:ext cx="411" cy="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3C6"/>
                </a:solidFill>
              </a:endParaRP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612" y="1112"/>
              <a:ext cx="100" cy="3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3C6"/>
                </a:solidFill>
              </a:endParaRPr>
            </a:p>
          </p:txBody>
        </p: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242248" y="1097280"/>
            <a:ext cx="5143536" cy="492922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73C6"/>
                </a:solidFill>
              </a:rPr>
              <a:t>线程（</a:t>
            </a:r>
            <a:r>
              <a:rPr lang="en-US" altLang="zh-CN" sz="2600" dirty="0" smtClean="0">
                <a:solidFill>
                  <a:srgbClr val="0073C6"/>
                </a:solidFill>
              </a:rPr>
              <a:t>thread</a:t>
            </a:r>
            <a:r>
              <a:rPr lang="zh-CN" altLang="en-US" sz="2600" dirty="0" smtClean="0">
                <a:solidFill>
                  <a:srgbClr val="0073C6"/>
                </a:solidFill>
              </a:rPr>
              <a:t>）</a:t>
            </a:r>
            <a:endParaRPr lang="en-US" altLang="zh-CN" sz="2600" dirty="0" smtClean="0">
              <a:solidFill>
                <a:srgbClr val="0073C6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73C6"/>
                </a:solidFill>
              </a:rPr>
              <a:t>CUDA</a:t>
            </a:r>
            <a:r>
              <a:rPr lang="zh-CN" altLang="en-US" sz="1600" dirty="0" smtClean="0">
                <a:solidFill>
                  <a:srgbClr val="0073C6"/>
                </a:solidFill>
              </a:rPr>
              <a:t>中的基本执行单元</a:t>
            </a:r>
            <a:endParaRPr lang="en-US" altLang="zh-CN" sz="1600" dirty="0" smtClean="0">
              <a:solidFill>
                <a:srgbClr val="0073C6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73C6"/>
                </a:solidFill>
              </a:rPr>
              <a:t>硬件支持，开销很小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73C6"/>
                </a:solidFill>
              </a:rPr>
              <a:t>所有线程执行相同的代码</a:t>
            </a:r>
            <a:endParaRPr lang="en-US" altLang="zh-CN" sz="1600" dirty="0" smtClean="0">
              <a:solidFill>
                <a:srgbClr val="0073C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73C6"/>
                </a:solidFill>
              </a:rPr>
              <a:t>线程块（</a:t>
            </a:r>
            <a:r>
              <a:rPr lang="en-US" altLang="zh-CN" sz="2400" dirty="0" smtClean="0">
                <a:solidFill>
                  <a:srgbClr val="0073C6"/>
                </a:solidFill>
              </a:rPr>
              <a:t>Block</a:t>
            </a:r>
            <a:r>
              <a:rPr lang="zh-CN" altLang="en-US" sz="2400" dirty="0" smtClean="0">
                <a:solidFill>
                  <a:srgbClr val="0073C6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73C6"/>
                </a:solidFill>
              </a:rPr>
              <a:t>若干线程还可以组成块</a:t>
            </a:r>
            <a:endParaRPr lang="en-US" altLang="zh-CN" sz="1600" dirty="0" smtClean="0">
              <a:solidFill>
                <a:srgbClr val="0073C6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73C6"/>
                </a:solidFill>
              </a:rPr>
              <a:t>线程块可以呈一维、二维或者三维结构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73C6"/>
                </a:solidFill>
              </a:rPr>
              <a:t>每个线程块分为若干个组</a:t>
            </a:r>
            <a:r>
              <a:rPr lang="en-US" altLang="zh-CN" sz="1600" dirty="0" smtClean="0">
                <a:solidFill>
                  <a:srgbClr val="0073C6"/>
                </a:solidFill>
              </a:rPr>
              <a:t>(</a:t>
            </a:r>
            <a:r>
              <a:rPr lang="zh-CN" altLang="en-US" sz="1600" dirty="0" smtClean="0">
                <a:solidFill>
                  <a:srgbClr val="0073C6"/>
                </a:solidFill>
              </a:rPr>
              <a:t>称为</a:t>
            </a:r>
            <a:r>
              <a:rPr lang="en-US" altLang="zh-CN" sz="1600" dirty="0" smtClean="0">
                <a:solidFill>
                  <a:srgbClr val="0073C6"/>
                </a:solidFill>
              </a:rPr>
              <a:t>warp)</a:t>
            </a:r>
            <a:r>
              <a:rPr lang="zh-CN" altLang="en-US" sz="1600" dirty="0" smtClean="0">
                <a:solidFill>
                  <a:srgbClr val="0073C6"/>
                </a:solidFill>
              </a:rPr>
              <a:t>，每个</a:t>
            </a:r>
            <a:r>
              <a:rPr lang="en-US" altLang="zh-CN" sz="1600" dirty="0" smtClean="0">
                <a:solidFill>
                  <a:srgbClr val="0073C6"/>
                </a:solidFill>
              </a:rPr>
              <a:t>warp</a:t>
            </a:r>
            <a:r>
              <a:rPr lang="zh-CN" altLang="en-US" sz="1600" dirty="0" smtClean="0">
                <a:solidFill>
                  <a:srgbClr val="0073C6"/>
                </a:solidFill>
              </a:rPr>
              <a:t>包含</a:t>
            </a:r>
            <a:r>
              <a:rPr lang="en-US" altLang="zh-CN" sz="1600" dirty="0" smtClean="0">
                <a:solidFill>
                  <a:srgbClr val="0073C6"/>
                </a:solidFill>
              </a:rPr>
              <a:t>32</a:t>
            </a:r>
            <a:r>
              <a:rPr lang="zh-CN" altLang="en-US" sz="1600" dirty="0" smtClean="0">
                <a:solidFill>
                  <a:srgbClr val="0073C6"/>
                </a:solidFill>
              </a:rPr>
              <a:t>个线程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73C6"/>
                </a:solidFill>
              </a:rPr>
              <a:t>线程网格（</a:t>
            </a:r>
            <a:r>
              <a:rPr lang="en-US" altLang="zh-CN" sz="2400" dirty="0" smtClean="0">
                <a:solidFill>
                  <a:srgbClr val="0073C6"/>
                </a:solidFill>
              </a:rPr>
              <a:t>Grid</a:t>
            </a:r>
            <a:r>
              <a:rPr lang="zh-CN" altLang="en-US" sz="2400" dirty="0" smtClean="0">
                <a:solidFill>
                  <a:srgbClr val="0073C6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73C6"/>
                </a:solidFill>
              </a:rPr>
              <a:t>若干个线程块可以组织成网格</a:t>
            </a:r>
            <a:r>
              <a:rPr lang="en-US" altLang="zh-CN" sz="1600" dirty="0" smtClean="0">
                <a:solidFill>
                  <a:srgbClr val="0073C6"/>
                </a:solidFill>
              </a:rPr>
              <a:t>grid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73C6"/>
                </a:solidFill>
              </a:rPr>
              <a:t>Grid</a:t>
            </a:r>
            <a:r>
              <a:rPr lang="zh-CN" altLang="en-US" sz="1600" dirty="0" smtClean="0">
                <a:solidFill>
                  <a:srgbClr val="0073C6"/>
                </a:solidFill>
              </a:rPr>
              <a:t>可以是一维或二维结构</a:t>
            </a:r>
          </a:p>
        </p:txBody>
      </p:sp>
    </p:spTree>
    <p:extLst>
      <p:ext uri="{BB962C8B-B14F-4D97-AF65-F5344CB8AC3E}">
        <p14:creationId xmlns:p14="http://schemas.microsoft.com/office/powerpoint/2010/main" val="20209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编程入门：向量加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77372" y="1451429"/>
            <a:ext cx="796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问题定义：对两个大小为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进行求和，结果保存在数组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77372" y="2101143"/>
            <a:ext cx="7968343" cy="16004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__global__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vecAdd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*a,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* b,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*c, </a:t>
            </a:r>
            <a:r>
              <a:rPr lang="en-US" altLang="zh-CN" sz="14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N) {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srgbClr val="FFFF4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&lt; N) {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c[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] = 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] + b[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zh-CN" altLang="en-US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4897559"/>
            <a:ext cx="7995463" cy="8304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6657" y="3970878"/>
            <a:ext cx="833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blockIdx.x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threadIdx.x</a:t>
            </a:r>
            <a:r>
              <a:rPr lang="zh-CN" altLang="en-US" dirty="0" smtClean="0"/>
              <a:t>可以计算出线程对应的数组元素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zh-CN" altLang="en-US" dirty="0"/>
              <a:t>假定：</a:t>
            </a:r>
            <a:r>
              <a:rPr lang="en-US" altLang="zh-CN" dirty="0"/>
              <a:t>N=2048</a:t>
            </a:r>
            <a:r>
              <a:rPr lang="zh-CN" altLang="en-US" dirty="0"/>
              <a:t>，</a:t>
            </a:r>
            <a:r>
              <a:rPr lang="en-US" altLang="zh-CN" dirty="0" err="1" smtClean="0"/>
              <a:t>BlockDim.x</a:t>
            </a:r>
            <a:r>
              <a:rPr lang="en-US" altLang="zh-CN" dirty="0" smtClean="0"/>
              <a:t>=256</a:t>
            </a:r>
            <a:r>
              <a:rPr lang="zh-CN" altLang="en-US" dirty="0" smtClean="0"/>
              <a:t>，分配如下图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7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1934" y="1497151"/>
            <a:ext cx="7033826" cy="4408632"/>
          </a:xfrm>
        </p:spPr>
        <p:txBody>
          <a:bodyPr/>
          <a:lstStyle/>
          <a:p>
            <a:pPr indent="0">
              <a:buNone/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GPGPU</a:t>
            </a:r>
            <a:r>
              <a:rPr lang="zh-CN" altLang="en-US" dirty="0" smtClean="0"/>
              <a:t>技术简介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CUDA</a:t>
            </a:r>
            <a:r>
              <a:rPr lang="zh-CN" altLang="en-US" dirty="0" smtClean="0"/>
              <a:t>编程入门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CUDA</a:t>
            </a:r>
            <a:r>
              <a:rPr lang="zh-CN" altLang="en-US" dirty="0" smtClean="0"/>
              <a:t>常用优化技术及案例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编程入门：向量</a:t>
            </a:r>
            <a:r>
              <a:rPr lang="zh-CN" altLang="en-US" dirty="0"/>
              <a:t>加</a:t>
            </a:r>
          </a:p>
        </p:txBody>
      </p:sp>
      <p:sp>
        <p:nvSpPr>
          <p:cNvPr id="2" name="矩形 1"/>
          <p:cNvSpPr/>
          <p:nvPr/>
        </p:nvSpPr>
        <p:spPr>
          <a:xfrm>
            <a:off x="419100" y="1035546"/>
            <a:ext cx="8305800" cy="5078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40FF4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N = </a:t>
            </a:r>
            <a:r>
              <a:rPr lang="en-US" altLang="zh-CN" dirty="0">
                <a:solidFill>
                  <a:srgbClr val="FF40FF"/>
                </a:solidFill>
                <a:latin typeface="Courier New" panose="02070309020205020404" pitchFamily="49" charset="0"/>
              </a:rPr>
              <a:t>2048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h_a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, *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h_b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, *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h_c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d_a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, *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d_b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, *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d_c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CN" alt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srgbClr val="40FFFF"/>
                </a:solidFill>
                <a:latin typeface="Courier New" panose="02070309020205020404" pitchFamily="49" charset="0"/>
              </a:rPr>
              <a:t>//manager </a:t>
            </a:r>
            <a:r>
              <a:rPr lang="en-US" altLang="zh-CN" dirty="0" err="1">
                <a:solidFill>
                  <a:srgbClr val="40FFFF"/>
                </a:solidFill>
                <a:latin typeface="Courier New" panose="02070309020205020404" pitchFamily="49" charset="0"/>
              </a:rPr>
              <a:t>cpu</a:t>
            </a:r>
            <a:r>
              <a:rPr lang="en-US" altLang="zh-CN" dirty="0">
                <a:solidFill>
                  <a:srgbClr val="40FF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40FFFF"/>
                </a:solidFill>
                <a:latin typeface="Courier New" panose="02070309020205020404" pitchFamily="49" charset="0"/>
              </a:rPr>
              <a:t>gpu</a:t>
            </a:r>
            <a:r>
              <a:rPr lang="en-US" altLang="zh-CN" dirty="0">
                <a:solidFill>
                  <a:srgbClr val="40FFFF"/>
                </a:solidFill>
                <a:latin typeface="Courier New" panose="02070309020205020404" pitchFamily="49" charset="0"/>
              </a:rPr>
              <a:t> memory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h_a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= (</a:t>
            </a:r>
            <a:r>
              <a:rPr lang="en-US" altLang="zh-CN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*)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malloc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(N * </a:t>
            </a:r>
            <a:r>
              <a:rPr lang="en-US" altLang="zh-CN" dirty="0" err="1">
                <a:solidFill>
                  <a:srgbClr val="FFFF4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cudaMalloc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((</a:t>
            </a:r>
            <a:r>
              <a:rPr lang="en-US" altLang="zh-CN" dirty="0">
                <a:solidFill>
                  <a:srgbClr val="40FF4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**)&amp;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d_a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, N * </a:t>
            </a:r>
            <a:r>
              <a:rPr lang="en-US" altLang="zh-CN" dirty="0" err="1">
                <a:solidFill>
                  <a:srgbClr val="FFFF4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zh-CN" alt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....</a:t>
            </a:r>
          </a:p>
          <a:p>
            <a:endParaRPr lang="zh-CN" alt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srgbClr val="40FFFF"/>
                </a:solidFill>
                <a:latin typeface="Courier New" panose="02070309020205020404" pitchFamily="49" charset="0"/>
              </a:rPr>
              <a:t>//launch kernel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blockSize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>
                <a:solidFill>
                  <a:srgbClr val="FF40FF"/>
                </a:solidFill>
                <a:latin typeface="Courier New" panose="02070309020205020404" pitchFamily="49" charset="0"/>
              </a:rPr>
              <a:t>256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gridSize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= (N +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blockSize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dirty="0">
                <a:solidFill>
                  <a:srgbClr val="FF40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) /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blockSize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vecAdd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&lt;&lt;&lt;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gridSize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blockSize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&gt;&gt;&gt;(a, b, c, N);</a:t>
            </a:r>
          </a:p>
          <a:p>
            <a:endParaRPr lang="zh-CN" alt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....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srgbClr val="FFFF4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8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1934" y="1497151"/>
            <a:ext cx="7033826" cy="4408632"/>
          </a:xfrm>
        </p:spPr>
        <p:txBody>
          <a:bodyPr/>
          <a:lstStyle/>
          <a:p>
            <a:pPr indent="0">
              <a:buNone/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en-US" altLang="zh-CN" dirty="0"/>
              <a:t>GPGPU</a:t>
            </a:r>
            <a:r>
              <a:rPr lang="zh-CN" altLang="en-US" dirty="0"/>
              <a:t>技术简介</a:t>
            </a:r>
            <a:endParaRPr lang="en-US" altLang="zh-CN" dirty="0"/>
          </a:p>
          <a:p>
            <a:pPr>
              <a:buBlip>
                <a:blip r:embed="rId2"/>
              </a:buBlip>
            </a:pPr>
            <a:r>
              <a:rPr lang="en-US" altLang="zh-CN" dirty="0"/>
              <a:t>CUDA</a:t>
            </a:r>
            <a:r>
              <a:rPr lang="zh-CN" altLang="en-US" dirty="0"/>
              <a:t>编程入门</a:t>
            </a:r>
            <a:endParaRPr lang="en-US" altLang="zh-CN" dirty="0"/>
          </a:p>
          <a:p>
            <a:pPr>
              <a:buBlip>
                <a:blip r:embed="rId2"/>
              </a:buBlip>
            </a:pPr>
            <a:r>
              <a:rPr lang="en-US" altLang="zh-CN" b="1" dirty="0" smtClean="0">
                <a:solidFill>
                  <a:srgbClr val="92D050"/>
                </a:solidFill>
              </a:rPr>
              <a:t>CUDA</a:t>
            </a:r>
            <a:r>
              <a:rPr lang="zh-CN" altLang="en-US" b="1" dirty="0" smtClean="0">
                <a:solidFill>
                  <a:srgbClr val="92D050"/>
                </a:solidFill>
              </a:rPr>
              <a:t>常用优化技术及案例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4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热点第一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7" y="2957355"/>
            <a:ext cx="4535966" cy="31105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2" y="1568005"/>
            <a:ext cx="5271256" cy="12005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0900" y="1729637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命令行工具</a:t>
            </a:r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2082" y="3909029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图形化工具</a:t>
            </a:r>
            <a:r>
              <a:rPr lang="en-US" altLang="zh-CN" dirty="0" err="1" smtClean="0"/>
              <a:t>nvvp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nsight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8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2600" y="13843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使用页锁定内存，加速</a:t>
            </a:r>
            <a:r>
              <a:rPr lang="en-US" altLang="zh-CN" dirty="0" smtClean="0"/>
              <a:t>CPU</a:t>
            </a:r>
            <a:r>
              <a:rPr lang="zh-CN" altLang="en-US" dirty="0"/>
              <a:t> </a:t>
            </a:r>
            <a:r>
              <a:rPr lang="en-US" altLang="zh-CN" dirty="0" smtClean="0"/>
              <a:t>GPU</a:t>
            </a:r>
            <a:r>
              <a:rPr lang="zh-CN" altLang="en-US" dirty="0" smtClean="0"/>
              <a:t>间拷贝速度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752"/>
            <a:ext cx="5266152" cy="34134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51" y="2323861"/>
            <a:ext cx="3843559" cy="29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2600" y="13843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使用异步流拷贝掩盖</a:t>
            </a:r>
            <a:r>
              <a:rPr lang="en-US" altLang="zh-CN" dirty="0" smtClean="0"/>
              <a:t>CPU/GPU</a:t>
            </a:r>
            <a:r>
              <a:rPr lang="zh-CN" altLang="en-US" dirty="0" smtClean="0"/>
              <a:t>间数据拷贝</a:t>
            </a:r>
            <a:endParaRPr lang="zh-CN" altLang="en-US" dirty="0"/>
          </a:p>
        </p:txBody>
      </p:sp>
      <p:pic>
        <p:nvPicPr>
          <p:cNvPr id="74754" name="Picture 2" descr="Timeline comparison for copy and kernel execu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" y="2447560"/>
            <a:ext cx="38862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72050" y="2197522"/>
            <a:ext cx="3749040" cy="500076"/>
          </a:xfrm>
          <a:prstGeom prst="rect">
            <a:avLst/>
          </a:prstGeom>
          <a:solidFill>
            <a:srgbClr val="EAE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cudaMemcpy(a_d, a_h, N*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), dir);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2244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N/nThreads, nThreads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(a_d);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72050" y="3157204"/>
            <a:ext cx="3749040" cy="1423406"/>
          </a:xfrm>
          <a:prstGeom prst="rect">
            <a:avLst/>
          </a:prstGeom>
          <a:solidFill>
            <a:srgbClr val="EAE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size=N*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)/nStreams;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2244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(i=0; i&lt;nStreams; i++) 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2244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offset = i*N/nStreams;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2244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224400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cudaMemcpyAsync(a_d+offset, a_h+offset, size, dir,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stream[i]); </a:t>
            </a:r>
            <a:r>
              <a:rPr lang="en-US" altLang="zh-CN" sz="1000" dirty="0">
                <a:solidFill>
                  <a:srgbClr val="2244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solidFill>
                  <a:srgbClr val="224400"/>
                </a:solidFill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N/(nThreads*nStreams), nThreads, 0,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stream[i]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(a_d+offset);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2244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5760" y="1108710"/>
            <a:ext cx="806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memory</a:t>
            </a:r>
            <a:r>
              <a:rPr lang="zh-CN" altLang="en-US" dirty="0" smtClean="0"/>
              <a:t>合并访问：同一个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个线程）里的线程，访问连续的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个地址（对齐最好）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4356" y="1977027"/>
            <a:ext cx="7175184" cy="869408"/>
          </a:xfrm>
          <a:prstGeom prst="rect">
            <a:avLst/>
          </a:prstGeom>
          <a:solidFill>
            <a:srgbClr val="EAE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offsetCopy(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*odata,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* idata,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offset) {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2244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224400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xid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.x *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.x +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.x + offset;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	 	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odata[xid] = idata[xid];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2244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3733" name="Picture 5" descr="Performance of offsetCopy kernel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6" y="2949305"/>
            <a:ext cx="7175183" cy="31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9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5760" y="1108710"/>
            <a:ext cx="806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memory</a:t>
            </a:r>
            <a:r>
              <a:rPr lang="zh-CN" altLang="en-US" dirty="0" smtClean="0"/>
              <a:t>合并访问：同一个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个线程）里的线程，访问连续的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个地址（对齐最好）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4350" y="1869644"/>
            <a:ext cx="7235189" cy="700131"/>
          </a:xfrm>
          <a:prstGeom prst="rect">
            <a:avLst/>
          </a:prstGeom>
          <a:solidFill>
            <a:srgbClr val="EAE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strideCopy(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*odata,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* idata,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stride) {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2244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xid = 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.x*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.x +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.x)*stride; odata[xid] = idata[xid];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2244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44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5779" name="Picture 3" descr="Performance of strideCopy kernel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684378"/>
            <a:ext cx="7235189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5760" y="1108710"/>
            <a:ext cx="806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L1 /</a:t>
            </a:r>
            <a:r>
              <a:rPr lang="zh-CN" altLang="en-US" dirty="0"/>
              <a:t>纹理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进行加速只读数据的访问  </a:t>
            </a:r>
            <a:r>
              <a:rPr lang="en-US" altLang="zh-CN" dirty="0" smtClean="0"/>
              <a:t>__restrict__  </a:t>
            </a:r>
            <a:r>
              <a:rPr lang="en-US" altLang="zh-CN" dirty="0" err="1" smtClean="0"/>
              <a:t>const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5760" y="1885243"/>
            <a:ext cx="7968343" cy="16004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__global__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vecAdd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*a,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* b,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*c, </a:t>
            </a:r>
            <a:r>
              <a:rPr lang="en-US" altLang="zh-CN" sz="14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N) {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srgbClr val="FFFF4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&lt; N) {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c[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] = 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] + b[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zh-CN" altLang="en-US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下箭头 3"/>
          <p:cNvSpPr/>
          <p:nvPr/>
        </p:nvSpPr>
        <p:spPr>
          <a:xfrm>
            <a:off x="4232002" y="3631731"/>
            <a:ext cx="438331" cy="368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5759" y="4146081"/>
            <a:ext cx="7968343" cy="181588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__global__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vecAdd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(__restrict__ </a:t>
            </a:r>
            <a:r>
              <a:rPr lang="en-US" altLang="zh-CN" sz="1400" dirty="0" err="1">
                <a:solidFill>
                  <a:srgbClr val="40FF4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*a, __restrict__ </a:t>
            </a:r>
            <a:r>
              <a:rPr lang="en-US" altLang="zh-CN" sz="1400" dirty="0" err="1">
                <a:solidFill>
                  <a:srgbClr val="40FF4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* b, </a:t>
            </a:r>
            <a:r>
              <a:rPr lang="en-US" altLang="zh-CN" sz="14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*c, </a:t>
            </a:r>
            <a:r>
              <a:rPr lang="en-US" altLang="zh-CN" sz="14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N) {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srgbClr val="FFFF4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&lt; N) {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c[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] = 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] + b[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</a:rPr>
              <a:t>pos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zh-CN" altLang="en-US" sz="1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900" y="1358900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共享存储  </a:t>
            </a:r>
            <a:r>
              <a:rPr lang="en-US" altLang="zh-CN" dirty="0" err="1" smtClean="0"/>
              <a:t>SharedMemory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2900" y="2053352"/>
            <a:ext cx="6216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/>
              <a:t>低延迟：接近寄存器速度，数个时钟周期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/>
              <a:t>主要应用</a:t>
            </a:r>
            <a:endParaRPr lang="en-US" altLang="zh-CN" dirty="0"/>
          </a:p>
          <a:p>
            <a:pPr marL="857250" lvl="1" indent="-285750">
              <a:buFont typeface="Wingdings" panose="05000000000000000000" pitchFamily="2" charset="2"/>
              <a:buChar char="§"/>
            </a:pPr>
            <a:r>
              <a:rPr lang="zh-CN" altLang="en-US" dirty="0" smtClean="0"/>
              <a:t>同一个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内的数据同步</a:t>
            </a:r>
            <a:endParaRPr lang="en-US" altLang="zh-CN" dirty="0" smtClean="0"/>
          </a:p>
          <a:p>
            <a:pPr marL="857250" lvl="1" indent="-285750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857250" lvl="1" indent="-285750">
              <a:buFont typeface="Wingdings" panose="05000000000000000000" pitchFamily="2" charset="2"/>
              <a:buChar char="§"/>
            </a:pPr>
            <a:r>
              <a:rPr lang="zh-CN" altLang="en-US" dirty="0" smtClean="0"/>
              <a:t>减少对</a:t>
            </a:r>
            <a:r>
              <a:rPr lang="en-US" altLang="zh-CN" dirty="0" smtClean="0"/>
              <a:t>global memory</a:t>
            </a:r>
            <a:r>
              <a:rPr lang="zh-CN" altLang="en-US" dirty="0" smtClean="0"/>
              <a:t>的读取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05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0171" y="1174234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时代古董级代码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691708"/>
            <a:ext cx="5065253" cy="3072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96" y="1691708"/>
            <a:ext cx="3838575" cy="40217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5943" y="5381674"/>
            <a:ext cx="3422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2013</a:t>
            </a:r>
            <a:r>
              <a:rPr lang="zh-CN" altLang="en-US" sz="1100" dirty="0" smtClean="0"/>
              <a:t>年</a:t>
            </a:r>
            <a:r>
              <a:rPr lang="en-US" altLang="zh-CN" sz="1100" dirty="0" smtClean="0"/>
              <a:t>-2014</a:t>
            </a:r>
            <a:r>
              <a:rPr lang="zh-CN" altLang="en-US" sz="1100" dirty="0" smtClean="0"/>
              <a:t>年之间，讯飞第一代</a:t>
            </a:r>
            <a:r>
              <a:rPr lang="en-US" altLang="zh-CN" sz="1100" dirty="0" smtClean="0"/>
              <a:t>DNN GPU</a:t>
            </a:r>
            <a:r>
              <a:rPr lang="zh-CN" altLang="en-US" sz="1100" dirty="0" smtClean="0"/>
              <a:t>训练代码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zh-CN" altLang="en-US" sz="1100" dirty="0" smtClean="0"/>
              <a:t>效率较低，</a:t>
            </a:r>
            <a:r>
              <a:rPr lang="en-US" altLang="zh-CN" sz="1100" dirty="0" err="1" smtClean="0"/>
              <a:t>softmax</a:t>
            </a:r>
            <a:r>
              <a:rPr lang="zh-CN" altLang="en-US" sz="1100" dirty="0" smtClean="0"/>
              <a:t>占了</a:t>
            </a:r>
            <a:r>
              <a:rPr lang="en-US" altLang="zh-CN" sz="1100" dirty="0" smtClean="0"/>
              <a:t>50%</a:t>
            </a:r>
            <a:r>
              <a:rPr lang="zh-CN" altLang="en-US" sz="1100" dirty="0" smtClean="0"/>
              <a:t>的热点</a:t>
            </a:r>
            <a:endParaRPr lang="zh-CN" altLang="en-US" sz="11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1" y="4978769"/>
            <a:ext cx="4531854" cy="2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1934" y="1497151"/>
            <a:ext cx="7033826" cy="4408632"/>
          </a:xfrm>
        </p:spPr>
        <p:txBody>
          <a:bodyPr/>
          <a:lstStyle/>
          <a:p>
            <a:pPr indent="0">
              <a:buNone/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en-US" altLang="zh-CN" b="1" dirty="0" smtClean="0">
                <a:solidFill>
                  <a:srgbClr val="00B050"/>
                </a:solidFill>
              </a:rPr>
              <a:t>GPGPU</a:t>
            </a:r>
            <a:r>
              <a:rPr lang="zh-CN" altLang="en-US" b="1" dirty="0" smtClean="0">
                <a:solidFill>
                  <a:srgbClr val="00B050"/>
                </a:solidFill>
              </a:rPr>
              <a:t>技术简介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CUDA</a:t>
            </a:r>
            <a:r>
              <a:rPr lang="zh-CN" altLang="en-US" dirty="0" smtClean="0"/>
              <a:t>编程入门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CUDA</a:t>
            </a:r>
            <a:r>
              <a:rPr lang="zh-CN" altLang="en-US" dirty="0" smtClean="0"/>
              <a:t>常用优化技术及案例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0171" y="1174234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时代古董级代码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0" y="1543566"/>
            <a:ext cx="4360123" cy="37269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93" y="1543566"/>
            <a:ext cx="4394216" cy="4356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5943" y="5408998"/>
            <a:ext cx="394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2014</a:t>
            </a:r>
            <a:r>
              <a:rPr lang="zh-CN" altLang="en-US" sz="1200" dirty="0" smtClean="0"/>
              <a:t>年实习期间，进行优化，效率加速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倍，占</a:t>
            </a:r>
            <a:r>
              <a:rPr lang="en-US" altLang="zh-CN" sz="1200" dirty="0" smtClean="0"/>
              <a:t>DNN</a:t>
            </a:r>
            <a:r>
              <a:rPr lang="zh-CN" altLang="en-US" sz="1200" dirty="0" smtClean="0"/>
              <a:t>训练热点降到</a:t>
            </a:r>
            <a:r>
              <a:rPr lang="en-US" altLang="zh-CN" sz="1200" dirty="0" smtClean="0"/>
              <a:t>5%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17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7660" y="1100088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归约算法：求和、求最值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72840" y="1165860"/>
            <a:ext cx="4899660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__global__ </a:t>
            </a:r>
            <a:r>
              <a:rPr lang="en-US" altLang="zh-CN" sz="800" smtClean="0">
                <a:solidFill>
                  <a:srgbClr val="00BF0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kernMax(</a:t>
            </a:r>
            <a:r>
              <a:rPr lang="en-US" altLang="zh-CN" sz="800" smtClean="0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rows, </a:t>
            </a:r>
            <a:r>
              <a:rPr lang="en-US" altLang="zh-CN" sz="800" smtClean="0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cols, </a:t>
            </a:r>
            <a:r>
              <a:rPr lang="en-US" altLang="zh-CN" sz="800" smtClean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* in_vec, </a:t>
            </a:r>
            <a:r>
              <a:rPr lang="en-US" altLang="zh-CN" sz="800" smtClean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* out_vec) {</a:t>
            </a:r>
          </a:p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smtClean="0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cur_row = blockIdx.x * blockDim.x + threadIdx.x;</a:t>
            </a:r>
          </a:p>
          <a:p>
            <a:endParaRPr lang="zh-CN" altLang="en-US" sz="80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smtClean="0">
                <a:solidFill>
                  <a:srgbClr val="BFBF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(cur_row &lt; rows) {</a:t>
            </a:r>
          </a:p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smtClean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max;</a:t>
            </a:r>
          </a:p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smtClean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*cur_in = in_vec + cur_row * cols;</a:t>
            </a:r>
          </a:p>
          <a:p>
            <a:endParaRPr lang="zh-CN" altLang="en-US" sz="80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max  = cur_in[</a:t>
            </a:r>
            <a:r>
              <a:rPr lang="en-US" altLang="zh-CN" sz="800" smtClean="0">
                <a:solidFill>
                  <a:srgbClr val="B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nn-NO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nn-NO" altLang="zh-CN" sz="800" smtClean="0">
                <a:solidFill>
                  <a:srgbClr val="BFBF00"/>
                </a:solidFill>
                <a:latin typeface="Courier New" panose="02070309020205020404" pitchFamily="49" charset="0"/>
              </a:rPr>
              <a:t>for</a:t>
            </a:r>
            <a:r>
              <a:rPr lang="nn-NO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nn-NO" altLang="zh-CN" sz="800" smtClean="0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nn-NO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i = </a:t>
            </a:r>
            <a:r>
              <a:rPr lang="nn-NO" altLang="zh-CN" sz="800" smtClean="0">
                <a:solidFill>
                  <a:srgbClr val="BF0000"/>
                </a:solidFill>
                <a:latin typeface="Courier New" panose="02070309020205020404" pitchFamily="49" charset="0"/>
              </a:rPr>
              <a:t>1</a:t>
            </a:r>
            <a:r>
              <a:rPr lang="nn-NO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; i &lt; cols; i++) {</a:t>
            </a:r>
          </a:p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        max = max &lt; cur_in[i] ? cur_inp[i] \</a:t>
            </a:r>
          </a:p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                : max;</a:t>
            </a:r>
          </a:p>
          <a:p>
            <a:r>
              <a:rPr lang="zh-CN" altLang="en-US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out_vec[cur_row] = max;</a:t>
            </a:r>
          </a:p>
          <a:p>
            <a:r>
              <a:rPr lang="zh-CN" altLang="en-US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80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altLang="zh-CN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660" y="3710007"/>
            <a:ext cx="507492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__global__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kernMax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rows, 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cols,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*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in_vec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out_vec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cur_row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= 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in_vec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cur_row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* 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cols];</a:t>
            </a:r>
            <a:endParaRPr lang="en-US" altLang="zh-CN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max = -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1e7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BFBF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/ 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&gt; 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&gt;&gt;=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dirty="0">
                <a:solidFill>
                  <a:srgbClr val="BFBF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 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 max(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], 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+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]);</a:t>
            </a:r>
            <a:endParaRPr lang="en-US" altLang="zh-CN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__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syncthreads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zh-CN" altLang="en-US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BFBF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== 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out_vec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cur_row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右弧形箭头 7"/>
          <p:cNvSpPr/>
          <p:nvPr/>
        </p:nvSpPr>
        <p:spPr>
          <a:xfrm>
            <a:off x="5966460" y="3276744"/>
            <a:ext cx="906780" cy="1028700"/>
          </a:xfrm>
          <a:prstGeom prst="curved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1499678"/>
            <a:ext cx="2581657" cy="16911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39752" y="4477336"/>
            <a:ext cx="338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基于</a:t>
            </a:r>
            <a:r>
              <a:rPr lang="en-US" altLang="zh-CN" sz="1200" dirty="0" smtClean="0"/>
              <a:t>global memory</a:t>
            </a:r>
            <a:r>
              <a:rPr lang="zh-CN" altLang="en-US" sz="1200" dirty="0" smtClean="0"/>
              <a:t>的归约实现求，对</a:t>
            </a:r>
            <a:r>
              <a:rPr lang="en-US" altLang="zh-CN" sz="1200" dirty="0" smtClean="0"/>
              <a:t>global memory</a:t>
            </a:r>
            <a:r>
              <a:rPr lang="zh-CN" altLang="en-US" sz="1200" dirty="0" smtClean="0"/>
              <a:t>会读写多次</a:t>
            </a:r>
            <a:r>
              <a:rPr lang="en-US" altLang="zh-CN" sz="1200" dirty="0" smtClean="0"/>
              <a:t>log2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blockDim.x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95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7660" y="1100088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归约算法：求和、求最值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61410" y="1034386"/>
            <a:ext cx="507492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__global__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kernMax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rows, 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cols,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*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in_vec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out_vec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cur_row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= 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in_vec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cur_row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* 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cols];</a:t>
            </a:r>
            <a:endParaRPr lang="en-US" altLang="zh-CN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00BF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max = -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1e7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BFBF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/ 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&gt; 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&gt;&gt;=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dirty="0" err="1">
                <a:solidFill>
                  <a:srgbClr val="00BF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dirty="0">
                <a:solidFill>
                  <a:srgbClr val="BFBF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 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= max(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], 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+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]);</a:t>
            </a:r>
            <a:endParaRPr lang="en-US" altLang="zh-CN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__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syncthreads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zh-CN" altLang="en-US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BFBF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== 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out_vec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cur_row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>
                <a:solidFill>
                  <a:srgbClr val="B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右弧形箭头 7"/>
          <p:cNvSpPr/>
          <p:nvPr/>
        </p:nvSpPr>
        <p:spPr>
          <a:xfrm>
            <a:off x="5966460" y="3276744"/>
            <a:ext cx="906780" cy="1028700"/>
          </a:xfrm>
          <a:prstGeom prst="curved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1499678"/>
            <a:ext cx="2581657" cy="16911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55907" y="4595812"/>
            <a:ext cx="338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基于</a:t>
            </a:r>
            <a:r>
              <a:rPr lang="en-US" altLang="zh-CN" sz="1200" dirty="0" smtClean="0"/>
              <a:t>shared memory</a:t>
            </a:r>
            <a:r>
              <a:rPr lang="zh-CN" altLang="en-US" sz="1200" dirty="0" smtClean="0"/>
              <a:t>的归约实现求，对</a:t>
            </a:r>
            <a:r>
              <a:rPr lang="en-US" altLang="zh-CN" sz="1200" dirty="0" err="1" smtClean="0"/>
              <a:t>in_vec</a:t>
            </a:r>
            <a:r>
              <a:rPr lang="zh-CN" altLang="en-US" sz="1200" dirty="0" smtClean="0"/>
              <a:t>只需要读一次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12420" y="3594050"/>
            <a:ext cx="4869180" cy="21852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__global__ </a:t>
            </a:r>
            <a:r>
              <a:rPr lang="en-US" altLang="zh-CN" sz="800" dirty="0">
                <a:solidFill>
                  <a:srgbClr val="40FF4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kernMax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8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rows, </a:t>
            </a:r>
            <a:r>
              <a:rPr lang="en-US" altLang="zh-CN" sz="8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cols, </a:t>
            </a:r>
            <a:r>
              <a:rPr lang="en-US" altLang="zh-CN" sz="8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*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in_vec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8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out_vec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cur_row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in_vec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cur_row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* cols];</a:t>
            </a: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40FF40"/>
                </a:solidFill>
                <a:latin typeface="Courier New" panose="02070309020205020404" pitchFamily="49" charset="0"/>
              </a:rPr>
              <a:t>extern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__shared__ </a:t>
            </a:r>
            <a:r>
              <a:rPr lang="en-US" altLang="zh-CN" sz="800" dirty="0">
                <a:solidFill>
                  <a:srgbClr val="40FF4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sdata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[];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sdata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cur_in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];</a:t>
            </a: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FFFF4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8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/ </a:t>
            </a:r>
            <a:r>
              <a:rPr lang="en-US" altLang="zh-CN" sz="800" dirty="0">
                <a:solidFill>
                  <a:srgbClr val="FF40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&gt; </a:t>
            </a:r>
            <a:r>
              <a:rPr lang="en-US" altLang="zh-CN" sz="800" dirty="0">
                <a:solidFill>
                  <a:srgbClr val="FF40FF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&gt;&gt;=</a:t>
            </a:r>
            <a:r>
              <a:rPr lang="en-US" altLang="zh-CN" sz="800" dirty="0">
                <a:solidFill>
                  <a:srgbClr val="FF40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dirty="0" err="1">
                <a:solidFill>
                  <a:srgbClr val="40FF4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dirty="0">
                <a:solidFill>
                  <a:srgbClr val="FFFF4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sdata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 = max(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sdata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],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sdata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__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syncthreads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zh-CN" altLang="en-US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zh-CN" altLang="en-US" sz="8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800" dirty="0">
                <a:solidFill>
                  <a:srgbClr val="FFFF4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== </a:t>
            </a:r>
            <a:r>
              <a:rPr lang="en-US" altLang="zh-CN" sz="800" dirty="0">
                <a:solidFill>
                  <a:srgbClr val="FF40FF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out_vec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cur_row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CN" sz="800" dirty="0" err="1">
                <a:solidFill>
                  <a:prstClr val="black"/>
                </a:solidFill>
                <a:latin typeface="Courier New" panose="02070309020205020404" pitchFamily="49" charset="0"/>
              </a:rPr>
              <a:t>sdata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800" dirty="0">
                <a:solidFill>
                  <a:srgbClr val="FF40FF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88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访存优化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1470" y="3300145"/>
            <a:ext cx="7532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https://www.cnblogs.com/biglucky/p/4279699.html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1470" y="2537460"/>
            <a:ext cx="45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归约的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种写法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4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/>
              <a:t>指令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5760" y="1504712"/>
            <a:ext cx="6216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/>
              <a:t>使用快速运算指令： 编译选项添加</a:t>
            </a:r>
            <a:r>
              <a:rPr lang="en-US" altLang="zh-CN" dirty="0" smtClean="0"/>
              <a:t>-use-fast-math</a:t>
            </a:r>
            <a:r>
              <a:rPr lang="zh-CN" altLang="en-US" dirty="0" smtClean="0"/>
              <a:t>，速度提升但精度有损失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/>
              <a:t>减少分支指令</a:t>
            </a:r>
            <a:endParaRPr lang="en-US" altLang="zh-CN" dirty="0"/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 smtClean="0"/>
              <a:t>同一个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内，分支指令会造成串行执行</a:t>
            </a:r>
            <a:endParaRPr lang="en-US" altLang="zh-CN" dirty="0" smtClean="0"/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0" y="3720703"/>
            <a:ext cx="6960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9025"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zh-CN" dirty="0">
                <a:latin typeface="Courier New" pitchFamily="49" charset="0"/>
              </a:rPr>
              <a:t>if (threadIdx.x%2 = 0) {...} else {...}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4276804"/>
            <a:ext cx="8846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9025"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zh-CN" dirty="0">
                <a:latin typeface="Courier New" pitchFamily="49" charset="0"/>
              </a:rPr>
              <a:t>if ((</a:t>
            </a:r>
            <a:r>
              <a:rPr lang="en-US" altLang="zh-CN" dirty="0" err="1">
                <a:latin typeface="Courier New" pitchFamily="49" charset="0"/>
              </a:rPr>
              <a:t>threadIdx.x</a:t>
            </a:r>
            <a:r>
              <a:rPr lang="en-US" altLang="zh-CN" dirty="0">
                <a:latin typeface="Courier New" pitchFamily="49" charset="0"/>
              </a:rPr>
              <a:t>/WARP_SIZE)%2 = 0) {...} else {...}</a:t>
            </a:r>
          </a:p>
        </p:txBody>
      </p:sp>
    </p:spTree>
    <p:extLst>
      <p:ext uri="{BB962C8B-B14F-4D97-AF65-F5344CB8AC3E}">
        <p14:creationId xmlns:p14="http://schemas.microsoft.com/office/powerpoint/2010/main" val="9460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342777" cy="416170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优化技术及实例</a:t>
            </a:r>
            <a:r>
              <a:rPr lang="en-US" altLang="zh-CN" dirty="0" smtClean="0"/>
              <a:t>—</a:t>
            </a:r>
            <a:r>
              <a:rPr lang="zh-CN" altLang="en-US" dirty="0"/>
              <a:t>指令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5943" y="1081611"/>
            <a:ext cx="62166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/>
              <a:t>半精度指令</a:t>
            </a:r>
            <a:r>
              <a:rPr lang="en-US" altLang="zh-CN" dirty="0" smtClean="0"/>
              <a:t>half/half2</a:t>
            </a:r>
            <a:r>
              <a:rPr lang="zh-CN" altLang="en-US" dirty="0" smtClean="0"/>
              <a:t>：减少访存，同时加速运算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altLang="zh-CN" dirty="0"/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68" y="4707551"/>
            <a:ext cx="5556399" cy="14029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3" y="1636725"/>
            <a:ext cx="4856118" cy="27696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49241" y="3633609"/>
            <a:ext cx="3400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dirty="0" smtClean="0"/>
              <a:t>Shuffle</a:t>
            </a:r>
            <a:r>
              <a:rPr lang="zh-CN" altLang="en-US" dirty="0" smtClean="0"/>
              <a:t>指令加速归约过程</a:t>
            </a:r>
            <a:endParaRPr lang="en-US" altLang="zh-CN" dirty="0"/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-124097" y="5218503"/>
            <a:ext cx="3335927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>
              <a:lnSpc>
                <a:spcPct val="150000"/>
              </a:lnSpc>
            </a:pPr>
            <a:r>
              <a:rPr lang="zh-CN" altLang="en-US" sz="1400" dirty="0" smtClean="0"/>
              <a:t>（参考</a:t>
            </a:r>
            <a:r>
              <a:rPr lang="en-US" altLang="zh-CN" sz="1400" dirty="0" smtClean="0"/>
              <a:t>lite </a:t>
            </a:r>
            <a:r>
              <a:rPr lang="en-US" altLang="zh-CN" sz="1400" dirty="0" err="1" smtClean="0"/>
              <a:t>OpenAttention</a:t>
            </a:r>
            <a:r>
              <a:rPr lang="en-US" altLang="zh-CN" sz="1400" dirty="0" smtClean="0"/>
              <a:t> OP</a:t>
            </a:r>
            <a:r>
              <a:rPr lang="zh-CN" altLang="en-US" sz="1400" dirty="0" smtClean="0"/>
              <a:t>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846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0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143101" cy="286689"/>
          </a:xfrm>
        </p:spPr>
        <p:txBody>
          <a:bodyPr/>
          <a:lstStyle/>
          <a:p>
            <a:r>
              <a:rPr lang="en-US" altLang="zh-CN" dirty="0" smtClean="0"/>
              <a:t> GPGPU</a:t>
            </a:r>
            <a:r>
              <a:rPr lang="zh-CN" altLang="en-US" dirty="0" smtClean="0"/>
              <a:t>技术</a:t>
            </a:r>
            <a:r>
              <a:rPr lang="zh-CN" altLang="en-US" dirty="0"/>
              <a:t>简介</a:t>
            </a:r>
            <a:r>
              <a:rPr lang="zh-CN" altLang="en-US" dirty="0" smtClean="0"/>
              <a:t>：发展历史</a:t>
            </a:r>
            <a:endParaRPr lang="zh-CN" altLang="en-US" dirty="0"/>
          </a:p>
        </p:txBody>
      </p:sp>
      <p:pic>
        <p:nvPicPr>
          <p:cNvPr id="8" name="Picture 6" descr="7776044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991" y="1695029"/>
            <a:ext cx="2303462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980159" y="2195091"/>
            <a:ext cx="3240087" cy="1169551"/>
          </a:xfrm>
          <a:prstGeom prst="rect">
            <a:avLst/>
          </a:prstGeom>
          <a:noFill/>
          <a:ln w="9525" cmpd="sng">
            <a:solidFill>
              <a:srgbClr val="262626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400" b="1" dirty="0">
                <a:solidFill>
                  <a:srgbClr val="0073C6"/>
                </a:solidFill>
                <a:ea typeface="楷体_GB2312" pitchFamily="1" charset="-122"/>
              </a:rPr>
              <a:t>图形处理器，俗称显卡，用于图形处理的硬件系统单元。</a:t>
            </a:r>
            <a:r>
              <a:rPr lang="en-US" sz="1400" b="1" dirty="0">
                <a:solidFill>
                  <a:srgbClr val="0073C6"/>
                </a:solidFill>
                <a:ea typeface="楷体_GB2312" pitchFamily="1" charset="-122"/>
              </a:rPr>
              <a:t>GPU</a:t>
            </a:r>
            <a:r>
              <a:rPr lang="zh-CN" altLang="en-US" sz="1400" b="1" dirty="0">
                <a:solidFill>
                  <a:srgbClr val="0073C6"/>
                </a:solidFill>
                <a:ea typeface="楷体_GB2312" pitchFamily="1" charset="-122"/>
              </a:rPr>
              <a:t>的诞生最初是为了负责图形处理，而图形处理的一大特点，便是对大量不同数据进行相似的数学操作，即高度</a:t>
            </a:r>
            <a:r>
              <a:rPr lang="zh-CN" altLang="en-US" sz="1400" b="1" dirty="0" smtClean="0">
                <a:solidFill>
                  <a:srgbClr val="0073C6"/>
                </a:solidFill>
                <a:ea typeface="楷体_GB2312" pitchFamily="1" charset="-122"/>
              </a:rPr>
              <a:t>并行性</a:t>
            </a:r>
            <a:endParaRPr lang="zh-CN" altLang="en-US" sz="1400" b="1" dirty="0">
              <a:solidFill>
                <a:srgbClr val="0073C6"/>
              </a:solidFill>
              <a:ea typeface="楷体_GB2312" pitchFamily="1" charset="-122"/>
            </a:endParaRPr>
          </a:p>
        </p:txBody>
      </p:sp>
      <p:sp>
        <p:nvSpPr>
          <p:cNvPr id="10" name="梯形 34"/>
          <p:cNvSpPr>
            <a:spLocks/>
          </p:cNvSpPr>
          <p:nvPr/>
        </p:nvSpPr>
        <p:spPr bwMode="auto">
          <a:xfrm rot="5400000">
            <a:off x="3466853" y="351210"/>
            <a:ext cx="266700" cy="3240087"/>
          </a:xfrm>
          <a:custGeom>
            <a:avLst/>
            <a:gdLst>
              <a:gd name="T0" fmla="*/ 0 w 267425"/>
              <a:gd name="T1" fmla="*/ 1314589 h 1314589"/>
              <a:gd name="T2" fmla="*/ 25421 w 267425"/>
              <a:gd name="T3" fmla="*/ 0 h 1314589"/>
              <a:gd name="T4" fmla="*/ 242004 w 267425"/>
              <a:gd name="T5" fmla="*/ 0 h 1314589"/>
              <a:gd name="T6" fmla="*/ 267425 w 267425"/>
              <a:gd name="T7" fmla="*/ 1314589 h 1314589"/>
              <a:gd name="T8" fmla="*/ 16948 w 267425"/>
              <a:gd name="T9" fmla="*/ 83310 h 1314589"/>
              <a:gd name="T10" fmla="*/ 250477 w 267425"/>
              <a:gd name="T11" fmla="*/ 1314589 h 1314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67425" h="1314589">
                <a:moveTo>
                  <a:pt x="0" y="1314589"/>
                </a:moveTo>
                <a:lnTo>
                  <a:pt x="25421" y="0"/>
                </a:lnTo>
                <a:lnTo>
                  <a:pt x="242004" y="0"/>
                </a:lnTo>
                <a:lnTo>
                  <a:pt x="267425" y="1314589"/>
                </a:lnTo>
                <a:close/>
              </a:path>
            </a:pathLst>
          </a:custGeom>
          <a:solidFill>
            <a:srgbClr val="B32A20"/>
          </a:solidFill>
          <a:ln>
            <a:noFill/>
          </a:ln>
          <a:effectLst>
            <a:outerShdw dist="38100" dir="10800000" algn="ctr" rotWithShape="0">
              <a:srgbClr val="000000">
                <a:alpha val="37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rgbClr val="0073C6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75559" y="4581104"/>
            <a:ext cx="4572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b="1">
                <a:solidFill>
                  <a:srgbClr val="007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  <a:p>
            <a:pPr algn="l">
              <a:lnSpc>
                <a:spcPts val="2000"/>
              </a:lnSpc>
            </a:pPr>
            <a:endParaRPr lang="zh-CN" altLang="en-US" sz="1400" b="1">
              <a:solidFill>
                <a:srgbClr val="0073C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943646" y="1765987"/>
            <a:ext cx="3527425" cy="366713"/>
          </a:xfrm>
          <a:prstGeom prst="rect">
            <a:avLst/>
          </a:prstGeom>
          <a:noFill/>
          <a:ln>
            <a:noFill/>
          </a:ln>
          <a:effectLst>
            <a:outerShdw dist="381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 r:embed="rId4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3C6"/>
                </a:solidFill>
              </a:rPr>
              <a:t>GPU</a:t>
            </a:r>
            <a:r>
              <a:rPr lang="zh-CN" altLang="en-US" dirty="0">
                <a:solidFill>
                  <a:srgbClr val="0073C6"/>
                </a:solidFill>
              </a:rPr>
              <a:t>：</a:t>
            </a:r>
            <a:r>
              <a:rPr lang="en-US" dirty="0">
                <a:solidFill>
                  <a:srgbClr val="0073C6"/>
                </a:solidFill>
              </a:rPr>
              <a:t>Graphics Processing Unit</a:t>
            </a:r>
            <a:endParaRPr lang="zh-CN" altLang="en-US" dirty="0">
              <a:solidFill>
                <a:srgbClr val="0073C6"/>
              </a:solidFill>
            </a:endParaRPr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 rot="20443174" flipV="1">
            <a:off x="3923259" y="4071516"/>
            <a:ext cx="3506787" cy="44450"/>
          </a:xfrm>
          <a:prstGeom prst="rect">
            <a:avLst/>
          </a:prstGeom>
          <a:solidFill>
            <a:srgbClr val="B32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200000"/>
              </a:lnSpc>
            </a:pPr>
            <a:endParaRPr lang="zh-CN" altLang="en-US">
              <a:solidFill>
                <a:srgbClr val="0073C6"/>
              </a:solidFill>
            </a:endParaRPr>
          </a:p>
        </p:txBody>
      </p:sp>
      <p:sp>
        <p:nvSpPr>
          <p:cNvPr id="14" name="矩形 9"/>
          <p:cNvSpPr>
            <a:spLocks noChangeArrowheads="1"/>
          </p:cNvSpPr>
          <p:nvPr/>
        </p:nvSpPr>
        <p:spPr bwMode="auto">
          <a:xfrm rot="21224200" flipV="1">
            <a:off x="970509" y="4746204"/>
            <a:ext cx="3506787" cy="44450"/>
          </a:xfrm>
          <a:prstGeom prst="rect">
            <a:avLst/>
          </a:prstGeom>
          <a:solidFill>
            <a:srgbClr val="B32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200000"/>
              </a:lnSpc>
            </a:pPr>
            <a:endParaRPr lang="zh-CN" altLang="en-US">
              <a:solidFill>
                <a:srgbClr val="0073C6"/>
              </a:solidFill>
            </a:endParaRP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3420021" y="4215979"/>
            <a:ext cx="4643438" cy="1589088"/>
            <a:chOff x="0" y="0"/>
            <a:chExt cx="2925" cy="1001"/>
          </a:xfrm>
        </p:grpSpPr>
        <p:sp>
          <p:nvSpPr>
            <p:cNvPr id="17" name="矩形 15"/>
            <p:cNvSpPr>
              <a:spLocks noChangeArrowheads="1"/>
            </p:cNvSpPr>
            <p:nvPr/>
          </p:nvSpPr>
          <p:spPr bwMode="auto">
            <a:xfrm>
              <a:off x="657" y="412"/>
              <a:ext cx="2268" cy="589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>
                  <a:solidFill>
                    <a:srgbClr val="0073C6"/>
                  </a:solidFill>
                  <a:latin typeface="楷体_GB2312" pitchFamily="1" charset="-122"/>
                  <a:ea typeface="楷体_GB2312" pitchFamily="1" charset="-122"/>
                </a:rPr>
                <a:t>将Transform and Lighting等功能从CPU分离出来，实现了快速变换</a:t>
              </a:r>
              <a:r>
                <a:rPr lang="en-US" sz="1400" dirty="0">
                  <a:solidFill>
                    <a:srgbClr val="0073C6"/>
                  </a:solidFill>
                  <a:latin typeface="楷体_GB2312" pitchFamily="1" charset="-122"/>
                  <a:ea typeface="楷体_GB2312" pitchFamily="1" charset="-122"/>
                </a:rPr>
                <a:t>；</a:t>
              </a:r>
              <a:r>
                <a:rPr lang="zh-CN" altLang="en-US" sz="1400" dirty="0">
                  <a:solidFill>
                    <a:srgbClr val="0073C6"/>
                  </a:solidFill>
                  <a:latin typeface="楷体_GB2312" pitchFamily="1" charset="-122"/>
                  <a:ea typeface="楷体_GB2312" pitchFamily="1" charset="-122"/>
                </a:rPr>
                <a:t>图形硬件的流水线被定义为流处理器，出现了顶点级可编程性和有限的像素级可编程性；</a:t>
              </a: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0" y="0"/>
              <a:ext cx="680" cy="680"/>
              <a:chOff x="0" y="0"/>
              <a:chExt cx="680" cy="680"/>
            </a:xfrm>
          </p:grpSpPr>
          <p:sp>
            <p:nvSpPr>
              <p:cNvPr id="19" name="椭圆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0" cy="680"/>
              </a:xfrm>
              <a:prstGeom prst="ellipse">
                <a:avLst/>
              </a:prstGeom>
              <a:solidFill>
                <a:srgbClr val="B32A20"/>
              </a:solidFill>
              <a:ln>
                <a:noFill/>
              </a:ln>
              <a:effectLst>
                <a:outerShdw dist="38100" algn="ctr" rotWithShape="0">
                  <a:srgbClr val="000000">
                    <a:alpha val="37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endParaRPr lang="zh-CN" altLang="en-US">
                  <a:solidFill>
                    <a:srgbClr val="0073C6"/>
                  </a:solidFill>
                </a:endParaRPr>
              </a:p>
            </p:txBody>
          </p:sp>
          <p:sp>
            <p:nvSpPr>
              <p:cNvPr id="20" name="矩形 21"/>
              <p:cNvSpPr>
                <a:spLocks noChangeArrowheads="1"/>
              </p:cNvSpPr>
              <p:nvPr/>
            </p:nvSpPr>
            <p:spPr bwMode="auto">
              <a:xfrm>
                <a:off x="101" y="168"/>
                <a:ext cx="529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073C6"/>
                    </a:solidFill>
                    <a:latin typeface="方正粗宋简体"/>
                  </a:rPr>
                  <a:t>1999-</a:t>
                </a:r>
              </a:p>
              <a:p>
                <a:pPr algn="ctr"/>
                <a:r>
                  <a:rPr lang="en-US" sz="1600" b="1">
                    <a:solidFill>
                      <a:srgbClr val="0073C6"/>
                    </a:solidFill>
                    <a:latin typeface="方正粗宋简体"/>
                  </a:rPr>
                  <a:t>2002</a:t>
                </a:r>
                <a:r>
                  <a:rPr lang="zh-CN" altLang="en-US" sz="1600" b="1">
                    <a:solidFill>
                      <a:srgbClr val="0073C6"/>
                    </a:solidFill>
                    <a:latin typeface="方正粗宋简体"/>
                  </a:rPr>
                  <a:t>年</a:t>
                </a:r>
              </a:p>
            </p:txBody>
          </p:sp>
        </p:grp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59309" y="4358854"/>
            <a:ext cx="3116263" cy="1643062"/>
            <a:chOff x="-86" y="0"/>
            <a:chExt cx="1963" cy="1035"/>
          </a:xfrm>
        </p:grpSpPr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-86" y="0"/>
              <a:ext cx="1963" cy="1035"/>
              <a:chOff x="-86" y="0"/>
              <a:chExt cx="1963" cy="1035"/>
            </a:xfrm>
          </p:grpSpPr>
          <p:sp>
            <p:nvSpPr>
              <p:cNvPr id="24" name="椭圆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0" cy="680"/>
              </a:xfrm>
              <a:prstGeom prst="ellipse">
                <a:avLst/>
              </a:prstGeom>
              <a:solidFill>
                <a:srgbClr val="B32A20"/>
              </a:solidFill>
              <a:ln>
                <a:noFill/>
              </a:ln>
              <a:effectLst>
                <a:outerShdw dist="38100" algn="ctr" rotWithShape="0">
                  <a:srgbClr val="000000">
                    <a:alpha val="37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endParaRPr lang="zh-CN" altLang="en-US">
                  <a:solidFill>
                    <a:srgbClr val="0073C6"/>
                  </a:solidFill>
                </a:endParaRPr>
              </a:p>
            </p:txBody>
          </p:sp>
          <p:sp>
            <p:nvSpPr>
              <p:cNvPr id="25" name="矩形 13"/>
              <p:cNvSpPr>
                <a:spLocks noChangeArrowheads="1"/>
              </p:cNvSpPr>
              <p:nvPr/>
            </p:nvSpPr>
            <p:spPr bwMode="auto">
              <a:xfrm>
                <a:off x="-86" y="717"/>
                <a:ext cx="1963" cy="318"/>
              </a:xfrm>
              <a:prstGeom prst="rect">
                <a:avLst/>
              </a:pr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1400" dirty="0" err="1">
                    <a:solidFill>
                      <a:srgbClr val="0073C6"/>
                    </a:solidFill>
                    <a:latin typeface="楷体_GB2312" pitchFamily="1" charset="-122"/>
                    <a:ea typeface="楷体_GB2312" pitchFamily="1" charset="-122"/>
                  </a:rPr>
                  <a:t>部分功能从CPU分离，实现硬件加速</a:t>
                </a:r>
                <a:r>
                  <a:rPr lang="en-US" sz="1400" dirty="0">
                    <a:solidFill>
                      <a:srgbClr val="0073C6"/>
                    </a:solidFill>
                    <a:latin typeface="楷体_GB2312" pitchFamily="1" charset="-122"/>
                    <a:ea typeface="楷体_GB2312" pitchFamily="1" charset="-122"/>
                  </a:rPr>
                  <a:t>，</a:t>
                </a:r>
                <a:r>
                  <a:rPr lang="zh-CN" altLang="en-US" sz="1400" dirty="0">
                    <a:solidFill>
                      <a:srgbClr val="0073C6"/>
                    </a:solidFill>
                    <a:latin typeface="楷体_GB2312" pitchFamily="1" charset="-122"/>
                    <a:ea typeface="楷体_GB2312" pitchFamily="1" charset="-122"/>
                  </a:rPr>
                  <a:t>不具有软件编程特性</a:t>
                </a:r>
                <a:endParaRPr lang="zh-CN" altLang="en-US" dirty="0">
                  <a:solidFill>
                    <a:srgbClr val="0073C6"/>
                  </a:solidFill>
                </a:endParaRPr>
              </a:p>
            </p:txBody>
          </p:sp>
        </p:grpSp>
        <p:sp>
          <p:nvSpPr>
            <p:cNvPr id="23" name="矩形 20"/>
            <p:cNvSpPr>
              <a:spLocks noChangeArrowheads="1"/>
            </p:cNvSpPr>
            <p:nvPr/>
          </p:nvSpPr>
          <p:spPr bwMode="auto">
            <a:xfrm>
              <a:off x="61" y="178"/>
              <a:ext cx="5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73C6"/>
                  </a:solidFill>
                  <a:latin typeface="方正粗宋简体"/>
                  <a:ea typeface="方正粗宋简体"/>
                  <a:cs typeface="方正粗宋简体"/>
                </a:rPr>
                <a:t>1990</a:t>
              </a:r>
              <a:r>
                <a:rPr lang="zh-CN" altLang="en-US" sz="1600" b="1" dirty="0">
                  <a:solidFill>
                    <a:srgbClr val="0073C6"/>
                  </a:solidFill>
                  <a:latin typeface="方正粗宋简体"/>
                  <a:ea typeface="方正粗宋简体"/>
                  <a:cs typeface="方正粗宋简体"/>
                </a:rPr>
                <a:t>年</a:t>
              </a:r>
            </a:p>
            <a:p>
              <a:pPr algn="ctr"/>
              <a:r>
                <a:rPr lang="zh-CN" altLang="en-US" sz="1600" b="1" dirty="0">
                  <a:solidFill>
                    <a:srgbClr val="0073C6"/>
                  </a:solidFill>
                  <a:latin typeface="方正粗宋简体"/>
                  <a:ea typeface="方正粗宋简体"/>
                  <a:cs typeface="方正粗宋简体"/>
                </a:rPr>
                <a:t>以前</a:t>
              </a: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59996" y="1803843"/>
            <a:ext cx="3305690" cy="2233612"/>
            <a:chOff x="0" y="0"/>
            <a:chExt cx="2132" cy="1407"/>
          </a:xfrm>
        </p:grpSpPr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817" y="727"/>
              <a:ext cx="680" cy="680"/>
              <a:chOff x="0" y="0"/>
              <a:chExt cx="680" cy="680"/>
            </a:xfrm>
          </p:grpSpPr>
          <p:sp>
            <p:nvSpPr>
              <p:cNvPr id="29" name="椭圆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0" cy="680"/>
              </a:xfrm>
              <a:prstGeom prst="ellipse">
                <a:avLst/>
              </a:prstGeom>
              <a:solidFill>
                <a:srgbClr val="B32A20"/>
              </a:solidFill>
              <a:ln>
                <a:noFill/>
              </a:ln>
              <a:effectLst>
                <a:outerShdw dist="38100" algn="ctr" rotWithShape="0">
                  <a:srgbClr val="000000">
                    <a:alpha val="37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endParaRPr lang="zh-CN" altLang="en-US">
                  <a:solidFill>
                    <a:srgbClr val="0073C6"/>
                  </a:solidFill>
                </a:endParaRPr>
              </a:p>
            </p:txBody>
          </p:sp>
          <p:sp>
            <p:nvSpPr>
              <p:cNvPr id="30" name="矩形 20"/>
              <p:cNvSpPr>
                <a:spLocks noChangeArrowheads="1"/>
              </p:cNvSpPr>
              <p:nvPr/>
            </p:nvSpPr>
            <p:spPr bwMode="auto">
              <a:xfrm>
                <a:off x="107" y="159"/>
                <a:ext cx="52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073C6"/>
                    </a:solidFill>
                    <a:latin typeface="方正粗宋简体"/>
                    <a:ea typeface="方正粗宋简体"/>
                    <a:cs typeface="方正粗宋简体"/>
                  </a:rPr>
                  <a:t>2002</a:t>
                </a:r>
                <a:r>
                  <a:rPr lang="zh-CN" altLang="en-US" sz="1600" b="1">
                    <a:solidFill>
                      <a:srgbClr val="0073C6"/>
                    </a:solidFill>
                    <a:latin typeface="方正粗宋简体"/>
                    <a:ea typeface="方正粗宋简体"/>
                    <a:cs typeface="方正粗宋简体"/>
                  </a:rPr>
                  <a:t>年</a:t>
                </a:r>
              </a:p>
              <a:p>
                <a:pPr algn="ctr"/>
                <a:r>
                  <a:rPr lang="zh-CN" altLang="en-US" sz="1600" b="1">
                    <a:solidFill>
                      <a:srgbClr val="0073C6"/>
                    </a:solidFill>
                    <a:latin typeface="方正粗宋简体"/>
                    <a:ea typeface="方正粗宋简体"/>
                    <a:cs typeface="方正粗宋简体"/>
                  </a:rPr>
                  <a:t>以后</a:t>
                </a:r>
              </a:p>
            </p:txBody>
          </p:sp>
        </p:grpSp>
        <p:sp>
          <p:nvSpPr>
            <p:cNvPr id="28" name="矩形 15"/>
            <p:cNvSpPr>
              <a:spLocks noChangeArrowheads="1"/>
            </p:cNvSpPr>
            <p:nvPr/>
          </p:nvSpPr>
          <p:spPr bwMode="auto">
            <a:xfrm>
              <a:off x="0" y="0"/>
              <a:ext cx="2132" cy="68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dirty="0" smtClean="0">
                  <a:solidFill>
                    <a:srgbClr val="0073C6"/>
                  </a:solidFill>
                  <a:latin typeface="楷体_GB2312" pitchFamily="1" charset="-122"/>
                  <a:ea typeface="楷体_GB2312" pitchFamily="1" charset="-122"/>
                </a:rPr>
                <a:t>GPGPU</a:t>
              </a:r>
              <a:r>
                <a:rPr lang="zh-CN" altLang="en-US" sz="1400" dirty="0" smtClean="0">
                  <a:solidFill>
                    <a:srgbClr val="0073C6"/>
                  </a:solidFill>
                  <a:latin typeface="楷体_GB2312" pitchFamily="1" charset="-122"/>
                  <a:ea typeface="楷体_GB2312" pitchFamily="1" charset="-122"/>
                </a:rPr>
                <a:t>：GPU</a:t>
              </a:r>
              <a:r>
                <a:rPr lang="zh-CN" altLang="en-US" sz="1400" dirty="0">
                  <a:solidFill>
                    <a:srgbClr val="0073C6"/>
                  </a:solidFill>
                  <a:latin typeface="楷体_GB2312" pitchFamily="1" charset="-122"/>
                  <a:ea typeface="楷体_GB2312" pitchFamily="1" charset="-122"/>
                </a:rPr>
                <a:t>已演化为一个新型可编程高性能并行计算资源，全面开启面向通用计算的新时代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95834" y="1052736"/>
            <a:ext cx="72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3C6"/>
                </a:solidFill>
              </a:rPr>
              <a:t>GPGPU</a:t>
            </a:r>
            <a:r>
              <a:rPr lang="zh-CN" altLang="en-US" b="1" dirty="0" smtClean="0">
                <a:solidFill>
                  <a:srgbClr val="0073C6"/>
                </a:solidFill>
              </a:rPr>
              <a:t>：</a:t>
            </a:r>
            <a:r>
              <a:rPr lang="en-US" altLang="zh-CN" b="1" dirty="0" smtClean="0">
                <a:solidFill>
                  <a:srgbClr val="0073C6"/>
                </a:solidFill>
              </a:rPr>
              <a:t>General-purpose </a:t>
            </a:r>
            <a:r>
              <a:rPr lang="en-US" altLang="zh-CN" b="1" dirty="0">
                <a:solidFill>
                  <a:srgbClr val="0073C6"/>
                </a:solidFill>
              </a:rPr>
              <a:t>computing on graphics processing units</a:t>
            </a:r>
            <a:r>
              <a:rPr lang="en-US" altLang="zh-CN" dirty="0">
                <a:solidFill>
                  <a:srgbClr val="0073C6"/>
                </a:solidFill>
              </a:rPr>
              <a:t> </a:t>
            </a:r>
            <a:endParaRPr lang="zh-CN" altLang="en-US" dirty="0">
              <a:solidFill>
                <a:srgbClr val="007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2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400393" cy="277502"/>
          </a:xfrm>
        </p:spPr>
        <p:txBody>
          <a:bodyPr/>
          <a:lstStyle/>
          <a:p>
            <a:r>
              <a:rPr lang="en-US" altLang="zh-CN" dirty="0" smtClean="0"/>
              <a:t>GPGPU</a:t>
            </a:r>
            <a:r>
              <a:rPr lang="zh-CN" altLang="en-US" dirty="0" smtClean="0"/>
              <a:t>技术</a:t>
            </a:r>
            <a:r>
              <a:rPr lang="zh-CN" altLang="en-US" dirty="0"/>
              <a:t>简介</a:t>
            </a:r>
            <a:r>
              <a:rPr lang="zh-CN" altLang="en-US" dirty="0" smtClean="0"/>
              <a:t>：固定渲染管线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95834" y="1052736"/>
            <a:ext cx="72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3C6"/>
                </a:solidFill>
              </a:rPr>
              <a:t>GPU</a:t>
            </a:r>
            <a:r>
              <a:rPr lang="zh-CN" altLang="en-US" b="1" dirty="0" smtClean="0">
                <a:solidFill>
                  <a:srgbClr val="0073C6"/>
                </a:solidFill>
              </a:rPr>
              <a:t>：固定渲染管线（</a:t>
            </a:r>
            <a:r>
              <a:rPr lang="en-US" altLang="zh-CN" b="1" dirty="0" smtClean="0">
                <a:solidFill>
                  <a:srgbClr val="0073C6"/>
                </a:solidFill>
              </a:rPr>
              <a:t>OpenGL</a:t>
            </a:r>
            <a:r>
              <a:rPr lang="zh-CN" altLang="en-US" b="1" dirty="0" smtClean="0">
                <a:solidFill>
                  <a:srgbClr val="0073C6"/>
                </a:solidFill>
              </a:rPr>
              <a:t>、</a:t>
            </a:r>
            <a:r>
              <a:rPr lang="en-US" altLang="zh-CN" b="1" dirty="0" smtClean="0">
                <a:solidFill>
                  <a:srgbClr val="0073C6"/>
                </a:solidFill>
              </a:rPr>
              <a:t>DirectX</a:t>
            </a:r>
            <a:r>
              <a:rPr lang="zh-CN" altLang="en-US" b="1" dirty="0" smtClean="0">
                <a:solidFill>
                  <a:srgbClr val="0073C6"/>
                </a:solidFill>
              </a:rPr>
              <a:t>）</a:t>
            </a:r>
            <a:endParaRPr lang="zh-CN" altLang="en-US" dirty="0">
              <a:solidFill>
                <a:srgbClr val="0073C6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834" y="1578452"/>
            <a:ext cx="5724636" cy="45243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73C6"/>
                </a:solidFill>
              </a:rPr>
              <a:t>void 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display(void)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{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glClear(GL_COLOR_BUFFER_BIT | GL_DEPTH_BUFFER_BIT);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glMatrixMode(GL_MODELVIEW);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glPushMatrix();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glScalef(1.3, 1.3, 1.3);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glRotatef(20.0, 1.0, 0.0, 0.0);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glPushMatrix();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glTranslatef(-0.65, 0.7, 0.0);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glRotatef(90.0, 1.0, 0.0, 0.0);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glCallList(TORUS_MATERIAL);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glutSolidTorus(0.275, 0.85, 10, 15);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.......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glPopMatrix();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glPopAttrib();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glutSwapBuffers();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}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444208" y="4365104"/>
            <a:ext cx="257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3C6"/>
                </a:solidFill>
              </a:rPr>
              <a:t>只能用于渲染图形</a:t>
            </a:r>
            <a:endParaRPr lang="zh-CN" altLang="en-US" dirty="0">
              <a:solidFill>
                <a:srgbClr val="0073C6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89" y="2492896"/>
            <a:ext cx="1968605" cy="15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400393" cy="204170"/>
          </a:xfrm>
        </p:spPr>
        <p:txBody>
          <a:bodyPr/>
          <a:lstStyle/>
          <a:p>
            <a:r>
              <a:rPr lang="en-US" altLang="zh-CN" dirty="0" smtClean="0"/>
              <a:t>GPGPU</a:t>
            </a:r>
            <a:r>
              <a:rPr lang="zh-CN" altLang="en-US" dirty="0" smtClean="0"/>
              <a:t>技术</a:t>
            </a:r>
            <a:r>
              <a:rPr lang="zh-CN" altLang="en-US" dirty="0"/>
              <a:t>简介</a:t>
            </a:r>
            <a:r>
              <a:rPr lang="zh-CN" altLang="en-US" dirty="0" smtClean="0"/>
              <a:t>：着色器编程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5834" y="1052736"/>
            <a:ext cx="72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3C6"/>
                </a:solidFill>
              </a:rPr>
              <a:t>GPGPU</a:t>
            </a:r>
            <a:r>
              <a:rPr lang="zh-CN" altLang="en-US" b="1" dirty="0" smtClean="0">
                <a:solidFill>
                  <a:srgbClr val="0073C6"/>
                </a:solidFill>
              </a:rPr>
              <a:t>：可编程</a:t>
            </a:r>
            <a:r>
              <a:rPr lang="en-US" altLang="zh-CN" b="1" dirty="0" err="1" smtClean="0">
                <a:solidFill>
                  <a:srgbClr val="0073C6"/>
                </a:solidFill>
              </a:rPr>
              <a:t>shader</a:t>
            </a:r>
            <a:r>
              <a:rPr lang="zh-CN" altLang="en-US" b="1" dirty="0" smtClean="0">
                <a:solidFill>
                  <a:srgbClr val="0073C6"/>
                </a:solidFill>
              </a:rPr>
              <a:t>语言（</a:t>
            </a:r>
            <a:r>
              <a:rPr lang="en-US" altLang="zh-CN" b="1" dirty="0" smtClean="0">
                <a:solidFill>
                  <a:srgbClr val="0073C6"/>
                </a:solidFill>
              </a:rPr>
              <a:t>GLSL</a:t>
            </a:r>
            <a:r>
              <a:rPr lang="zh-CN" altLang="en-US" b="1" dirty="0" smtClean="0">
                <a:solidFill>
                  <a:srgbClr val="0073C6"/>
                </a:solidFill>
              </a:rPr>
              <a:t>、</a:t>
            </a:r>
            <a:r>
              <a:rPr lang="en-US" altLang="zh-CN" b="1" dirty="0" smtClean="0">
                <a:solidFill>
                  <a:srgbClr val="0073C6"/>
                </a:solidFill>
              </a:rPr>
              <a:t>HLSL</a:t>
            </a:r>
            <a:r>
              <a:rPr lang="zh-CN" altLang="en-US" b="1" dirty="0" smtClean="0">
                <a:solidFill>
                  <a:srgbClr val="0073C6"/>
                </a:solidFill>
              </a:rPr>
              <a:t>）</a:t>
            </a:r>
            <a:r>
              <a:rPr lang="en-US" altLang="zh-CN" dirty="0">
                <a:solidFill>
                  <a:srgbClr val="0073C6"/>
                </a:solidFill>
              </a:rPr>
              <a:t> </a:t>
            </a:r>
            <a:endParaRPr lang="zh-CN" altLang="en-US" dirty="0">
              <a:solidFill>
                <a:srgbClr val="0073C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293" y="1566084"/>
            <a:ext cx="5372843" cy="267765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73C6"/>
                </a:solidFill>
              </a:rPr>
              <a:t>顶</a:t>
            </a:r>
            <a:r>
              <a:rPr lang="zh-CN" altLang="en-US" sz="1400" b="1" dirty="0" smtClean="0">
                <a:solidFill>
                  <a:srgbClr val="0073C6"/>
                </a:solidFill>
              </a:rPr>
              <a:t>点着色器</a:t>
            </a:r>
            <a:r>
              <a:rPr lang="en-US" altLang="zh-CN" sz="1400" b="1" dirty="0" smtClean="0">
                <a:solidFill>
                  <a:srgbClr val="0073C6"/>
                </a:solidFill>
              </a:rPr>
              <a:t>:</a:t>
            </a:r>
          </a:p>
          <a:p>
            <a:r>
              <a:rPr lang="zh-CN" altLang="en-US" sz="1400" dirty="0" smtClean="0">
                <a:solidFill>
                  <a:srgbClr val="0073C6"/>
                </a:solidFill>
              </a:rPr>
              <a:t>void </a:t>
            </a:r>
            <a:r>
              <a:rPr lang="zh-CN" altLang="en-US" sz="1400" dirty="0">
                <a:solidFill>
                  <a:srgbClr val="0073C6"/>
                </a:solidFill>
              </a:rPr>
              <a:t>main() {</a:t>
            </a:r>
          </a:p>
          <a:p>
            <a:endParaRPr lang="zh-CN" altLang="en-US" sz="1400" dirty="0">
              <a:solidFill>
                <a:srgbClr val="0073C6"/>
              </a:solidFill>
            </a:endParaRPr>
          </a:p>
          <a:p>
            <a:r>
              <a:rPr lang="zh-CN" altLang="en-US" sz="1400" dirty="0">
                <a:solidFill>
                  <a:srgbClr val="0073C6"/>
                </a:solidFill>
              </a:rPr>
              <a:t>    vec3 normal, lightDir;</a:t>
            </a:r>
          </a:p>
          <a:p>
            <a:r>
              <a:rPr lang="zh-CN" altLang="en-US" sz="1400" dirty="0">
                <a:solidFill>
                  <a:srgbClr val="0073C6"/>
                </a:solidFill>
              </a:rPr>
              <a:t>    vec4 diffuse;</a:t>
            </a:r>
          </a:p>
          <a:p>
            <a:r>
              <a:rPr lang="zh-CN" altLang="en-US" sz="1400" dirty="0">
                <a:solidFill>
                  <a:srgbClr val="0073C6"/>
                </a:solidFill>
              </a:rPr>
              <a:t>    float NdotL;</a:t>
            </a:r>
          </a:p>
          <a:p>
            <a:r>
              <a:rPr lang="zh-CN" altLang="en-US" sz="1400" dirty="0">
                <a:solidFill>
                  <a:srgbClr val="0073C6"/>
                </a:solidFill>
              </a:rPr>
              <a:t>    normal = normalize(gl_NormalMatrix * gl_Normal);</a:t>
            </a:r>
          </a:p>
          <a:p>
            <a:r>
              <a:rPr lang="zh-CN" altLang="en-US" sz="1400" dirty="0">
                <a:solidFill>
                  <a:srgbClr val="0073C6"/>
                </a:solidFill>
              </a:rPr>
              <a:t>    lightDir = normalize(vec3(gl_LightSource[0].position));   /* cosθ */</a:t>
            </a:r>
          </a:p>
          <a:p>
            <a:r>
              <a:rPr lang="zh-CN" altLang="en-US" sz="1400" dirty="0" smtClean="0">
                <a:solidFill>
                  <a:srgbClr val="0073C6"/>
                </a:solidFill>
              </a:rPr>
              <a:t>    NdotL </a:t>
            </a:r>
            <a:r>
              <a:rPr lang="zh-CN" altLang="en-US" sz="1400" dirty="0">
                <a:solidFill>
                  <a:srgbClr val="0073C6"/>
                </a:solidFill>
              </a:rPr>
              <a:t>= max(dot(normal, lightDir), 0.0);/* 散射项 */</a:t>
            </a:r>
          </a:p>
          <a:p>
            <a:r>
              <a:rPr lang="zh-CN" altLang="en-US" sz="1400" dirty="0" smtClean="0">
                <a:solidFill>
                  <a:srgbClr val="0073C6"/>
                </a:solidFill>
              </a:rPr>
              <a:t>    diffuse </a:t>
            </a:r>
            <a:r>
              <a:rPr lang="zh-CN" altLang="en-US" sz="1400" dirty="0">
                <a:solidFill>
                  <a:srgbClr val="0073C6"/>
                </a:solidFill>
              </a:rPr>
              <a:t>= gl_FrontMaterial.diffuse * gl_LightSource[0].diffuse;</a:t>
            </a:r>
          </a:p>
          <a:p>
            <a:r>
              <a:rPr lang="zh-CN" altLang="en-US" sz="1400" dirty="0">
                <a:solidFill>
                  <a:srgbClr val="0073C6"/>
                </a:solidFill>
              </a:rPr>
              <a:t> </a:t>
            </a:r>
            <a:r>
              <a:rPr lang="zh-CN" altLang="en-US" sz="1400" dirty="0" smtClean="0">
                <a:solidFill>
                  <a:srgbClr val="0073C6"/>
                </a:solidFill>
              </a:rPr>
              <a:t>   gl</a:t>
            </a:r>
            <a:r>
              <a:rPr lang="zh-CN" altLang="en-US" sz="1400" dirty="0">
                <a:solidFill>
                  <a:srgbClr val="0073C6"/>
                </a:solidFill>
              </a:rPr>
              <a:t>_FrontColor = NdotL * diffuse;gl_Position = ftransform();</a:t>
            </a:r>
          </a:p>
          <a:p>
            <a:r>
              <a:rPr lang="zh-CN" altLang="en-US" sz="1400" dirty="0">
                <a:solidFill>
                  <a:srgbClr val="0073C6"/>
                </a:solidFill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24484" y="4614396"/>
            <a:ext cx="5371652" cy="1077218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3C6"/>
                </a:solidFill>
              </a:rPr>
              <a:t>片段着色器：</a:t>
            </a:r>
            <a:endParaRPr lang="en-US" altLang="zh-CN" sz="1600" b="1" dirty="0" smtClean="0">
              <a:solidFill>
                <a:srgbClr val="0073C6"/>
              </a:solidFill>
            </a:endParaRPr>
          </a:p>
          <a:p>
            <a:r>
              <a:rPr lang="zh-CN" altLang="en-US" sz="1600" dirty="0" smtClean="0">
                <a:solidFill>
                  <a:srgbClr val="0073C6"/>
                </a:solidFill>
              </a:rPr>
              <a:t>void </a:t>
            </a:r>
            <a:r>
              <a:rPr lang="zh-CN" altLang="en-US" sz="1600" dirty="0">
                <a:solidFill>
                  <a:srgbClr val="0073C6"/>
                </a:solidFill>
              </a:rPr>
              <a:t>main</a:t>
            </a:r>
            <a:r>
              <a:rPr lang="zh-CN" altLang="en-US" sz="1600" dirty="0" smtClean="0">
                <a:solidFill>
                  <a:srgbClr val="0073C6"/>
                </a:solidFill>
              </a:rPr>
              <a:t>(){</a:t>
            </a:r>
            <a:endParaRPr lang="zh-CN" altLang="en-US" sz="1600" dirty="0">
              <a:solidFill>
                <a:srgbClr val="0073C6"/>
              </a:solidFill>
            </a:endParaRPr>
          </a:p>
          <a:p>
            <a:r>
              <a:rPr lang="zh-CN" altLang="en-US" sz="1600" dirty="0" smtClean="0">
                <a:solidFill>
                  <a:srgbClr val="0073C6"/>
                </a:solidFill>
              </a:rPr>
              <a:t>    gl</a:t>
            </a:r>
            <a:r>
              <a:rPr lang="zh-CN" altLang="en-US" sz="1600" dirty="0">
                <a:solidFill>
                  <a:srgbClr val="0073C6"/>
                </a:solidFill>
              </a:rPr>
              <a:t>_FragColor = gl_Color;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38056" y="3858114"/>
            <a:ext cx="1981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3C6"/>
                </a:solidFill>
              </a:rPr>
              <a:t>初步具有</a:t>
            </a:r>
            <a:r>
              <a:rPr lang="en-US" altLang="zh-CN" dirty="0" smtClean="0">
                <a:solidFill>
                  <a:srgbClr val="0073C6"/>
                </a:solidFill>
              </a:rPr>
              <a:t>GPGPU</a:t>
            </a:r>
            <a:r>
              <a:rPr lang="zh-CN" altLang="en-US" dirty="0" smtClean="0">
                <a:solidFill>
                  <a:srgbClr val="0073C6"/>
                </a:solidFill>
              </a:rPr>
              <a:t>能力，可以用于除图形渲染的其他领域，比如图像处理</a:t>
            </a:r>
            <a:endParaRPr lang="zh-CN" altLang="en-US" dirty="0">
              <a:solidFill>
                <a:srgbClr val="0073C6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114866"/>
            <a:ext cx="1626154" cy="16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7789817" cy="574826"/>
          </a:xfrm>
        </p:spPr>
        <p:txBody>
          <a:bodyPr/>
          <a:lstStyle/>
          <a:p>
            <a:r>
              <a:rPr lang="en-US" altLang="zh-CN" dirty="0" smtClean="0"/>
              <a:t>GPGPU</a:t>
            </a:r>
            <a:r>
              <a:rPr lang="zh-CN" altLang="en-US" dirty="0" smtClean="0"/>
              <a:t>技术</a:t>
            </a:r>
            <a:r>
              <a:rPr lang="zh-CN" altLang="en-US" dirty="0"/>
              <a:t>简介</a:t>
            </a:r>
            <a:r>
              <a:rPr lang="zh-CN" altLang="en-US" dirty="0" smtClean="0"/>
              <a:t>：专用</a:t>
            </a:r>
            <a:r>
              <a:rPr lang="en-US" altLang="zh-CN" dirty="0" smtClean="0"/>
              <a:t>GPGPU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5834" y="1052736"/>
            <a:ext cx="72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3C6"/>
                </a:solidFill>
              </a:rPr>
              <a:t>GPGPU</a:t>
            </a:r>
            <a:r>
              <a:rPr lang="zh-CN" altLang="en-US" b="1" dirty="0" smtClean="0">
                <a:solidFill>
                  <a:srgbClr val="0073C6"/>
                </a:solidFill>
              </a:rPr>
              <a:t>：类</a:t>
            </a:r>
            <a:r>
              <a:rPr lang="en-US" altLang="zh-CN" b="1" dirty="0" smtClean="0">
                <a:solidFill>
                  <a:srgbClr val="0073C6"/>
                </a:solidFill>
              </a:rPr>
              <a:t>C</a:t>
            </a:r>
            <a:r>
              <a:rPr lang="zh-CN" altLang="en-US" b="1" dirty="0" smtClean="0">
                <a:solidFill>
                  <a:srgbClr val="0073C6"/>
                </a:solidFill>
              </a:rPr>
              <a:t>语言（</a:t>
            </a:r>
            <a:r>
              <a:rPr lang="en-US" altLang="zh-CN" b="1" dirty="0">
                <a:solidFill>
                  <a:srgbClr val="0073C6"/>
                </a:solidFill>
              </a:rPr>
              <a:t>CUDA</a:t>
            </a:r>
            <a:r>
              <a:rPr lang="zh-CN" altLang="en-US" b="1" dirty="0" smtClean="0">
                <a:solidFill>
                  <a:srgbClr val="0073C6"/>
                </a:solidFill>
              </a:rPr>
              <a:t>、</a:t>
            </a:r>
            <a:r>
              <a:rPr lang="en-US" altLang="zh-CN" b="1" dirty="0" err="1" smtClean="0">
                <a:solidFill>
                  <a:srgbClr val="0073C6"/>
                </a:solidFill>
              </a:rPr>
              <a:t>OpenCL</a:t>
            </a:r>
            <a:r>
              <a:rPr lang="zh-CN" altLang="en-US" b="1" dirty="0" smtClean="0">
                <a:solidFill>
                  <a:srgbClr val="0073C6"/>
                </a:solidFill>
              </a:rPr>
              <a:t>）</a:t>
            </a:r>
            <a:r>
              <a:rPr lang="en-US" altLang="zh-CN" dirty="0">
                <a:solidFill>
                  <a:srgbClr val="0073C6"/>
                </a:solidFill>
              </a:rPr>
              <a:t> </a:t>
            </a:r>
            <a:endParaRPr lang="zh-CN" altLang="en-US" dirty="0">
              <a:solidFill>
                <a:srgbClr val="0073C6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42" y="1916832"/>
            <a:ext cx="2930575" cy="216879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834" y="2023521"/>
            <a:ext cx="4968254" cy="206210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 smtClean="0">
                <a:solidFill>
                  <a:srgbClr val="0073C6"/>
                </a:solidFill>
              </a:rPr>
              <a:t>Kernel</a:t>
            </a:r>
            <a:r>
              <a:rPr lang="zh-CN" altLang="en-US" sz="1600" b="1" dirty="0" smtClean="0">
                <a:solidFill>
                  <a:srgbClr val="0073C6"/>
                </a:solidFill>
              </a:rPr>
              <a:t>函数（矩阵相加）：</a:t>
            </a:r>
            <a:endParaRPr lang="en-US" altLang="zh-CN" sz="1600" b="1" dirty="0" smtClean="0">
              <a:solidFill>
                <a:srgbClr val="0073C6"/>
              </a:solidFill>
            </a:endParaRPr>
          </a:p>
          <a:p>
            <a:r>
              <a:rPr lang="zh-CN" altLang="en-US" sz="1600" dirty="0" smtClean="0">
                <a:solidFill>
                  <a:srgbClr val="0073C6"/>
                </a:solidFill>
              </a:rPr>
              <a:t>__</a:t>
            </a:r>
            <a:r>
              <a:rPr lang="zh-CN" altLang="en-US" sz="1600" dirty="0">
                <a:solidFill>
                  <a:srgbClr val="0073C6"/>
                </a:solidFill>
              </a:rPr>
              <a:t>global__ void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vector_add(int *vecA, int *vecB, int *outC)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{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  // current thread ID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  int tIdx = threadIdx.x + blockIdx.x * blockDim.x;</a:t>
            </a:r>
          </a:p>
          <a:p>
            <a:r>
              <a:rPr lang="zh-CN" altLang="en-US" sz="1600" dirty="0">
                <a:solidFill>
                  <a:srgbClr val="0073C6"/>
                </a:solidFill>
              </a:rPr>
              <a:t>    outC[tIdx] = vecA[tIdx] + vecB[tIdx];</a:t>
            </a:r>
          </a:p>
          <a:p>
            <a:r>
              <a:rPr lang="zh-CN" altLang="en-US" sz="1600" dirty="0" smtClean="0">
                <a:solidFill>
                  <a:srgbClr val="0073C6"/>
                </a:solidFill>
              </a:rPr>
              <a:t>}</a:t>
            </a:r>
            <a:endParaRPr lang="zh-CN" altLang="en-US" sz="1600" dirty="0">
              <a:solidFill>
                <a:srgbClr val="0073C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5834" y="4578958"/>
            <a:ext cx="430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3C6"/>
                </a:solidFill>
              </a:rPr>
              <a:t>被广泛应用于深度学习、金融、石油勘探等各个领域</a:t>
            </a:r>
            <a:endParaRPr lang="zh-CN" altLang="en-US" dirty="0">
              <a:solidFill>
                <a:srgbClr val="007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5943" y="477910"/>
            <a:ext cx="8222485" cy="684996"/>
          </a:xfrm>
        </p:spPr>
        <p:txBody>
          <a:bodyPr/>
          <a:lstStyle/>
          <a:p>
            <a:r>
              <a:rPr lang="en-US" altLang="zh-CN" dirty="0" smtClean="0"/>
              <a:t>GPGPU</a:t>
            </a:r>
            <a:r>
              <a:rPr lang="zh-CN" altLang="en-US" dirty="0" smtClean="0"/>
              <a:t>技术</a:t>
            </a:r>
            <a:r>
              <a:rPr lang="zh-CN" altLang="en-US" dirty="0"/>
              <a:t>简介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CPU+GPU</a:t>
            </a:r>
            <a:r>
              <a:rPr lang="zh-CN" altLang="en-US" dirty="0" smtClean="0"/>
              <a:t>异构运算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5943" y="931492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5943" y="1162906"/>
            <a:ext cx="8472518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zh-CN" altLang="en-US" sz="2400" dirty="0" smtClean="0">
              <a:solidFill>
                <a:srgbClr val="0073C6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45976" y="1657494"/>
            <a:ext cx="7972452" cy="340578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altLang="zh-CN" sz="2400" dirty="0" smtClean="0">
                <a:solidFill>
                  <a:srgbClr val="0073C6"/>
                </a:solidFill>
              </a:rPr>
              <a:t>CPU </a:t>
            </a:r>
            <a:r>
              <a:rPr lang="zh-CN" altLang="en-US" sz="2400" dirty="0" smtClean="0">
                <a:solidFill>
                  <a:srgbClr val="0073C6"/>
                </a:solidFill>
              </a:rPr>
              <a:t>负责逻辑性强的事务计算</a:t>
            </a:r>
            <a:endParaRPr lang="en-US" altLang="zh-CN" sz="2400" dirty="0" smtClean="0">
              <a:solidFill>
                <a:srgbClr val="0073C6"/>
              </a:solidFill>
            </a:endParaRPr>
          </a:p>
          <a:p>
            <a:pPr marL="285750" lvl="2" indent="-285750" defTabSz="914400">
              <a:lnSpc>
                <a:spcPct val="150000"/>
              </a:lnSpc>
              <a:spcBef>
                <a:spcPts val="750"/>
              </a:spcBef>
              <a:buBlip>
                <a:blip r:embed="rId3"/>
              </a:buBlip>
            </a:pPr>
            <a:r>
              <a:rPr lang="zh-CN" altLang="en-US" sz="1600" dirty="0">
                <a:solidFill>
                  <a:srgbClr val="0058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复杂的逻辑和分支预测</a:t>
            </a:r>
            <a:endParaRPr lang="en-US" altLang="zh-CN" sz="1600" dirty="0">
              <a:solidFill>
                <a:srgbClr val="00589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lvl="2" indent="-285750" defTabSz="914400">
              <a:lnSpc>
                <a:spcPct val="150000"/>
              </a:lnSpc>
              <a:spcBef>
                <a:spcPts val="750"/>
              </a:spcBef>
              <a:buBlip>
                <a:blip r:embed="rId3"/>
              </a:buBlip>
            </a:pPr>
            <a:r>
              <a:rPr lang="zh-CN" altLang="en-US" sz="1600" dirty="0">
                <a:solidFill>
                  <a:srgbClr val="0058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大量的缓存</a:t>
            </a:r>
            <a:endParaRPr lang="en-US" altLang="zh-CN" sz="1600" dirty="0">
              <a:solidFill>
                <a:srgbClr val="00589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514350" lvl="2">
              <a:spcBef>
                <a:spcPts val="750"/>
              </a:spcBef>
            </a:pPr>
            <a:endParaRPr lang="en-US" altLang="zh-CN" sz="2400" dirty="0" smtClean="0">
              <a:solidFill>
                <a:srgbClr val="0073C6"/>
              </a:solidFill>
            </a:endParaRPr>
          </a:p>
          <a:p>
            <a:pPr marL="342900" lvl="1" indent="-342900"/>
            <a:r>
              <a:rPr lang="en-US" altLang="zh-CN" sz="2400" dirty="0" smtClean="0">
                <a:solidFill>
                  <a:srgbClr val="0073C6"/>
                </a:solidFill>
              </a:rPr>
              <a:t>GPU </a:t>
            </a:r>
            <a:r>
              <a:rPr lang="zh-CN" altLang="en-US" sz="2400" dirty="0" smtClean="0">
                <a:solidFill>
                  <a:srgbClr val="0073C6"/>
                </a:solidFill>
              </a:rPr>
              <a:t>负责高密度的计算任务</a:t>
            </a:r>
            <a:endParaRPr lang="en-US" altLang="zh-CN" sz="2400" dirty="0" smtClean="0">
              <a:solidFill>
                <a:srgbClr val="0073C6"/>
              </a:solidFill>
            </a:endParaRPr>
          </a:p>
          <a:p>
            <a:pPr marL="285750" lvl="2" indent="-285750" defTabSz="914400">
              <a:lnSpc>
                <a:spcPct val="150000"/>
              </a:lnSpc>
              <a:spcBef>
                <a:spcPts val="750"/>
              </a:spcBef>
              <a:buBlip>
                <a:blip r:embed="rId3"/>
              </a:buBlip>
            </a:pPr>
            <a:r>
              <a:rPr lang="zh-CN" altLang="en-US" sz="1600" dirty="0">
                <a:solidFill>
                  <a:srgbClr val="0058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大量的执行单元</a:t>
            </a:r>
            <a:endParaRPr lang="en-US" altLang="zh-CN" sz="1600" dirty="0">
              <a:solidFill>
                <a:srgbClr val="00589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1934" y="1497151"/>
            <a:ext cx="7033826" cy="4408632"/>
          </a:xfrm>
        </p:spPr>
        <p:txBody>
          <a:bodyPr/>
          <a:lstStyle/>
          <a:p>
            <a:pPr indent="0">
              <a:buNone/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en-US" altLang="zh-CN" dirty="0"/>
              <a:t>GPGPU</a:t>
            </a:r>
            <a:r>
              <a:rPr lang="zh-CN" altLang="en-US" dirty="0"/>
              <a:t>技术简介</a:t>
            </a:r>
            <a:endParaRPr lang="en-US" altLang="zh-CN" dirty="0"/>
          </a:p>
          <a:p>
            <a:pPr>
              <a:buBlip>
                <a:blip r:embed="rId2"/>
              </a:buBlip>
            </a:pPr>
            <a:r>
              <a:rPr lang="en-US" altLang="zh-CN" b="1" dirty="0" smtClean="0">
                <a:solidFill>
                  <a:srgbClr val="92D050"/>
                </a:solidFill>
              </a:rPr>
              <a:t>CUDA</a:t>
            </a:r>
            <a:r>
              <a:rPr lang="zh-CN" altLang="en-US" b="1" dirty="0" smtClean="0">
                <a:solidFill>
                  <a:srgbClr val="92D050"/>
                </a:solidFill>
              </a:rPr>
              <a:t>编程入门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CUDA</a:t>
            </a:r>
            <a:r>
              <a:rPr lang="zh-CN" altLang="en-US" dirty="0" smtClean="0"/>
              <a:t>常用优化技术及案例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8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26461</TotalTime>
  <Words>2942</Words>
  <Application>Microsoft Office PowerPoint</Application>
  <PresentationFormat>全屏显示(4:3)</PresentationFormat>
  <Paragraphs>489</Paragraphs>
  <Slides>36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Angsana New</vt:lpstr>
      <vt:lpstr>方正粗宋简体</vt:lpstr>
      <vt:lpstr>楷体_GB2312</vt:lpstr>
      <vt:lpstr>宋体</vt:lpstr>
      <vt:lpstr>微软雅黑</vt:lpstr>
      <vt:lpstr>微软雅黑 Light</vt:lpstr>
      <vt:lpstr>Arial</vt:lpstr>
      <vt:lpstr>Arial Bold</vt:lpstr>
      <vt:lpstr>Calibri</vt:lpstr>
      <vt:lpstr>Calibri Light</vt:lpstr>
      <vt:lpstr>Cambria</vt:lpstr>
      <vt:lpstr>Consolas</vt:lpstr>
      <vt:lpstr>Courier New</vt:lpstr>
      <vt:lpstr>Impact</vt:lpstr>
      <vt:lpstr>Times New Roman</vt:lpstr>
      <vt:lpstr>Trebuchet MS</vt:lpstr>
      <vt:lpstr>Wingdings</vt:lpstr>
      <vt:lpstr>自定义设计方案</vt:lpstr>
      <vt:lpstr>Visio</vt:lpstr>
      <vt:lpstr> 异构优化总结与实战案例分享 —GPU篇</vt:lpstr>
      <vt:lpstr>目录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江宏武</dc:creator>
  <cp:lastModifiedBy>朱晓斐</cp:lastModifiedBy>
  <cp:revision>1696</cp:revision>
  <cp:lastPrinted>2017-01-16T03:23:25Z</cp:lastPrinted>
  <dcterms:created xsi:type="dcterms:W3CDTF">2015-07-31T08:15:03Z</dcterms:created>
  <dcterms:modified xsi:type="dcterms:W3CDTF">2020-11-11T11:45:45Z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