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798" r:id="rId3"/>
    <p:sldId id="872" r:id="rId4"/>
    <p:sldId id="998" r:id="rId5"/>
    <p:sldId id="935" r:id="rId6"/>
    <p:sldId id="987" r:id="rId7"/>
    <p:sldId id="988" r:id="rId8"/>
    <p:sldId id="985" r:id="rId9"/>
    <p:sldId id="999" r:id="rId10"/>
    <p:sldId id="989" r:id="rId11"/>
    <p:sldId id="990" r:id="rId12"/>
    <p:sldId id="991" r:id="rId13"/>
    <p:sldId id="992" r:id="rId14"/>
    <p:sldId id="993" r:id="rId15"/>
    <p:sldId id="996" r:id="rId16"/>
    <p:sldId id="994" r:id="rId17"/>
    <p:sldId id="997" r:id="rId18"/>
    <p:sldId id="1000" r:id="rId19"/>
    <p:sldId id="995" r:id="rId20"/>
    <p:sldId id="98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C653593-75B5-4BD1-8982-03DC669F2BDE}">
          <p14:sldIdLst>
            <p14:sldId id="265"/>
            <p14:sldId id="798"/>
            <p14:sldId id="872"/>
            <p14:sldId id="998"/>
            <p14:sldId id="935"/>
            <p14:sldId id="987"/>
            <p14:sldId id="988"/>
            <p14:sldId id="985"/>
            <p14:sldId id="999"/>
            <p14:sldId id="989"/>
            <p14:sldId id="990"/>
            <p14:sldId id="991"/>
            <p14:sldId id="992"/>
            <p14:sldId id="993"/>
            <p14:sldId id="996"/>
            <p14:sldId id="994"/>
            <p14:sldId id="997"/>
            <p14:sldId id="1000"/>
            <p14:sldId id="995"/>
            <p14:sldId id="9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5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A8D08D"/>
    <a:srgbClr val="6699FF"/>
    <a:srgbClr val="8FCD4C"/>
    <a:srgbClr val="FF9933"/>
    <a:srgbClr val="0099FF"/>
    <a:srgbClr val="CC3300"/>
    <a:srgbClr val="3C8C93"/>
    <a:srgbClr val="FF0000"/>
    <a:srgbClr val="FC6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4185" autoAdjust="0"/>
  </p:normalViewPr>
  <p:slideViewPr>
    <p:cSldViewPr>
      <p:cViewPr varScale="1">
        <p:scale>
          <a:sx n="83" d="100"/>
          <a:sy n="83" d="100"/>
        </p:scale>
        <p:origin x="656" y="4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628" y="-102"/>
      </p:cViewPr>
      <p:guideLst>
        <p:guide orient="horz" pos="275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7AB0-0D50-402D-B159-8CB36F552C12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9B00F-FD40-4F27-9D51-588E82D48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40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F5DBA-2D19-485B-98A3-2CD7ED64ED9F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2162-33FA-4BB3-BEC7-9E0AAF79E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81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2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9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30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4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9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9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29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484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①</a:t>
            </a:r>
            <a:r>
              <a:rPr lang="en-US" altLang="zh-CN" dirty="0" smtClean="0"/>
              <a:t>PGS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②小语种标注无法满足传统训练方案，端到端方案具备更佳的</a:t>
            </a:r>
            <a:endParaRPr lang="en-US" altLang="zh-CN" dirty="0" smtClean="0"/>
          </a:p>
          <a:p>
            <a:r>
              <a:rPr lang="zh-CN" altLang="en-US" dirty="0" smtClean="0"/>
              <a:t>模型工程化方案</a:t>
            </a:r>
            <a:endParaRPr lang="en-US" altLang="zh-CN" dirty="0" smtClean="0"/>
          </a:p>
          <a:p>
            <a:r>
              <a:rPr lang="zh-CN" altLang="en-US" dirty="0" smtClean="0"/>
              <a:t>①模型结构</a:t>
            </a:r>
            <a:endParaRPr lang="en-US" altLang="zh-CN" dirty="0" smtClean="0"/>
          </a:p>
          <a:p>
            <a:r>
              <a:rPr lang="zh-CN" altLang="en-US" dirty="0" smtClean="0"/>
              <a:t>②模型</a:t>
            </a:r>
            <a:r>
              <a:rPr lang="en-US" altLang="zh-CN" dirty="0" smtClean="0"/>
              <a:t>BB</a:t>
            </a:r>
            <a:r>
              <a:rPr lang="zh-CN" altLang="en-US" dirty="0" smtClean="0"/>
              <a:t>设计，窗长设置，数据回写方案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模型工程优化</a:t>
            </a:r>
            <a:endParaRPr lang="en-US" altLang="zh-CN" dirty="0" smtClean="0"/>
          </a:p>
          <a:p>
            <a:r>
              <a:rPr lang="zh-CN" altLang="en-US" dirty="0" smtClean="0"/>
              <a:t>①数据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优化，多流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并行、连续内存存储</a:t>
            </a:r>
            <a:endParaRPr lang="en-US" altLang="zh-CN" dirty="0" smtClean="0"/>
          </a:p>
          <a:p>
            <a:r>
              <a:rPr lang="zh-CN" altLang="en-US" dirty="0" smtClean="0"/>
              <a:t>②模型裁剪  减小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层数或者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层数、或者隐层的维度，目的是降低计算量</a:t>
            </a:r>
            <a:endParaRPr lang="en-US" altLang="zh-CN" dirty="0" smtClean="0"/>
          </a:p>
          <a:p>
            <a:r>
              <a:rPr lang="zh-CN" altLang="en-US" dirty="0" smtClean="0"/>
              <a:t>③模型异构计算</a:t>
            </a:r>
            <a:endParaRPr lang="en-US" altLang="zh-CN" dirty="0" smtClean="0"/>
          </a:p>
          <a:p>
            <a:r>
              <a:rPr lang="zh-CN" altLang="en-US" dirty="0" smtClean="0"/>
              <a:t>④端到端体验反馈表格设计、体验项确定、体验反馈表格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01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5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①</a:t>
            </a:r>
            <a:r>
              <a:rPr lang="en-US" altLang="zh-CN" dirty="0" smtClean="0"/>
              <a:t>PGS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②小语种标注无法满足传统训练方案，端到端方案具备更佳的</a:t>
            </a:r>
            <a:endParaRPr lang="en-US" altLang="zh-CN" dirty="0" smtClean="0"/>
          </a:p>
          <a:p>
            <a:r>
              <a:rPr lang="zh-CN" altLang="en-US" dirty="0" smtClean="0"/>
              <a:t>模型工程化方案</a:t>
            </a:r>
            <a:endParaRPr lang="en-US" altLang="zh-CN" dirty="0" smtClean="0"/>
          </a:p>
          <a:p>
            <a:r>
              <a:rPr lang="zh-CN" altLang="en-US" dirty="0" smtClean="0"/>
              <a:t>①模型结构</a:t>
            </a:r>
            <a:endParaRPr lang="en-US" altLang="zh-CN" dirty="0" smtClean="0"/>
          </a:p>
          <a:p>
            <a:r>
              <a:rPr lang="zh-CN" altLang="en-US" dirty="0" smtClean="0"/>
              <a:t>②模型</a:t>
            </a:r>
            <a:r>
              <a:rPr lang="en-US" altLang="zh-CN" dirty="0" smtClean="0"/>
              <a:t>BB</a:t>
            </a:r>
            <a:r>
              <a:rPr lang="zh-CN" altLang="en-US" dirty="0" smtClean="0"/>
              <a:t>设计，窗长设置，数据回写方案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模型工程优化</a:t>
            </a:r>
            <a:endParaRPr lang="en-US" altLang="zh-CN" dirty="0" smtClean="0"/>
          </a:p>
          <a:p>
            <a:r>
              <a:rPr lang="zh-CN" altLang="en-US" dirty="0" smtClean="0"/>
              <a:t>①数据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优化，多流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并行、连续内存存储</a:t>
            </a:r>
            <a:endParaRPr lang="en-US" altLang="zh-CN" dirty="0" smtClean="0"/>
          </a:p>
          <a:p>
            <a:r>
              <a:rPr lang="zh-CN" altLang="en-US" dirty="0" smtClean="0"/>
              <a:t>②模型裁剪  减小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层数或者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层数、或者隐层的维度，目的是降低计算量</a:t>
            </a:r>
            <a:endParaRPr lang="en-US" altLang="zh-CN" dirty="0" smtClean="0"/>
          </a:p>
          <a:p>
            <a:r>
              <a:rPr lang="zh-CN" altLang="en-US" dirty="0" smtClean="0"/>
              <a:t>③模型异构计算</a:t>
            </a:r>
            <a:endParaRPr lang="en-US" altLang="zh-CN" dirty="0" smtClean="0"/>
          </a:p>
          <a:p>
            <a:r>
              <a:rPr lang="zh-CN" altLang="en-US" dirty="0" smtClean="0"/>
              <a:t>④端到端体验反馈表格设计、体验项确定、体验反馈表格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63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9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1.BB</a:t>
            </a:r>
            <a:r>
              <a:rPr lang="zh-CN" altLang="en-US" dirty="0" smtClean="0"/>
              <a:t>的全称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2.BB</a:t>
            </a:r>
            <a:r>
              <a:rPr lang="zh-CN" altLang="en-US" dirty="0" smtClean="0"/>
              <a:t>的功能，数据存储和下发，实现并发，但是</a:t>
            </a:r>
            <a:r>
              <a:rPr lang="en-US" altLang="zh-CN" dirty="0" smtClean="0"/>
              <a:t>BB</a:t>
            </a:r>
            <a:r>
              <a:rPr lang="zh-CN" altLang="en-US" dirty="0" smtClean="0"/>
              <a:t>更重要的一个功能是根据模型原型控制数据下发的逻辑，这个在第二点详细阐述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3.BB</a:t>
            </a:r>
            <a:r>
              <a:rPr lang="zh-CN" altLang="en-US" dirty="0" smtClean="0"/>
              <a:t>的分类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2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①</a:t>
            </a:r>
            <a:r>
              <a:rPr lang="en-US" altLang="zh-CN" dirty="0" smtClean="0"/>
              <a:t>PGS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②小语种标注无法满足传统训练方案，端到端方案具备更佳的</a:t>
            </a:r>
            <a:endParaRPr lang="en-US" altLang="zh-CN" dirty="0" smtClean="0"/>
          </a:p>
          <a:p>
            <a:r>
              <a:rPr lang="zh-CN" altLang="en-US" dirty="0" smtClean="0"/>
              <a:t>模型工程化方案</a:t>
            </a:r>
            <a:endParaRPr lang="en-US" altLang="zh-CN" dirty="0" smtClean="0"/>
          </a:p>
          <a:p>
            <a:r>
              <a:rPr lang="zh-CN" altLang="en-US" dirty="0" smtClean="0"/>
              <a:t>①模型结构</a:t>
            </a:r>
            <a:endParaRPr lang="en-US" altLang="zh-CN" dirty="0" smtClean="0"/>
          </a:p>
          <a:p>
            <a:r>
              <a:rPr lang="zh-CN" altLang="en-US" dirty="0" smtClean="0"/>
              <a:t>②模型</a:t>
            </a:r>
            <a:r>
              <a:rPr lang="en-US" altLang="zh-CN" dirty="0" smtClean="0"/>
              <a:t>BB</a:t>
            </a:r>
            <a:r>
              <a:rPr lang="zh-CN" altLang="en-US" dirty="0" smtClean="0"/>
              <a:t>设计，窗长设置，数据回写方案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模型工程优化</a:t>
            </a:r>
            <a:endParaRPr lang="en-US" altLang="zh-CN" dirty="0" smtClean="0"/>
          </a:p>
          <a:p>
            <a:r>
              <a:rPr lang="zh-CN" altLang="en-US" dirty="0" smtClean="0"/>
              <a:t>①数据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优化，多流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并行、连续内存存储</a:t>
            </a:r>
            <a:endParaRPr lang="en-US" altLang="zh-CN" dirty="0" smtClean="0"/>
          </a:p>
          <a:p>
            <a:r>
              <a:rPr lang="zh-CN" altLang="en-US" dirty="0" smtClean="0"/>
              <a:t>②模型裁剪  减小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层数或者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层数、或者隐层的维度，目的是降低计算量</a:t>
            </a:r>
            <a:endParaRPr lang="en-US" altLang="zh-CN" dirty="0" smtClean="0"/>
          </a:p>
          <a:p>
            <a:r>
              <a:rPr lang="zh-CN" altLang="en-US" dirty="0" smtClean="0"/>
              <a:t>③模型异构计算</a:t>
            </a:r>
            <a:endParaRPr lang="en-US" altLang="zh-CN" dirty="0" smtClean="0"/>
          </a:p>
          <a:p>
            <a:r>
              <a:rPr lang="zh-CN" altLang="en-US" dirty="0" smtClean="0"/>
              <a:t>④端到端体验反馈表格设计、体验项确定、体验反馈表格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5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所以在模型存在多个子图时，一般就需要使用</a:t>
            </a:r>
            <a:r>
              <a:rPr lang="en-US" altLang="zh-CN" baseline="0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但是原来</a:t>
            </a:r>
            <a:r>
              <a:rPr lang="en-US" altLang="zh-CN" baseline="0" dirty="0" smtClean="0"/>
              <a:t>VGG-Trans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-Lite</a:t>
            </a:r>
            <a:r>
              <a:rPr lang="zh-CN" altLang="en-US" baseline="0" dirty="0" smtClean="0"/>
              <a:t>是没有</a:t>
            </a:r>
            <a:r>
              <a:rPr lang="en-US" altLang="zh-CN" baseline="0" dirty="0" smtClean="0"/>
              <a:t>BB</a:t>
            </a:r>
            <a:r>
              <a:rPr lang="zh-CN" altLang="en-US" baseline="0" dirty="0" smtClean="0"/>
              <a:t>的，也能实现模型计算，为何目前需要添加这个功能呢？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3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所以在模型存在多个子图时，一般就需要使用</a:t>
            </a:r>
            <a:r>
              <a:rPr lang="en-US" altLang="zh-CN" baseline="0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但是原来</a:t>
            </a:r>
            <a:r>
              <a:rPr lang="en-US" altLang="zh-CN" baseline="0" dirty="0" smtClean="0"/>
              <a:t>VGG-Trans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-Lite</a:t>
            </a:r>
            <a:r>
              <a:rPr lang="zh-CN" altLang="en-US" baseline="0" dirty="0" smtClean="0"/>
              <a:t>是没有</a:t>
            </a:r>
            <a:r>
              <a:rPr lang="en-US" altLang="zh-CN" baseline="0" dirty="0" smtClean="0"/>
              <a:t>BB</a:t>
            </a:r>
            <a:r>
              <a:rPr lang="zh-CN" altLang="en-US" baseline="0" dirty="0" smtClean="0"/>
              <a:t>的，也能实现模型计算，为何目前需要添加这个功能呢？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8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CLAS</a:t>
            </a:r>
            <a:r>
              <a:rPr lang="zh-CN" altLang="en-US" dirty="0" smtClean="0"/>
              <a:t>模型前向计算所涉及到的</a:t>
            </a:r>
            <a:r>
              <a:rPr lang="en-US" altLang="zh-CN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1.Head bb </a:t>
            </a:r>
            <a:r>
              <a:rPr lang="zh-CN" altLang="en-US" dirty="0" smtClean="0"/>
              <a:t>属于外部数据的输入处</a:t>
            </a:r>
            <a:endParaRPr lang="en-US" altLang="zh-CN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2.Operator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BB </a:t>
            </a:r>
            <a:r>
              <a:rPr lang="zh-CN" altLang="en-US" baseline="0" dirty="0" smtClean="0"/>
              <a:t>属于内部数据处理的中转站，对外是不可见</a:t>
            </a: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所以在模型存在多个子图时，一般就需要使用</a:t>
            </a:r>
            <a:r>
              <a:rPr lang="en-US" altLang="zh-CN" baseline="0" dirty="0" smtClean="0"/>
              <a:t>BB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但是原来</a:t>
            </a:r>
            <a:r>
              <a:rPr lang="en-US" altLang="zh-CN" baseline="0" dirty="0" smtClean="0"/>
              <a:t>VGG-Trans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-Lite</a:t>
            </a:r>
            <a:r>
              <a:rPr lang="zh-CN" altLang="en-US" baseline="0" dirty="0" smtClean="0"/>
              <a:t>是没有</a:t>
            </a:r>
            <a:r>
              <a:rPr lang="en-US" altLang="zh-CN" baseline="0" dirty="0" smtClean="0"/>
              <a:t>BB</a:t>
            </a:r>
            <a:r>
              <a:rPr lang="zh-CN" altLang="en-US" baseline="0" dirty="0" smtClean="0"/>
              <a:t>的，也能实现模型计算，为何目前需要添加这个功能呢？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0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如何写</a:t>
            </a:r>
            <a:r>
              <a:rPr lang="en-US" altLang="zh-CN" dirty="0" smtClean="0"/>
              <a:t>BB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3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①</a:t>
            </a:r>
            <a:r>
              <a:rPr lang="en-US" altLang="zh-CN" dirty="0" smtClean="0"/>
              <a:t>PGS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②小语种标注无法满足传统训练方案，端到端方案具备更佳的</a:t>
            </a:r>
            <a:endParaRPr lang="en-US" altLang="zh-CN" dirty="0" smtClean="0"/>
          </a:p>
          <a:p>
            <a:r>
              <a:rPr lang="zh-CN" altLang="en-US" dirty="0" smtClean="0"/>
              <a:t>模型工程化方案</a:t>
            </a:r>
            <a:endParaRPr lang="en-US" altLang="zh-CN" dirty="0" smtClean="0"/>
          </a:p>
          <a:p>
            <a:r>
              <a:rPr lang="zh-CN" altLang="en-US" dirty="0" smtClean="0"/>
              <a:t>①模型结构</a:t>
            </a:r>
            <a:endParaRPr lang="en-US" altLang="zh-CN" dirty="0" smtClean="0"/>
          </a:p>
          <a:p>
            <a:r>
              <a:rPr lang="zh-CN" altLang="en-US" dirty="0" smtClean="0"/>
              <a:t>②模型</a:t>
            </a:r>
            <a:r>
              <a:rPr lang="en-US" altLang="zh-CN" dirty="0" smtClean="0"/>
              <a:t>BB</a:t>
            </a:r>
            <a:r>
              <a:rPr lang="zh-CN" altLang="en-US" dirty="0" smtClean="0"/>
              <a:t>设计，窗长设置，数据回写方案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模型工程优化</a:t>
            </a:r>
            <a:endParaRPr lang="en-US" altLang="zh-CN" dirty="0" smtClean="0"/>
          </a:p>
          <a:p>
            <a:r>
              <a:rPr lang="zh-CN" altLang="en-US" dirty="0" smtClean="0"/>
              <a:t>①数据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优化，多流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并行、连续内存存储</a:t>
            </a:r>
            <a:endParaRPr lang="en-US" altLang="zh-CN" dirty="0" smtClean="0"/>
          </a:p>
          <a:p>
            <a:r>
              <a:rPr lang="zh-CN" altLang="en-US" dirty="0" smtClean="0"/>
              <a:t>②模型裁剪  减小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层数或者</a:t>
            </a:r>
            <a:r>
              <a:rPr lang="en-US" altLang="zh-CN" dirty="0" err="1" smtClean="0"/>
              <a:t>lstm</a:t>
            </a:r>
            <a:r>
              <a:rPr lang="zh-CN" altLang="en-US" dirty="0" smtClean="0"/>
              <a:t>层数、或者隐层的维度，目的是降低计算量</a:t>
            </a:r>
            <a:endParaRPr lang="en-US" altLang="zh-CN" dirty="0" smtClean="0"/>
          </a:p>
          <a:p>
            <a:r>
              <a:rPr lang="zh-CN" altLang="en-US" dirty="0" smtClean="0"/>
              <a:t>③模型异构计算</a:t>
            </a:r>
            <a:endParaRPr lang="en-US" altLang="zh-CN" dirty="0" smtClean="0"/>
          </a:p>
          <a:p>
            <a:r>
              <a:rPr lang="zh-CN" altLang="en-US" dirty="0" smtClean="0"/>
              <a:t>④端到端体验反馈表格设计、体验项确定、体验反馈表格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2162-33FA-4BB3-BEC7-9E0AAF79EA2A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6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公司logo_注册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404819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223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167066" y="5734050"/>
            <a:ext cx="2808287" cy="3317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defRPr/>
            </a:lvl1pPr>
          </a:lstStyle>
          <a:p>
            <a:fld id="{530820CF-B880-4189-942D-D702A7CBA730}" type="datetimeFigureOut">
              <a:rPr lang="zh-CN" altLang="en-US" smtClean="0"/>
              <a:t>2022/1/17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451725" y="6381750"/>
            <a:ext cx="1600200" cy="35083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7" y="71438"/>
            <a:ext cx="2124075" cy="5949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2" y="71438"/>
            <a:ext cx="6219825" cy="5949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71438"/>
            <a:ext cx="84963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6" y="1557338"/>
            <a:ext cx="4135438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6" y="1557338"/>
            <a:ext cx="4137025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53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8" y="980728"/>
            <a:ext cx="8424863" cy="54006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6" y="1557338"/>
            <a:ext cx="4135438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6" y="1557338"/>
            <a:ext cx="413702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71438"/>
            <a:ext cx="8496300" cy="76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8" y="1557338"/>
            <a:ext cx="8424863" cy="4464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24631"/>
            <a:ext cx="183515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492502" y="6524631"/>
            <a:ext cx="183515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fld id="{C0FE1105-E1CD-4E20-A854-AAC9C6F58FE2}" type="slidenum">
              <a:rPr lang="en-US" altLang="zh-CN" sz="1800" b="1">
                <a:solidFill>
                  <a:schemeClr val="bg1"/>
                </a:solidFill>
                <a:latin typeface="Impact" panose="020B0806030902050204" pitchFamily="34" charset="0"/>
              </a:rPr>
              <a:t>‹#›</a:t>
            </a:fld>
            <a:endParaRPr lang="en-US" altLang="zh-CN" sz="1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anose="020B0806030902050204" pitchFamily="34" charset="0"/>
          <a:ea typeface="方正大黑简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8.png"/><Relationship Id="rId10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9.png"/><Relationship Id="rId10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4.sv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4.png"/><Relationship Id="rId10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5.png"/><Relationship Id="rId10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7.png"/><Relationship Id="rId10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39552" y="3886200"/>
            <a:ext cx="6400800" cy="982960"/>
          </a:xfrm>
        </p:spPr>
        <p:txBody>
          <a:bodyPr/>
          <a:lstStyle/>
          <a:p>
            <a:endParaRPr lang="en-US" altLang="zh-CN" b="1" dirty="0" smtClean="0">
              <a:latin typeface="+mj-lt"/>
            </a:endParaRPr>
          </a:p>
          <a:p>
            <a:r>
              <a:rPr lang="zh-CN" altLang="en-US" b="1" dirty="0">
                <a:latin typeface="+mj-lt"/>
              </a:rPr>
              <a:t>朱晓斐</a:t>
            </a:r>
            <a:endParaRPr lang="en-US" altLang="zh-CN" b="1" dirty="0" smtClean="0">
              <a:latin typeface="+mj-lt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2021-09-22</a:t>
            </a: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25202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</a:rPr>
              <a:t>文档密级：公司内部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123728" y="2416181"/>
            <a:ext cx="5616624" cy="1470025"/>
          </a:xfrm>
        </p:spPr>
        <p:txBody>
          <a:bodyPr/>
          <a:lstStyle/>
          <a:p>
            <a:pPr defTabSz="457200" fontAlgn="auto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</a:pPr>
            <a:r>
              <a:rPr lang="zh-CN" altLang="en-US" dirty="0"/>
              <a:t>畅谈</a:t>
            </a:r>
            <a:r>
              <a:rPr lang="en-US" altLang="zh-CN" dirty="0" smtClean="0"/>
              <a:t>RNN-T</a:t>
            </a:r>
            <a:r>
              <a:rPr lang="zh-CN" altLang="en-US" dirty="0" smtClean="0"/>
              <a:t>方案落地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23530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359312" y="1045079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 smtClean="0"/>
              <a:t>模型推理计算</a:t>
            </a:r>
            <a:endParaRPr lang="en-US" altLang="zh-CN" dirty="0"/>
          </a:p>
        </p:txBody>
      </p: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 smtClean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37550"/>
              </p:ext>
            </p:extLst>
          </p:nvPr>
        </p:nvGraphicFramePr>
        <p:xfrm>
          <a:off x="467545" y="1450083"/>
          <a:ext cx="7725747" cy="999741"/>
        </p:xfrm>
        <a:graphic>
          <a:graphicData uri="http://schemas.openxmlformats.org/drawingml/2006/table">
            <a:tbl>
              <a:tblPr firstRow="1" firstCol="1" bandRow="1"/>
              <a:tblGrid>
                <a:gridCol w="599732"/>
                <a:gridCol w="1111927"/>
                <a:gridCol w="792504"/>
                <a:gridCol w="1187359"/>
                <a:gridCol w="1452768"/>
                <a:gridCol w="1187359"/>
                <a:gridCol w="1394098"/>
              </a:tblGrid>
              <a:tr h="333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Fp32/fp16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online/offline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优化措施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</a:tr>
              <a:tr h="333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4861.0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4476.9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93888"/>
              </p:ext>
            </p:extLst>
          </p:nvPr>
        </p:nvGraphicFramePr>
        <p:xfrm>
          <a:off x="467546" y="2636912"/>
          <a:ext cx="7725746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599732"/>
                <a:gridCol w="1111926"/>
                <a:gridCol w="792503"/>
                <a:gridCol w="1187359"/>
                <a:gridCol w="1452768"/>
                <a:gridCol w="1187359"/>
                <a:gridCol w="1394099"/>
              </a:tblGrid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Fp32/fp16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</a:t>
                      </a: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online/offline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优化措施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3177.9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3079.6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201.5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176.9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A+B+C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163.8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A+B+C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142.6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A+B+C+D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22.6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A+B+C+D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24.0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13150" y="5018560"/>
            <a:ext cx="81472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措施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A: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encoder_rnnt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batch builder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data_collect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kv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值的拷贝，改为连续拷贝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措施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B: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encoder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rnnt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batch builder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push_task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kv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值的回写拷贝，改为连续拷贝</a:t>
            </a: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措施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：优化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encoder_rnnt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batch builder 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data_collect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kv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值的拷贝，改成</a:t>
            </a:r>
            <a:r>
              <a:rPr lang="en-US" altLang="zh-CN" sz="16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batch_cpy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</a:p>
          <a:p>
            <a:r>
              <a:rPr lang="zh-CN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措施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D: </a:t>
            </a:r>
            <a:r>
              <a:rPr lang="zh-CN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优化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encoder </a:t>
            </a:r>
            <a:r>
              <a:rPr lang="en-US" altLang="zh-CN" sz="16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rnnt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batch builder push task</a:t>
            </a:r>
            <a:r>
              <a:rPr lang="zh-CN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kv</a:t>
            </a:r>
            <a:r>
              <a:rPr lang="zh-CN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值回写拷贝，改成</a:t>
            </a:r>
            <a:r>
              <a:rPr lang="en-US" altLang="zh-CN" sz="16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batch_cpy</a:t>
            </a:r>
            <a:r>
              <a:rPr lang="zh-CN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35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23530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 smtClean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06666"/>
              </p:ext>
            </p:extLst>
          </p:nvPr>
        </p:nvGraphicFramePr>
        <p:xfrm>
          <a:off x="427279" y="1988840"/>
          <a:ext cx="7941768" cy="1696720"/>
        </p:xfrm>
        <a:graphic>
          <a:graphicData uri="http://schemas.openxmlformats.org/drawingml/2006/table">
            <a:tbl>
              <a:tblPr firstRow="1" firstCol="1" bandRow="1"/>
              <a:tblGrid>
                <a:gridCol w="616026"/>
                <a:gridCol w="1142977"/>
                <a:gridCol w="814805"/>
                <a:gridCol w="877626"/>
                <a:gridCol w="1461773"/>
                <a:gridCol w="1196422"/>
                <a:gridCol w="1832139"/>
              </a:tblGrid>
              <a:tr h="264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Fp32/fp16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Batch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online/offline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首字响应时间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NoRNNT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72.6352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301.3924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1125.6713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272.3509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1301.8613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Fp32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240.0538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1125.4392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235.9306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1124.9855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Fp16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72.8136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1123.8357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427279" y="1124514"/>
            <a:ext cx="316462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 smtClean="0"/>
              <a:t>模型推理计算</a:t>
            </a:r>
            <a:endParaRPr lang="en-US" altLang="zh-CN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引擎效率测试验证</a:t>
            </a:r>
            <a:endParaRPr lang="en-US" altLang="zh-CN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12779"/>
              </p:ext>
            </p:extLst>
          </p:nvPr>
        </p:nvGraphicFramePr>
        <p:xfrm>
          <a:off x="427279" y="4221088"/>
          <a:ext cx="7941768" cy="1440159"/>
        </p:xfrm>
        <a:graphic>
          <a:graphicData uri="http://schemas.openxmlformats.org/drawingml/2006/table">
            <a:tbl>
              <a:tblPr firstRow="1" firstCol="1" bandRow="1"/>
              <a:tblGrid>
                <a:gridCol w="692559"/>
                <a:gridCol w="1284977"/>
                <a:gridCol w="1111046"/>
                <a:gridCol w="1448366"/>
                <a:gridCol w="1345062"/>
                <a:gridCol w="2059758"/>
              </a:tblGrid>
              <a:tr h="352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RNNT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online/offline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首字响应时间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</a:tr>
              <a:tr h="352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58.7591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36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62.7487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246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71.46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1300.3341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274.0605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1301.4887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1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23530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 smtClean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 smtClean="0"/>
              <a:t>模型推理计算</a:t>
            </a:r>
            <a:endParaRPr lang="en-US" altLang="zh-CN" dirty="0" smtClean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15655"/>
              </p:ext>
            </p:extLst>
          </p:nvPr>
        </p:nvGraphicFramePr>
        <p:xfrm>
          <a:off x="427279" y="2136783"/>
          <a:ext cx="5267960" cy="643890"/>
        </p:xfrm>
        <a:graphic>
          <a:graphicData uri="http://schemas.openxmlformats.org/drawingml/2006/table">
            <a:tbl>
              <a:tblPr firstRow="1" firstCol="1" bandRow="1"/>
              <a:tblGrid>
                <a:gridCol w="526415"/>
                <a:gridCol w="876300"/>
                <a:gridCol w="414655"/>
                <a:gridCol w="829310"/>
                <a:gridCol w="706755"/>
                <a:gridCol w="963930"/>
                <a:gridCol w="950595"/>
              </a:tblGrid>
              <a:tr h="264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RNN-T</a:t>
                      </a: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强制</a:t>
                      </a: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stop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online/offline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首字响应时间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拒识率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基线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399.14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490.82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2.24%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online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285.6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455.55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3.23%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47883" y="1500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decode lstm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网络计算移到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上，模型依旧使用裁剪模型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未收敛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86498"/>
              </p:ext>
            </p:extLst>
          </p:nvPr>
        </p:nvGraphicFramePr>
        <p:xfrm>
          <a:off x="431272" y="3763768"/>
          <a:ext cx="5260975" cy="389255"/>
        </p:xfrm>
        <a:graphic>
          <a:graphicData uri="http://schemas.openxmlformats.org/drawingml/2006/table">
            <a:tbl>
              <a:tblPr firstRow="1" firstCol="1" bandRow="1"/>
              <a:tblGrid>
                <a:gridCol w="528955"/>
                <a:gridCol w="818515"/>
                <a:gridCol w="539750"/>
                <a:gridCol w="607695"/>
                <a:gridCol w="922655"/>
                <a:gridCol w="899795"/>
                <a:gridCol w="943610"/>
              </a:tblGrid>
              <a:tr h="226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RNN-T</a:t>
                      </a: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强制</a:t>
                      </a: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stop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路数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首字响应时间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拒识率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161.87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438.45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3.2%</a:t>
                      </a:r>
                      <a:endParaRPr lang="zh-C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403833" y="31358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新增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MaxIndex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 op</a:t>
            </a:r>
            <a:endParaRPr kumimoji="0" lang="en-US" altLang="zh-CN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decode_out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子图迁移到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设备进行计算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7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23530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 smtClean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 smtClean="0"/>
              <a:t>模型推理计算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427279" y="1616891"/>
            <a:ext cx="6678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：验证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 + 1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裁剪模型的效率和效果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：验证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 + 2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未裁剪模型的效率和效果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89007"/>
              </p:ext>
            </p:extLst>
          </p:nvPr>
        </p:nvGraphicFramePr>
        <p:xfrm>
          <a:off x="427277" y="3068960"/>
          <a:ext cx="6881026" cy="2232249"/>
        </p:xfrm>
        <a:graphic>
          <a:graphicData uri="http://schemas.openxmlformats.org/drawingml/2006/table">
            <a:tbl>
              <a:tblPr firstRow="1" firstCol="1" bandRow="1"/>
              <a:tblGrid>
                <a:gridCol w="1830572"/>
                <a:gridCol w="872570"/>
                <a:gridCol w="1115595"/>
                <a:gridCol w="893306"/>
                <a:gridCol w="1073294"/>
                <a:gridCol w="1095689"/>
              </a:tblGrid>
              <a:tr h="232746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截断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VGG + RNNT PGS</a:t>
                      </a:r>
                      <a:r>
                        <a:rPr lang="zh-CN" sz="11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效果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Cocurrency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响应时间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首字响应时间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50" b="1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75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拒识率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75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141.57ms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436.09ms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2.49%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67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43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音频数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刷字率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过程识别正确率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PGS</a:t>
                      </a:r>
                      <a:r>
                        <a: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首字正确率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it_it_20200110_test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0.788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69.75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90.90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it_it_italian_xw_test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77.43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76.45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1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test_itit_xw_20200401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0.840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78.19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79.50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7279" y="239011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</a:t>
            </a:r>
            <a:r>
              <a:rPr kumimoji="0" lang="en-US" altLang="zh-CN" sz="1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1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验证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 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 + 1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 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lstm 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裁剪模型的效率和效果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8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23530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 smtClean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RNN-T</a:t>
            </a:r>
            <a:r>
              <a:rPr lang="zh-CN" altLang="en-US" dirty="0" smtClean="0"/>
              <a:t>端到端体验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670" y="1700808"/>
            <a:ext cx="7797754" cy="43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23530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 smtClean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RNN-T</a:t>
            </a:r>
            <a:r>
              <a:rPr lang="zh-CN" altLang="en-US" dirty="0" smtClean="0"/>
              <a:t>端到端体验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7624" y="1628800"/>
            <a:ext cx="6361036" cy="44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1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23530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 smtClean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RNN-T</a:t>
            </a:r>
            <a:r>
              <a:rPr lang="zh-CN" altLang="en-US" dirty="0" smtClean="0"/>
              <a:t>端到端体验</a:t>
            </a:r>
            <a:endParaRPr lang="en-US" altLang="zh-CN" dirty="0" smtClean="0"/>
          </a:p>
        </p:txBody>
      </p:sp>
      <p:pic>
        <p:nvPicPr>
          <p:cNvPr id="4" name="新PGS：首词识别卡顿+尾词识别不流畅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90671" y="1628800"/>
            <a:ext cx="750972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23530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 smtClean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优化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RNN-T</a:t>
            </a:r>
            <a:r>
              <a:rPr lang="zh-CN" altLang="en-US" dirty="0" smtClean="0"/>
              <a:t>端到端体验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427278" y="1556792"/>
            <a:ext cx="8249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针对意大利语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尾字卡段的问题进行排查修复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外部调用识别音频时，采用每次写音频帧后就去调用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getResult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结果，由于现在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模型解码存在窗长，因此并不是每次解码都能立刻结束，这也就是为何写音频帧是非阻塞接口的原因。尤其是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RNN-T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存在窗长，且在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joint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网络属于帧解码，因此当音频将最后的数据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push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进来时，需要经过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计算，再进行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decode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解码，模型解码得到最后的几次结果需要一定的响应时间。而且外部写完音频数据后，立马调用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getResult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接口，肯定是无法立刻获得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PGS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结果的，因此造成尾部丢字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86357"/>
              </p:ext>
            </p:extLst>
          </p:nvPr>
        </p:nvGraphicFramePr>
        <p:xfrm>
          <a:off x="1845879" y="3834822"/>
          <a:ext cx="5267960" cy="426720"/>
        </p:xfrm>
        <a:graphic>
          <a:graphicData uri="http://schemas.openxmlformats.org/drawingml/2006/table">
            <a:tbl>
              <a:tblPr firstRow="1" firstCol="1" bandRow="1"/>
              <a:tblGrid>
                <a:gridCol w="1755775"/>
                <a:gridCol w="1755775"/>
                <a:gridCol w="175641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历史窗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未来窗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CN" sz="1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帧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7278" y="4314002"/>
            <a:ext cx="810516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Tx/>
              <a:buChar char="•"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当最后送的数据能够把</a:t>
            </a:r>
            <a:r>
              <a:rPr lang="zh-CN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主窗长度补足，且存多余的数据放在未来窗，则未来窗的数据需要放在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的下一次计算，因此这几帧的解码结果在主模型的响应时间时间内，应该是无法返回的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当最后送的数据无法补足主窗的长度，这种情况下，当前剩余的数据可以在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encode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一次计算全部完成，这些数据是可能在主模型响应之前解码出结果的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其他存在影响尾字卡顿的因素：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外部每次按照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帧长度送音频帧，粒度较大，对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的逐帧解码不太友好，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无法优化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w_fea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模型按照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帧数据往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lite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写，粒度太大，目前优化为每帧就写，</a:t>
            </a: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可优化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RNNT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的主窗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帧粒度太大，可尝试缩小为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、甚至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，但是需要和计算量之间保持平衡，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可优化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7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475662" y="2877897"/>
            <a:ext cx="1556665" cy="1480015"/>
            <a:chOff x="1302305" y="2020643"/>
            <a:chExt cx="1197175" cy="119717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302305" y="2020643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7" name="同心圆 10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</p:grpSp>
        <p:sp>
          <p:nvSpPr>
            <p:cNvPr id="106" name="TextBox 70"/>
            <p:cNvSpPr txBox="1"/>
            <p:nvPr/>
          </p:nvSpPr>
          <p:spPr>
            <a:xfrm>
              <a:off x="1393021" y="2373758"/>
              <a:ext cx="1031040" cy="448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目录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916223" y="1268766"/>
            <a:ext cx="4101695" cy="725075"/>
            <a:chOff x="3628189" y="1129586"/>
            <a:chExt cx="4101695" cy="599235"/>
          </a:xfrm>
        </p:grpSpPr>
        <p:sp>
          <p:nvSpPr>
            <p:cNvPr id="75" name="圆角矩形 74"/>
            <p:cNvSpPr/>
            <p:nvPr/>
          </p:nvSpPr>
          <p:spPr>
            <a:xfrm>
              <a:off x="3628189" y="1129586"/>
              <a:ext cx="4101695" cy="5992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  <p:sp>
          <p:nvSpPr>
            <p:cNvPr id="76" name="圆角矩形 113"/>
            <p:cNvSpPr/>
            <p:nvPr/>
          </p:nvSpPr>
          <p:spPr>
            <a:xfrm>
              <a:off x="3707358" y="1218924"/>
              <a:ext cx="3920826" cy="434740"/>
            </a:xfrm>
            <a:prstGeom prst="roundRect">
              <a:avLst>
                <a:gd name="adj" fmla="val 50000"/>
              </a:avLst>
            </a:prstGeom>
            <a:solidFill>
              <a:srgbClr val="1F8A70"/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2500" kern="0" dirty="0">
                  <a:solidFill>
                    <a:schemeClr val="bg1"/>
                  </a:solidFill>
                  <a:latin typeface="+mj-ea"/>
                </a:rPr>
                <a:t>背景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027375" y="3163168"/>
            <a:ext cx="265562" cy="2655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403648" y="4323341"/>
            <a:ext cx="329802" cy="3298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473530" y="4765234"/>
            <a:ext cx="295896" cy="29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224087" y="2535671"/>
            <a:ext cx="509135" cy="5091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358142" y="2442503"/>
            <a:ext cx="329363" cy="3293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92464" y="3566427"/>
            <a:ext cx="322211" cy="32221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7472296" y="1402279"/>
            <a:ext cx="484080" cy="484079"/>
            <a:chOff x="3697823" y="1194997"/>
            <a:chExt cx="484080" cy="4840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3697823" y="1194997"/>
              <a:ext cx="484080" cy="484079"/>
              <a:chOff x="304800" y="673100"/>
              <a:chExt cx="4000500" cy="40005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7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6" name="TextBox 70"/>
            <p:cNvSpPr txBox="1"/>
            <p:nvPr/>
          </p:nvSpPr>
          <p:spPr>
            <a:xfrm>
              <a:off x="3747221" y="1281601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1F8A70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1F8A70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38208" y="2297233"/>
            <a:ext cx="4101695" cy="725075"/>
            <a:chOff x="3887795" y="2826544"/>
            <a:chExt cx="4101695" cy="725075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887795" y="2826544"/>
              <a:ext cx="4101695" cy="725075"/>
              <a:chOff x="3628189" y="1914617"/>
              <a:chExt cx="4101695" cy="599235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3628189" y="1914617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103" name="圆角矩形 113"/>
              <p:cNvSpPr/>
              <p:nvPr/>
            </p:nvSpPr>
            <p:spPr>
              <a:xfrm>
                <a:off x="3735780" y="1998773"/>
                <a:ext cx="3910261" cy="434740"/>
              </a:xfrm>
              <a:prstGeom prst="roundRect">
                <a:avLst>
                  <a:gd name="adj" fmla="val 50000"/>
                </a:avLst>
              </a:prstGeom>
              <a:solidFill>
                <a:srgbClr val="7CB554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chemeClr val="bg1"/>
                    </a:solidFill>
                    <a:latin typeface="+mj-ea"/>
                  </a:rPr>
                  <a:t>RNNT</a:t>
                </a:r>
                <a:r>
                  <a:rPr lang="zh-CN" altLang="en-US" sz="2500" kern="0" dirty="0">
                    <a:solidFill>
                      <a:schemeClr val="bg1"/>
                    </a:solidFill>
                    <a:latin typeface="+mj-ea"/>
                  </a:rPr>
                  <a:t>方案</a:t>
                </a: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7443874" y="2949352"/>
              <a:ext cx="484080" cy="484079"/>
              <a:chOff x="3697823" y="1976958"/>
              <a:chExt cx="484080" cy="484079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3697823" y="1976958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2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1" name="TextBox 70"/>
              <p:cNvSpPr txBox="1"/>
              <p:nvPr/>
            </p:nvSpPr>
            <p:spPr>
              <a:xfrm>
                <a:off x="3761847" y="2058529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7CB554"/>
                    </a:solidFill>
                    <a:latin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rgbClr val="7CB554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995392" y="3422933"/>
            <a:ext cx="4101695" cy="789663"/>
            <a:chOff x="3879039" y="4384328"/>
            <a:chExt cx="4101695" cy="789663"/>
          </a:xfrm>
        </p:grpSpPr>
        <p:sp>
          <p:nvSpPr>
            <p:cNvPr id="206" name="矩形 205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6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rgbClr val="FAC14D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rgbClr val="FFFFFF"/>
                    </a:solidFill>
                    <a:latin typeface="微软雅黑"/>
                  </a:rPr>
                  <a:t>RNNT</a:t>
                </a: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优化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AC1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rgbClr val="FAC1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95391" y="4518349"/>
            <a:ext cx="4101695" cy="789663"/>
            <a:chOff x="3879039" y="4384328"/>
            <a:chExt cx="4101695" cy="789663"/>
          </a:xfrm>
        </p:grpSpPr>
        <p:sp>
          <p:nvSpPr>
            <p:cNvPr id="54" name="矩形 53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7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总结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05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23530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3200" b="1" kern="0" spc="300" dirty="0">
                <a:latin typeface="微软雅黑"/>
                <a:cs typeface="Lato Black" charset="0"/>
              </a:rPr>
              <a:t>总结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7279" y="1124514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RNN-T</a:t>
            </a:r>
            <a:r>
              <a:rPr lang="zh-CN" altLang="en-US" dirty="0" smtClean="0"/>
              <a:t>端到端体验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487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475662" y="2877897"/>
            <a:ext cx="1556665" cy="1480015"/>
            <a:chOff x="1302305" y="2020643"/>
            <a:chExt cx="1197175" cy="119717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302305" y="2020643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7" name="同心圆 10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</p:grpSp>
        <p:sp>
          <p:nvSpPr>
            <p:cNvPr id="106" name="TextBox 70"/>
            <p:cNvSpPr txBox="1"/>
            <p:nvPr/>
          </p:nvSpPr>
          <p:spPr>
            <a:xfrm>
              <a:off x="1393021" y="2373758"/>
              <a:ext cx="1031040" cy="448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目录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916223" y="1268766"/>
            <a:ext cx="4101695" cy="725075"/>
            <a:chOff x="3628189" y="1129586"/>
            <a:chExt cx="4101695" cy="599235"/>
          </a:xfrm>
        </p:grpSpPr>
        <p:sp>
          <p:nvSpPr>
            <p:cNvPr id="75" name="圆角矩形 74"/>
            <p:cNvSpPr/>
            <p:nvPr/>
          </p:nvSpPr>
          <p:spPr>
            <a:xfrm>
              <a:off x="3628189" y="1129586"/>
              <a:ext cx="4101695" cy="5992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  <p:sp>
          <p:nvSpPr>
            <p:cNvPr id="76" name="圆角矩形 113"/>
            <p:cNvSpPr/>
            <p:nvPr/>
          </p:nvSpPr>
          <p:spPr>
            <a:xfrm>
              <a:off x="3707358" y="1218924"/>
              <a:ext cx="3920826" cy="434740"/>
            </a:xfrm>
            <a:prstGeom prst="roundRect">
              <a:avLst>
                <a:gd name="adj" fmla="val 50000"/>
              </a:avLst>
            </a:prstGeom>
            <a:solidFill>
              <a:srgbClr val="1F8A70"/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2500" kern="0" dirty="0">
                  <a:solidFill>
                    <a:schemeClr val="bg1"/>
                  </a:solidFill>
                  <a:latin typeface="+mj-ea"/>
                </a:rPr>
                <a:t>背景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027375" y="3163168"/>
            <a:ext cx="265562" cy="2655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403648" y="4323341"/>
            <a:ext cx="329802" cy="3298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473530" y="4765234"/>
            <a:ext cx="295896" cy="29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224087" y="2535671"/>
            <a:ext cx="509135" cy="5091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358142" y="2442503"/>
            <a:ext cx="329363" cy="3293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92464" y="3566427"/>
            <a:ext cx="322211" cy="32221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7472296" y="1402279"/>
            <a:ext cx="484080" cy="484079"/>
            <a:chOff x="3697823" y="1194997"/>
            <a:chExt cx="484080" cy="4840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3697823" y="1194997"/>
              <a:ext cx="484080" cy="484079"/>
              <a:chOff x="304800" y="673100"/>
              <a:chExt cx="4000500" cy="40005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7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6" name="TextBox 70"/>
            <p:cNvSpPr txBox="1"/>
            <p:nvPr/>
          </p:nvSpPr>
          <p:spPr>
            <a:xfrm>
              <a:off x="3747221" y="1281601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1F8A70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1F8A70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38208" y="2297233"/>
            <a:ext cx="4101695" cy="725075"/>
            <a:chOff x="3887795" y="2826544"/>
            <a:chExt cx="4101695" cy="725075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887795" y="2826544"/>
              <a:ext cx="4101695" cy="725075"/>
              <a:chOff x="3628189" y="1914617"/>
              <a:chExt cx="4101695" cy="599235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3628189" y="1914617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103" name="圆角矩形 113"/>
              <p:cNvSpPr/>
              <p:nvPr/>
            </p:nvSpPr>
            <p:spPr>
              <a:xfrm>
                <a:off x="3735780" y="1998773"/>
                <a:ext cx="3910261" cy="434740"/>
              </a:xfrm>
              <a:prstGeom prst="roundRect">
                <a:avLst>
                  <a:gd name="adj" fmla="val 50000"/>
                </a:avLst>
              </a:prstGeom>
              <a:solidFill>
                <a:srgbClr val="7CB554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chemeClr val="bg1"/>
                    </a:solidFill>
                    <a:latin typeface="+mj-ea"/>
                  </a:rPr>
                  <a:t>RNNT</a:t>
                </a:r>
                <a:r>
                  <a:rPr lang="zh-CN" altLang="en-US" sz="2500" kern="0" dirty="0">
                    <a:solidFill>
                      <a:schemeClr val="bg1"/>
                    </a:solidFill>
                    <a:latin typeface="+mj-ea"/>
                  </a:rPr>
                  <a:t>方案</a:t>
                </a: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7443874" y="2949352"/>
              <a:ext cx="484080" cy="484079"/>
              <a:chOff x="3697823" y="1976958"/>
              <a:chExt cx="484080" cy="484079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3697823" y="1976958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2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1" name="TextBox 70"/>
              <p:cNvSpPr txBox="1"/>
              <p:nvPr/>
            </p:nvSpPr>
            <p:spPr>
              <a:xfrm>
                <a:off x="3761847" y="2058529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7CB554"/>
                    </a:solidFill>
                    <a:latin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rgbClr val="7CB554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995392" y="3422933"/>
            <a:ext cx="4101695" cy="789663"/>
            <a:chOff x="3879039" y="4384328"/>
            <a:chExt cx="4101695" cy="789663"/>
          </a:xfrm>
        </p:grpSpPr>
        <p:sp>
          <p:nvSpPr>
            <p:cNvPr id="206" name="矩形 205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6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rgbClr val="FAC14D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rgbClr val="FFFFFF"/>
                    </a:solidFill>
                    <a:latin typeface="微软雅黑"/>
                  </a:rPr>
                  <a:t>RNNT</a:t>
                </a: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优化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AC1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rgbClr val="FAC1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95391" y="4518349"/>
            <a:ext cx="4101695" cy="789663"/>
            <a:chOff x="3879039" y="4384328"/>
            <a:chExt cx="4101695" cy="789663"/>
          </a:xfrm>
        </p:grpSpPr>
        <p:sp>
          <p:nvSpPr>
            <p:cNvPr id="54" name="矩形 53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7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总结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3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41AD2351-283F-4F25-9630-1063F0CE3E36}"/>
              </a:ext>
            </a:extLst>
          </p:cNvPr>
          <p:cNvGrpSpPr/>
          <p:nvPr/>
        </p:nvGrpSpPr>
        <p:grpSpPr>
          <a:xfrm>
            <a:off x="135952" y="144020"/>
            <a:ext cx="2785361" cy="613555"/>
            <a:chOff x="135946" y="144014"/>
            <a:chExt cx="2785361" cy="613555"/>
          </a:xfrm>
        </p:grpSpPr>
        <p:sp>
          <p:nvSpPr>
            <p:cNvPr id="42" name="TextBox 40">
              <a:extLst>
                <a:ext uri="{FF2B5EF4-FFF2-40B4-BE49-F238E27FC236}">
                  <a16:creationId xmlns="" xmlns:a16="http://schemas.microsoft.com/office/drawing/2014/main" id="{7A4B2DF8-6AD1-4022-B1A9-5B4F41DD0FBF}"/>
                </a:ext>
              </a:extLst>
            </p:cNvPr>
            <p:cNvSpPr txBox="1"/>
            <p:nvPr/>
          </p:nvSpPr>
          <p:spPr>
            <a:xfrm>
              <a:off x="752123" y="172794"/>
              <a:ext cx="21691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zh-CN" altLang="en-US" sz="3200" b="1" kern="0" spc="300" dirty="0">
                  <a:latin typeface="微软雅黑"/>
                  <a:cs typeface="Lato Black" charset="0"/>
                </a:rPr>
                <a:t>如何写</a:t>
              </a:r>
              <a:r>
                <a:rPr lang="en-US" altLang="zh-CN" sz="3200" b="1" kern="0" spc="300" dirty="0">
                  <a:latin typeface="微软雅黑"/>
                  <a:cs typeface="Lato Black" charset="0"/>
                </a:rPr>
                <a:t>BB</a:t>
              </a:r>
              <a:endParaRPr lang="en-US" sz="3200" b="1" kern="0" spc="300" dirty="0">
                <a:latin typeface="微软雅黑"/>
                <a:cs typeface="Lato Black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="" xmlns:a16="http://schemas.microsoft.com/office/drawing/2014/main" id="{D081CAA8-BAE3-49B5-8AED-4C1F2EB96BAF}"/>
                </a:ext>
              </a:extLst>
            </p:cNvPr>
            <p:cNvGrpSpPr/>
            <p:nvPr/>
          </p:nvGrpSpPr>
          <p:grpSpPr>
            <a:xfrm>
              <a:off x="135946" y="144014"/>
              <a:ext cx="534283" cy="534283"/>
              <a:chOff x="2123728" y="1579724"/>
              <a:chExt cx="1197175" cy="1197175"/>
            </a:xfrm>
            <a:effectLst/>
          </p:grpSpPr>
          <p:sp>
            <p:nvSpPr>
              <p:cNvPr id="46" name="同心圆 15">
                <a:extLst>
                  <a:ext uri="{FF2B5EF4-FFF2-40B4-BE49-F238E27FC236}">
                    <a16:creationId xmlns="" xmlns:a16="http://schemas.microsoft.com/office/drawing/2014/main" id="{F2E70849-D600-4D84-850F-343DDC6662E4}"/>
                  </a:ext>
                </a:extLst>
              </p:cNvPr>
              <p:cNvSpPr/>
              <p:nvPr/>
            </p:nvSpPr>
            <p:spPr>
              <a:xfrm>
                <a:off x="2123728" y="1579724"/>
                <a:ext cx="1197175" cy="1197175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pic>
            <p:nvPicPr>
              <p:cNvPr id="47" name="图形 102" descr="庭院">
                <a:extLst>
                  <a:ext uri="{FF2B5EF4-FFF2-40B4-BE49-F238E27FC236}">
                    <a16:creationId xmlns="" xmlns:a16="http://schemas.microsoft.com/office/drawing/2014/main" id="{1EE5FAC3-715C-4610-ACD8-FF7783595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56200" y="1782271"/>
                <a:ext cx="732229" cy="732229"/>
              </a:xfrm>
              <a:prstGeom prst="rect">
                <a:avLst/>
              </a:prstGeom>
            </p:spPr>
          </p:pic>
        </p:grp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71600" y="2492896"/>
            <a:ext cx="694395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0C4B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交流讨论</a:t>
            </a:r>
          </a:p>
        </p:txBody>
      </p:sp>
    </p:spTree>
    <p:extLst>
      <p:ext uri="{BB962C8B-B14F-4D97-AF65-F5344CB8AC3E}">
        <p14:creationId xmlns:p14="http://schemas.microsoft.com/office/powerpoint/2010/main" val="405010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41AD2351-283F-4F25-9630-1063F0CE3E36}"/>
              </a:ext>
            </a:extLst>
          </p:cNvPr>
          <p:cNvGrpSpPr/>
          <p:nvPr/>
        </p:nvGrpSpPr>
        <p:grpSpPr>
          <a:xfrm>
            <a:off x="135950" y="144018"/>
            <a:ext cx="1701974" cy="609060"/>
            <a:chOff x="135946" y="144014"/>
            <a:chExt cx="1701974" cy="609060"/>
          </a:xfrm>
        </p:grpSpPr>
        <p:sp>
          <p:nvSpPr>
            <p:cNvPr id="42" name="TextBox 40">
              <a:extLst>
                <a:ext uri="{FF2B5EF4-FFF2-40B4-BE49-F238E27FC236}">
                  <a16:creationId xmlns="" xmlns:a16="http://schemas.microsoft.com/office/drawing/2014/main" id="{7A4B2DF8-6AD1-4022-B1A9-5B4F41DD0FBF}"/>
                </a:ext>
              </a:extLst>
            </p:cNvPr>
            <p:cNvSpPr txBox="1"/>
            <p:nvPr/>
          </p:nvSpPr>
          <p:spPr>
            <a:xfrm>
              <a:off x="755572" y="168299"/>
              <a:ext cx="1082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zh-CN" altLang="en-US" sz="3200" b="1" kern="0" spc="300" dirty="0">
                  <a:latin typeface="微软雅黑"/>
                  <a:cs typeface="Lato Black" charset="0"/>
                </a:rPr>
                <a:t>背景</a:t>
              </a:r>
              <a:endParaRPr lang="en-US" sz="3200" b="1" kern="0" spc="300" dirty="0">
                <a:latin typeface="微软雅黑"/>
                <a:cs typeface="Lato Black" charset="0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="" xmlns:a16="http://schemas.microsoft.com/office/drawing/2014/main" id="{D081CAA8-BAE3-49B5-8AED-4C1F2EB96BAF}"/>
                </a:ext>
              </a:extLst>
            </p:cNvPr>
            <p:cNvGrpSpPr/>
            <p:nvPr/>
          </p:nvGrpSpPr>
          <p:grpSpPr>
            <a:xfrm>
              <a:off x="135946" y="144014"/>
              <a:ext cx="534283" cy="534283"/>
              <a:chOff x="2123728" y="1579724"/>
              <a:chExt cx="1197175" cy="1197175"/>
            </a:xfrm>
            <a:effectLst/>
          </p:grpSpPr>
          <p:sp>
            <p:nvSpPr>
              <p:cNvPr id="46" name="同心圆 15">
                <a:extLst>
                  <a:ext uri="{FF2B5EF4-FFF2-40B4-BE49-F238E27FC236}">
                    <a16:creationId xmlns="" xmlns:a16="http://schemas.microsoft.com/office/drawing/2014/main" id="{F2E70849-D600-4D84-850F-343DDC6662E4}"/>
                  </a:ext>
                </a:extLst>
              </p:cNvPr>
              <p:cNvSpPr/>
              <p:nvPr/>
            </p:nvSpPr>
            <p:spPr>
              <a:xfrm>
                <a:off x="2123728" y="1579724"/>
                <a:ext cx="1197175" cy="1197175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/>
                </a:endParaRPr>
              </a:p>
            </p:txBody>
          </p:sp>
          <p:pic>
            <p:nvPicPr>
              <p:cNvPr id="47" name="图形 102" descr="庭院">
                <a:extLst>
                  <a:ext uri="{FF2B5EF4-FFF2-40B4-BE49-F238E27FC236}">
                    <a16:creationId xmlns="" xmlns:a16="http://schemas.microsoft.com/office/drawing/2014/main" id="{1EE5FAC3-715C-4610-ACD8-FF7783595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56200" y="1782271"/>
                <a:ext cx="732229" cy="732229"/>
              </a:xfrm>
              <a:prstGeom prst="rect">
                <a:avLst/>
              </a:prstGeom>
            </p:spPr>
          </p:pic>
        </p:grp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0888" y="2708920"/>
            <a:ext cx="6959504" cy="2440794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566485" y="5788714"/>
            <a:ext cx="7616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RNN-T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针对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CTC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的不足，进行了改进，使得模型具有了端到端联合优化、具有语言建模能力、便于实现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Online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语音识别等突出的优点</a:t>
            </a:r>
            <a:r>
              <a:rPr lang="en-US" altLang="zh-CN" sz="1400" dirty="0">
                <a:solidFill>
                  <a:srgbClr val="1A1A1A"/>
                </a:solidFill>
                <a:latin typeface="-apple-system"/>
              </a:rPr>
              <a:t>, </a:t>
            </a: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更加适合语音任务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566485" y="1469541"/>
            <a:ext cx="803796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宋体" panose="02010600030101010101" pitchFamily="2" charset="-122"/>
                <a:cs typeface="Times New Roman" panose="02020603050405020304" pitchFamily="18" charset="0"/>
              </a:rPr>
              <a:t>    PGS</a:t>
            </a:r>
            <a:r>
              <a:rPr lang="zh-CN" altLang="zh-CN" sz="1400" dirty="0">
                <a:cs typeface="Times New Roman" panose="02020603050405020304" pitchFamily="18" charset="0"/>
              </a:rPr>
              <a:t>功能即在听写过程中实时出字的功能，能够在听写类应用中提升用户体验</a:t>
            </a:r>
            <a:r>
              <a:rPr lang="zh-CN" altLang="en-US" sz="1400" dirty="0">
                <a:cs typeface="Times New Roman" panose="02020603050405020304" pitchFamily="18" charset="0"/>
              </a:rPr>
              <a:t>好感</a:t>
            </a:r>
            <a:r>
              <a:rPr lang="zh-CN" altLang="zh-CN" sz="1400" dirty="0">
                <a:cs typeface="Times New Roman" panose="02020603050405020304" pitchFamily="18" charset="0"/>
              </a:rPr>
              <a:t>，成为吸引用户的一大亮点。</a:t>
            </a:r>
            <a:r>
              <a:rPr lang="en-US" altLang="zh-CN" sz="1400" dirty="0">
                <a:cs typeface="Times New Roman" panose="02020603050405020304" pitchFamily="18" charset="0"/>
              </a:rPr>
              <a:t>PGS</a:t>
            </a:r>
            <a:r>
              <a:rPr lang="zh-CN" altLang="zh-CN" sz="1400" dirty="0">
                <a:cs typeface="Times New Roman" panose="02020603050405020304" pitchFamily="18" charset="0"/>
              </a:rPr>
              <a:t>功能要求出字快速、流畅、准确。因此，为了使用户的体验感更好，</a:t>
            </a:r>
            <a:r>
              <a:rPr lang="en-US" altLang="zh-CN" sz="1400" dirty="0">
                <a:cs typeface="Times New Roman" panose="02020603050405020304" pitchFamily="18" charset="0"/>
              </a:rPr>
              <a:t>PGS</a:t>
            </a:r>
            <a:r>
              <a:rPr lang="zh-CN" altLang="zh-CN" sz="1400" dirty="0">
                <a:cs typeface="Times New Roman" panose="02020603050405020304" pitchFamily="18" charset="0"/>
              </a:rPr>
              <a:t>追求出字延时越小越好</a:t>
            </a:r>
            <a:r>
              <a:rPr lang="zh-CN" altLang="en-US" sz="1400" dirty="0">
                <a:cs typeface="Times New Roman" panose="02020603050405020304" pitchFamily="18" charset="0"/>
              </a:rPr>
              <a:t>，而且要有一定的准确性</a:t>
            </a:r>
            <a:r>
              <a:rPr lang="zh-CN" altLang="zh-CN" sz="1400" dirty="0">
                <a:cs typeface="Times New Roman" panose="02020603050405020304" pitchFamily="18" charset="0"/>
              </a:rPr>
              <a:t>。</a:t>
            </a:r>
            <a:endParaRPr lang="zh-CN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566485" y="5373216"/>
            <a:ext cx="72458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A1A1A"/>
                </a:solidFill>
                <a:latin typeface="-apple-system"/>
              </a:rPr>
              <a:t>小语种标注无法满足传统训练方案，端到端方案具备更佳的模型工程化方案</a:t>
            </a:r>
          </a:p>
        </p:txBody>
      </p:sp>
      <p:sp>
        <p:nvSpPr>
          <p:cNvPr id="35" name="矩形 34"/>
          <p:cNvSpPr/>
          <p:nvPr/>
        </p:nvSpPr>
        <p:spPr>
          <a:xfrm>
            <a:off x="442306" y="1103671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背景概述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54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475662" y="2877897"/>
            <a:ext cx="1556665" cy="1480015"/>
            <a:chOff x="1302305" y="2020643"/>
            <a:chExt cx="1197175" cy="119717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302305" y="2020643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7" name="同心圆 10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</p:grpSp>
        <p:sp>
          <p:nvSpPr>
            <p:cNvPr id="106" name="TextBox 70"/>
            <p:cNvSpPr txBox="1"/>
            <p:nvPr/>
          </p:nvSpPr>
          <p:spPr>
            <a:xfrm>
              <a:off x="1393021" y="2373758"/>
              <a:ext cx="1031040" cy="448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目录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916223" y="1268766"/>
            <a:ext cx="4101695" cy="725075"/>
            <a:chOff x="3628189" y="1129586"/>
            <a:chExt cx="4101695" cy="599235"/>
          </a:xfrm>
        </p:grpSpPr>
        <p:sp>
          <p:nvSpPr>
            <p:cNvPr id="75" name="圆角矩形 74"/>
            <p:cNvSpPr/>
            <p:nvPr/>
          </p:nvSpPr>
          <p:spPr>
            <a:xfrm>
              <a:off x="3628189" y="1129586"/>
              <a:ext cx="4101695" cy="5992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  <p:sp>
          <p:nvSpPr>
            <p:cNvPr id="76" name="圆角矩形 113"/>
            <p:cNvSpPr/>
            <p:nvPr/>
          </p:nvSpPr>
          <p:spPr>
            <a:xfrm>
              <a:off x="3707358" y="1218924"/>
              <a:ext cx="3920826" cy="434740"/>
            </a:xfrm>
            <a:prstGeom prst="roundRect">
              <a:avLst>
                <a:gd name="adj" fmla="val 50000"/>
              </a:avLst>
            </a:prstGeom>
            <a:solidFill>
              <a:srgbClr val="1F8A70"/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2500" kern="0" dirty="0">
                  <a:solidFill>
                    <a:schemeClr val="bg1"/>
                  </a:solidFill>
                  <a:latin typeface="+mj-ea"/>
                </a:rPr>
                <a:t>背景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027375" y="3163168"/>
            <a:ext cx="265562" cy="2655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403648" y="4323341"/>
            <a:ext cx="329802" cy="3298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473530" y="4765234"/>
            <a:ext cx="295896" cy="29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224087" y="2535671"/>
            <a:ext cx="509135" cy="5091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358142" y="2442503"/>
            <a:ext cx="329363" cy="3293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92464" y="3566427"/>
            <a:ext cx="322211" cy="32221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7472296" y="1402279"/>
            <a:ext cx="484080" cy="484079"/>
            <a:chOff x="3697823" y="1194997"/>
            <a:chExt cx="484080" cy="4840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3697823" y="1194997"/>
              <a:ext cx="484080" cy="484079"/>
              <a:chOff x="304800" y="673100"/>
              <a:chExt cx="4000500" cy="40005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7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6" name="TextBox 70"/>
            <p:cNvSpPr txBox="1"/>
            <p:nvPr/>
          </p:nvSpPr>
          <p:spPr>
            <a:xfrm>
              <a:off x="3747221" y="1281601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1F8A70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1F8A70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38208" y="2297233"/>
            <a:ext cx="4101695" cy="725075"/>
            <a:chOff x="3887795" y="2826544"/>
            <a:chExt cx="4101695" cy="725075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887795" y="2826544"/>
              <a:ext cx="4101695" cy="725075"/>
              <a:chOff x="3628189" y="1914617"/>
              <a:chExt cx="4101695" cy="599235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3628189" y="1914617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103" name="圆角矩形 113"/>
              <p:cNvSpPr/>
              <p:nvPr/>
            </p:nvSpPr>
            <p:spPr>
              <a:xfrm>
                <a:off x="3735780" y="1998773"/>
                <a:ext cx="3910261" cy="434740"/>
              </a:xfrm>
              <a:prstGeom prst="roundRect">
                <a:avLst>
                  <a:gd name="adj" fmla="val 50000"/>
                </a:avLst>
              </a:prstGeom>
              <a:solidFill>
                <a:srgbClr val="7CB554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chemeClr val="bg1"/>
                    </a:solidFill>
                    <a:latin typeface="+mj-ea"/>
                  </a:rPr>
                  <a:t>RNNT</a:t>
                </a:r>
                <a:r>
                  <a:rPr lang="zh-CN" altLang="en-US" sz="2500" kern="0" dirty="0">
                    <a:solidFill>
                      <a:schemeClr val="bg1"/>
                    </a:solidFill>
                    <a:latin typeface="+mj-ea"/>
                  </a:rPr>
                  <a:t>方案</a:t>
                </a: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7443874" y="2949352"/>
              <a:ext cx="484080" cy="484079"/>
              <a:chOff x="3697823" y="1976958"/>
              <a:chExt cx="484080" cy="484079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3697823" y="1976958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2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1" name="TextBox 70"/>
              <p:cNvSpPr txBox="1"/>
              <p:nvPr/>
            </p:nvSpPr>
            <p:spPr>
              <a:xfrm>
                <a:off x="3761847" y="2058529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7CB554"/>
                    </a:solidFill>
                    <a:latin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rgbClr val="7CB554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995392" y="3422933"/>
            <a:ext cx="4101695" cy="789663"/>
            <a:chOff x="3879039" y="4384328"/>
            <a:chExt cx="4101695" cy="789663"/>
          </a:xfrm>
        </p:grpSpPr>
        <p:sp>
          <p:nvSpPr>
            <p:cNvPr id="206" name="矩形 205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6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rgbClr val="FAC14D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rgbClr val="FFFFFF"/>
                    </a:solidFill>
                    <a:latin typeface="微软雅黑"/>
                  </a:rPr>
                  <a:t>RNNT</a:t>
                </a: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优化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AC1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rgbClr val="FAC1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95391" y="4518349"/>
            <a:ext cx="4101695" cy="789663"/>
            <a:chOff x="3879039" y="4384328"/>
            <a:chExt cx="4101695" cy="789663"/>
          </a:xfrm>
        </p:grpSpPr>
        <p:sp>
          <p:nvSpPr>
            <p:cNvPr id="54" name="矩形 53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7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总结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9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38559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018" y="1844824"/>
            <a:ext cx="3919460" cy="367240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331642" y="5556980"/>
            <a:ext cx="30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RNN-Transducer</a:t>
            </a:r>
            <a:r>
              <a:rPr lang="zh-CN" altLang="en-US" dirty="0"/>
              <a:t>模型结构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76056" y="1283988"/>
            <a:ext cx="3312368" cy="3044018"/>
            <a:chOff x="5076056" y="1620410"/>
            <a:chExt cx="3312368" cy="3044018"/>
          </a:xfrm>
        </p:grpSpPr>
        <p:sp>
          <p:nvSpPr>
            <p:cNvPr id="7" name="矩形 6"/>
            <p:cNvSpPr/>
            <p:nvPr/>
          </p:nvSpPr>
          <p:spPr>
            <a:xfrm>
              <a:off x="5076056" y="1620410"/>
              <a:ext cx="302433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/>
                <a:t>Encoder</a:t>
              </a:r>
              <a:r>
                <a:rPr lang="zh-CN" altLang="en-US" dirty="0"/>
                <a:t>子网络</a:t>
              </a:r>
              <a:endParaRPr lang="en-US" altLang="zh-CN" dirty="0"/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/>
                <a:t>4</a:t>
              </a:r>
              <a:r>
                <a:rPr lang="zh-CN" altLang="en-US" dirty="0"/>
                <a:t>层</a:t>
              </a:r>
              <a:r>
                <a:rPr lang="en-US" altLang="zh-CN" dirty="0"/>
                <a:t>2D conv</a:t>
              </a:r>
              <a:r>
                <a:rPr lang="zh-CN" altLang="en-US" dirty="0"/>
                <a:t>卷积层</a:t>
              </a:r>
              <a:endParaRPr lang="en-US" altLang="zh-CN" dirty="0"/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/>
                <a:t>12</a:t>
              </a:r>
              <a:r>
                <a:rPr lang="zh-CN" altLang="en-US" dirty="0"/>
                <a:t>层 </a:t>
              </a:r>
              <a:r>
                <a:rPr lang="en-US" altLang="zh-CN" dirty="0"/>
                <a:t>transformer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076056" y="2957753"/>
              <a:ext cx="2808311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 err="1"/>
                <a:t>lstm</a:t>
              </a:r>
              <a:r>
                <a:rPr lang="zh-CN" altLang="en-US" dirty="0"/>
                <a:t>子网络</a:t>
              </a:r>
              <a:endParaRPr lang="en-US" altLang="zh-CN" dirty="0"/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/>
                <a:t>2</a:t>
              </a:r>
              <a:r>
                <a:rPr lang="zh-CN" altLang="en-US" dirty="0"/>
                <a:t>层</a:t>
              </a:r>
              <a:r>
                <a:rPr lang="en-US" altLang="zh-CN" dirty="0" err="1"/>
                <a:t>lstm</a:t>
              </a:r>
              <a:r>
                <a:rPr lang="zh-CN" altLang="en-US" dirty="0"/>
                <a:t>算子</a:t>
              </a:r>
              <a:endParaRPr lang="en-US" altLang="zh-CN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5076056" y="3941153"/>
              <a:ext cx="3312368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/>
                <a:t>joint</a:t>
              </a:r>
              <a:r>
                <a:rPr lang="zh-CN" altLang="en-US" dirty="0"/>
                <a:t>子网络</a:t>
              </a:r>
              <a:endParaRPr lang="en-US" altLang="zh-CN" dirty="0"/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/>
                <a:t>2</a:t>
              </a:r>
              <a:r>
                <a:rPr lang="zh-CN" altLang="en-US" dirty="0"/>
                <a:t>层</a:t>
              </a:r>
              <a:r>
                <a:rPr lang="en-US" altLang="zh-CN" dirty="0" err="1"/>
                <a:t>fullyConnect</a:t>
              </a:r>
              <a:r>
                <a:rPr lang="zh-CN" altLang="en-US" dirty="0"/>
                <a:t>算子</a:t>
              </a:r>
              <a:endParaRPr lang="en-US" altLang="zh-CN" dirty="0"/>
            </a:p>
          </p:txBody>
        </p:sp>
      </p:grpSp>
      <p:sp>
        <p:nvSpPr>
          <p:cNvPr id="20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方案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2306" y="1251078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模型结构剖析</a:t>
            </a:r>
            <a:endParaRPr lang="en-US" altLang="zh-CN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7064" y="4409638"/>
            <a:ext cx="3910352" cy="219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38559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2594453" y="5976857"/>
            <a:ext cx="2136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RNNT VGG</a:t>
            </a:r>
            <a:r>
              <a:rPr lang="zh-CN" altLang="en-US" sz="1600" dirty="0" smtClean="0"/>
              <a:t>层视野</a:t>
            </a:r>
            <a:endParaRPr lang="zh-CN" altLang="en-US" sz="1600" dirty="0"/>
          </a:p>
        </p:txBody>
      </p:sp>
      <p:sp>
        <p:nvSpPr>
          <p:cNvPr id="20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方案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2306" y="1251078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模型窗视野</a:t>
            </a:r>
            <a:endParaRPr lang="en-US" altLang="zh-CN" dirty="0"/>
          </a:p>
        </p:txBody>
      </p:sp>
      <p:grpSp>
        <p:nvGrpSpPr>
          <p:cNvPr id="479" name="组合 478"/>
          <p:cNvGrpSpPr/>
          <p:nvPr/>
        </p:nvGrpSpPr>
        <p:grpSpPr>
          <a:xfrm>
            <a:off x="478248" y="1882889"/>
            <a:ext cx="6257363" cy="3978004"/>
            <a:chOff x="3514163" y="493060"/>
            <a:chExt cx="6257363" cy="4347881"/>
          </a:xfrm>
        </p:grpSpPr>
        <p:grpSp>
          <p:nvGrpSpPr>
            <p:cNvPr id="480" name="组合 479"/>
            <p:cNvGrpSpPr/>
            <p:nvPr/>
          </p:nvGrpSpPr>
          <p:grpSpPr>
            <a:xfrm>
              <a:off x="5118845" y="4545106"/>
              <a:ext cx="4652681" cy="295835"/>
              <a:chOff x="1748116" y="4240306"/>
              <a:chExt cx="4652681" cy="295835"/>
            </a:xfrm>
          </p:grpSpPr>
          <p:grpSp>
            <p:nvGrpSpPr>
              <p:cNvPr id="695" name="组合 694"/>
              <p:cNvGrpSpPr/>
              <p:nvPr/>
            </p:nvGrpSpPr>
            <p:grpSpPr>
              <a:xfrm>
                <a:off x="2940422" y="4240306"/>
                <a:ext cx="3460375" cy="295835"/>
                <a:chOff x="2805952" y="2868706"/>
                <a:chExt cx="3460375" cy="295835"/>
              </a:xfrm>
            </p:grpSpPr>
            <p:sp>
              <p:nvSpPr>
                <p:cNvPr id="699" name="流程图: 联系 698"/>
                <p:cNvSpPr/>
                <p:nvPr/>
              </p:nvSpPr>
              <p:spPr>
                <a:xfrm>
                  <a:off x="3594846" y="2868706"/>
                  <a:ext cx="286871" cy="295835"/>
                </a:xfrm>
                <a:prstGeom prst="flowChartConnector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0" name="流程图: 联系 699"/>
                <p:cNvSpPr/>
                <p:nvPr/>
              </p:nvSpPr>
              <p:spPr>
                <a:xfrm>
                  <a:off x="3209364" y="2868706"/>
                  <a:ext cx="286871" cy="295835"/>
                </a:xfrm>
                <a:prstGeom prst="flowChartConnector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1" name="流程图: 联系 700"/>
                <p:cNvSpPr/>
                <p:nvPr/>
              </p:nvSpPr>
              <p:spPr>
                <a:xfrm>
                  <a:off x="2805952" y="2868706"/>
                  <a:ext cx="286871" cy="295835"/>
                </a:xfrm>
                <a:prstGeom prst="flowChartConnector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2" name="流程图: 联系 701"/>
                <p:cNvSpPr/>
                <p:nvPr/>
              </p:nvSpPr>
              <p:spPr>
                <a:xfrm>
                  <a:off x="4805081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3" name="流程图: 联系 702"/>
                <p:cNvSpPr/>
                <p:nvPr/>
              </p:nvSpPr>
              <p:spPr>
                <a:xfrm>
                  <a:off x="4419599" y="2868706"/>
                  <a:ext cx="286871" cy="295835"/>
                </a:xfrm>
                <a:prstGeom prst="flowChartConnector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4" name="流程图: 联系 703"/>
                <p:cNvSpPr/>
                <p:nvPr/>
              </p:nvSpPr>
              <p:spPr>
                <a:xfrm>
                  <a:off x="4016187" y="2868706"/>
                  <a:ext cx="286871" cy="295835"/>
                </a:xfrm>
                <a:prstGeom prst="flowChartConnector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5" name="流程图: 联系 704"/>
                <p:cNvSpPr/>
                <p:nvPr/>
              </p:nvSpPr>
              <p:spPr>
                <a:xfrm>
                  <a:off x="5979456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6" name="流程图: 联系 705"/>
                <p:cNvSpPr/>
                <p:nvPr/>
              </p:nvSpPr>
              <p:spPr>
                <a:xfrm>
                  <a:off x="5593974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7" name="流程图: 联系 706"/>
                <p:cNvSpPr/>
                <p:nvPr/>
              </p:nvSpPr>
              <p:spPr>
                <a:xfrm>
                  <a:off x="5190562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96" name="流程图: 联系 695"/>
              <p:cNvSpPr/>
              <p:nvPr/>
            </p:nvSpPr>
            <p:spPr>
              <a:xfrm>
                <a:off x="2537010" y="4240306"/>
                <a:ext cx="286871" cy="295835"/>
              </a:xfrm>
              <a:prstGeom prst="flowChartConnector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7" name="流程图: 联系 696"/>
              <p:cNvSpPr/>
              <p:nvPr/>
            </p:nvSpPr>
            <p:spPr>
              <a:xfrm>
                <a:off x="2151528" y="4240306"/>
                <a:ext cx="286871" cy="295835"/>
              </a:xfrm>
              <a:prstGeom prst="flowChartConnector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8" name="流程图: 联系 697"/>
              <p:cNvSpPr/>
              <p:nvPr/>
            </p:nvSpPr>
            <p:spPr>
              <a:xfrm>
                <a:off x="1748116" y="4240306"/>
                <a:ext cx="286871" cy="295835"/>
              </a:xfrm>
              <a:prstGeom prst="flowChartConnector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1" name="组合 480"/>
            <p:cNvGrpSpPr/>
            <p:nvPr/>
          </p:nvGrpSpPr>
          <p:grpSpPr>
            <a:xfrm>
              <a:off x="5118845" y="3863788"/>
              <a:ext cx="4652681" cy="295835"/>
              <a:chOff x="1748116" y="4240306"/>
              <a:chExt cx="4652681" cy="295835"/>
            </a:xfrm>
          </p:grpSpPr>
          <p:grpSp>
            <p:nvGrpSpPr>
              <p:cNvPr id="682" name="组合 681"/>
              <p:cNvGrpSpPr/>
              <p:nvPr/>
            </p:nvGrpSpPr>
            <p:grpSpPr>
              <a:xfrm>
                <a:off x="2940422" y="4240306"/>
                <a:ext cx="3460375" cy="295835"/>
                <a:chOff x="2805952" y="2868706"/>
                <a:chExt cx="3460375" cy="295835"/>
              </a:xfrm>
            </p:grpSpPr>
            <p:sp>
              <p:nvSpPr>
                <p:cNvPr id="686" name="流程图: 联系 685"/>
                <p:cNvSpPr/>
                <p:nvPr/>
              </p:nvSpPr>
              <p:spPr>
                <a:xfrm>
                  <a:off x="3594846" y="2868706"/>
                  <a:ext cx="286871" cy="295835"/>
                </a:xfrm>
                <a:prstGeom prst="flowChartConnector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7" name="流程图: 联系 686"/>
                <p:cNvSpPr/>
                <p:nvPr/>
              </p:nvSpPr>
              <p:spPr>
                <a:xfrm>
                  <a:off x="3209364" y="2868706"/>
                  <a:ext cx="286871" cy="295835"/>
                </a:xfrm>
                <a:prstGeom prst="flowChartConnector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8" name="流程图: 联系 687"/>
                <p:cNvSpPr/>
                <p:nvPr/>
              </p:nvSpPr>
              <p:spPr>
                <a:xfrm>
                  <a:off x="2805952" y="2868706"/>
                  <a:ext cx="286871" cy="295835"/>
                </a:xfrm>
                <a:prstGeom prst="flowChartConnector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9" name="流程图: 联系 688"/>
                <p:cNvSpPr/>
                <p:nvPr/>
              </p:nvSpPr>
              <p:spPr>
                <a:xfrm>
                  <a:off x="4805081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0" name="流程图: 联系 689"/>
                <p:cNvSpPr/>
                <p:nvPr/>
              </p:nvSpPr>
              <p:spPr>
                <a:xfrm>
                  <a:off x="4419599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1" name="流程图: 联系 690"/>
                <p:cNvSpPr/>
                <p:nvPr/>
              </p:nvSpPr>
              <p:spPr>
                <a:xfrm>
                  <a:off x="4016187" y="2868706"/>
                  <a:ext cx="286871" cy="295835"/>
                </a:xfrm>
                <a:prstGeom prst="flowChartConnector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2" name="流程图: 联系 691"/>
                <p:cNvSpPr/>
                <p:nvPr/>
              </p:nvSpPr>
              <p:spPr>
                <a:xfrm>
                  <a:off x="5979456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3" name="流程图: 联系 692"/>
                <p:cNvSpPr/>
                <p:nvPr/>
              </p:nvSpPr>
              <p:spPr>
                <a:xfrm>
                  <a:off x="5593974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4" name="流程图: 联系 693"/>
                <p:cNvSpPr/>
                <p:nvPr/>
              </p:nvSpPr>
              <p:spPr>
                <a:xfrm>
                  <a:off x="5190562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83" name="流程图: 联系 682"/>
              <p:cNvSpPr/>
              <p:nvPr/>
            </p:nvSpPr>
            <p:spPr>
              <a:xfrm>
                <a:off x="2537010" y="4240306"/>
                <a:ext cx="286871" cy="295835"/>
              </a:xfrm>
              <a:prstGeom prst="flowChartConnector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4" name="流程图: 联系 683"/>
              <p:cNvSpPr/>
              <p:nvPr/>
            </p:nvSpPr>
            <p:spPr>
              <a:xfrm>
                <a:off x="2151528" y="4240306"/>
                <a:ext cx="286871" cy="295835"/>
              </a:xfrm>
              <a:prstGeom prst="flowChartConnector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5" name="流程图: 联系 684"/>
              <p:cNvSpPr/>
              <p:nvPr/>
            </p:nvSpPr>
            <p:spPr>
              <a:xfrm>
                <a:off x="1748116" y="4240306"/>
                <a:ext cx="286871" cy="295835"/>
              </a:xfrm>
              <a:prstGeom prst="flowChartConnector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482" name="直接箭头连接符 481"/>
            <p:cNvCxnSpPr>
              <a:stCxn id="687" idx="4"/>
              <a:endCxn id="701" idx="0"/>
            </p:cNvCxnSpPr>
            <p:nvPr/>
          </p:nvCxnSpPr>
          <p:spPr>
            <a:xfrm flipH="1">
              <a:off x="6454587" y="4159623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3" name="直接箭头连接符 482"/>
            <p:cNvCxnSpPr>
              <a:stCxn id="687" idx="4"/>
              <a:endCxn id="700" idx="0"/>
            </p:cNvCxnSpPr>
            <p:nvPr/>
          </p:nvCxnSpPr>
          <p:spPr>
            <a:xfrm>
              <a:off x="6857999" y="4159623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4" name="直接箭头连接符 483"/>
            <p:cNvCxnSpPr>
              <a:stCxn id="687" idx="4"/>
              <a:endCxn id="699" idx="0"/>
            </p:cNvCxnSpPr>
            <p:nvPr/>
          </p:nvCxnSpPr>
          <p:spPr>
            <a:xfrm>
              <a:off x="6857999" y="4159623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5" name="直接箭头连接符 484"/>
            <p:cNvCxnSpPr>
              <a:stCxn id="686" idx="4"/>
              <a:endCxn id="699" idx="0"/>
            </p:cNvCxnSpPr>
            <p:nvPr/>
          </p:nvCxnSpPr>
          <p:spPr>
            <a:xfrm>
              <a:off x="7243481" y="4159623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6" name="直接箭头连接符 485"/>
            <p:cNvCxnSpPr>
              <a:stCxn id="691" idx="4"/>
              <a:endCxn id="704" idx="0"/>
            </p:cNvCxnSpPr>
            <p:nvPr/>
          </p:nvCxnSpPr>
          <p:spPr>
            <a:xfrm>
              <a:off x="7664822" y="4159623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7" name="直接箭头连接符 486"/>
            <p:cNvCxnSpPr>
              <a:stCxn id="690" idx="4"/>
              <a:endCxn id="703" idx="0"/>
            </p:cNvCxnSpPr>
            <p:nvPr/>
          </p:nvCxnSpPr>
          <p:spPr>
            <a:xfrm>
              <a:off x="8068234" y="4159623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8" name="直接箭头连接符 487"/>
            <p:cNvCxnSpPr>
              <a:stCxn id="689" idx="4"/>
              <a:endCxn id="702" idx="0"/>
            </p:cNvCxnSpPr>
            <p:nvPr/>
          </p:nvCxnSpPr>
          <p:spPr>
            <a:xfrm>
              <a:off x="8453716" y="4159623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9" name="直接箭头连接符 488"/>
            <p:cNvCxnSpPr>
              <a:stCxn id="694" idx="4"/>
              <a:endCxn id="707" idx="0"/>
            </p:cNvCxnSpPr>
            <p:nvPr/>
          </p:nvCxnSpPr>
          <p:spPr>
            <a:xfrm>
              <a:off x="8839197" y="4159623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0" name="直接箭头连接符 489"/>
            <p:cNvCxnSpPr>
              <a:stCxn id="693" idx="4"/>
              <a:endCxn id="706" idx="0"/>
            </p:cNvCxnSpPr>
            <p:nvPr/>
          </p:nvCxnSpPr>
          <p:spPr>
            <a:xfrm>
              <a:off x="9242609" y="4159623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1" name="直接箭头连接符 490"/>
            <p:cNvCxnSpPr>
              <a:stCxn id="686" idx="4"/>
              <a:endCxn id="704" idx="0"/>
            </p:cNvCxnSpPr>
            <p:nvPr/>
          </p:nvCxnSpPr>
          <p:spPr>
            <a:xfrm>
              <a:off x="7243481" y="4159623"/>
              <a:ext cx="421341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2" name="直接箭头连接符 491"/>
            <p:cNvCxnSpPr>
              <a:stCxn id="691" idx="4"/>
              <a:endCxn id="703" idx="0"/>
            </p:cNvCxnSpPr>
            <p:nvPr/>
          </p:nvCxnSpPr>
          <p:spPr>
            <a:xfrm>
              <a:off x="7664822" y="4159623"/>
              <a:ext cx="40341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3" name="直接箭头连接符 492"/>
            <p:cNvCxnSpPr>
              <a:stCxn id="690" idx="4"/>
              <a:endCxn id="702" idx="0"/>
            </p:cNvCxnSpPr>
            <p:nvPr/>
          </p:nvCxnSpPr>
          <p:spPr>
            <a:xfrm>
              <a:off x="8068234" y="4159623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4" name="直接箭头连接符 493"/>
            <p:cNvCxnSpPr>
              <a:stCxn id="689" idx="4"/>
              <a:endCxn id="707" idx="0"/>
            </p:cNvCxnSpPr>
            <p:nvPr/>
          </p:nvCxnSpPr>
          <p:spPr>
            <a:xfrm>
              <a:off x="8453716" y="4159623"/>
              <a:ext cx="385481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5" name="直接箭头连接符 494"/>
            <p:cNvCxnSpPr>
              <a:stCxn id="686" idx="4"/>
              <a:endCxn id="700" idx="0"/>
            </p:cNvCxnSpPr>
            <p:nvPr/>
          </p:nvCxnSpPr>
          <p:spPr>
            <a:xfrm flipH="1">
              <a:off x="6857999" y="4159623"/>
              <a:ext cx="38548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6" name="直接箭头连接符 495"/>
            <p:cNvCxnSpPr>
              <a:stCxn id="691" idx="4"/>
              <a:endCxn id="699" idx="0"/>
            </p:cNvCxnSpPr>
            <p:nvPr/>
          </p:nvCxnSpPr>
          <p:spPr>
            <a:xfrm flipH="1">
              <a:off x="7243481" y="4159623"/>
              <a:ext cx="421341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7" name="直接箭头连接符 496"/>
            <p:cNvCxnSpPr>
              <a:stCxn id="690" idx="4"/>
              <a:endCxn id="704" idx="0"/>
            </p:cNvCxnSpPr>
            <p:nvPr/>
          </p:nvCxnSpPr>
          <p:spPr>
            <a:xfrm flipH="1">
              <a:off x="7664822" y="4159623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8" name="直接箭头连接符 497"/>
            <p:cNvCxnSpPr>
              <a:stCxn id="689" idx="4"/>
              <a:endCxn id="703" idx="0"/>
            </p:cNvCxnSpPr>
            <p:nvPr/>
          </p:nvCxnSpPr>
          <p:spPr>
            <a:xfrm flipH="1">
              <a:off x="8068234" y="4159623"/>
              <a:ext cx="38548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9" name="直接箭头连接符 498"/>
            <p:cNvCxnSpPr/>
            <p:nvPr/>
          </p:nvCxnSpPr>
          <p:spPr>
            <a:xfrm flipH="1">
              <a:off x="6060140" y="4159622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0" name="直接箭头连接符 499"/>
            <p:cNvCxnSpPr/>
            <p:nvPr/>
          </p:nvCxnSpPr>
          <p:spPr>
            <a:xfrm>
              <a:off x="6463552" y="4159622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1" name="直接箭头连接符 500"/>
            <p:cNvCxnSpPr/>
            <p:nvPr/>
          </p:nvCxnSpPr>
          <p:spPr>
            <a:xfrm>
              <a:off x="6463552" y="4159622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2" name="直接箭头连接符 501"/>
            <p:cNvCxnSpPr/>
            <p:nvPr/>
          </p:nvCxnSpPr>
          <p:spPr>
            <a:xfrm flipH="1">
              <a:off x="5647765" y="4159622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3" name="直接箭头连接符 502"/>
            <p:cNvCxnSpPr/>
            <p:nvPr/>
          </p:nvCxnSpPr>
          <p:spPr>
            <a:xfrm>
              <a:off x="6051177" y="4159622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4" name="直接箭头连接符 503"/>
            <p:cNvCxnSpPr/>
            <p:nvPr/>
          </p:nvCxnSpPr>
          <p:spPr>
            <a:xfrm>
              <a:off x="6051177" y="4159622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5" name="直接箭头连接符 504"/>
            <p:cNvCxnSpPr/>
            <p:nvPr/>
          </p:nvCxnSpPr>
          <p:spPr>
            <a:xfrm flipH="1">
              <a:off x="5244353" y="4159622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6" name="直接箭头连接符 505"/>
            <p:cNvCxnSpPr/>
            <p:nvPr/>
          </p:nvCxnSpPr>
          <p:spPr>
            <a:xfrm>
              <a:off x="5647765" y="4159622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7" name="直接箭头连接符 506"/>
            <p:cNvCxnSpPr/>
            <p:nvPr/>
          </p:nvCxnSpPr>
          <p:spPr>
            <a:xfrm>
              <a:off x="5647765" y="4159622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8" name="直接箭头连接符 507"/>
            <p:cNvCxnSpPr>
              <a:stCxn id="694" idx="4"/>
              <a:endCxn id="702" idx="0"/>
            </p:cNvCxnSpPr>
            <p:nvPr/>
          </p:nvCxnSpPr>
          <p:spPr>
            <a:xfrm flipH="1">
              <a:off x="8453716" y="4159623"/>
              <a:ext cx="385481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9" name="直接箭头连接符 508"/>
            <p:cNvCxnSpPr>
              <a:stCxn id="693" idx="4"/>
              <a:endCxn id="707" idx="0"/>
            </p:cNvCxnSpPr>
            <p:nvPr/>
          </p:nvCxnSpPr>
          <p:spPr>
            <a:xfrm flipH="1">
              <a:off x="8839197" y="4159623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0" name="直接箭头连接符 509"/>
            <p:cNvCxnSpPr>
              <a:stCxn id="694" idx="4"/>
              <a:endCxn id="706" idx="0"/>
            </p:cNvCxnSpPr>
            <p:nvPr/>
          </p:nvCxnSpPr>
          <p:spPr>
            <a:xfrm>
              <a:off x="8839197" y="4159623"/>
              <a:ext cx="40341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1" name="直接箭头连接符 510"/>
            <p:cNvCxnSpPr>
              <a:stCxn id="693" idx="4"/>
              <a:endCxn id="705" idx="0"/>
            </p:cNvCxnSpPr>
            <p:nvPr/>
          </p:nvCxnSpPr>
          <p:spPr>
            <a:xfrm>
              <a:off x="9242609" y="4159623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512" name="组合 511"/>
            <p:cNvGrpSpPr/>
            <p:nvPr/>
          </p:nvGrpSpPr>
          <p:grpSpPr>
            <a:xfrm>
              <a:off x="5118845" y="3182470"/>
              <a:ext cx="4652681" cy="295835"/>
              <a:chOff x="1748116" y="4240306"/>
              <a:chExt cx="4652681" cy="295835"/>
            </a:xfrm>
          </p:grpSpPr>
          <p:grpSp>
            <p:nvGrpSpPr>
              <p:cNvPr id="669" name="组合 668"/>
              <p:cNvGrpSpPr/>
              <p:nvPr/>
            </p:nvGrpSpPr>
            <p:grpSpPr>
              <a:xfrm>
                <a:off x="2940422" y="4240306"/>
                <a:ext cx="3460375" cy="295835"/>
                <a:chOff x="2805952" y="2868706"/>
                <a:chExt cx="3460375" cy="295835"/>
              </a:xfrm>
            </p:grpSpPr>
            <p:sp>
              <p:nvSpPr>
                <p:cNvPr id="673" name="流程图: 联系 672"/>
                <p:cNvSpPr/>
                <p:nvPr/>
              </p:nvSpPr>
              <p:spPr>
                <a:xfrm>
                  <a:off x="3594846" y="2868706"/>
                  <a:ext cx="286871" cy="295835"/>
                </a:xfrm>
                <a:prstGeom prst="flowChartConnector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4" name="流程图: 联系 673"/>
                <p:cNvSpPr/>
                <p:nvPr/>
              </p:nvSpPr>
              <p:spPr>
                <a:xfrm>
                  <a:off x="3209364" y="2868706"/>
                  <a:ext cx="286871" cy="295835"/>
                </a:xfrm>
                <a:prstGeom prst="flowChartConnector">
                  <a:avLst/>
                </a:prstGeom>
                <a:solidFill>
                  <a:srgbClr val="92D05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5" name="流程图: 联系 674"/>
                <p:cNvSpPr/>
                <p:nvPr/>
              </p:nvSpPr>
              <p:spPr>
                <a:xfrm>
                  <a:off x="2805952" y="2868706"/>
                  <a:ext cx="286871" cy="295835"/>
                </a:xfrm>
                <a:prstGeom prst="flowChartConnector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6" name="流程图: 联系 675"/>
                <p:cNvSpPr/>
                <p:nvPr/>
              </p:nvSpPr>
              <p:spPr>
                <a:xfrm>
                  <a:off x="4805081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7" name="流程图: 联系 676"/>
                <p:cNvSpPr/>
                <p:nvPr/>
              </p:nvSpPr>
              <p:spPr>
                <a:xfrm>
                  <a:off x="4419599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8" name="流程图: 联系 677"/>
                <p:cNvSpPr/>
                <p:nvPr/>
              </p:nvSpPr>
              <p:spPr>
                <a:xfrm>
                  <a:off x="4016187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9" name="流程图: 联系 678"/>
                <p:cNvSpPr/>
                <p:nvPr/>
              </p:nvSpPr>
              <p:spPr>
                <a:xfrm>
                  <a:off x="5979456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0" name="流程图: 联系 679"/>
                <p:cNvSpPr/>
                <p:nvPr/>
              </p:nvSpPr>
              <p:spPr>
                <a:xfrm>
                  <a:off x="5593974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1" name="流程图: 联系 680"/>
                <p:cNvSpPr/>
                <p:nvPr/>
              </p:nvSpPr>
              <p:spPr>
                <a:xfrm>
                  <a:off x="5190562" y="28687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70" name="流程图: 联系 669"/>
              <p:cNvSpPr/>
              <p:nvPr/>
            </p:nvSpPr>
            <p:spPr>
              <a:xfrm>
                <a:off x="2537010" y="4240306"/>
                <a:ext cx="286871" cy="295835"/>
              </a:xfrm>
              <a:prstGeom prst="flowChartConnector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1" name="流程图: 联系 670"/>
              <p:cNvSpPr/>
              <p:nvPr/>
            </p:nvSpPr>
            <p:spPr>
              <a:xfrm>
                <a:off x="2151528" y="4240306"/>
                <a:ext cx="286871" cy="295835"/>
              </a:xfrm>
              <a:prstGeom prst="flowChartConnector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2" name="流程图: 联系 671"/>
              <p:cNvSpPr/>
              <p:nvPr/>
            </p:nvSpPr>
            <p:spPr>
              <a:xfrm>
                <a:off x="1748116" y="4240306"/>
                <a:ext cx="286871" cy="295835"/>
              </a:xfrm>
              <a:prstGeom prst="flowChartConnector">
                <a:avLst/>
              </a:pr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513" name="直接箭头连接符 512"/>
            <p:cNvCxnSpPr/>
            <p:nvPr/>
          </p:nvCxnSpPr>
          <p:spPr>
            <a:xfrm flipH="1">
              <a:off x="5262283" y="3478305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4" name="直接箭头连接符 513"/>
            <p:cNvCxnSpPr/>
            <p:nvPr/>
          </p:nvCxnSpPr>
          <p:spPr>
            <a:xfrm>
              <a:off x="5665695" y="3478305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5" name="直接箭头连接符 514"/>
            <p:cNvCxnSpPr/>
            <p:nvPr/>
          </p:nvCxnSpPr>
          <p:spPr>
            <a:xfrm>
              <a:off x="5665695" y="3478305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6" name="直接箭头连接符 515"/>
            <p:cNvCxnSpPr/>
            <p:nvPr/>
          </p:nvCxnSpPr>
          <p:spPr>
            <a:xfrm flipH="1">
              <a:off x="5647765" y="3478304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7" name="直接箭头连接符 516"/>
            <p:cNvCxnSpPr/>
            <p:nvPr/>
          </p:nvCxnSpPr>
          <p:spPr>
            <a:xfrm>
              <a:off x="6051177" y="3478304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8" name="直接箭头连接符 517"/>
            <p:cNvCxnSpPr/>
            <p:nvPr/>
          </p:nvCxnSpPr>
          <p:spPr>
            <a:xfrm>
              <a:off x="6051177" y="3478304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9" name="直接箭头连接符 518"/>
            <p:cNvCxnSpPr/>
            <p:nvPr/>
          </p:nvCxnSpPr>
          <p:spPr>
            <a:xfrm flipH="1">
              <a:off x="6042210" y="3478304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0" name="直接箭头连接符 519"/>
            <p:cNvCxnSpPr/>
            <p:nvPr/>
          </p:nvCxnSpPr>
          <p:spPr>
            <a:xfrm>
              <a:off x="6445622" y="3478304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1" name="直接箭头连接符 520"/>
            <p:cNvCxnSpPr/>
            <p:nvPr/>
          </p:nvCxnSpPr>
          <p:spPr>
            <a:xfrm>
              <a:off x="6445622" y="3478304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2" name="直接箭头连接符 521"/>
            <p:cNvCxnSpPr/>
            <p:nvPr/>
          </p:nvCxnSpPr>
          <p:spPr>
            <a:xfrm flipH="1">
              <a:off x="6454587" y="3478304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3" name="直接箭头连接符 522"/>
            <p:cNvCxnSpPr/>
            <p:nvPr/>
          </p:nvCxnSpPr>
          <p:spPr>
            <a:xfrm>
              <a:off x="6857999" y="3478304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4" name="直接箭头连接符 523"/>
            <p:cNvCxnSpPr/>
            <p:nvPr/>
          </p:nvCxnSpPr>
          <p:spPr>
            <a:xfrm>
              <a:off x="6857999" y="3478304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5" name="直接箭头连接符 524"/>
            <p:cNvCxnSpPr/>
            <p:nvPr/>
          </p:nvCxnSpPr>
          <p:spPr>
            <a:xfrm flipH="1">
              <a:off x="6840069" y="3478304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6" name="直接箭头连接符 525"/>
            <p:cNvCxnSpPr/>
            <p:nvPr/>
          </p:nvCxnSpPr>
          <p:spPr>
            <a:xfrm>
              <a:off x="7243481" y="3478304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7" name="直接箭头连接符 526"/>
            <p:cNvCxnSpPr/>
            <p:nvPr/>
          </p:nvCxnSpPr>
          <p:spPr>
            <a:xfrm>
              <a:off x="7243481" y="3478304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8" name="直接箭头连接符 527"/>
            <p:cNvCxnSpPr/>
            <p:nvPr/>
          </p:nvCxnSpPr>
          <p:spPr>
            <a:xfrm flipH="1">
              <a:off x="7261413" y="3478302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9" name="直接箭头连接符 528"/>
            <p:cNvCxnSpPr/>
            <p:nvPr/>
          </p:nvCxnSpPr>
          <p:spPr>
            <a:xfrm>
              <a:off x="7664825" y="3478302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0" name="直接箭头连接符 529"/>
            <p:cNvCxnSpPr/>
            <p:nvPr/>
          </p:nvCxnSpPr>
          <p:spPr>
            <a:xfrm>
              <a:off x="7664825" y="3478302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1" name="直接箭头连接符 530"/>
            <p:cNvCxnSpPr/>
            <p:nvPr/>
          </p:nvCxnSpPr>
          <p:spPr>
            <a:xfrm flipH="1">
              <a:off x="7664822" y="3478303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2" name="直接箭头连接符 531"/>
            <p:cNvCxnSpPr/>
            <p:nvPr/>
          </p:nvCxnSpPr>
          <p:spPr>
            <a:xfrm>
              <a:off x="8068234" y="3478303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3" name="直接箭头连接符 532"/>
            <p:cNvCxnSpPr/>
            <p:nvPr/>
          </p:nvCxnSpPr>
          <p:spPr>
            <a:xfrm>
              <a:off x="8068234" y="3478303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4" name="直接箭头连接符 533"/>
            <p:cNvCxnSpPr/>
            <p:nvPr/>
          </p:nvCxnSpPr>
          <p:spPr>
            <a:xfrm flipH="1">
              <a:off x="8059268" y="3478300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5" name="直接箭头连接符 534"/>
            <p:cNvCxnSpPr/>
            <p:nvPr/>
          </p:nvCxnSpPr>
          <p:spPr>
            <a:xfrm>
              <a:off x="8462680" y="3478300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6" name="直接箭头连接符 535"/>
            <p:cNvCxnSpPr/>
            <p:nvPr/>
          </p:nvCxnSpPr>
          <p:spPr>
            <a:xfrm>
              <a:off x="8462680" y="3478300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7" name="直接箭头连接符 536"/>
            <p:cNvCxnSpPr/>
            <p:nvPr/>
          </p:nvCxnSpPr>
          <p:spPr>
            <a:xfrm flipH="1">
              <a:off x="8444748" y="3478301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8" name="直接箭头连接符 537"/>
            <p:cNvCxnSpPr/>
            <p:nvPr/>
          </p:nvCxnSpPr>
          <p:spPr>
            <a:xfrm>
              <a:off x="8848160" y="3478301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9" name="直接箭头连接符 538"/>
            <p:cNvCxnSpPr/>
            <p:nvPr/>
          </p:nvCxnSpPr>
          <p:spPr>
            <a:xfrm>
              <a:off x="8848160" y="3478301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0" name="直接箭头连接符 539"/>
            <p:cNvCxnSpPr/>
            <p:nvPr/>
          </p:nvCxnSpPr>
          <p:spPr>
            <a:xfrm flipH="1">
              <a:off x="8848158" y="3478300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1" name="直接箭头连接符 540"/>
            <p:cNvCxnSpPr/>
            <p:nvPr/>
          </p:nvCxnSpPr>
          <p:spPr>
            <a:xfrm>
              <a:off x="9251570" y="3478300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2" name="直接箭头连接符 541"/>
            <p:cNvCxnSpPr/>
            <p:nvPr/>
          </p:nvCxnSpPr>
          <p:spPr>
            <a:xfrm>
              <a:off x="9251570" y="3478300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3" name="直接箭头连接符 542"/>
            <p:cNvCxnSpPr/>
            <p:nvPr/>
          </p:nvCxnSpPr>
          <p:spPr>
            <a:xfrm>
              <a:off x="6866963" y="2788018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4" name="直接箭头连接符 543"/>
            <p:cNvCxnSpPr/>
            <p:nvPr/>
          </p:nvCxnSpPr>
          <p:spPr>
            <a:xfrm>
              <a:off x="6866963" y="2788018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5" name="直接箭头连接符 544"/>
            <p:cNvCxnSpPr/>
            <p:nvPr/>
          </p:nvCxnSpPr>
          <p:spPr>
            <a:xfrm>
              <a:off x="7655857" y="2796985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6" name="直接箭头连接符 545"/>
            <p:cNvCxnSpPr/>
            <p:nvPr/>
          </p:nvCxnSpPr>
          <p:spPr>
            <a:xfrm>
              <a:off x="7655857" y="2796985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7" name="直接箭头连接符 546"/>
            <p:cNvCxnSpPr/>
            <p:nvPr/>
          </p:nvCxnSpPr>
          <p:spPr>
            <a:xfrm>
              <a:off x="8453715" y="2823872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8" name="直接箭头连接符 547"/>
            <p:cNvCxnSpPr/>
            <p:nvPr/>
          </p:nvCxnSpPr>
          <p:spPr>
            <a:xfrm>
              <a:off x="8453715" y="2823872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9" name="直接箭头连接符 548"/>
            <p:cNvCxnSpPr/>
            <p:nvPr/>
          </p:nvCxnSpPr>
          <p:spPr>
            <a:xfrm>
              <a:off x="9260539" y="2796985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0" name="直接箭头连接符 549"/>
            <p:cNvCxnSpPr/>
            <p:nvPr/>
          </p:nvCxnSpPr>
          <p:spPr>
            <a:xfrm>
              <a:off x="9260539" y="2796985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1" name="直接箭头连接符 550"/>
            <p:cNvCxnSpPr/>
            <p:nvPr/>
          </p:nvCxnSpPr>
          <p:spPr>
            <a:xfrm>
              <a:off x="6051174" y="2805944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2" name="直接箭头连接符 551"/>
            <p:cNvCxnSpPr/>
            <p:nvPr/>
          </p:nvCxnSpPr>
          <p:spPr>
            <a:xfrm>
              <a:off x="6051174" y="2805944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53" name="流程图: 联系 552"/>
            <p:cNvSpPr/>
            <p:nvPr/>
          </p:nvSpPr>
          <p:spPr>
            <a:xfrm>
              <a:off x="4706470" y="4545106"/>
              <a:ext cx="286871" cy="295835"/>
            </a:xfrm>
            <a:prstGeom prst="flowChartConnector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4" name="流程图: 联系 553"/>
            <p:cNvSpPr/>
            <p:nvPr/>
          </p:nvSpPr>
          <p:spPr>
            <a:xfrm>
              <a:off x="4303058" y="4545106"/>
              <a:ext cx="286871" cy="295835"/>
            </a:xfrm>
            <a:prstGeom prst="flowChartConnector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5" name="流程图: 联系 554"/>
            <p:cNvSpPr/>
            <p:nvPr/>
          </p:nvSpPr>
          <p:spPr>
            <a:xfrm>
              <a:off x="3917576" y="4545106"/>
              <a:ext cx="286871" cy="295835"/>
            </a:xfrm>
            <a:prstGeom prst="flowChartConnector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6" name="流程图: 联系 555"/>
            <p:cNvSpPr/>
            <p:nvPr/>
          </p:nvSpPr>
          <p:spPr>
            <a:xfrm>
              <a:off x="3514164" y="4545106"/>
              <a:ext cx="286871" cy="295835"/>
            </a:xfrm>
            <a:prstGeom prst="flowChartConnector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7" name="流程图: 联系 556"/>
            <p:cNvSpPr/>
            <p:nvPr/>
          </p:nvSpPr>
          <p:spPr>
            <a:xfrm>
              <a:off x="4706469" y="3863783"/>
              <a:ext cx="286871" cy="295835"/>
            </a:xfrm>
            <a:prstGeom prst="flowChartConnector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8" name="流程图: 联系 557"/>
            <p:cNvSpPr/>
            <p:nvPr/>
          </p:nvSpPr>
          <p:spPr>
            <a:xfrm>
              <a:off x="4303057" y="3863783"/>
              <a:ext cx="286871" cy="295835"/>
            </a:xfrm>
            <a:prstGeom prst="flowChartConnector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9" name="流程图: 联系 558"/>
            <p:cNvSpPr/>
            <p:nvPr/>
          </p:nvSpPr>
          <p:spPr>
            <a:xfrm>
              <a:off x="3917575" y="3863783"/>
              <a:ext cx="286871" cy="295835"/>
            </a:xfrm>
            <a:prstGeom prst="flowChartConnector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0" name="流程图: 联系 559"/>
            <p:cNvSpPr/>
            <p:nvPr/>
          </p:nvSpPr>
          <p:spPr>
            <a:xfrm>
              <a:off x="3514163" y="3863783"/>
              <a:ext cx="286871" cy="295835"/>
            </a:xfrm>
            <a:prstGeom prst="flowChartConnector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1" name="流程图: 联系 560"/>
            <p:cNvSpPr/>
            <p:nvPr/>
          </p:nvSpPr>
          <p:spPr>
            <a:xfrm>
              <a:off x="4706469" y="3209355"/>
              <a:ext cx="286871" cy="295835"/>
            </a:xfrm>
            <a:prstGeom prst="flowChartConnector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2" name="流程图: 联系 561"/>
            <p:cNvSpPr/>
            <p:nvPr/>
          </p:nvSpPr>
          <p:spPr>
            <a:xfrm>
              <a:off x="4303057" y="3209355"/>
              <a:ext cx="286871" cy="295835"/>
            </a:xfrm>
            <a:prstGeom prst="flowChartConnector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" name="流程图: 联系 562"/>
            <p:cNvSpPr/>
            <p:nvPr/>
          </p:nvSpPr>
          <p:spPr>
            <a:xfrm>
              <a:off x="3917575" y="3209355"/>
              <a:ext cx="286871" cy="295835"/>
            </a:xfrm>
            <a:prstGeom prst="flowChartConnector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4" name="流程图: 联系 563"/>
            <p:cNvSpPr/>
            <p:nvPr/>
          </p:nvSpPr>
          <p:spPr>
            <a:xfrm>
              <a:off x="3514163" y="3209355"/>
              <a:ext cx="286871" cy="295835"/>
            </a:xfrm>
            <a:prstGeom prst="flowChartConnector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5" name="组合 564"/>
            <p:cNvGrpSpPr/>
            <p:nvPr/>
          </p:nvGrpSpPr>
          <p:grpSpPr>
            <a:xfrm>
              <a:off x="3514163" y="2501152"/>
              <a:ext cx="5871881" cy="295835"/>
              <a:chOff x="3514163" y="2501152"/>
              <a:chExt cx="5871881" cy="295835"/>
            </a:xfrm>
          </p:grpSpPr>
          <p:grpSp>
            <p:nvGrpSpPr>
              <p:cNvPr id="659" name="组合 658"/>
              <p:cNvGrpSpPr/>
              <p:nvPr/>
            </p:nvGrpSpPr>
            <p:grpSpPr>
              <a:xfrm>
                <a:off x="5118845" y="2501152"/>
                <a:ext cx="4267199" cy="295835"/>
                <a:chOff x="1748116" y="4240306"/>
                <a:chExt cx="4267199" cy="295835"/>
              </a:xfrm>
            </p:grpSpPr>
            <p:grpSp>
              <p:nvGrpSpPr>
                <p:cNvPr id="662" name="组合 661"/>
                <p:cNvGrpSpPr/>
                <p:nvPr/>
              </p:nvGrpSpPr>
              <p:grpSpPr>
                <a:xfrm>
                  <a:off x="3343834" y="4240306"/>
                  <a:ext cx="2671481" cy="295835"/>
                  <a:chOff x="3209364" y="2868706"/>
                  <a:chExt cx="2671481" cy="295835"/>
                </a:xfrm>
              </p:grpSpPr>
              <p:sp>
                <p:nvSpPr>
                  <p:cNvPr id="665" name="流程图: 联系 664"/>
                  <p:cNvSpPr/>
                  <p:nvPr/>
                </p:nvSpPr>
                <p:spPr>
                  <a:xfrm>
                    <a:off x="3209364" y="2868706"/>
                    <a:ext cx="286871" cy="29583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66" name="流程图: 联系 665"/>
                  <p:cNvSpPr/>
                  <p:nvPr/>
                </p:nvSpPr>
                <p:spPr>
                  <a:xfrm>
                    <a:off x="4805081" y="2868706"/>
                    <a:ext cx="286871" cy="295835"/>
                  </a:xfrm>
                  <a:prstGeom prst="flowChartConnector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67" name="流程图: 联系 666"/>
                  <p:cNvSpPr/>
                  <p:nvPr/>
                </p:nvSpPr>
                <p:spPr>
                  <a:xfrm>
                    <a:off x="4016187" y="2868706"/>
                    <a:ext cx="286871" cy="295835"/>
                  </a:xfrm>
                  <a:prstGeom prst="flowChartConnector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68" name="流程图: 联系 667"/>
                  <p:cNvSpPr/>
                  <p:nvPr/>
                </p:nvSpPr>
                <p:spPr>
                  <a:xfrm>
                    <a:off x="5593974" y="2868706"/>
                    <a:ext cx="286871" cy="295835"/>
                  </a:xfrm>
                  <a:prstGeom prst="flowChartConnector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63" name="流程图: 联系 662"/>
                <p:cNvSpPr/>
                <p:nvPr/>
              </p:nvSpPr>
              <p:spPr>
                <a:xfrm>
                  <a:off x="2537010" y="4240306"/>
                  <a:ext cx="286871" cy="295835"/>
                </a:xfrm>
                <a:prstGeom prst="flowChartConnector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4" name="流程图: 联系 663"/>
                <p:cNvSpPr/>
                <p:nvPr/>
              </p:nvSpPr>
              <p:spPr>
                <a:xfrm>
                  <a:off x="1748116" y="4240306"/>
                  <a:ext cx="286871" cy="295835"/>
                </a:xfrm>
                <a:prstGeom prst="flowChartConnector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60" name="流程图: 联系 659"/>
              <p:cNvSpPr/>
              <p:nvPr/>
            </p:nvSpPr>
            <p:spPr>
              <a:xfrm>
                <a:off x="4303057" y="2501152"/>
                <a:ext cx="286871" cy="295835"/>
              </a:xfrm>
              <a:prstGeom prst="flowChartConnector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1" name="流程图: 联系 660"/>
              <p:cNvSpPr/>
              <p:nvPr/>
            </p:nvSpPr>
            <p:spPr>
              <a:xfrm>
                <a:off x="3514163" y="2501152"/>
                <a:ext cx="286871" cy="295835"/>
              </a:xfrm>
              <a:prstGeom prst="flowChartConnector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6" name="组合 565"/>
            <p:cNvGrpSpPr/>
            <p:nvPr/>
          </p:nvGrpSpPr>
          <p:grpSpPr>
            <a:xfrm>
              <a:off x="3523128" y="1828803"/>
              <a:ext cx="5871881" cy="295835"/>
              <a:chOff x="3514163" y="2501152"/>
              <a:chExt cx="5871881" cy="295835"/>
            </a:xfrm>
          </p:grpSpPr>
          <p:grpSp>
            <p:nvGrpSpPr>
              <p:cNvPr id="649" name="组合 648"/>
              <p:cNvGrpSpPr/>
              <p:nvPr/>
            </p:nvGrpSpPr>
            <p:grpSpPr>
              <a:xfrm>
                <a:off x="5118845" y="2501152"/>
                <a:ext cx="4267199" cy="295835"/>
                <a:chOff x="1748116" y="4240306"/>
                <a:chExt cx="4267199" cy="295835"/>
              </a:xfrm>
            </p:grpSpPr>
            <p:grpSp>
              <p:nvGrpSpPr>
                <p:cNvPr id="652" name="组合 651"/>
                <p:cNvGrpSpPr/>
                <p:nvPr/>
              </p:nvGrpSpPr>
              <p:grpSpPr>
                <a:xfrm>
                  <a:off x="3343834" y="4240306"/>
                  <a:ext cx="2671481" cy="295835"/>
                  <a:chOff x="3209364" y="2868706"/>
                  <a:chExt cx="2671481" cy="295835"/>
                </a:xfrm>
              </p:grpSpPr>
              <p:sp>
                <p:nvSpPr>
                  <p:cNvPr id="655" name="流程图: 联系 654"/>
                  <p:cNvSpPr/>
                  <p:nvPr/>
                </p:nvSpPr>
                <p:spPr>
                  <a:xfrm>
                    <a:off x="3209364" y="2868706"/>
                    <a:ext cx="286871" cy="29583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56" name="流程图: 联系 655"/>
                  <p:cNvSpPr/>
                  <p:nvPr/>
                </p:nvSpPr>
                <p:spPr>
                  <a:xfrm>
                    <a:off x="4805081" y="2868706"/>
                    <a:ext cx="286871" cy="295835"/>
                  </a:xfrm>
                  <a:prstGeom prst="flowChartConnector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57" name="流程图: 联系 656"/>
                  <p:cNvSpPr/>
                  <p:nvPr/>
                </p:nvSpPr>
                <p:spPr>
                  <a:xfrm>
                    <a:off x="4016187" y="2868706"/>
                    <a:ext cx="286871" cy="295835"/>
                  </a:xfrm>
                  <a:prstGeom prst="flowChartConnector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58" name="流程图: 联系 657"/>
                  <p:cNvSpPr/>
                  <p:nvPr/>
                </p:nvSpPr>
                <p:spPr>
                  <a:xfrm>
                    <a:off x="5593974" y="2868706"/>
                    <a:ext cx="286871" cy="295835"/>
                  </a:xfrm>
                  <a:prstGeom prst="flowChartConnector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53" name="流程图: 联系 652"/>
                <p:cNvSpPr/>
                <p:nvPr/>
              </p:nvSpPr>
              <p:spPr>
                <a:xfrm>
                  <a:off x="2537010" y="4240306"/>
                  <a:ext cx="286871" cy="295835"/>
                </a:xfrm>
                <a:prstGeom prst="flowChartConnector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4" name="流程图: 联系 653"/>
                <p:cNvSpPr/>
                <p:nvPr/>
              </p:nvSpPr>
              <p:spPr>
                <a:xfrm>
                  <a:off x="1748116" y="42403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0" name="流程图: 联系 649"/>
              <p:cNvSpPr/>
              <p:nvPr/>
            </p:nvSpPr>
            <p:spPr>
              <a:xfrm>
                <a:off x="4303057" y="2501152"/>
                <a:ext cx="286871" cy="295835"/>
              </a:xfrm>
              <a:prstGeom prst="flowChartConnector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1" name="流程图: 联系 650"/>
              <p:cNvSpPr/>
              <p:nvPr/>
            </p:nvSpPr>
            <p:spPr>
              <a:xfrm>
                <a:off x="3514163" y="2501152"/>
                <a:ext cx="286871" cy="295835"/>
              </a:xfrm>
              <a:prstGeom prst="flowChartConnector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7" name="组合 566"/>
            <p:cNvGrpSpPr/>
            <p:nvPr/>
          </p:nvGrpSpPr>
          <p:grpSpPr>
            <a:xfrm>
              <a:off x="4312022" y="1107146"/>
              <a:ext cx="4294094" cy="295835"/>
              <a:chOff x="4303057" y="2501152"/>
              <a:chExt cx="4294094" cy="295835"/>
            </a:xfrm>
          </p:grpSpPr>
          <p:grpSp>
            <p:nvGrpSpPr>
              <p:cNvPr id="641" name="组合 640"/>
              <p:cNvGrpSpPr/>
              <p:nvPr/>
            </p:nvGrpSpPr>
            <p:grpSpPr>
              <a:xfrm>
                <a:off x="5118845" y="2501152"/>
                <a:ext cx="3478306" cy="295835"/>
                <a:chOff x="1748116" y="4240306"/>
                <a:chExt cx="3478306" cy="295835"/>
              </a:xfrm>
            </p:grpSpPr>
            <p:grpSp>
              <p:nvGrpSpPr>
                <p:cNvPr id="643" name="组合 642"/>
                <p:cNvGrpSpPr/>
                <p:nvPr/>
              </p:nvGrpSpPr>
              <p:grpSpPr>
                <a:xfrm>
                  <a:off x="3343834" y="4240306"/>
                  <a:ext cx="1882588" cy="295835"/>
                  <a:chOff x="3209364" y="2868706"/>
                  <a:chExt cx="1882588" cy="295835"/>
                </a:xfrm>
              </p:grpSpPr>
              <p:sp>
                <p:nvSpPr>
                  <p:cNvPr id="646" name="流程图: 联系 645"/>
                  <p:cNvSpPr/>
                  <p:nvPr/>
                </p:nvSpPr>
                <p:spPr>
                  <a:xfrm>
                    <a:off x="3209364" y="2868706"/>
                    <a:ext cx="286871" cy="295835"/>
                  </a:xfrm>
                  <a:prstGeom prst="flowChartConnector">
                    <a:avLst/>
                  </a:prstGeom>
                  <a:solidFill>
                    <a:srgbClr val="92D05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47" name="流程图: 联系 646"/>
                  <p:cNvSpPr/>
                  <p:nvPr/>
                </p:nvSpPr>
                <p:spPr>
                  <a:xfrm>
                    <a:off x="4805081" y="2868706"/>
                    <a:ext cx="286871" cy="295835"/>
                  </a:xfrm>
                  <a:prstGeom prst="flowChartConnector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48" name="流程图: 联系 647"/>
                  <p:cNvSpPr/>
                  <p:nvPr/>
                </p:nvSpPr>
                <p:spPr>
                  <a:xfrm>
                    <a:off x="4016187" y="2868706"/>
                    <a:ext cx="286871" cy="295835"/>
                  </a:xfrm>
                  <a:prstGeom prst="flowChartConnector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44" name="流程图: 联系 643"/>
                <p:cNvSpPr/>
                <p:nvPr/>
              </p:nvSpPr>
              <p:spPr>
                <a:xfrm>
                  <a:off x="2537010" y="42403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5" name="流程图: 联系 644"/>
                <p:cNvSpPr/>
                <p:nvPr/>
              </p:nvSpPr>
              <p:spPr>
                <a:xfrm>
                  <a:off x="1748116" y="4240306"/>
                  <a:ext cx="286871" cy="295835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42" name="流程图: 联系 641"/>
              <p:cNvSpPr/>
              <p:nvPr/>
            </p:nvSpPr>
            <p:spPr>
              <a:xfrm>
                <a:off x="4303057" y="2501152"/>
                <a:ext cx="286871" cy="295835"/>
              </a:xfrm>
              <a:prstGeom prst="flowChartConnector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8" name="组合 567"/>
            <p:cNvGrpSpPr/>
            <p:nvPr/>
          </p:nvGrpSpPr>
          <p:grpSpPr>
            <a:xfrm>
              <a:off x="5127808" y="493060"/>
              <a:ext cx="1882589" cy="295835"/>
              <a:chOff x="1748116" y="4240306"/>
              <a:chExt cx="1882589" cy="295835"/>
            </a:xfrm>
          </p:grpSpPr>
          <p:sp>
            <p:nvSpPr>
              <p:cNvPr id="639" name="流程图: 联系 638"/>
              <p:cNvSpPr/>
              <p:nvPr/>
            </p:nvSpPr>
            <p:spPr>
              <a:xfrm>
                <a:off x="3343834" y="4240306"/>
                <a:ext cx="286871" cy="295835"/>
              </a:xfrm>
              <a:prstGeom prst="flowChartConnector">
                <a:avLst/>
              </a:prstGeom>
              <a:solidFill>
                <a:srgbClr val="92D05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0" name="流程图: 联系 639"/>
              <p:cNvSpPr/>
              <p:nvPr/>
            </p:nvSpPr>
            <p:spPr>
              <a:xfrm>
                <a:off x="1748116" y="4240306"/>
                <a:ext cx="286871" cy="295835"/>
              </a:xfrm>
              <a:prstGeom prst="flowChartConnector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569" name="直接箭头连接符 568"/>
            <p:cNvCxnSpPr/>
            <p:nvPr/>
          </p:nvCxnSpPr>
          <p:spPr>
            <a:xfrm>
              <a:off x="5253315" y="2796985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0" name="直接箭头连接符 569"/>
            <p:cNvCxnSpPr/>
            <p:nvPr/>
          </p:nvCxnSpPr>
          <p:spPr>
            <a:xfrm>
              <a:off x="5253315" y="2796985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1" name="直接箭头连接符 570"/>
            <p:cNvCxnSpPr/>
            <p:nvPr/>
          </p:nvCxnSpPr>
          <p:spPr>
            <a:xfrm>
              <a:off x="4446491" y="2796985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2" name="直接箭头连接符 571"/>
            <p:cNvCxnSpPr/>
            <p:nvPr/>
          </p:nvCxnSpPr>
          <p:spPr>
            <a:xfrm>
              <a:off x="4446491" y="2796985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3" name="直接箭头连接符 572"/>
            <p:cNvCxnSpPr/>
            <p:nvPr/>
          </p:nvCxnSpPr>
          <p:spPr>
            <a:xfrm>
              <a:off x="3648632" y="2796985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4" name="直接箭头连接符 573"/>
            <p:cNvCxnSpPr/>
            <p:nvPr/>
          </p:nvCxnSpPr>
          <p:spPr>
            <a:xfrm>
              <a:off x="3648632" y="2796985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5" name="直接箭头连接符 574"/>
            <p:cNvCxnSpPr/>
            <p:nvPr/>
          </p:nvCxnSpPr>
          <p:spPr>
            <a:xfrm>
              <a:off x="5280210" y="2133597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6" name="直接箭头连接符 575"/>
            <p:cNvCxnSpPr>
              <a:endCxn id="663" idx="0"/>
            </p:cNvCxnSpPr>
            <p:nvPr/>
          </p:nvCxnSpPr>
          <p:spPr>
            <a:xfrm>
              <a:off x="5280210" y="2133597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7" name="直接箭头连接符 576"/>
            <p:cNvCxnSpPr>
              <a:stCxn id="654" idx="4"/>
              <a:endCxn id="660" idx="0"/>
            </p:cNvCxnSpPr>
            <p:nvPr/>
          </p:nvCxnSpPr>
          <p:spPr>
            <a:xfrm flipH="1">
              <a:off x="4446493" y="2124638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8" name="直接箭头连接符 577"/>
            <p:cNvCxnSpPr/>
            <p:nvPr/>
          </p:nvCxnSpPr>
          <p:spPr>
            <a:xfrm>
              <a:off x="4468901" y="2133597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9" name="直接箭头连接符 578"/>
            <p:cNvCxnSpPr/>
            <p:nvPr/>
          </p:nvCxnSpPr>
          <p:spPr>
            <a:xfrm>
              <a:off x="4468901" y="2133597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0" name="直接箭头连接符 579"/>
            <p:cNvCxnSpPr/>
            <p:nvPr/>
          </p:nvCxnSpPr>
          <p:spPr>
            <a:xfrm flipH="1">
              <a:off x="3635184" y="2124638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1" name="直接箭头连接符 580"/>
            <p:cNvCxnSpPr/>
            <p:nvPr/>
          </p:nvCxnSpPr>
          <p:spPr>
            <a:xfrm>
              <a:off x="6875926" y="2133596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2" name="直接箭头连接符 581"/>
            <p:cNvCxnSpPr/>
            <p:nvPr/>
          </p:nvCxnSpPr>
          <p:spPr>
            <a:xfrm>
              <a:off x="6875926" y="2133596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3" name="直接箭头连接符 582"/>
            <p:cNvCxnSpPr/>
            <p:nvPr/>
          </p:nvCxnSpPr>
          <p:spPr>
            <a:xfrm flipH="1">
              <a:off x="6042209" y="2124637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4" name="直接箭头连接符 583"/>
            <p:cNvCxnSpPr/>
            <p:nvPr/>
          </p:nvCxnSpPr>
          <p:spPr>
            <a:xfrm>
              <a:off x="7673785" y="2142559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5" name="直接箭头连接符 584"/>
            <p:cNvCxnSpPr/>
            <p:nvPr/>
          </p:nvCxnSpPr>
          <p:spPr>
            <a:xfrm>
              <a:off x="7673785" y="2142559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6" name="直接箭头连接符 585"/>
            <p:cNvCxnSpPr/>
            <p:nvPr/>
          </p:nvCxnSpPr>
          <p:spPr>
            <a:xfrm flipH="1">
              <a:off x="6840068" y="2133600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7" name="直接箭头连接符 586"/>
            <p:cNvCxnSpPr/>
            <p:nvPr/>
          </p:nvCxnSpPr>
          <p:spPr>
            <a:xfrm>
              <a:off x="8462680" y="2151521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8" name="直接箭头连接符 587"/>
            <p:cNvCxnSpPr/>
            <p:nvPr/>
          </p:nvCxnSpPr>
          <p:spPr>
            <a:xfrm>
              <a:off x="8462680" y="2151521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9" name="直接箭头连接符 588"/>
            <p:cNvCxnSpPr/>
            <p:nvPr/>
          </p:nvCxnSpPr>
          <p:spPr>
            <a:xfrm flipH="1">
              <a:off x="7628963" y="2142562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0" name="直接箭头连接符 589"/>
            <p:cNvCxnSpPr/>
            <p:nvPr/>
          </p:nvCxnSpPr>
          <p:spPr>
            <a:xfrm>
              <a:off x="6875926" y="1434346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1" name="直接箭头连接符 590"/>
            <p:cNvCxnSpPr/>
            <p:nvPr/>
          </p:nvCxnSpPr>
          <p:spPr>
            <a:xfrm>
              <a:off x="6875926" y="1434346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2" name="直接箭头连接符 591"/>
            <p:cNvCxnSpPr/>
            <p:nvPr/>
          </p:nvCxnSpPr>
          <p:spPr>
            <a:xfrm flipH="1">
              <a:off x="6042209" y="1425387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3" name="直接箭头连接符 592"/>
            <p:cNvCxnSpPr/>
            <p:nvPr/>
          </p:nvCxnSpPr>
          <p:spPr>
            <a:xfrm>
              <a:off x="6069104" y="1425385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4" name="直接箭头连接符 593"/>
            <p:cNvCxnSpPr/>
            <p:nvPr/>
          </p:nvCxnSpPr>
          <p:spPr>
            <a:xfrm>
              <a:off x="6069104" y="1425385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5" name="直接箭头连接符 594"/>
            <p:cNvCxnSpPr/>
            <p:nvPr/>
          </p:nvCxnSpPr>
          <p:spPr>
            <a:xfrm flipH="1">
              <a:off x="5235387" y="1416426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6" name="直接箭头连接符 595"/>
            <p:cNvCxnSpPr/>
            <p:nvPr/>
          </p:nvCxnSpPr>
          <p:spPr>
            <a:xfrm>
              <a:off x="5253315" y="1434351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7" name="直接箭头连接符 596"/>
            <p:cNvCxnSpPr/>
            <p:nvPr/>
          </p:nvCxnSpPr>
          <p:spPr>
            <a:xfrm>
              <a:off x="5253315" y="1434351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8" name="直接箭头连接符 597"/>
            <p:cNvCxnSpPr/>
            <p:nvPr/>
          </p:nvCxnSpPr>
          <p:spPr>
            <a:xfrm flipH="1">
              <a:off x="4419598" y="1425392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9" name="直接箭头连接符 598"/>
            <p:cNvCxnSpPr/>
            <p:nvPr/>
          </p:nvCxnSpPr>
          <p:spPr>
            <a:xfrm>
              <a:off x="4446491" y="1427635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0" name="直接箭头连接符 599"/>
            <p:cNvCxnSpPr/>
            <p:nvPr/>
          </p:nvCxnSpPr>
          <p:spPr>
            <a:xfrm>
              <a:off x="4446491" y="1427635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1" name="直接箭头连接符 600"/>
            <p:cNvCxnSpPr/>
            <p:nvPr/>
          </p:nvCxnSpPr>
          <p:spPr>
            <a:xfrm flipH="1">
              <a:off x="3612774" y="1418676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2" name="直接箭头连接符 601"/>
            <p:cNvCxnSpPr/>
            <p:nvPr/>
          </p:nvCxnSpPr>
          <p:spPr>
            <a:xfrm>
              <a:off x="8462679" y="1443320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3" name="直接箭头连接符 602"/>
            <p:cNvCxnSpPr/>
            <p:nvPr/>
          </p:nvCxnSpPr>
          <p:spPr>
            <a:xfrm>
              <a:off x="8462679" y="1443320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4" name="直接箭头连接符 603"/>
            <p:cNvCxnSpPr/>
            <p:nvPr/>
          </p:nvCxnSpPr>
          <p:spPr>
            <a:xfrm flipH="1">
              <a:off x="7628962" y="1434361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5" name="直接箭头连接符 604"/>
            <p:cNvCxnSpPr/>
            <p:nvPr/>
          </p:nvCxnSpPr>
          <p:spPr>
            <a:xfrm>
              <a:off x="7664820" y="1416411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6" name="直接箭头连接符 605"/>
            <p:cNvCxnSpPr/>
            <p:nvPr/>
          </p:nvCxnSpPr>
          <p:spPr>
            <a:xfrm>
              <a:off x="7664820" y="1416411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7" name="直接箭头连接符 606"/>
            <p:cNvCxnSpPr/>
            <p:nvPr/>
          </p:nvCxnSpPr>
          <p:spPr>
            <a:xfrm flipH="1">
              <a:off x="6831103" y="1407452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8" name="直接箭头连接符 607"/>
            <p:cNvCxnSpPr>
              <a:endCxn id="646" idx="0"/>
            </p:cNvCxnSpPr>
            <p:nvPr/>
          </p:nvCxnSpPr>
          <p:spPr>
            <a:xfrm>
              <a:off x="6866963" y="779924"/>
              <a:ext cx="1" cy="32722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9" name="直接箭头连接符 608"/>
            <p:cNvCxnSpPr>
              <a:endCxn id="648" idx="0"/>
            </p:cNvCxnSpPr>
            <p:nvPr/>
          </p:nvCxnSpPr>
          <p:spPr>
            <a:xfrm>
              <a:off x="6866963" y="779924"/>
              <a:ext cx="806824" cy="32722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0" name="直接箭头连接符 609"/>
            <p:cNvCxnSpPr/>
            <p:nvPr/>
          </p:nvCxnSpPr>
          <p:spPr>
            <a:xfrm>
              <a:off x="5271245" y="797817"/>
              <a:ext cx="1" cy="32722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1" name="直接箭头连接符 610"/>
            <p:cNvCxnSpPr/>
            <p:nvPr/>
          </p:nvCxnSpPr>
          <p:spPr>
            <a:xfrm>
              <a:off x="5271245" y="797817"/>
              <a:ext cx="806824" cy="32722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2" name="直接箭头连接符 611"/>
            <p:cNvCxnSpPr/>
            <p:nvPr/>
          </p:nvCxnSpPr>
          <p:spPr>
            <a:xfrm>
              <a:off x="6064614" y="2142559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3" name="直接箭头连接符 612"/>
            <p:cNvCxnSpPr/>
            <p:nvPr/>
          </p:nvCxnSpPr>
          <p:spPr>
            <a:xfrm>
              <a:off x="6064614" y="2142559"/>
              <a:ext cx="770965" cy="3675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4" name="直接箭头连接符 613"/>
            <p:cNvCxnSpPr/>
            <p:nvPr/>
          </p:nvCxnSpPr>
          <p:spPr>
            <a:xfrm flipH="1">
              <a:off x="5230897" y="2133600"/>
              <a:ext cx="824753" cy="3765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5" name="直接箭头连接符 614"/>
            <p:cNvCxnSpPr/>
            <p:nvPr/>
          </p:nvCxnSpPr>
          <p:spPr>
            <a:xfrm flipH="1">
              <a:off x="4858864" y="3491745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6" name="直接箭头连接符 615"/>
            <p:cNvCxnSpPr/>
            <p:nvPr/>
          </p:nvCxnSpPr>
          <p:spPr>
            <a:xfrm>
              <a:off x="5262276" y="3491745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7" name="直接箭头连接符 616"/>
            <p:cNvCxnSpPr/>
            <p:nvPr/>
          </p:nvCxnSpPr>
          <p:spPr>
            <a:xfrm>
              <a:off x="5262276" y="3491745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8" name="直接箭头连接符 617"/>
            <p:cNvCxnSpPr/>
            <p:nvPr/>
          </p:nvCxnSpPr>
          <p:spPr>
            <a:xfrm flipH="1">
              <a:off x="4464417" y="3496235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9" name="直接箭头连接符 618"/>
            <p:cNvCxnSpPr/>
            <p:nvPr/>
          </p:nvCxnSpPr>
          <p:spPr>
            <a:xfrm>
              <a:off x="4867829" y="3496235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0" name="直接箭头连接符 619"/>
            <p:cNvCxnSpPr/>
            <p:nvPr/>
          </p:nvCxnSpPr>
          <p:spPr>
            <a:xfrm>
              <a:off x="4867829" y="3496235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1" name="直接箭头连接符 620"/>
            <p:cNvCxnSpPr/>
            <p:nvPr/>
          </p:nvCxnSpPr>
          <p:spPr>
            <a:xfrm flipH="1">
              <a:off x="4052037" y="3491745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2" name="直接箭头连接符 621"/>
            <p:cNvCxnSpPr/>
            <p:nvPr/>
          </p:nvCxnSpPr>
          <p:spPr>
            <a:xfrm>
              <a:off x="4455449" y="3491745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3" name="直接箭头连接符 622"/>
            <p:cNvCxnSpPr/>
            <p:nvPr/>
          </p:nvCxnSpPr>
          <p:spPr>
            <a:xfrm>
              <a:off x="4455449" y="3491745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4" name="直接箭头连接符 623"/>
            <p:cNvCxnSpPr/>
            <p:nvPr/>
          </p:nvCxnSpPr>
          <p:spPr>
            <a:xfrm flipH="1">
              <a:off x="3648618" y="3487271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5" name="直接箭头连接符 624"/>
            <p:cNvCxnSpPr/>
            <p:nvPr/>
          </p:nvCxnSpPr>
          <p:spPr>
            <a:xfrm>
              <a:off x="4052030" y="3487271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6" name="直接箭头连接符 625"/>
            <p:cNvCxnSpPr/>
            <p:nvPr/>
          </p:nvCxnSpPr>
          <p:spPr>
            <a:xfrm>
              <a:off x="4052030" y="3487271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7" name="直接箭头连接符 626"/>
            <p:cNvCxnSpPr/>
            <p:nvPr/>
          </p:nvCxnSpPr>
          <p:spPr>
            <a:xfrm flipH="1">
              <a:off x="4849903" y="4159622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8" name="直接箭头连接符 627"/>
            <p:cNvCxnSpPr/>
            <p:nvPr/>
          </p:nvCxnSpPr>
          <p:spPr>
            <a:xfrm>
              <a:off x="5253315" y="4159622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9" name="直接箭头连接符 628"/>
            <p:cNvCxnSpPr/>
            <p:nvPr/>
          </p:nvCxnSpPr>
          <p:spPr>
            <a:xfrm>
              <a:off x="5253315" y="4159622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0" name="直接箭头连接符 629"/>
            <p:cNvCxnSpPr/>
            <p:nvPr/>
          </p:nvCxnSpPr>
          <p:spPr>
            <a:xfrm flipH="1">
              <a:off x="4455454" y="4159622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1" name="直接箭头连接符 630"/>
            <p:cNvCxnSpPr/>
            <p:nvPr/>
          </p:nvCxnSpPr>
          <p:spPr>
            <a:xfrm>
              <a:off x="4858866" y="4159622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2" name="直接箭头连接符 631"/>
            <p:cNvCxnSpPr/>
            <p:nvPr/>
          </p:nvCxnSpPr>
          <p:spPr>
            <a:xfrm>
              <a:off x="4858866" y="4159622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3" name="直接箭头连接符 632"/>
            <p:cNvCxnSpPr/>
            <p:nvPr/>
          </p:nvCxnSpPr>
          <p:spPr>
            <a:xfrm flipH="1">
              <a:off x="4043083" y="4168587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4" name="直接箭头连接符 633"/>
            <p:cNvCxnSpPr/>
            <p:nvPr/>
          </p:nvCxnSpPr>
          <p:spPr>
            <a:xfrm>
              <a:off x="4446495" y="4168587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5" name="直接箭头连接符 634"/>
            <p:cNvCxnSpPr/>
            <p:nvPr/>
          </p:nvCxnSpPr>
          <p:spPr>
            <a:xfrm>
              <a:off x="4446495" y="4168587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6" name="直接箭头连接符 635"/>
            <p:cNvCxnSpPr/>
            <p:nvPr/>
          </p:nvCxnSpPr>
          <p:spPr>
            <a:xfrm flipH="1">
              <a:off x="3648618" y="4168587"/>
              <a:ext cx="403412" cy="38548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7" name="直接箭头连接符 636"/>
            <p:cNvCxnSpPr/>
            <p:nvPr/>
          </p:nvCxnSpPr>
          <p:spPr>
            <a:xfrm>
              <a:off x="4052030" y="4168587"/>
              <a:ext cx="0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8" name="直接箭头连接符 637"/>
            <p:cNvCxnSpPr/>
            <p:nvPr/>
          </p:nvCxnSpPr>
          <p:spPr>
            <a:xfrm>
              <a:off x="4052030" y="4168587"/>
              <a:ext cx="385482" cy="38548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708" name="文本框 707"/>
          <p:cNvSpPr txBox="1"/>
          <p:nvPr/>
        </p:nvSpPr>
        <p:spPr>
          <a:xfrm>
            <a:off x="7040410" y="5568916"/>
            <a:ext cx="91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输入层</a:t>
            </a:r>
            <a:endParaRPr lang="zh-CN" altLang="en-US" sz="1600" dirty="0"/>
          </a:p>
        </p:txBody>
      </p:sp>
      <p:sp>
        <p:nvSpPr>
          <p:cNvPr id="709" name="文本框 708"/>
          <p:cNvSpPr txBox="1"/>
          <p:nvPr/>
        </p:nvSpPr>
        <p:spPr>
          <a:xfrm>
            <a:off x="7040406" y="4979967"/>
            <a:ext cx="85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conv1</a:t>
            </a:r>
            <a:endParaRPr lang="zh-CN" altLang="en-US" sz="1600" dirty="0"/>
          </a:p>
        </p:txBody>
      </p:sp>
      <p:sp>
        <p:nvSpPr>
          <p:cNvPr id="710" name="文本框 709"/>
          <p:cNvSpPr txBox="1"/>
          <p:nvPr/>
        </p:nvSpPr>
        <p:spPr>
          <a:xfrm>
            <a:off x="7040406" y="4334164"/>
            <a:ext cx="81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conv2</a:t>
            </a:r>
            <a:endParaRPr lang="zh-CN" altLang="en-US" sz="1600" dirty="0"/>
          </a:p>
        </p:txBody>
      </p:sp>
      <p:sp>
        <p:nvSpPr>
          <p:cNvPr id="711" name="文本框 710"/>
          <p:cNvSpPr txBox="1"/>
          <p:nvPr/>
        </p:nvSpPr>
        <p:spPr>
          <a:xfrm>
            <a:off x="7022475" y="3683875"/>
            <a:ext cx="155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maxPooling1</a:t>
            </a:r>
            <a:endParaRPr lang="zh-CN" altLang="en-US" sz="1600" dirty="0"/>
          </a:p>
        </p:txBody>
      </p:sp>
      <p:sp>
        <p:nvSpPr>
          <p:cNvPr id="712" name="文本框 711"/>
          <p:cNvSpPr txBox="1"/>
          <p:nvPr/>
        </p:nvSpPr>
        <p:spPr>
          <a:xfrm>
            <a:off x="7022476" y="3079253"/>
            <a:ext cx="85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conv3</a:t>
            </a:r>
            <a:endParaRPr lang="zh-CN" altLang="en-US" sz="1600" dirty="0"/>
          </a:p>
        </p:txBody>
      </p:sp>
      <p:sp>
        <p:nvSpPr>
          <p:cNvPr id="713" name="文本框 712"/>
          <p:cNvSpPr txBox="1"/>
          <p:nvPr/>
        </p:nvSpPr>
        <p:spPr>
          <a:xfrm>
            <a:off x="7022475" y="2425151"/>
            <a:ext cx="81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conv4</a:t>
            </a:r>
            <a:endParaRPr lang="zh-CN" altLang="en-US" sz="1600" dirty="0"/>
          </a:p>
        </p:txBody>
      </p:sp>
      <p:sp>
        <p:nvSpPr>
          <p:cNvPr id="714" name="文本框 713"/>
          <p:cNvSpPr txBox="1"/>
          <p:nvPr/>
        </p:nvSpPr>
        <p:spPr>
          <a:xfrm>
            <a:off x="7022475" y="1882889"/>
            <a:ext cx="155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maxPooling2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87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38559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2386866" y="5498586"/>
            <a:ext cx="2841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RNNT Transformer</a:t>
            </a:r>
            <a:r>
              <a:rPr lang="zh-CN" altLang="en-US" sz="1600" dirty="0" smtClean="0"/>
              <a:t>层视野</a:t>
            </a:r>
            <a:endParaRPr lang="zh-CN" altLang="en-US" sz="1600" dirty="0"/>
          </a:p>
        </p:txBody>
      </p:sp>
      <p:sp>
        <p:nvSpPr>
          <p:cNvPr id="20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方案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2306" y="1251078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模型窗视野</a:t>
            </a:r>
            <a:endParaRPr lang="en-US" altLang="zh-CN" dirty="0"/>
          </a:p>
        </p:txBody>
      </p:sp>
      <p:grpSp>
        <p:nvGrpSpPr>
          <p:cNvPr id="768" name="组合 767"/>
          <p:cNvGrpSpPr/>
          <p:nvPr/>
        </p:nvGrpSpPr>
        <p:grpSpPr>
          <a:xfrm>
            <a:off x="467543" y="1880481"/>
            <a:ext cx="7128793" cy="3584352"/>
            <a:chOff x="1264013" y="1809958"/>
            <a:chExt cx="7050474" cy="3584352"/>
          </a:xfrm>
        </p:grpSpPr>
        <p:grpSp>
          <p:nvGrpSpPr>
            <p:cNvPr id="769" name="组合 768"/>
            <p:cNvGrpSpPr/>
            <p:nvPr/>
          </p:nvGrpSpPr>
          <p:grpSpPr>
            <a:xfrm>
              <a:off x="1264013" y="1809958"/>
              <a:ext cx="7050474" cy="2639569"/>
              <a:chOff x="1264013" y="1809958"/>
              <a:chExt cx="8617726" cy="3309367"/>
            </a:xfrm>
          </p:grpSpPr>
          <p:sp>
            <p:nvSpPr>
              <p:cNvPr id="778" name="文本框 777"/>
              <p:cNvSpPr txBox="1"/>
              <p:nvPr/>
            </p:nvSpPr>
            <p:spPr>
              <a:xfrm>
                <a:off x="8290497" y="4656274"/>
                <a:ext cx="1591241" cy="46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Attention1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79" name="文本框 778"/>
              <p:cNvSpPr txBox="1"/>
              <p:nvPr/>
            </p:nvSpPr>
            <p:spPr>
              <a:xfrm>
                <a:off x="8290497" y="4057423"/>
                <a:ext cx="1514538" cy="46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Attention2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80" name="文本框 779"/>
              <p:cNvSpPr txBox="1"/>
              <p:nvPr/>
            </p:nvSpPr>
            <p:spPr>
              <a:xfrm>
                <a:off x="8290497" y="3422714"/>
                <a:ext cx="1514538" cy="46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Attention3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781" name="文本框 780"/>
              <p:cNvSpPr txBox="1"/>
              <p:nvPr/>
            </p:nvSpPr>
            <p:spPr>
              <a:xfrm>
                <a:off x="8290498" y="1898714"/>
                <a:ext cx="1591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rPr>
                  <a:t>Attention12</a:t>
                </a: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782" name="组合 781"/>
              <p:cNvGrpSpPr/>
              <p:nvPr/>
            </p:nvGrpSpPr>
            <p:grpSpPr>
              <a:xfrm>
                <a:off x="1264013" y="1809958"/>
                <a:ext cx="6934213" cy="3178900"/>
                <a:chOff x="1264013" y="1809958"/>
                <a:chExt cx="6934213" cy="3178900"/>
              </a:xfrm>
            </p:grpSpPr>
            <p:grpSp>
              <p:nvGrpSpPr>
                <p:cNvPr id="783" name="组合 782"/>
                <p:cNvGrpSpPr/>
                <p:nvPr/>
              </p:nvGrpSpPr>
              <p:grpSpPr>
                <a:xfrm>
                  <a:off x="1264013" y="4604267"/>
                  <a:ext cx="6929725" cy="384591"/>
                  <a:chOff x="1264013" y="4604267"/>
                  <a:chExt cx="6929725" cy="384591"/>
                </a:xfrm>
              </p:grpSpPr>
              <p:grpSp>
                <p:nvGrpSpPr>
                  <p:cNvPr id="850" name="组合 849"/>
                  <p:cNvGrpSpPr/>
                  <p:nvPr/>
                </p:nvGrpSpPr>
                <p:grpSpPr>
                  <a:xfrm>
                    <a:off x="1264013" y="4693023"/>
                    <a:ext cx="6929725" cy="295835"/>
                    <a:chOff x="197213" y="2888412"/>
                    <a:chExt cx="6929725" cy="295835"/>
                  </a:xfrm>
                </p:grpSpPr>
                <p:grpSp>
                  <p:nvGrpSpPr>
                    <p:cNvPr id="852" name="组合 851"/>
                    <p:cNvGrpSpPr/>
                    <p:nvPr/>
                  </p:nvGrpSpPr>
                  <p:grpSpPr>
                    <a:xfrm>
                      <a:off x="2474257" y="2888412"/>
                      <a:ext cx="4652681" cy="295835"/>
                      <a:chOff x="1748116" y="4240306"/>
                      <a:chExt cx="4652681" cy="295835"/>
                    </a:xfrm>
                  </p:grpSpPr>
                  <p:grpSp>
                    <p:nvGrpSpPr>
                      <p:cNvPr id="857" name="组合 856"/>
                      <p:cNvGrpSpPr/>
                      <p:nvPr/>
                    </p:nvGrpSpPr>
                    <p:grpSpPr>
                      <a:xfrm>
                        <a:off x="2940422" y="4240306"/>
                        <a:ext cx="3460375" cy="295835"/>
                        <a:chOff x="2805952" y="2868706"/>
                        <a:chExt cx="3460375" cy="295835"/>
                      </a:xfrm>
                    </p:grpSpPr>
                    <p:sp>
                      <p:nvSpPr>
                        <p:cNvPr id="861" name="流程图: 联系 860"/>
                        <p:cNvSpPr/>
                        <p:nvPr/>
                      </p:nvSpPr>
                      <p:spPr>
                        <a:xfrm>
                          <a:off x="3594846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2" name="流程图: 联系 861"/>
                        <p:cNvSpPr/>
                        <p:nvPr/>
                      </p:nvSpPr>
                      <p:spPr>
                        <a:xfrm>
                          <a:off x="3209364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92D05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3" name="流程图: 联系 862"/>
                        <p:cNvSpPr/>
                        <p:nvPr/>
                      </p:nvSpPr>
                      <p:spPr>
                        <a:xfrm>
                          <a:off x="2805952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4" name="流程图: 联系 863"/>
                        <p:cNvSpPr/>
                        <p:nvPr/>
                      </p:nvSpPr>
                      <p:spPr>
                        <a:xfrm>
                          <a:off x="4805081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5" name="流程图: 联系 864"/>
                        <p:cNvSpPr/>
                        <p:nvPr/>
                      </p:nvSpPr>
                      <p:spPr>
                        <a:xfrm>
                          <a:off x="4419599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6" name="流程图: 联系 865"/>
                        <p:cNvSpPr/>
                        <p:nvPr/>
                      </p:nvSpPr>
                      <p:spPr>
                        <a:xfrm>
                          <a:off x="4016187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7" name="流程图: 联系 866"/>
                        <p:cNvSpPr/>
                        <p:nvPr/>
                      </p:nvSpPr>
                      <p:spPr>
                        <a:xfrm>
                          <a:off x="597945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8" name="流程图: 联系 867"/>
                        <p:cNvSpPr/>
                        <p:nvPr/>
                      </p:nvSpPr>
                      <p:spPr>
                        <a:xfrm>
                          <a:off x="5593974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9" name="流程图: 联系 868"/>
                        <p:cNvSpPr/>
                        <p:nvPr/>
                      </p:nvSpPr>
                      <p:spPr>
                        <a:xfrm>
                          <a:off x="5190562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858" name="流程图: 联系 857"/>
                      <p:cNvSpPr/>
                      <p:nvPr/>
                    </p:nvSpPr>
                    <p:spPr>
                      <a:xfrm>
                        <a:off x="2537010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59" name="流程图: 联系 858"/>
                      <p:cNvSpPr/>
                      <p:nvPr/>
                    </p:nvSpPr>
                    <p:spPr>
                      <a:xfrm>
                        <a:off x="2151528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60" name="流程图: 联系 859"/>
                      <p:cNvSpPr/>
                      <p:nvPr/>
                    </p:nvSpPr>
                    <p:spPr>
                      <a:xfrm>
                        <a:off x="1748116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853" name="流程图: 联系 852"/>
                    <p:cNvSpPr/>
                    <p:nvPr/>
                  </p:nvSpPr>
                  <p:spPr>
                    <a:xfrm>
                      <a:off x="1389519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54" name="流程图: 联系 853"/>
                    <p:cNvSpPr/>
                    <p:nvPr/>
                  </p:nvSpPr>
                  <p:spPr>
                    <a:xfrm>
                      <a:off x="986107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55" name="流程图: 联系 854"/>
                    <p:cNvSpPr/>
                    <p:nvPr/>
                  </p:nvSpPr>
                  <p:spPr>
                    <a:xfrm>
                      <a:off x="600625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56" name="流程图: 联系 855"/>
                    <p:cNvSpPr/>
                    <p:nvPr/>
                  </p:nvSpPr>
                  <p:spPr>
                    <a:xfrm>
                      <a:off x="197213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851" name="文本框 850"/>
                  <p:cNvSpPr txBox="1"/>
                  <p:nvPr/>
                </p:nvSpPr>
                <p:spPr>
                  <a:xfrm>
                    <a:off x="2895598" y="4604267"/>
                    <a:ext cx="7888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</a:rPr>
                      <a:t>……</a:t>
                    </a: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84" name="组合 783"/>
                <p:cNvGrpSpPr/>
                <p:nvPr/>
              </p:nvGrpSpPr>
              <p:grpSpPr>
                <a:xfrm>
                  <a:off x="1268500" y="3968666"/>
                  <a:ext cx="6929725" cy="384591"/>
                  <a:chOff x="1264013" y="4604267"/>
                  <a:chExt cx="6929725" cy="384591"/>
                </a:xfrm>
              </p:grpSpPr>
              <p:grpSp>
                <p:nvGrpSpPr>
                  <p:cNvPr id="830" name="组合 829"/>
                  <p:cNvGrpSpPr/>
                  <p:nvPr/>
                </p:nvGrpSpPr>
                <p:grpSpPr>
                  <a:xfrm>
                    <a:off x="1264013" y="4693023"/>
                    <a:ext cx="6929725" cy="295835"/>
                    <a:chOff x="197213" y="2888412"/>
                    <a:chExt cx="6929725" cy="295835"/>
                  </a:xfrm>
                </p:grpSpPr>
                <p:grpSp>
                  <p:nvGrpSpPr>
                    <p:cNvPr id="832" name="组合 831"/>
                    <p:cNvGrpSpPr/>
                    <p:nvPr/>
                  </p:nvGrpSpPr>
                  <p:grpSpPr>
                    <a:xfrm>
                      <a:off x="2474257" y="2888412"/>
                      <a:ext cx="4652681" cy="295835"/>
                      <a:chOff x="1748116" y="4240306"/>
                      <a:chExt cx="4652681" cy="295835"/>
                    </a:xfrm>
                  </p:grpSpPr>
                  <p:grpSp>
                    <p:nvGrpSpPr>
                      <p:cNvPr id="837" name="组合 836"/>
                      <p:cNvGrpSpPr/>
                      <p:nvPr/>
                    </p:nvGrpSpPr>
                    <p:grpSpPr>
                      <a:xfrm>
                        <a:off x="2940422" y="4240306"/>
                        <a:ext cx="3460375" cy="295835"/>
                        <a:chOff x="2805952" y="2868706"/>
                        <a:chExt cx="3460375" cy="295835"/>
                      </a:xfrm>
                    </p:grpSpPr>
                    <p:sp>
                      <p:nvSpPr>
                        <p:cNvPr id="841" name="流程图: 联系 840"/>
                        <p:cNvSpPr/>
                        <p:nvPr/>
                      </p:nvSpPr>
                      <p:spPr>
                        <a:xfrm>
                          <a:off x="3594846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2" name="流程图: 联系 841"/>
                        <p:cNvSpPr/>
                        <p:nvPr/>
                      </p:nvSpPr>
                      <p:spPr>
                        <a:xfrm>
                          <a:off x="3209364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92D05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3" name="流程图: 联系 842"/>
                        <p:cNvSpPr/>
                        <p:nvPr/>
                      </p:nvSpPr>
                      <p:spPr>
                        <a:xfrm>
                          <a:off x="2805952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4" name="流程图: 联系 843"/>
                        <p:cNvSpPr/>
                        <p:nvPr/>
                      </p:nvSpPr>
                      <p:spPr>
                        <a:xfrm>
                          <a:off x="4805081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5" name="流程图: 联系 844"/>
                        <p:cNvSpPr/>
                        <p:nvPr/>
                      </p:nvSpPr>
                      <p:spPr>
                        <a:xfrm>
                          <a:off x="4419599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6" name="流程图: 联系 845"/>
                        <p:cNvSpPr/>
                        <p:nvPr/>
                      </p:nvSpPr>
                      <p:spPr>
                        <a:xfrm>
                          <a:off x="4016187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7" name="流程图: 联系 846"/>
                        <p:cNvSpPr/>
                        <p:nvPr/>
                      </p:nvSpPr>
                      <p:spPr>
                        <a:xfrm>
                          <a:off x="597945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8" name="流程图: 联系 847"/>
                        <p:cNvSpPr/>
                        <p:nvPr/>
                      </p:nvSpPr>
                      <p:spPr>
                        <a:xfrm>
                          <a:off x="5593974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49" name="流程图: 联系 848"/>
                        <p:cNvSpPr/>
                        <p:nvPr/>
                      </p:nvSpPr>
                      <p:spPr>
                        <a:xfrm>
                          <a:off x="5190562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838" name="流程图: 联系 837"/>
                      <p:cNvSpPr/>
                      <p:nvPr/>
                    </p:nvSpPr>
                    <p:spPr>
                      <a:xfrm>
                        <a:off x="2537010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39" name="流程图: 联系 838"/>
                      <p:cNvSpPr/>
                      <p:nvPr/>
                    </p:nvSpPr>
                    <p:spPr>
                      <a:xfrm>
                        <a:off x="2151528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40" name="流程图: 联系 839"/>
                      <p:cNvSpPr/>
                      <p:nvPr/>
                    </p:nvSpPr>
                    <p:spPr>
                      <a:xfrm>
                        <a:off x="1748116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833" name="流程图: 联系 832"/>
                    <p:cNvSpPr/>
                    <p:nvPr/>
                  </p:nvSpPr>
                  <p:spPr>
                    <a:xfrm>
                      <a:off x="1389519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34" name="流程图: 联系 833"/>
                    <p:cNvSpPr/>
                    <p:nvPr/>
                  </p:nvSpPr>
                  <p:spPr>
                    <a:xfrm>
                      <a:off x="986107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35" name="流程图: 联系 834"/>
                    <p:cNvSpPr/>
                    <p:nvPr/>
                  </p:nvSpPr>
                  <p:spPr>
                    <a:xfrm>
                      <a:off x="600625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36" name="流程图: 联系 835"/>
                    <p:cNvSpPr/>
                    <p:nvPr/>
                  </p:nvSpPr>
                  <p:spPr>
                    <a:xfrm>
                      <a:off x="197213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831" name="文本框 830"/>
                  <p:cNvSpPr txBox="1"/>
                  <p:nvPr/>
                </p:nvSpPr>
                <p:spPr>
                  <a:xfrm>
                    <a:off x="2895598" y="4604267"/>
                    <a:ext cx="7888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</a:rPr>
                      <a:t>……</a:t>
                    </a: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85" name="组合 784"/>
                <p:cNvGrpSpPr/>
                <p:nvPr/>
              </p:nvGrpSpPr>
              <p:grpSpPr>
                <a:xfrm>
                  <a:off x="1268500" y="3333957"/>
                  <a:ext cx="6929725" cy="384591"/>
                  <a:chOff x="1264013" y="4604267"/>
                  <a:chExt cx="6929725" cy="384591"/>
                </a:xfrm>
              </p:grpSpPr>
              <p:grpSp>
                <p:nvGrpSpPr>
                  <p:cNvPr id="810" name="组合 809"/>
                  <p:cNvGrpSpPr/>
                  <p:nvPr/>
                </p:nvGrpSpPr>
                <p:grpSpPr>
                  <a:xfrm>
                    <a:off x="1264013" y="4693023"/>
                    <a:ext cx="6929725" cy="295835"/>
                    <a:chOff x="197213" y="2888412"/>
                    <a:chExt cx="6929725" cy="295835"/>
                  </a:xfrm>
                </p:grpSpPr>
                <p:grpSp>
                  <p:nvGrpSpPr>
                    <p:cNvPr id="812" name="组合 811"/>
                    <p:cNvGrpSpPr/>
                    <p:nvPr/>
                  </p:nvGrpSpPr>
                  <p:grpSpPr>
                    <a:xfrm>
                      <a:off x="2474257" y="2888412"/>
                      <a:ext cx="4652681" cy="295835"/>
                      <a:chOff x="1748116" y="4240306"/>
                      <a:chExt cx="4652681" cy="295835"/>
                    </a:xfrm>
                  </p:grpSpPr>
                  <p:grpSp>
                    <p:nvGrpSpPr>
                      <p:cNvPr id="817" name="组合 816"/>
                      <p:cNvGrpSpPr/>
                      <p:nvPr/>
                    </p:nvGrpSpPr>
                    <p:grpSpPr>
                      <a:xfrm>
                        <a:off x="2940422" y="4240306"/>
                        <a:ext cx="3460375" cy="295835"/>
                        <a:chOff x="2805952" y="2868706"/>
                        <a:chExt cx="3460375" cy="295835"/>
                      </a:xfrm>
                    </p:grpSpPr>
                    <p:sp>
                      <p:nvSpPr>
                        <p:cNvPr id="821" name="流程图: 联系 820"/>
                        <p:cNvSpPr/>
                        <p:nvPr/>
                      </p:nvSpPr>
                      <p:spPr>
                        <a:xfrm>
                          <a:off x="359484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2" name="流程图: 联系 821"/>
                        <p:cNvSpPr/>
                        <p:nvPr/>
                      </p:nvSpPr>
                      <p:spPr>
                        <a:xfrm>
                          <a:off x="3209364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92D05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3" name="流程图: 联系 822"/>
                        <p:cNvSpPr/>
                        <p:nvPr/>
                      </p:nvSpPr>
                      <p:spPr>
                        <a:xfrm>
                          <a:off x="2805952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4" name="流程图: 联系 823"/>
                        <p:cNvSpPr/>
                        <p:nvPr/>
                      </p:nvSpPr>
                      <p:spPr>
                        <a:xfrm>
                          <a:off x="4805081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5" name="流程图: 联系 824"/>
                        <p:cNvSpPr/>
                        <p:nvPr/>
                      </p:nvSpPr>
                      <p:spPr>
                        <a:xfrm>
                          <a:off x="4419599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6" name="流程图: 联系 825"/>
                        <p:cNvSpPr/>
                        <p:nvPr/>
                      </p:nvSpPr>
                      <p:spPr>
                        <a:xfrm>
                          <a:off x="4016187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7" name="流程图: 联系 826"/>
                        <p:cNvSpPr/>
                        <p:nvPr/>
                      </p:nvSpPr>
                      <p:spPr>
                        <a:xfrm>
                          <a:off x="597945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8" name="流程图: 联系 827"/>
                        <p:cNvSpPr/>
                        <p:nvPr/>
                      </p:nvSpPr>
                      <p:spPr>
                        <a:xfrm>
                          <a:off x="5593974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29" name="流程图: 联系 828"/>
                        <p:cNvSpPr/>
                        <p:nvPr/>
                      </p:nvSpPr>
                      <p:spPr>
                        <a:xfrm>
                          <a:off x="5190562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818" name="流程图: 联系 817"/>
                      <p:cNvSpPr/>
                      <p:nvPr/>
                    </p:nvSpPr>
                    <p:spPr>
                      <a:xfrm>
                        <a:off x="2537010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19" name="流程图: 联系 818"/>
                      <p:cNvSpPr/>
                      <p:nvPr/>
                    </p:nvSpPr>
                    <p:spPr>
                      <a:xfrm>
                        <a:off x="2151528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20" name="流程图: 联系 819"/>
                      <p:cNvSpPr/>
                      <p:nvPr/>
                    </p:nvSpPr>
                    <p:spPr>
                      <a:xfrm>
                        <a:off x="1748116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813" name="流程图: 联系 812"/>
                    <p:cNvSpPr/>
                    <p:nvPr/>
                  </p:nvSpPr>
                  <p:spPr>
                    <a:xfrm>
                      <a:off x="1389519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14" name="流程图: 联系 813"/>
                    <p:cNvSpPr/>
                    <p:nvPr/>
                  </p:nvSpPr>
                  <p:spPr>
                    <a:xfrm>
                      <a:off x="986107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15" name="流程图: 联系 814"/>
                    <p:cNvSpPr/>
                    <p:nvPr/>
                  </p:nvSpPr>
                  <p:spPr>
                    <a:xfrm>
                      <a:off x="600625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16" name="流程图: 联系 815"/>
                    <p:cNvSpPr/>
                    <p:nvPr/>
                  </p:nvSpPr>
                  <p:spPr>
                    <a:xfrm>
                      <a:off x="197213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811" name="文本框 810"/>
                  <p:cNvSpPr txBox="1"/>
                  <p:nvPr/>
                </p:nvSpPr>
                <p:spPr>
                  <a:xfrm>
                    <a:off x="2895598" y="4604267"/>
                    <a:ext cx="7888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</a:rPr>
                      <a:t>……</a:t>
                    </a: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786" name="组合 785"/>
                <p:cNvGrpSpPr/>
                <p:nvPr/>
              </p:nvGrpSpPr>
              <p:grpSpPr>
                <a:xfrm>
                  <a:off x="1268501" y="1809958"/>
                  <a:ext cx="6929725" cy="384591"/>
                  <a:chOff x="1264013" y="4604267"/>
                  <a:chExt cx="6929725" cy="384591"/>
                </a:xfrm>
              </p:grpSpPr>
              <p:grpSp>
                <p:nvGrpSpPr>
                  <p:cNvPr id="790" name="组合 789"/>
                  <p:cNvGrpSpPr/>
                  <p:nvPr/>
                </p:nvGrpSpPr>
                <p:grpSpPr>
                  <a:xfrm>
                    <a:off x="1264013" y="4693023"/>
                    <a:ext cx="6929725" cy="295835"/>
                    <a:chOff x="197213" y="2888412"/>
                    <a:chExt cx="6929725" cy="295835"/>
                  </a:xfrm>
                </p:grpSpPr>
                <p:grpSp>
                  <p:nvGrpSpPr>
                    <p:cNvPr id="792" name="组合 791"/>
                    <p:cNvGrpSpPr/>
                    <p:nvPr/>
                  </p:nvGrpSpPr>
                  <p:grpSpPr>
                    <a:xfrm>
                      <a:off x="2474257" y="2888412"/>
                      <a:ext cx="4652681" cy="295835"/>
                      <a:chOff x="1748116" y="4240306"/>
                      <a:chExt cx="4652681" cy="295835"/>
                    </a:xfrm>
                  </p:grpSpPr>
                  <p:grpSp>
                    <p:nvGrpSpPr>
                      <p:cNvPr id="797" name="组合 796"/>
                      <p:cNvGrpSpPr/>
                      <p:nvPr/>
                    </p:nvGrpSpPr>
                    <p:grpSpPr>
                      <a:xfrm>
                        <a:off x="2940422" y="4240306"/>
                        <a:ext cx="3460375" cy="295835"/>
                        <a:chOff x="2805952" y="2868706"/>
                        <a:chExt cx="3460375" cy="295835"/>
                      </a:xfrm>
                    </p:grpSpPr>
                    <p:sp>
                      <p:nvSpPr>
                        <p:cNvPr id="801" name="流程图: 联系 800"/>
                        <p:cNvSpPr/>
                        <p:nvPr/>
                      </p:nvSpPr>
                      <p:spPr>
                        <a:xfrm>
                          <a:off x="359484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2" name="流程图: 联系 801"/>
                        <p:cNvSpPr/>
                        <p:nvPr/>
                      </p:nvSpPr>
                      <p:spPr>
                        <a:xfrm>
                          <a:off x="3209364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92D05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3" name="流程图: 联系 802"/>
                        <p:cNvSpPr/>
                        <p:nvPr/>
                      </p:nvSpPr>
                      <p:spPr>
                        <a:xfrm>
                          <a:off x="2805952" y="2868706"/>
                          <a:ext cx="286871" cy="295835"/>
                        </a:xfrm>
                        <a:prstGeom prst="flowChartConnector">
                          <a:avLst/>
                        </a:prstGeom>
                        <a:solidFill>
                          <a:srgbClr val="FF0000"/>
                        </a:solidFill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4" name="流程图: 联系 803"/>
                        <p:cNvSpPr/>
                        <p:nvPr/>
                      </p:nvSpPr>
                      <p:spPr>
                        <a:xfrm>
                          <a:off x="4805081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5" name="流程图: 联系 804"/>
                        <p:cNvSpPr/>
                        <p:nvPr/>
                      </p:nvSpPr>
                      <p:spPr>
                        <a:xfrm>
                          <a:off x="4419599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6" name="流程图: 联系 805"/>
                        <p:cNvSpPr/>
                        <p:nvPr/>
                      </p:nvSpPr>
                      <p:spPr>
                        <a:xfrm>
                          <a:off x="4016187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7" name="流程图: 联系 806"/>
                        <p:cNvSpPr/>
                        <p:nvPr/>
                      </p:nvSpPr>
                      <p:spPr>
                        <a:xfrm>
                          <a:off x="5979456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8" name="流程图: 联系 807"/>
                        <p:cNvSpPr/>
                        <p:nvPr/>
                      </p:nvSpPr>
                      <p:spPr>
                        <a:xfrm>
                          <a:off x="5593974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9" name="流程图: 联系 808"/>
                        <p:cNvSpPr/>
                        <p:nvPr/>
                      </p:nvSpPr>
                      <p:spPr>
                        <a:xfrm>
                          <a:off x="5190562" y="2868706"/>
                          <a:ext cx="286871" cy="295835"/>
                        </a:xfrm>
                        <a:prstGeom prst="flowChartConnector">
                          <a:avLst/>
                        </a:prstGeom>
                        <a:noFill/>
                        <a:ln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zh-CN" alt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798" name="流程图: 联系 797"/>
                      <p:cNvSpPr/>
                      <p:nvPr/>
                    </p:nvSpPr>
                    <p:spPr>
                      <a:xfrm>
                        <a:off x="2537010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799" name="流程图: 联系 798"/>
                      <p:cNvSpPr/>
                      <p:nvPr/>
                    </p:nvSpPr>
                    <p:spPr>
                      <a:xfrm>
                        <a:off x="2151528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00" name="流程图: 联系 799"/>
                      <p:cNvSpPr/>
                      <p:nvPr/>
                    </p:nvSpPr>
                    <p:spPr>
                      <a:xfrm>
                        <a:off x="1748116" y="4240306"/>
                        <a:ext cx="286871" cy="295835"/>
                      </a:xfrm>
                      <a:prstGeom prst="flowChartConnector">
                        <a:avLst/>
                      </a:prstGeom>
                      <a:solidFill>
                        <a:srgbClr val="FF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793" name="流程图: 联系 792"/>
                    <p:cNvSpPr/>
                    <p:nvPr/>
                  </p:nvSpPr>
                  <p:spPr>
                    <a:xfrm>
                      <a:off x="1389519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94" name="流程图: 联系 793"/>
                    <p:cNvSpPr/>
                    <p:nvPr/>
                  </p:nvSpPr>
                  <p:spPr>
                    <a:xfrm>
                      <a:off x="986107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95" name="流程图: 联系 794"/>
                    <p:cNvSpPr/>
                    <p:nvPr/>
                  </p:nvSpPr>
                  <p:spPr>
                    <a:xfrm>
                      <a:off x="600625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796" name="流程图: 联系 795"/>
                    <p:cNvSpPr/>
                    <p:nvPr/>
                  </p:nvSpPr>
                  <p:spPr>
                    <a:xfrm>
                      <a:off x="197213" y="2888412"/>
                      <a:ext cx="286871" cy="295835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791" name="文本框 790"/>
                  <p:cNvSpPr txBox="1"/>
                  <p:nvPr/>
                </p:nvSpPr>
                <p:spPr>
                  <a:xfrm>
                    <a:off x="2895598" y="4604267"/>
                    <a:ext cx="7888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</a:rPr>
                      <a:t>……</a:t>
                    </a:r>
                    <a:endParaRPr kumimoji="0" lang="zh-CN" alt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87" name="文本框 786"/>
                <p:cNvSpPr txBox="1"/>
                <p:nvPr/>
              </p:nvSpPr>
              <p:spPr>
                <a:xfrm>
                  <a:off x="2339778" y="2588523"/>
                  <a:ext cx="461665" cy="49305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……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8" name="文本框 787"/>
                <p:cNvSpPr txBox="1"/>
                <p:nvPr/>
              </p:nvSpPr>
              <p:spPr>
                <a:xfrm>
                  <a:off x="4385989" y="2590098"/>
                  <a:ext cx="461665" cy="49305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……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9" name="文本框 788"/>
                <p:cNvSpPr txBox="1"/>
                <p:nvPr/>
              </p:nvSpPr>
              <p:spPr>
                <a:xfrm>
                  <a:off x="6696631" y="2588522"/>
                  <a:ext cx="461665" cy="49305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rPr>
                    <a:t>……</a:t>
                  </a:r>
                  <a:endParaRPr kumimoji="0" lang="zh-CN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70" name="文本框 769"/>
            <p:cNvSpPr txBox="1"/>
            <p:nvPr/>
          </p:nvSpPr>
          <p:spPr>
            <a:xfrm>
              <a:off x="7604593" y="2453483"/>
              <a:ext cx="377705" cy="3932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……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1" name="右大括号 770"/>
            <p:cNvSpPr/>
            <p:nvPr/>
          </p:nvSpPr>
          <p:spPr>
            <a:xfrm rot="5400000">
              <a:off x="2642572" y="3135194"/>
              <a:ext cx="215658" cy="2891038"/>
            </a:xfrm>
            <a:prstGeom prst="rightBrac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2" name="右大括号 771"/>
            <p:cNvSpPr/>
            <p:nvPr/>
          </p:nvSpPr>
          <p:spPr>
            <a:xfrm rot="5400000">
              <a:off x="4764246" y="4457760"/>
              <a:ext cx="190676" cy="245906"/>
            </a:xfrm>
            <a:prstGeom prst="rightBrac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3" name="文本框 772"/>
            <p:cNvSpPr txBox="1"/>
            <p:nvPr/>
          </p:nvSpPr>
          <p:spPr>
            <a:xfrm>
              <a:off x="1763394" y="4688542"/>
              <a:ext cx="2163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Attention 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左视野为 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16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4" name="文本框 773"/>
            <p:cNvSpPr txBox="1"/>
            <p:nvPr/>
          </p:nvSpPr>
          <p:spPr>
            <a:xfrm>
              <a:off x="4654432" y="4676050"/>
              <a:ext cx="2090334" cy="351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Attention 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右视野为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1</a:t>
              </a:r>
              <a:endPara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75" name="矩形 774"/>
            <p:cNvSpPr/>
            <p:nvPr/>
          </p:nvSpPr>
          <p:spPr>
            <a:xfrm>
              <a:off x="4381277" y="1809958"/>
              <a:ext cx="333113" cy="28785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6" name="右大括号 775"/>
            <p:cNvSpPr/>
            <p:nvPr/>
          </p:nvSpPr>
          <p:spPr>
            <a:xfrm rot="5400000">
              <a:off x="4446929" y="4808805"/>
              <a:ext cx="190676" cy="245906"/>
            </a:xfrm>
            <a:prstGeom prst="rightBrace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7" name="文本框 776"/>
            <p:cNvSpPr txBox="1"/>
            <p:nvPr/>
          </p:nvSpPr>
          <p:spPr>
            <a:xfrm>
              <a:off x="3889718" y="5055756"/>
              <a:ext cx="1489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Attention 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主窗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7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D081CAA8-BAE3-49B5-8AED-4C1F2EB96BAF}"/>
              </a:ext>
            </a:extLst>
          </p:cNvPr>
          <p:cNvGrpSpPr/>
          <p:nvPr/>
        </p:nvGrpSpPr>
        <p:grpSpPr>
          <a:xfrm>
            <a:off x="323530" y="144020"/>
            <a:ext cx="534283" cy="534283"/>
            <a:chOff x="2123728" y="1579724"/>
            <a:chExt cx="1197175" cy="1197175"/>
          </a:xfrm>
          <a:effectLst/>
        </p:grpSpPr>
        <p:sp>
          <p:nvSpPr>
            <p:cNvPr id="46" name="同心圆 15">
              <a:extLst>
                <a:ext uri="{FF2B5EF4-FFF2-40B4-BE49-F238E27FC236}">
                  <a16:creationId xmlns="" xmlns:a16="http://schemas.microsoft.com/office/drawing/2014/main" id="{F2E70849-D600-4D84-850F-343DDC6662E4}"/>
                </a:ext>
              </a:extLst>
            </p:cNvPr>
            <p:cNvSpPr/>
            <p:nvPr/>
          </p:nvSpPr>
          <p:spPr>
            <a:xfrm>
              <a:off x="2123728" y="1579724"/>
              <a:ext cx="1197175" cy="1197175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/>
              </a:endParaRPr>
            </a:p>
          </p:txBody>
        </p:sp>
        <p:pic>
          <p:nvPicPr>
            <p:cNvPr id="47" name="图形 102" descr="庭院">
              <a:extLst>
                <a:ext uri="{FF2B5EF4-FFF2-40B4-BE49-F238E27FC236}">
                  <a16:creationId xmlns="" xmlns:a16="http://schemas.microsoft.com/office/drawing/2014/main" id="{1EE5FAC3-715C-4610-ACD8-FF7783595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356200" y="1782271"/>
              <a:ext cx="732229" cy="732229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359312" y="1045079"/>
            <a:ext cx="316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RNN-T</a:t>
            </a:r>
            <a:r>
              <a:rPr lang="zh-CN" altLang="en-US" dirty="0"/>
              <a:t>模型计算剖析</a:t>
            </a:r>
            <a:endParaRPr lang="en-US" altLang="zh-CN" dirty="0"/>
          </a:p>
        </p:txBody>
      </p:sp>
      <p:grpSp>
        <p:nvGrpSpPr>
          <p:cNvPr id="53" name="组合 52"/>
          <p:cNvGrpSpPr/>
          <p:nvPr/>
        </p:nvGrpSpPr>
        <p:grpSpPr>
          <a:xfrm>
            <a:off x="287512" y="1942288"/>
            <a:ext cx="3420392" cy="576064"/>
            <a:chOff x="4788024" y="1556792"/>
            <a:chExt cx="2833464" cy="57606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" name="矩形 4"/>
            <p:cNvSpPr/>
            <p:nvPr/>
          </p:nvSpPr>
          <p:spPr bwMode="auto">
            <a:xfrm>
              <a:off x="47880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4930699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0928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2452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53976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55500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7024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854824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64826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625355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874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9398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70922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72446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73970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549480" y="1556792"/>
              <a:ext cx="72008" cy="576064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66139" y="1647762"/>
              <a:ext cx="75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……</a:t>
              </a:r>
              <a:endParaRPr lang="zh-CN" altLang="en-US" b="1" dirty="0"/>
            </a:p>
          </p:txBody>
        </p:sp>
      </p:grpSp>
      <p:sp>
        <p:nvSpPr>
          <p:cNvPr id="7" name="左大括号 6"/>
          <p:cNvSpPr/>
          <p:nvPr/>
        </p:nvSpPr>
        <p:spPr bwMode="auto">
          <a:xfrm rot="-5400000">
            <a:off x="1070441" y="1778176"/>
            <a:ext cx="270345" cy="1836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左大括号 131"/>
          <p:cNvSpPr/>
          <p:nvPr/>
        </p:nvSpPr>
        <p:spPr bwMode="auto">
          <a:xfrm rot="-5400000">
            <a:off x="1574497" y="2014041"/>
            <a:ext cx="270345" cy="1836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左大括号 132"/>
          <p:cNvSpPr/>
          <p:nvPr/>
        </p:nvSpPr>
        <p:spPr bwMode="auto">
          <a:xfrm rot="-5400000">
            <a:off x="2114594" y="2191984"/>
            <a:ext cx="270345" cy="183624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2618153" y="3095911"/>
            <a:ext cx="108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5089" y="1737224"/>
            <a:ext cx="5179525" cy="30867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046227" y="4823936"/>
            <a:ext cx="30572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RNN-T</a:t>
            </a:r>
            <a:r>
              <a:rPr lang="zh-CN" altLang="en-US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 </a:t>
            </a:r>
            <a:r>
              <a:rPr lang="en-US" altLang="zh-CN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Lite</a:t>
            </a:r>
            <a:r>
              <a:rPr lang="zh-CN" altLang="en-US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引擎前向计算框架图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3923928" y="2518352"/>
            <a:ext cx="1512168" cy="548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 bwMode="auto">
          <a:xfrm>
            <a:off x="5573004" y="2512234"/>
            <a:ext cx="1573323" cy="548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 bwMode="auto">
          <a:xfrm>
            <a:off x="4674782" y="3661825"/>
            <a:ext cx="1697418" cy="548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1606290" y="3394085"/>
            <a:ext cx="1286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在线化送数据</a:t>
            </a:r>
            <a:endParaRPr lang="zh-CN" altLang="en-US" sz="14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187397" y="15567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音频帧</a:t>
            </a:r>
          </a:p>
        </p:txBody>
      </p:sp>
      <p:sp>
        <p:nvSpPr>
          <p:cNvPr id="37" name="TextBox 40">
            <a:extLst>
              <a:ext uri="{FF2B5EF4-FFF2-40B4-BE49-F238E27FC236}">
                <a16:creationId xmlns="" xmlns:a16="http://schemas.microsoft.com/office/drawing/2014/main" id="{7A4B2DF8-6AD1-4022-B1A9-5B4F41DD0FBF}"/>
              </a:ext>
            </a:extLst>
          </p:cNvPr>
          <p:cNvSpPr txBox="1"/>
          <p:nvPr/>
        </p:nvSpPr>
        <p:spPr>
          <a:xfrm>
            <a:off x="976589" y="14402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en-US" altLang="zh-CN" sz="3200" b="1" kern="0" spc="300" dirty="0">
                <a:latin typeface="微软雅黑"/>
                <a:cs typeface="Lato Black" charset="0"/>
              </a:rPr>
              <a:t>RNNT</a:t>
            </a:r>
            <a:r>
              <a:rPr lang="zh-CN" altLang="en-US" sz="3200" b="1" kern="0" spc="300" dirty="0">
                <a:latin typeface="微软雅黑"/>
                <a:cs typeface="Lato Black" charset="0"/>
              </a:rPr>
              <a:t>方案</a:t>
            </a:r>
            <a:endParaRPr lang="en-US" sz="3200" b="1" kern="0" spc="300" dirty="0">
              <a:latin typeface="微软雅黑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4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2" grpId="0" animBg="1"/>
      <p:bldP spid="133" grpId="0" animBg="1"/>
      <p:bldP spid="135" grpId="0"/>
      <p:bldP spid="11" grpId="0"/>
      <p:bldP spid="12" grpId="0" animBg="1"/>
      <p:bldP spid="136" grpId="0" animBg="1"/>
      <p:bldP spid="137" grpId="0" animBg="1"/>
      <p:bldP spid="138" grpId="0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/>
          <p:cNvGrpSpPr/>
          <p:nvPr/>
        </p:nvGrpSpPr>
        <p:grpSpPr>
          <a:xfrm>
            <a:off x="1475662" y="2877897"/>
            <a:ext cx="1556665" cy="1480015"/>
            <a:chOff x="1302305" y="2020643"/>
            <a:chExt cx="1197175" cy="1197175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302305" y="2020643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7" name="同心圆 10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FFFFF"/>
                  </a:gs>
                  <a:gs pos="55000">
                    <a:srgbClr val="FFFFFF">
                      <a:lumMod val="95000"/>
                    </a:srgbClr>
                  </a:gs>
                  <a:gs pos="100000">
                    <a:srgbClr val="FFFFFF">
                      <a:lumMod val="65000"/>
                    </a:srgb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000000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51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 Unicode MS"/>
                  <a:ea typeface="黑体" panose="02010609060101010101" charset="-122"/>
                </a:endParaRPr>
              </a:p>
            </p:txBody>
          </p:sp>
        </p:grpSp>
        <p:sp>
          <p:nvSpPr>
            <p:cNvPr id="106" name="TextBox 70"/>
            <p:cNvSpPr txBox="1"/>
            <p:nvPr/>
          </p:nvSpPr>
          <p:spPr>
            <a:xfrm>
              <a:off x="1393021" y="2373758"/>
              <a:ext cx="1031040" cy="448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457200">
                <a:defRPr/>
              </a:pPr>
              <a:r>
                <a:rPr lang="zh-CN" altLang="en-US" sz="3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Ebrima" panose="02000000000000000000" pitchFamily="2" charset="0"/>
                </a:rPr>
                <a:t>目录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916223" y="1268766"/>
            <a:ext cx="4101695" cy="725075"/>
            <a:chOff x="3628189" y="1129586"/>
            <a:chExt cx="4101695" cy="599235"/>
          </a:xfrm>
        </p:grpSpPr>
        <p:sp>
          <p:nvSpPr>
            <p:cNvPr id="75" name="圆角矩形 74"/>
            <p:cNvSpPr/>
            <p:nvPr/>
          </p:nvSpPr>
          <p:spPr>
            <a:xfrm>
              <a:off x="3628189" y="1129586"/>
              <a:ext cx="4101695" cy="5992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45000">
                  <a:srgbClr val="FFFFFF"/>
                </a:gs>
                <a:gs pos="100000">
                  <a:srgbClr val="FFFFFF">
                    <a:lumMod val="85000"/>
                  </a:srgbClr>
                </a:gs>
              </a:gsLst>
              <a:lin ang="18000000" scaled="0"/>
              <a:tileRect/>
            </a:gradFill>
            <a:ln w="6350" cap="flat" cmpd="sng" algn="ctr">
              <a:gradFill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17400000" scaled="0"/>
              </a:gradFill>
              <a:prstDash val="solid"/>
              <a:miter lim="800000"/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sz="105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黑体" panose="02010609060101010101" charset="-122"/>
              </a:endParaRPr>
            </a:p>
          </p:txBody>
        </p:sp>
        <p:sp>
          <p:nvSpPr>
            <p:cNvPr id="76" name="圆角矩形 113"/>
            <p:cNvSpPr/>
            <p:nvPr/>
          </p:nvSpPr>
          <p:spPr>
            <a:xfrm>
              <a:off x="3707358" y="1218924"/>
              <a:ext cx="3920826" cy="434740"/>
            </a:xfrm>
            <a:prstGeom prst="roundRect">
              <a:avLst>
                <a:gd name="adj" fmla="val 50000"/>
              </a:avLst>
            </a:prstGeom>
            <a:solidFill>
              <a:srgbClr val="1F8A70"/>
            </a:solidFill>
            <a:ln w="6350" cap="flat" cmpd="sng" algn="ctr">
              <a:noFill/>
              <a:prstDash val="solid"/>
              <a:miter lim="800000"/>
            </a:ln>
            <a:effectLst>
              <a:innerShdw blurRad="63500" dist="50800" dir="16200000">
                <a:prstClr val="black">
                  <a:alpha val="32000"/>
                </a:prstClr>
              </a:innerShdw>
            </a:effectLst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zh-CN" altLang="en-US" sz="2500" kern="0" dirty="0">
                  <a:solidFill>
                    <a:schemeClr val="bg1"/>
                  </a:solidFill>
                  <a:latin typeface="+mj-ea"/>
                </a:rPr>
                <a:t>背景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027375" y="3163168"/>
            <a:ext cx="265562" cy="2655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403648" y="4323341"/>
            <a:ext cx="329802" cy="32980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473530" y="4765234"/>
            <a:ext cx="295896" cy="29589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224087" y="2535671"/>
            <a:ext cx="509135" cy="5091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358142" y="2442503"/>
            <a:ext cx="329363" cy="32936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92464" y="3566427"/>
            <a:ext cx="322211" cy="32221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FFFFF"/>
                </a:gs>
                <a:gs pos="55000">
                  <a:srgbClr val="FFFFFF">
                    <a:lumMod val="95000"/>
                  </a:srgbClr>
                </a:gs>
                <a:gs pos="100000">
                  <a:srgbClr val="FFFFFF">
                    <a:lumMod val="6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000000"/>
                </a:solidFill>
                <a:latin typeface="Arial Unicode MS"/>
                <a:ea typeface="黑体" panose="02010609060101010101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100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zh-CN" altLang="en-US" kern="0">
                <a:solidFill>
                  <a:srgbClr val="FFFFFF"/>
                </a:solidFill>
                <a:latin typeface="Arial Unicode MS"/>
                <a:ea typeface="黑体" panose="02010609060101010101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7472296" y="1402279"/>
            <a:ext cx="484080" cy="484079"/>
            <a:chOff x="3697823" y="1194997"/>
            <a:chExt cx="484080" cy="484079"/>
          </a:xfrm>
        </p:grpSpPr>
        <p:grpSp>
          <p:nvGrpSpPr>
            <p:cNvPr id="185" name="组合 184"/>
            <p:cNvGrpSpPr/>
            <p:nvPr/>
          </p:nvGrpSpPr>
          <p:grpSpPr>
            <a:xfrm>
              <a:off x="3697823" y="1194997"/>
              <a:ext cx="484080" cy="484079"/>
              <a:chOff x="304800" y="673100"/>
              <a:chExt cx="4000500" cy="4000500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7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6" name="TextBox 70"/>
            <p:cNvSpPr txBox="1"/>
            <p:nvPr/>
          </p:nvSpPr>
          <p:spPr>
            <a:xfrm>
              <a:off x="3747221" y="1281601"/>
              <a:ext cx="39041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1F8A70"/>
                  </a:solidFill>
                  <a:latin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1F8A70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38208" y="2297233"/>
            <a:ext cx="4101695" cy="725075"/>
            <a:chOff x="3887795" y="2826544"/>
            <a:chExt cx="4101695" cy="725075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887795" y="2826544"/>
              <a:ext cx="4101695" cy="725075"/>
              <a:chOff x="3628189" y="1914617"/>
              <a:chExt cx="4101695" cy="599235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3628189" y="1914617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103" name="圆角矩形 113"/>
              <p:cNvSpPr/>
              <p:nvPr/>
            </p:nvSpPr>
            <p:spPr>
              <a:xfrm>
                <a:off x="3735780" y="1998773"/>
                <a:ext cx="3910261" cy="434740"/>
              </a:xfrm>
              <a:prstGeom prst="roundRect">
                <a:avLst>
                  <a:gd name="adj" fmla="val 50000"/>
                </a:avLst>
              </a:prstGeom>
              <a:solidFill>
                <a:srgbClr val="7CB554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chemeClr val="bg1"/>
                    </a:solidFill>
                    <a:latin typeface="+mj-ea"/>
                  </a:rPr>
                  <a:t>RNNT</a:t>
                </a:r>
                <a:r>
                  <a:rPr lang="zh-CN" altLang="en-US" sz="2500" kern="0" dirty="0">
                    <a:solidFill>
                      <a:schemeClr val="bg1"/>
                    </a:solidFill>
                    <a:latin typeface="+mj-ea"/>
                  </a:rPr>
                  <a:t>方案</a:t>
                </a: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7443874" y="2949352"/>
              <a:ext cx="484080" cy="484079"/>
              <a:chOff x="3697823" y="1976958"/>
              <a:chExt cx="484080" cy="484079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3697823" y="1976958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2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1" name="TextBox 70"/>
              <p:cNvSpPr txBox="1"/>
              <p:nvPr/>
            </p:nvSpPr>
            <p:spPr>
              <a:xfrm>
                <a:off x="3761847" y="2058529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7CB554"/>
                    </a:solidFill>
                    <a:latin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rgbClr val="7CB554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995392" y="3422933"/>
            <a:ext cx="4101695" cy="789663"/>
            <a:chOff x="3879039" y="4384328"/>
            <a:chExt cx="4101695" cy="789663"/>
          </a:xfrm>
        </p:grpSpPr>
        <p:sp>
          <p:nvSpPr>
            <p:cNvPr id="206" name="矩形 205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6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rgbClr val="FAC14D"/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altLang="zh-CN" sz="2500" kern="0" dirty="0">
                    <a:solidFill>
                      <a:srgbClr val="FFFFFF"/>
                    </a:solidFill>
                    <a:latin typeface="微软雅黑"/>
                  </a:rPr>
                  <a:t>RNNT</a:t>
                </a: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优化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AC1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rgbClr val="FAC1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95391" y="4518349"/>
            <a:ext cx="4101695" cy="789663"/>
            <a:chOff x="3879039" y="4384328"/>
            <a:chExt cx="4101695" cy="789663"/>
          </a:xfrm>
        </p:grpSpPr>
        <p:sp>
          <p:nvSpPr>
            <p:cNvPr id="54" name="矩形 53"/>
            <p:cNvSpPr/>
            <p:nvPr/>
          </p:nvSpPr>
          <p:spPr>
            <a:xfrm>
              <a:off x="5685122" y="43843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rgbClr val="FFFFFF"/>
                </a:solidFill>
                <a:latin typeface="微软雅黑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879039" y="4448916"/>
              <a:ext cx="4101695" cy="725075"/>
              <a:chOff x="3638661" y="2699651"/>
              <a:chExt cx="4101695" cy="599235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3638661" y="2699651"/>
                <a:ext cx="4101695" cy="59923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rgbClr val="FFFFFF"/>
                  </a:gs>
                  <a:gs pos="100000">
                    <a:srgbClr val="FFFFFF">
                      <a:lumMod val="85000"/>
                    </a:srgb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rgbClr val="FFFFFF">
                        <a:lumMod val="85000"/>
                      </a:srgbClr>
                    </a:gs>
                    <a:gs pos="100000">
                      <a:srgbClr val="FFFFFF"/>
                    </a:gs>
                  </a:gsLst>
                  <a:lin ang="17400000" scaled="0"/>
                </a:gradFill>
                <a:prstDash val="solid"/>
                <a:miter lim="800000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zh-CN" altLang="en-US" sz="1050" kern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黑体" panose="02010609060101010101" charset="-122"/>
                </a:endParaRPr>
              </a:p>
            </p:txBody>
          </p:sp>
          <p:sp>
            <p:nvSpPr>
              <p:cNvPr id="72" name="圆角矩形 113"/>
              <p:cNvSpPr/>
              <p:nvPr/>
            </p:nvSpPr>
            <p:spPr>
              <a:xfrm>
                <a:off x="3697824" y="2788989"/>
                <a:ext cx="3940832" cy="43474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zh-CN" altLang="en-US" sz="2500" kern="0" dirty="0">
                    <a:solidFill>
                      <a:srgbClr val="FFFFFF"/>
                    </a:solidFill>
                    <a:latin typeface="微软雅黑"/>
                  </a:rPr>
                  <a:t>总结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404670" y="4575559"/>
              <a:ext cx="484080" cy="484079"/>
              <a:chOff x="3697823" y="2766755"/>
              <a:chExt cx="484080" cy="484079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3697823" y="2766755"/>
                <a:ext cx="484080" cy="484079"/>
                <a:chOff x="304800" y="673100"/>
                <a:chExt cx="4000500" cy="400050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同心圆 5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/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392112" y="760412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TextBox 70"/>
              <p:cNvSpPr txBox="1"/>
              <p:nvPr/>
            </p:nvSpPr>
            <p:spPr>
              <a:xfrm>
                <a:off x="3747221" y="2871502"/>
                <a:ext cx="390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5837522" y="4536728"/>
              <a:ext cx="1847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defRPr/>
              </a:pPr>
              <a:endParaRPr lang="zh-CN" altLang="en-US" sz="2800" kern="0" dirty="0">
                <a:solidFill>
                  <a:schemeClr val="bg1"/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2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新员工入职培训模板">
  <a:themeElements>
    <a:clrScheme name="新员工入职培训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rgbClr val="FF0000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</a:spPr>
      <a:bodyPr/>
      <a:lstStyle/>
    </a:lnDef>
  </a:objectDefaults>
  <a:extraClrSchemeLst>
    <a:extraClrScheme>
      <a:clrScheme name="新员工入职培训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员工入职培训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员工入职培训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69625</TotalTime>
  <Words>1852</Words>
  <Application>Microsoft Office PowerPoint</Application>
  <PresentationFormat>全屏显示(4:3)</PresentationFormat>
  <Paragraphs>487</Paragraphs>
  <Slides>20</Slides>
  <Notes>20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-apple-system</vt:lpstr>
      <vt:lpstr>Arial Unicode MS</vt:lpstr>
      <vt:lpstr>Lato Black</vt:lpstr>
      <vt:lpstr>方正大黑简体</vt:lpstr>
      <vt:lpstr>黑体</vt:lpstr>
      <vt:lpstr>宋体</vt:lpstr>
      <vt:lpstr>微软雅黑</vt:lpstr>
      <vt:lpstr>Arial</vt:lpstr>
      <vt:lpstr>Calibri</vt:lpstr>
      <vt:lpstr>Ebrima</vt:lpstr>
      <vt:lpstr>Impact</vt:lpstr>
      <vt:lpstr>Times New Roman</vt:lpstr>
      <vt:lpstr>Wingdings</vt:lpstr>
      <vt:lpstr>新员工入职培训模板</vt:lpstr>
      <vt:lpstr>畅谈RNN-T方案落地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Communication 2010专题调研</dc:title>
  <dc:creator>jinchen</dc:creator>
  <cp:lastModifiedBy>朱晓斐</cp:lastModifiedBy>
  <cp:revision>10848</cp:revision>
  <dcterms:created xsi:type="dcterms:W3CDTF">2018-03-25T01:30:00Z</dcterms:created>
  <dcterms:modified xsi:type="dcterms:W3CDTF">2022-01-17T02:34:19Z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