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598" r:id="rId3"/>
    <p:sldId id="607" r:id="rId4"/>
    <p:sldId id="677" r:id="rId5"/>
    <p:sldId id="603" r:id="rId6"/>
    <p:sldId id="685" r:id="rId7"/>
    <p:sldId id="644" r:id="rId8"/>
    <p:sldId id="679" r:id="rId9"/>
    <p:sldId id="678" r:id="rId10"/>
    <p:sldId id="681" r:id="rId11"/>
    <p:sldId id="683" r:id="rId12"/>
    <p:sldId id="68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13C44DD-20E7-44B8-AE98-087429BEC2C4}">
          <p14:sldIdLst>
            <p14:sldId id="256"/>
            <p14:sldId id="598"/>
            <p14:sldId id="607"/>
            <p14:sldId id="677"/>
            <p14:sldId id="603"/>
            <p14:sldId id="685"/>
            <p14:sldId id="644"/>
            <p14:sldId id="679"/>
            <p14:sldId id="678"/>
            <p14:sldId id="681"/>
            <p14:sldId id="683"/>
            <p14:sldId id="684"/>
          </p14:sldIdLst>
        </p14:section>
        <p14:section name="无标题节" id="{58A02EA6-A2B6-4D08-88B7-9FCBEEA28EB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FF7C80"/>
    <a:srgbClr val="FFFF99"/>
    <a:srgbClr val="BBE0E3"/>
    <a:srgbClr val="FF6600"/>
    <a:srgbClr val="808000"/>
    <a:srgbClr val="CCCC00"/>
    <a:srgbClr val="99CC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5622" autoAdjust="0"/>
  </p:normalViewPr>
  <p:slideViewPr>
    <p:cSldViewPr>
      <p:cViewPr varScale="1">
        <p:scale>
          <a:sx n="111" d="100"/>
          <a:sy n="111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06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41C8777-7C3C-4123-997B-4AF26347DF1D}" type="datetimeFigureOut">
              <a:rPr lang="zh-CN" altLang="en-US"/>
              <a:pPr>
                <a:defRPr/>
              </a:pPr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8D55D2D-BAF8-4870-A407-23CB3E083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28F63F-EF13-4608-B132-3780AFA1140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1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6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4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5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2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7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55D2D-BAF8-4870-A407-23CB3E083EF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7365"/>
            <a:ext cx="7772400" cy="192882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186370" cy="7664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2</a:t>
            </a:r>
          </a:p>
          <a:p>
            <a:pPr lvl="3"/>
            <a:r>
              <a:rPr lang="en-US" altLang="zh-CN" dirty="0" smtClean="0"/>
              <a:t>3</a:t>
            </a:r>
          </a:p>
          <a:p>
            <a:pPr lvl="4"/>
            <a:r>
              <a:rPr lang="en-US" altLang="zh-CN" dirty="0" smtClean="0"/>
              <a:t>4</a:t>
            </a:r>
          </a:p>
          <a:p>
            <a:pPr lvl="4"/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7938" y="-6350"/>
            <a:ext cx="9151938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14313"/>
            <a:ext cx="396240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2296269"/>
          </a:xfrm>
        </p:spPr>
        <p:txBody>
          <a:bodyPr/>
          <a:lstStyle/>
          <a:p>
            <a:r>
              <a:rPr lang="zh-CN" altLang="en-US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基于</a:t>
            </a:r>
            <a:r>
              <a:rPr lang="en-US" altLang="zh-CN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Lite</a:t>
            </a:r>
            <a:r>
              <a:rPr lang="zh-CN" altLang="en-US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的</a:t>
            </a:r>
            <a:r>
              <a:rPr lang="en-US" altLang="zh-CN" sz="4400" dirty="0" err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HybridCNN</a:t>
            </a:r>
            <a:r>
              <a:rPr lang="zh-CN" altLang="en-US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功能评审</a:t>
            </a:r>
            <a:r>
              <a:rPr lang="en-US" altLang="zh-CN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/>
            </a:r>
            <a:br>
              <a:rPr lang="en-US" altLang="zh-CN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</a:br>
            <a:r>
              <a:rPr lang="en-US" altLang="zh-CN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/>
            </a:r>
            <a:br>
              <a:rPr lang="en-US" altLang="zh-CN" sz="44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2021.01.14 </a:t>
            </a:r>
            <a:r>
              <a:rPr lang="zh-CN" altLang="en-US" sz="20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朱晓斐</a:t>
            </a:r>
            <a:r>
              <a:rPr lang="en-US" altLang="zh-CN" sz="2000" dirty="0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(xfzhu5)</a:t>
            </a:r>
            <a:endParaRPr lang="zh-CN" altLang="en-US" sz="2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52736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TagCombineTask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float *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pOutFea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后验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IOutputSemaphore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pLiteSig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同步信号量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CombineTask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19" y="2996952"/>
            <a:ext cx="70567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TagMXInstHybridCNNInfo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float* </a:t>
            </a:r>
            <a:r>
              <a:rPr lang="en-US" altLang="zh-CN" dirty="0" err="1"/>
              <a:t>fea</a:t>
            </a:r>
            <a:r>
              <a:rPr lang="en-US" altLang="zh-CN" dirty="0" smtClean="0"/>
              <a:t>_;                                        </a:t>
            </a:r>
            <a:r>
              <a:rPr lang="en-US" altLang="zh-CN" dirty="0" smtClean="0">
                <a:solidFill>
                  <a:srgbClr val="336600"/>
                </a:solidFill>
              </a:rPr>
              <a:t>// </a:t>
            </a:r>
            <a:r>
              <a:rPr lang="zh-CN" altLang="en-US" dirty="0" smtClean="0">
                <a:solidFill>
                  <a:srgbClr val="336600"/>
                </a:solidFill>
              </a:rPr>
              <a:t>特征</a:t>
            </a:r>
            <a:r>
              <a:rPr lang="en-US" altLang="zh-CN" dirty="0" smtClean="0">
                <a:solidFill>
                  <a:srgbClr val="336600"/>
                </a:solidFill>
              </a:rPr>
              <a:t>buffer</a:t>
            </a:r>
            <a:endParaRPr lang="en-US" altLang="zh-CN" dirty="0">
              <a:solidFill>
                <a:srgbClr val="3366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language_type</a:t>
            </a:r>
            <a:r>
              <a:rPr lang="en-US" altLang="zh-CN" dirty="0" smtClean="0"/>
              <a:t>_;                      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语种</a:t>
            </a:r>
            <a:endParaRPr lang="en-US" altLang="zh-CN" dirty="0" smtClean="0">
              <a:solidFill>
                <a:srgbClr val="3366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DecInst</a:t>
            </a:r>
            <a:r>
              <a:rPr lang="en-US" altLang="zh-CN" dirty="0" smtClean="0"/>
              <a:t>*      </a:t>
            </a:r>
            <a:r>
              <a:rPr lang="en-US" altLang="zh-CN" dirty="0" err="1" smtClean="0"/>
              <a:t>pDecInst</a:t>
            </a:r>
            <a:r>
              <a:rPr lang="en-US" altLang="zh-CN" dirty="0" smtClean="0"/>
              <a:t>_;                                  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解码</a:t>
            </a:r>
            <a:r>
              <a:rPr lang="en-US" altLang="zh-CN" dirty="0" err="1" smtClean="0">
                <a:solidFill>
                  <a:srgbClr val="336600"/>
                </a:solidFill>
              </a:rPr>
              <a:t>inst</a:t>
            </a:r>
            <a:endParaRPr lang="en-US" altLang="zh-CN" dirty="0" smtClean="0">
              <a:solidFill>
                <a:srgbClr val="336600"/>
              </a:solidFill>
            </a:endParaRPr>
          </a:p>
          <a:p>
            <a:r>
              <a:rPr lang="en-US" altLang="zh-CN" dirty="0"/>
              <a:t>	boost::</a:t>
            </a:r>
            <a:r>
              <a:rPr lang="en-US" altLang="zh-CN" dirty="0" err="1"/>
              <a:t>condition_variable</a:t>
            </a:r>
            <a:r>
              <a:rPr lang="en-US" altLang="zh-CN" dirty="0"/>
              <a:t>  </a:t>
            </a:r>
            <a:r>
              <a:rPr lang="en-US" altLang="zh-CN" dirty="0" err="1"/>
              <a:t>TskCondition_var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信号量</a:t>
            </a:r>
            <a:endParaRPr lang="en-US" altLang="zh-CN" dirty="0">
              <a:solidFill>
                <a:srgbClr val="3366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std</a:t>
            </a:r>
            <a:r>
              <a:rPr lang="en-US" altLang="zh-CN" dirty="0"/>
              <a:t>::queue&lt;</a:t>
            </a:r>
            <a:r>
              <a:rPr lang="en-US" altLang="zh-CN" dirty="0" err="1"/>
              <a:t>CombineTask</a:t>
            </a:r>
            <a:r>
              <a:rPr lang="en-US" altLang="zh-CN" dirty="0"/>
              <a:t>&gt; </a:t>
            </a:r>
            <a:r>
              <a:rPr lang="en-US" altLang="zh-CN" dirty="0" err="1"/>
              <a:t>taskQue</a:t>
            </a:r>
            <a:r>
              <a:rPr lang="en-US" altLang="zh-CN" dirty="0" smtClean="0"/>
              <a:t>_;            </a:t>
            </a:r>
            <a:r>
              <a:rPr lang="en-US" altLang="zh-CN" dirty="0" smtClean="0">
                <a:solidFill>
                  <a:srgbClr val="336600"/>
                </a:solidFill>
              </a:rPr>
              <a:t>// task</a:t>
            </a:r>
            <a:r>
              <a:rPr lang="zh-CN" altLang="en-US" dirty="0" smtClean="0">
                <a:solidFill>
                  <a:srgbClr val="336600"/>
                </a:solidFill>
              </a:rPr>
              <a:t>队列</a:t>
            </a:r>
            <a:endParaRPr lang="en-US" altLang="zh-CN" dirty="0">
              <a:solidFill>
                <a:srgbClr val="336600"/>
              </a:solidFill>
            </a:endParaRPr>
          </a:p>
          <a:p>
            <a:r>
              <a:rPr lang="en-US" altLang="zh-CN" dirty="0"/>
              <a:t>	boost::thread* </a:t>
            </a:r>
            <a:r>
              <a:rPr lang="en-US" altLang="zh-CN" dirty="0" err="1"/>
              <a:t>beamSearchThread</a:t>
            </a:r>
            <a:r>
              <a:rPr lang="en-US" altLang="zh-CN" dirty="0" smtClean="0"/>
              <a:t>_;</a:t>
            </a:r>
            <a:endParaRPr lang="en-US" altLang="zh-CN" dirty="0"/>
          </a:p>
          <a:p>
            <a:r>
              <a:rPr lang="en-US" altLang="zh-CN" dirty="0"/>
              <a:t>}</a:t>
            </a:r>
            <a:r>
              <a:rPr lang="en-US" altLang="zh-CN" dirty="0" err="1"/>
              <a:t>MXInstHybridCNNInfo</a:t>
            </a:r>
            <a:r>
              <a:rPr lang="en-US" altLang="zh-CN" dirty="0"/>
              <a:t>, *</a:t>
            </a:r>
            <a:r>
              <a:rPr lang="en-US" altLang="zh-CN" dirty="0" err="1"/>
              <a:t>pMXInstHybridCNNInfo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7200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91680" y="1988840"/>
            <a:ext cx="5832648" cy="3240360"/>
            <a:chOff x="0" y="0"/>
            <a:chExt cx="4349750" cy="2216150"/>
          </a:xfrm>
        </p:grpSpPr>
        <p:sp>
          <p:nvSpPr>
            <p:cNvPr id="4" name="菱形 3"/>
            <p:cNvSpPr/>
            <p:nvPr/>
          </p:nvSpPr>
          <p:spPr>
            <a:xfrm>
              <a:off x="165100" y="1187450"/>
              <a:ext cx="1638300" cy="4699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41275" algn="just">
                <a:spcAft>
                  <a:spcPts val="0"/>
                </a:spcAft>
              </a:pPr>
              <a:r>
                <a:rPr lang="en-US" sz="105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AUDIO_END</a:t>
              </a:r>
              <a:r>
                <a:rPr lang="zh-CN" sz="105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？</a:t>
              </a:r>
              <a:endParaRPr lang="zh-CN" sz="1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0" y="0"/>
              <a:ext cx="4349750" cy="2216150"/>
              <a:chOff x="0" y="0"/>
              <a:chExt cx="4349750" cy="22161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0" y="0"/>
                <a:ext cx="4349750" cy="2216150"/>
                <a:chOff x="-44450" y="0"/>
                <a:chExt cx="4349750" cy="221615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0" y="0"/>
                  <a:ext cx="1987550" cy="298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00" dirty="0" err="1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w_rec</a:t>
                  </a:r>
                  <a:r>
                    <a:rPr lang="en-US" sz="1400" kern="100" dirty="0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sz="1400" kern="100" dirty="0" err="1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wAudioWriteImpLite</a:t>
                  </a:r>
                  <a:r>
                    <a:rPr lang="en-US" sz="1400" kern="100" dirty="0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sz="14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0" y="584200"/>
                  <a:ext cx="1987550" cy="298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00" dirty="0" err="1">
                      <a:solidFill>
                        <a:srgbClr val="000000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w_fea</a:t>
                  </a:r>
                  <a:r>
                    <a:rPr lang="en-US" sz="1400" kern="100" dirty="0">
                      <a:solidFill>
                        <a:srgbClr val="000000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sz="1400" kern="100" dirty="0" err="1">
                      <a:solidFill>
                        <a:srgbClr val="000000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wFeaAudioWriteLite</a:t>
                  </a:r>
                  <a:r>
                    <a:rPr lang="en-US" sz="1400" kern="100" dirty="0">
                      <a:solidFill>
                        <a:srgbClr val="000000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sz="1400" kern="100" dirty="0">
                    <a:solidFill>
                      <a:srgbClr val="0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17750" y="577850"/>
                  <a:ext cx="1987550" cy="298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00" dirty="0" err="1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w_lite_mlp</a:t>
                  </a:r>
                  <a:r>
                    <a:rPr lang="en-US" sz="1400" kern="100" dirty="0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sz="1400" kern="100" dirty="0" err="1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pushTask</a:t>
                  </a:r>
                  <a:r>
                    <a:rPr lang="en-US" sz="1400" kern="100" dirty="0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sz="14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-44450" y="1917700"/>
                  <a:ext cx="1987550" cy="298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00" dirty="0" err="1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w_fea</a:t>
                  </a:r>
                  <a:r>
                    <a:rPr lang="en-US" sz="1400" kern="100" dirty="0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sz="1400" kern="100" dirty="0" err="1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wFeaLiteWaitComplete</a:t>
                  </a:r>
                  <a:r>
                    <a:rPr lang="en-US" sz="1400" kern="100" dirty="0">
                      <a:solidFill>
                        <a:srgbClr val="0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sz="14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939800" y="304800"/>
                  <a:ext cx="0" cy="2794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933450" y="889000"/>
                  <a:ext cx="0" cy="2794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rot="16200000">
                  <a:off x="2146300" y="584200"/>
                  <a:ext cx="0" cy="280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/>
              <p:cNvSpPr/>
              <p:nvPr/>
            </p:nvSpPr>
            <p:spPr>
              <a:xfrm>
                <a:off x="977900" y="1651000"/>
                <a:ext cx="533400" cy="266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Yes</a:t>
                </a:r>
                <a:endParaRPr lang="zh-CN" sz="12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7" name="直接箭头连接符 16"/>
          <p:cNvCxnSpPr/>
          <p:nvPr/>
        </p:nvCxnSpPr>
        <p:spPr>
          <a:xfrm>
            <a:off x="3002961" y="4412147"/>
            <a:ext cx="0" cy="40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11560" y="1289901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w_rec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2887917" y="5425206"/>
            <a:ext cx="2531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  </a:t>
            </a:r>
            <a:r>
              <a:rPr lang="en-US" altLang="zh-CN" sz="1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w_rec</a:t>
            </a:r>
            <a:r>
              <a:rPr lang="zh-CN" altLang="en-US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接口</a:t>
            </a:r>
            <a:r>
              <a:rPr lang="zh-CN" altLang="en-US" sz="16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zh-CN" altLang="en-US" sz="1600" dirty="0">
                <a:latin typeface="宋体" panose="02010600030101010101" pitchFamily="2" charset="-122"/>
                <a:cs typeface="Times New Roman" panose="02020603050405020304" pitchFamily="18" charset="0"/>
              </a:rPr>
              <a:t>流程图</a:t>
            </a:r>
            <a:endParaRPr lang="zh-CN" altLang="en-US" sz="1600" dirty="0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7380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243956" y="858627"/>
            <a:ext cx="37532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737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w_lite_mlp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5536" y="1689291"/>
            <a:ext cx="2795905" cy="3308350"/>
            <a:chOff x="80469" y="502391"/>
            <a:chExt cx="2453640" cy="3955335"/>
          </a:xfrm>
        </p:grpSpPr>
        <p:sp>
          <p:nvSpPr>
            <p:cNvPr id="6" name="矩形 5"/>
            <p:cNvSpPr/>
            <p:nvPr/>
          </p:nvSpPr>
          <p:spPr>
            <a:xfrm>
              <a:off x="80469" y="502391"/>
              <a:ext cx="2453640" cy="420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MXHybridCNNPredictor::initialize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297610" y="922520"/>
              <a:ext cx="9679" cy="33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1307289" y="1692625"/>
              <a:ext cx="0" cy="30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307289" y="3112370"/>
              <a:ext cx="0" cy="252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307289" y="3785048"/>
              <a:ext cx="0" cy="252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0469" y="1272496"/>
              <a:ext cx="2453640" cy="420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MXHybridCNNPredictor::resAdd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0469" y="1996367"/>
              <a:ext cx="2453640" cy="420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MXHybridCNNPredictor::creatInst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469" y="3364919"/>
              <a:ext cx="2453640" cy="420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MXHybridCNNPredictor::resDelete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469" y="4037597"/>
              <a:ext cx="2453640" cy="420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MXHybridCNNPredictor::uninitialize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0469" y="2692241"/>
              <a:ext cx="2453640" cy="420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MXHybridCNNPredictor::destroyInst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307289" y="2416496"/>
              <a:ext cx="0" cy="275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248072" y="1053802"/>
            <a:ext cx="3497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688" y="5201019"/>
            <a:ext cx="2750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altLang="zh-CN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w_lite_mlp</a:t>
            </a:r>
            <a:r>
              <a:rPr lang="zh-CN" altLang="en-US" sz="1400" dirty="0">
                <a:latin typeface="宋体" panose="02010600030101010101" pitchFamily="2" charset="-122"/>
                <a:cs typeface="Times New Roman" panose="02020603050405020304" pitchFamily="18" charset="0"/>
              </a:rPr>
              <a:t>进程级调用流程图</a:t>
            </a:r>
            <a:endParaRPr lang="zh-CN" altLang="en-US" sz="1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563888" y="1650556"/>
            <a:ext cx="5336734" cy="3933190"/>
            <a:chOff x="-228164" y="2339"/>
            <a:chExt cx="5946849" cy="3815693"/>
          </a:xfrm>
        </p:grpSpPr>
        <p:grpSp>
          <p:nvGrpSpPr>
            <p:cNvPr id="19" name="组合 18"/>
            <p:cNvGrpSpPr/>
            <p:nvPr/>
          </p:nvGrpSpPr>
          <p:grpSpPr>
            <a:xfrm>
              <a:off x="578106" y="2339"/>
              <a:ext cx="2773681" cy="3815693"/>
              <a:chOff x="578106" y="2339"/>
              <a:chExt cx="2781300" cy="381569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45745" y="2339"/>
                <a:ext cx="2453640" cy="420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MXHybridCNNPredictor::start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1962887" y="422468"/>
                <a:ext cx="9679" cy="337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972565" y="1192573"/>
                <a:ext cx="0" cy="3037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1968755" y="2612318"/>
                <a:ext cx="3810" cy="2525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1972565" y="3225643"/>
                <a:ext cx="0" cy="2525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745745" y="772444"/>
                <a:ext cx="2453640" cy="420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MXHybridCNNPredictor::pushTask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45745" y="1496315"/>
                <a:ext cx="2453640" cy="420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MXHybridCNNPredictor::flushTask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10945" y="2864446"/>
                <a:ext cx="2488388" cy="351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MXHybridCNNPredictor::reset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45692" y="3495145"/>
                <a:ext cx="2453640" cy="322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MXHybridCNNPredictor::stop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8106" y="2192189"/>
                <a:ext cx="2781300" cy="420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MXHybridCNNPredictor::waitComplete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1968755" y="1916444"/>
                <a:ext cx="3810" cy="275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肘形连接符 19"/>
            <p:cNvCxnSpPr/>
            <p:nvPr/>
          </p:nvCxnSpPr>
          <p:spPr>
            <a:xfrm rot="5400000" flipH="1">
              <a:off x="1658423" y="892213"/>
              <a:ext cx="626495" cy="9652"/>
            </a:xfrm>
            <a:prstGeom prst="bentConnector5">
              <a:avLst>
                <a:gd name="adj1" fmla="val -21895"/>
                <a:gd name="adj2" fmla="val 15044126"/>
                <a:gd name="adj3" fmla="val 993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97"/>
            <p:cNvSpPr txBox="1"/>
            <p:nvPr/>
          </p:nvSpPr>
          <p:spPr>
            <a:xfrm>
              <a:off x="-228164" y="664811"/>
              <a:ext cx="961840" cy="2626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280670">
                <a:spcAft>
                  <a:spcPts val="0"/>
                </a:spcAft>
              </a:pPr>
              <a:r>
                <a:rPr lang="zh-CN" sz="11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循环</a:t>
              </a:r>
              <a:r>
                <a:rPr lang="en-US" sz="11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push</a:t>
              </a:r>
              <a:r>
                <a:rPr lang="zh-CN" sz="1100" b="1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</a:t>
              </a:r>
              <a:endParaRPr 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037945" y="16959"/>
              <a:ext cx="1680740" cy="1257277"/>
              <a:chOff x="4037945" y="16959"/>
              <a:chExt cx="1680740" cy="125727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104395" y="16959"/>
                <a:ext cx="1569342" cy="420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ThreadTask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>
                <a:off x="4855217" y="454046"/>
                <a:ext cx="9679" cy="337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4037945" y="772218"/>
                <a:ext cx="1680740" cy="5020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 err="1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MXHybridCNNPredictor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::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beamSearch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23" name="肘形连接符 22"/>
            <p:cNvCxnSpPr/>
            <p:nvPr/>
          </p:nvCxnSpPr>
          <p:spPr>
            <a:xfrm flipV="1">
              <a:off x="3351786" y="980170"/>
              <a:ext cx="662939" cy="142208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3192204" y="210065"/>
              <a:ext cx="912172" cy="2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5076056" y="5769901"/>
            <a:ext cx="2790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altLang="zh-CN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w_lite_mlp</a:t>
            </a:r>
            <a:r>
              <a:rPr lang="zh-CN" altLang="en-US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会</a:t>
            </a:r>
            <a:r>
              <a:rPr lang="zh-CN" altLang="zh-CN" sz="1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话</a:t>
            </a:r>
            <a:r>
              <a:rPr lang="zh-CN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级调用流程图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3635896" y="1453913"/>
            <a:ext cx="5328592" cy="43159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5535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31540" y="2636912"/>
            <a:ext cx="8280920" cy="345638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/>
              <a:t>MaxEngie</a:t>
            </a:r>
            <a:r>
              <a:rPr lang="en-US" altLang="zh-CN" sz="1600" dirty="0" smtClean="0"/>
              <a:t>-Lite</a:t>
            </a:r>
            <a:r>
              <a:rPr lang="zh-CN" altLang="en-US" sz="1600" dirty="0" smtClean="0"/>
              <a:t>引擎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HybridCNN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BatchBuilder</a:t>
            </a:r>
            <a:r>
              <a:rPr lang="zh-CN" altLang="en-US" sz="1600" dirty="0" smtClean="0"/>
              <a:t>类   </a:t>
            </a:r>
            <a:r>
              <a:rPr lang="en-US" altLang="zh-CN" sz="1600" dirty="0" smtClean="0">
                <a:solidFill>
                  <a:srgbClr val="336600"/>
                </a:solidFill>
              </a:rPr>
              <a:t>//</a:t>
            </a:r>
            <a:r>
              <a:rPr lang="en-US" altLang="zh-CN" sz="1600" dirty="0" err="1" smtClean="0">
                <a:solidFill>
                  <a:srgbClr val="336600"/>
                </a:solidFill>
              </a:rPr>
              <a:t>BatchBuilder</a:t>
            </a:r>
            <a:r>
              <a:rPr lang="zh-CN" altLang="en-US" sz="1600" dirty="0" smtClean="0">
                <a:solidFill>
                  <a:srgbClr val="336600"/>
                </a:solidFill>
              </a:rPr>
              <a:t>类</a:t>
            </a:r>
            <a:endParaRPr lang="en-US" altLang="zh-CN" sz="1600" dirty="0" smtClean="0">
              <a:solidFill>
                <a:srgbClr val="33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/>
              <a:t>EDGen</a:t>
            </a:r>
            <a:r>
              <a:rPr lang="zh-CN" altLang="en-US" sz="1600" dirty="0" smtClean="0"/>
              <a:t>引擎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ResLoader_LITE_HybridCNN</a:t>
            </a:r>
            <a:r>
              <a:rPr lang="zh-CN" altLang="en-US" sz="1600" dirty="0" smtClean="0"/>
              <a:t>类  </a:t>
            </a:r>
            <a:r>
              <a:rPr lang="en-US" altLang="zh-CN" sz="1600" dirty="0" smtClean="0">
                <a:solidFill>
                  <a:srgbClr val="336600"/>
                </a:solidFill>
              </a:rPr>
              <a:t>//</a:t>
            </a:r>
            <a:r>
              <a:rPr lang="en-US" altLang="zh-CN" sz="1600" dirty="0" err="1" smtClean="0">
                <a:solidFill>
                  <a:srgbClr val="336600"/>
                </a:solidFill>
              </a:rPr>
              <a:t>w_res</a:t>
            </a:r>
            <a:r>
              <a:rPr lang="zh-CN" altLang="en-US" sz="1600" dirty="0" smtClean="0">
                <a:solidFill>
                  <a:srgbClr val="336600"/>
                </a:solidFill>
              </a:rPr>
              <a:t>模块，资源加载类</a:t>
            </a:r>
            <a:endParaRPr lang="en-US" altLang="zh-CN" sz="1600" dirty="0" smtClean="0">
              <a:solidFill>
                <a:srgbClr val="3366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HybridCNNMemRes</a:t>
            </a:r>
            <a:r>
              <a:rPr lang="en-US" altLang="zh-CN" sz="1600" dirty="0" smtClean="0"/>
              <a:t>               </a:t>
            </a:r>
            <a:r>
              <a:rPr lang="en-US" altLang="zh-CN" sz="1600" dirty="0" smtClean="0">
                <a:solidFill>
                  <a:srgbClr val="336600"/>
                </a:solidFill>
              </a:rPr>
              <a:t>// </a:t>
            </a:r>
            <a:r>
              <a:rPr lang="zh-CN" altLang="en-US" sz="1600" dirty="0" smtClean="0">
                <a:solidFill>
                  <a:srgbClr val="336600"/>
                </a:solidFill>
              </a:rPr>
              <a:t>资源结构体，资源类</a:t>
            </a:r>
            <a:endParaRPr lang="en-US" altLang="zh-CN" sz="1600" dirty="0" smtClean="0">
              <a:solidFill>
                <a:srgbClr val="3366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TagCombineTask</a:t>
            </a:r>
            <a:r>
              <a:rPr lang="en-US" altLang="zh-CN" sz="1600" dirty="0" smtClean="0"/>
              <a:t>                    </a:t>
            </a:r>
            <a:r>
              <a:rPr lang="en-US" altLang="zh-CN" sz="1600" dirty="0" smtClean="0">
                <a:solidFill>
                  <a:srgbClr val="336600"/>
                </a:solidFill>
              </a:rPr>
              <a:t>//</a:t>
            </a:r>
            <a:r>
              <a:rPr lang="en-US" altLang="zh-CN" sz="1600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结构体，辅助</a:t>
            </a:r>
            <a:endParaRPr lang="en-US" altLang="zh-CN" sz="1600" kern="100" dirty="0" smtClean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TagMXInstHybridCNNInfo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    </a:t>
            </a:r>
            <a:r>
              <a:rPr lang="en-US" altLang="zh-CN" sz="1600" dirty="0" smtClean="0">
                <a:solidFill>
                  <a:srgbClr val="336600"/>
                </a:solidFill>
              </a:rPr>
              <a:t>//</a:t>
            </a:r>
            <a:r>
              <a:rPr lang="zh-CN" altLang="en-US" sz="1600" dirty="0" smtClean="0">
                <a:solidFill>
                  <a:srgbClr val="336600"/>
                </a:solidFill>
              </a:rPr>
              <a:t>结构体，会话</a:t>
            </a:r>
            <a:r>
              <a:rPr lang="en-US" altLang="zh-CN" sz="1600" dirty="0" err="1" smtClean="0">
                <a:solidFill>
                  <a:srgbClr val="336600"/>
                </a:solidFill>
              </a:rPr>
              <a:t>inst</a:t>
            </a:r>
            <a:r>
              <a:rPr lang="zh-CN" altLang="en-US" sz="1600" dirty="0" smtClean="0">
                <a:solidFill>
                  <a:srgbClr val="336600"/>
                </a:solidFill>
              </a:rPr>
              <a:t>的信息管理</a:t>
            </a:r>
            <a:endParaRPr lang="en-US" altLang="zh-CN" sz="1600" dirty="0" smtClean="0">
              <a:solidFill>
                <a:srgbClr val="3366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HybridCNNPredictor</a:t>
            </a:r>
            <a:r>
              <a:rPr lang="zh-CN" altLang="en-US" sz="1600" dirty="0"/>
              <a:t>类     </a:t>
            </a:r>
            <a:r>
              <a:rPr lang="en-US" altLang="zh-CN" sz="1600" dirty="0">
                <a:solidFill>
                  <a:srgbClr val="336600"/>
                </a:solidFill>
              </a:rPr>
              <a:t>// </a:t>
            </a:r>
            <a:r>
              <a:rPr lang="en-US" altLang="zh-CN" sz="1600" dirty="0" err="1">
                <a:solidFill>
                  <a:srgbClr val="336600"/>
                </a:solidFill>
              </a:rPr>
              <a:t>w_lite_mlp</a:t>
            </a:r>
            <a:r>
              <a:rPr lang="zh-CN" altLang="en-US" sz="1600" dirty="0">
                <a:solidFill>
                  <a:srgbClr val="336600"/>
                </a:solidFill>
              </a:rPr>
              <a:t>模块，实现多路</a:t>
            </a:r>
            <a:r>
              <a:rPr lang="zh-CN" altLang="en-US" sz="1600" dirty="0" smtClean="0">
                <a:solidFill>
                  <a:srgbClr val="336600"/>
                </a:solidFill>
              </a:rPr>
              <a:t>并行计算</a:t>
            </a:r>
            <a:endParaRPr lang="en-US" altLang="zh-CN" sz="1600" dirty="0">
              <a:solidFill>
                <a:srgbClr val="3366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1540" y="1268760"/>
            <a:ext cx="8266434" cy="936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kern="0" dirty="0" smtClean="0"/>
              <a:t>基于流式</a:t>
            </a:r>
            <a:r>
              <a:rPr lang="en-US" altLang="zh-CN" sz="1600" kern="0" dirty="0" smtClean="0"/>
              <a:t>Lite</a:t>
            </a:r>
            <a:r>
              <a:rPr lang="zh-CN" altLang="en-US" sz="1600" kern="0" dirty="0" smtClean="0"/>
              <a:t>实现传统</a:t>
            </a:r>
            <a:r>
              <a:rPr lang="en-US" altLang="zh-CN" sz="1600" kern="0" dirty="0" err="1" smtClean="0"/>
              <a:t>HybirdCNN</a:t>
            </a:r>
            <a:r>
              <a:rPr lang="zh-CN" altLang="en-US" sz="1600" kern="0" dirty="0" smtClean="0"/>
              <a:t>的前向计算</a:t>
            </a:r>
            <a:endParaRPr lang="en-US" altLang="zh-CN" sz="1600" kern="0" dirty="0" smtClean="0"/>
          </a:p>
          <a:p>
            <a:pPr>
              <a:lnSpc>
                <a:spcPct val="150000"/>
              </a:lnSpc>
            </a:pPr>
            <a:r>
              <a:rPr lang="en-US" altLang="zh-CN" sz="1600" kern="0" dirty="0" err="1" smtClean="0"/>
              <a:t>EDGen</a:t>
            </a:r>
            <a:r>
              <a:rPr lang="zh-CN" altLang="en-US" sz="1600" kern="0" dirty="0" smtClean="0"/>
              <a:t>引擎集成</a:t>
            </a:r>
            <a:r>
              <a:rPr lang="en-US" altLang="zh-CN" sz="1600" kern="0" dirty="0" smtClean="0"/>
              <a:t>lite</a:t>
            </a:r>
            <a:r>
              <a:rPr lang="zh-CN" altLang="en-US" sz="1600" kern="0" dirty="0" smtClean="0"/>
              <a:t>的</a:t>
            </a:r>
            <a:r>
              <a:rPr lang="en-US" altLang="zh-CN" sz="1600" kern="0" dirty="0" err="1" smtClean="0"/>
              <a:t>HybirdCNN</a:t>
            </a:r>
            <a:r>
              <a:rPr lang="zh-CN" altLang="en-US" sz="1600" kern="0" dirty="0" smtClean="0"/>
              <a:t>功能，完成传统</a:t>
            </a:r>
            <a:r>
              <a:rPr lang="en-US" altLang="zh-CN" sz="1600" kern="0" dirty="0" err="1" smtClean="0"/>
              <a:t>wfst</a:t>
            </a:r>
            <a:r>
              <a:rPr lang="zh-CN" altLang="en-US" sz="1600" kern="0" dirty="0"/>
              <a:t>解码</a:t>
            </a:r>
            <a:endParaRPr lang="en-US" altLang="zh-CN" sz="1600" kern="0" dirty="0" smtClean="0"/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500034" y="214290"/>
            <a:ext cx="214314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主要</a:t>
            </a:r>
            <a:r>
              <a:rPr lang="zh-CN" altLang="en-US" dirty="0"/>
              <a:t>内容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4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340768"/>
            <a:ext cx="7885384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HybridCNNBatchBuilder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: public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MxBatchBuilderBaseImpl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设置</a:t>
            </a:r>
            <a:r>
              <a:rPr lang="zh-CN" altLang="en-US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输入</a:t>
            </a:r>
            <a:r>
              <a:rPr lang="zh-CN" altLang="en-US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输出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HybridCNNBatchBuilder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mx_char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p_name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mx_char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pp_keys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mx_char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pp_values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mx_uint32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n_num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DeviceInfo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dev_info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设置输出数据的信息</a:t>
            </a:r>
            <a:endParaRPr lang="en-US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err="1"/>
              <a:t>mx_void</a:t>
            </a:r>
            <a:r>
              <a:rPr lang="en-US" altLang="zh-CN" dirty="0"/>
              <a:t> </a:t>
            </a:r>
            <a:r>
              <a:rPr lang="en-US" altLang="zh-CN" dirty="0" err="1"/>
              <a:t>set_max_output_info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DataInfo</a:t>
            </a:r>
            <a:r>
              <a:rPr lang="en-US" altLang="zh-CN" dirty="0"/>
              <a:t>* </a:t>
            </a:r>
            <a:r>
              <a:rPr lang="en-US" altLang="zh-CN" dirty="0" err="1"/>
              <a:t>p_shape</a:t>
            </a:r>
            <a:r>
              <a:rPr lang="en-US" altLang="zh-CN" dirty="0"/>
              <a:t>, mx_uint32 </a:t>
            </a:r>
            <a:r>
              <a:rPr lang="en-US" altLang="zh-CN" dirty="0" err="1"/>
              <a:t>n_num</a:t>
            </a:r>
            <a:r>
              <a:rPr lang="en-US" altLang="zh-CN" dirty="0" smtClean="0"/>
              <a:t>);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输入外部数据，首窗需要根据计算窗的尺度进行数据的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padding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操作</a:t>
            </a:r>
            <a:endParaRPr lang="en-US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mx_int32 </a:t>
            </a:r>
            <a:r>
              <a:rPr lang="en-US" altLang="zh-CN" dirty="0" err="1"/>
              <a:t>push_task</a:t>
            </a:r>
            <a:r>
              <a:rPr lang="en-US" altLang="zh-CN" dirty="0"/>
              <a:t>(mx_int32 n_inst_id,mx_int32 </a:t>
            </a:r>
            <a:r>
              <a:rPr lang="en-US" altLang="zh-CN" dirty="0" err="1"/>
              <a:t>n_task_id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Datum* </a:t>
            </a:r>
            <a:r>
              <a:rPr lang="en-US" altLang="zh-CN" dirty="0" err="1" smtClean="0"/>
              <a:t>pdata</a:t>
            </a:r>
            <a:r>
              <a:rPr lang="en-US" altLang="zh-CN" dirty="0" smtClean="0"/>
              <a:t>)</a:t>
            </a:r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500034" y="214290"/>
            <a:ext cx="42879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7737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96752"/>
            <a:ext cx="770485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HybridCNNBatchBuilder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: public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MxBatchBuilderBaseImpl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spcAft>
                <a:spcPts val="0"/>
              </a:spcAft>
            </a:pPr>
            <a:endParaRPr lang="en-US" altLang="zh-CN" b="1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数据下发处理函数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，需要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根据计算窗的大小从缓存区进行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数据获取</a:t>
            </a:r>
            <a:endParaRPr lang="en-US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zh-CN" altLang="en-US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GraphContext</a:t>
            </a:r>
            <a:r>
              <a:rPr lang="zh-CN" altLang="en-US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中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对数据</a:t>
            </a:r>
            <a:r>
              <a:rPr lang="zh-CN" altLang="en-US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信息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进行设置</a:t>
            </a:r>
            <a:endParaRPr lang="en-US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InstNumInfo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data_collect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::vector&lt;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mx_void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*&gt;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data_ptrs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GraphContextInst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inst_out,mx_int32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max_task_out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DeviceBuffMgr</a:t>
            </a:r>
            <a:r>
              <a:rPr lang="en-US" altLang="zh-CN" dirty="0"/>
              <a:t>*  </a:t>
            </a:r>
            <a:r>
              <a:rPr lang="en-US" altLang="zh-CN" dirty="0" err="1"/>
              <a:t>p_buff_mgr</a:t>
            </a:r>
            <a:r>
              <a:rPr lang="en-US" altLang="zh-CN" dirty="0"/>
              <a:t>_;                             </a:t>
            </a:r>
            <a:r>
              <a:rPr lang="en-US" altLang="zh-CN" dirty="0">
                <a:solidFill>
                  <a:srgbClr val="336600"/>
                </a:solidFill>
              </a:rPr>
              <a:t>//buffer</a:t>
            </a:r>
            <a:r>
              <a:rPr lang="zh-CN" altLang="en-US" dirty="0">
                <a:solidFill>
                  <a:srgbClr val="336600"/>
                </a:solidFill>
              </a:rPr>
              <a:t>管理器</a:t>
            </a:r>
            <a:endParaRPr lang="en-US" altLang="zh-CN" dirty="0">
              <a:solidFill>
                <a:srgbClr val="336600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deque</a:t>
            </a:r>
            <a:r>
              <a:rPr lang="en-US" altLang="zh-CN" dirty="0"/>
              <a:t>&lt;</a:t>
            </a:r>
            <a:r>
              <a:rPr lang="en-US" altLang="zh-CN" dirty="0" err="1"/>
              <a:t>InstDatum</a:t>
            </a:r>
            <a:r>
              <a:rPr lang="en-US" altLang="zh-CN" dirty="0"/>
              <a:t>&gt; * </a:t>
            </a:r>
            <a:r>
              <a:rPr lang="en-US" altLang="zh-CN" dirty="0" err="1"/>
              <a:t>data_in_ques</a:t>
            </a:r>
            <a:r>
              <a:rPr lang="en-US" altLang="zh-CN" dirty="0"/>
              <a:t>_;            </a:t>
            </a:r>
            <a:r>
              <a:rPr lang="en-US" altLang="zh-CN" dirty="0">
                <a:solidFill>
                  <a:srgbClr val="336600"/>
                </a:solidFill>
              </a:rPr>
              <a:t>// </a:t>
            </a:r>
            <a:r>
              <a:rPr lang="zh-CN" altLang="en-US" dirty="0">
                <a:solidFill>
                  <a:srgbClr val="336600"/>
                </a:solidFill>
              </a:rPr>
              <a:t>任务队列</a:t>
            </a:r>
            <a:endParaRPr lang="en-US" altLang="zh-CN" dirty="0">
              <a:solidFill>
                <a:srgbClr val="3366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00034" y="214290"/>
            <a:ext cx="42879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37693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1439" y="1268760"/>
            <a:ext cx="776497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ResLoader_LITE_HybridCNN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资源加载、解析</a:t>
            </a:r>
            <a:endParaRPr lang="en-US" altLang="zh-CN" dirty="0" smtClean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load(Res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*&amp; res,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char* data,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WREC_RES_SET&amp;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resSet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cpRes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resDependency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= NULL,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resCount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= 0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资源卸载</a:t>
            </a:r>
            <a:endParaRPr lang="en-US" altLang="zh-CN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void unload(Res* res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);  </a:t>
            </a: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创建资源句柄</a:t>
            </a:r>
            <a:endParaRPr lang="en-US" altLang="zh-CN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create_res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(Res* &amp;res,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WREC_RES_SET&amp;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resSet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char*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实际进行加载、释放的工作由</a:t>
            </a:r>
            <a:r>
              <a:rPr lang="en-US" altLang="zh-CN" dirty="0" err="1">
                <a:solidFill>
                  <a:srgbClr val="FF0000"/>
                </a:solidFill>
              </a:rPr>
              <a:t>HybridCNNMemRes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9257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8136904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 smtClean="0"/>
              <a:t>HybridCNNMemRes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HybridCNNMemRes</a:t>
            </a:r>
            <a:r>
              <a:rPr lang="en-US" altLang="zh-CN" dirty="0"/>
              <a:t> 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~</a:t>
            </a:r>
            <a:r>
              <a:rPr lang="en-US" altLang="zh-CN" dirty="0" err="1" smtClean="0"/>
              <a:t>HybridCNNMemRes</a:t>
            </a:r>
            <a:r>
              <a:rPr lang="en-US" altLang="zh-CN" dirty="0" smtClean="0"/>
              <a:t> 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resParsing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 char* data,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len</a:t>
            </a:r>
            <a:r>
              <a:rPr lang="en-US" altLang="zh-CN" dirty="0" smtClean="0"/>
              <a:t>);  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资源解析函数</a:t>
            </a:r>
            <a:endParaRPr lang="en-US" altLang="zh-CN" dirty="0" smtClean="0">
              <a:solidFill>
                <a:srgbClr val="3366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HybridCNNModelResHead</a:t>
            </a:r>
            <a:r>
              <a:rPr lang="en-US" altLang="zh-CN" dirty="0" smtClean="0"/>
              <a:t>  </a:t>
            </a:r>
            <a:r>
              <a:rPr lang="en-US" altLang="zh-CN" dirty="0" err="1"/>
              <a:t>pRes_head</a:t>
            </a:r>
            <a:r>
              <a:rPr lang="en-US" altLang="zh-CN" dirty="0" smtClean="0"/>
              <a:t>_;  </a:t>
            </a:r>
            <a:r>
              <a:rPr lang="en-US" altLang="zh-CN" dirty="0" smtClean="0">
                <a:solidFill>
                  <a:srgbClr val="336600"/>
                </a:solidFill>
              </a:rPr>
              <a:t>//</a:t>
            </a:r>
            <a:r>
              <a:rPr lang="zh-CN" altLang="en-US" dirty="0" smtClean="0">
                <a:solidFill>
                  <a:srgbClr val="336600"/>
                </a:solidFill>
              </a:rPr>
              <a:t>资源头</a:t>
            </a:r>
            <a:endParaRPr lang="en-US" altLang="zh-CN" dirty="0">
              <a:solidFill>
                <a:srgbClr val="3366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                    </a:t>
            </a:r>
            <a:r>
              <a:rPr lang="en-US" altLang="zh-CN" dirty="0" err="1"/>
              <a:t>num_models</a:t>
            </a:r>
            <a:r>
              <a:rPr lang="en-US" altLang="zh-CN" dirty="0"/>
              <a:t>_;</a:t>
            </a:r>
          </a:p>
          <a:p>
            <a:r>
              <a:rPr lang="en-US" altLang="zh-CN" dirty="0"/>
              <a:t>	float*                 </a:t>
            </a:r>
            <a:r>
              <a:rPr lang="en-US" altLang="zh-CN" dirty="0" err="1" smtClean="0"/>
              <a:t>fmean</a:t>
            </a:r>
            <a:r>
              <a:rPr lang="en-US" altLang="zh-CN" dirty="0" smtClean="0"/>
              <a:t>_;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	float*                 </a:t>
            </a:r>
            <a:r>
              <a:rPr lang="en-US" altLang="zh-CN" dirty="0" err="1" smtClean="0"/>
              <a:t>fvar</a:t>
            </a:r>
            <a:r>
              <a:rPr lang="en-US" altLang="zh-CN" dirty="0" smtClean="0"/>
              <a:t>_; 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char**               </a:t>
            </a:r>
            <a:r>
              <a:rPr lang="en-US" altLang="zh-CN" dirty="0" err="1" smtClean="0"/>
              <a:t>pparam_buffer</a:t>
            </a:r>
            <a:r>
              <a:rPr lang="en-US" altLang="zh-CN" dirty="0"/>
              <a:t>_;</a:t>
            </a:r>
          </a:p>
          <a:p>
            <a:r>
              <a:rPr lang="en-US" altLang="zh-CN" dirty="0"/>
              <a:t>	char**               </a:t>
            </a:r>
            <a:r>
              <a:rPr lang="en-US" altLang="zh-CN" dirty="0" err="1" smtClean="0"/>
              <a:t>pjson_buffer</a:t>
            </a:r>
            <a:r>
              <a:rPr lang="en-US" altLang="zh-CN" dirty="0" smtClean="0"/>
              <a:t>_;</a:t>
            </a:r>
          </a:p>
          <a:p>
            <a:r>
              <a:rPr lang="en-US" altLang="zh-CN" dirty="0" smtClean="0"/>
              <a:t>	……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1225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96752"/>
            <a:ext cx="8352928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MXHybridCNNPredictor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public: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MAKE_SINGLETON(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MXHybridCNNPredictor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单体</a:t>
            </a:r>
            <a:endParaRPr lang="zh-CN" altLang="zh-CN" b="1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//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inst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initialize(void* reserve);   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b="1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初始化、逆初始化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uninitialize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(void* reserve);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resAdd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(void*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);   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CN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资源解析</a:t>
            </a:r>
            <a:r>
              <a:rPr lang="en-US" altLang="zh-CN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en-US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完成</a:t>
            </a:r>
            <a:r>
              <a:rPr lang="en-US" altLang="zh-CN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lite</a:t>
            </a:r>
            <a:r>
              <a:rPr lang="zh-CN" altLang="en-US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的初始化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resDelete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336600"/>
                </a:solidFill>
              </a:rPr>
              <a:t>//</a:t>
            </a:r>
            <a:r>
              <a:rPr lang="zh-CN" altLang="zh-CN" b="1" dirty="0">
                <a:solidFill>
                  <a:srgbClr val="336600"/>
                </a:solidFill>
              </a:rPr>
              <a:t>创建、销毁</a:t>
            </a:r>
            <a:r>
              <a:rPr lang="en-US" altLang="zh-CN" b="1" kern="100" dirty="0" err="1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</a:t>
            </a:r>
            <a:endParaRPr lang="en-US" altLang="zh-CN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creatInst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DecInst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wDecInst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mlpflow</a:t>
            </a:r>
            <a:r>
              <a:rPr lang="en-US" altLang="zh-CN" dirty="0"/>
              <a:t>::</a:t>
            </a:r>
            <a:r>
              <a:rPr lang="en-US" altLang="zh-CN" dirty="0" err="1"/>
              <a:t>MXInst</a:t>
            </a:r>
            <a:r>
              <a:rPr lang="en-US" altLang="zh-CN" dirty="0"/>
              <a:t>* &amp;</a:t>
            </a:r>
            <a:r>
              <a:rPr lang="en-US" altLang="zh-CN" dirty="0" err="1"/>
              <a:t>pInst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destroyInst</a:t>
            </a:r>
            <a:r>
              <a:rPr lang="en-US" altLang="zh-CN" dirty="0"/>
              <a:t>(</a:t>
            </a:r>
            <a:r>
              <a:rPr lang="en-US" altLang="zh-CN" dirty="0" err="1"/>
              <a:t>mlpflow</a:t>
            </a:r>
            <a:r>
              <a:rPr lang="en-US" altLang="zh-CN" dirty="0"/>
              <a:t>::</a:t>
            </a:r>
            <a:r>
              <a:rPr lang="en-US" altLang="zh-CN" dirty="0" err="1"/>
              <a:t>MXInst</a:t>
            </a:r>
            <a:r>
              <a:rPr lang="en-US" altLang="zh-CN" dirty="0"/>
              <a:t>* </a:t>
            </a:r>
            <a:r>
              <a:rPr lang="en-US" altLang="zh-CN" dirty="0" err="1"/>
              <a:t>pMXInst</a:t>
            </a:r>
            <a:r>
              <a:rPr lang="en-US" altLang="zh-CN" dirty="0" smtClean="0"/>
              <a:t>);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2141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96752"/>
            <a:ext cx="828092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MXHybridCNNPredictor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//session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start(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mlpflow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pMXInst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);     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会话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stop(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mlpflow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pMXInst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altLang="zh-CN" b="1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会话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stop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reset(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mlpflow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会话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waitComplete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mlpflow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pMXInst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回话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wait</a:t>
            </a: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 task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pushTask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mlpflow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float* data,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size);</a:t>
            </a:r>
            <a:r>
              <a:rPr lang="en-US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b="1" kern="100" dirty="0" smtClean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送音频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根据数据生成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，包括信号量、后验输出</a:t>
            </a: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buffer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，并置入任务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队列</a:t>
            </a:r>
            <a:endParaRPr lang="en-US" altLang="zh-CN" kern="100" dirty="0" smtClean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//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用于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异步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解码</a:t>
            </a:r>
            <a:endParaRPr lang="en-US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flushTask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mlpflow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pMXInst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language_type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altLang="zh-CN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送音频结束</a:t>
            </a:r>
            <a:endParaRPr lang="en-US" altLang="zh-CN" dirty="0" smtClean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3516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96752"/>
            <a:ext cx="828092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MXHybridCNNPredictor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private: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beamSearch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5430" indent="267970"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解码线程，从任务队列中不断获取后验进行解码</a:t>
            </a:r>
          </a:p>
          <a:p>
            <a:pPr marL="265430" indent="267970"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// 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当任务队列为空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</a:t>
            </a:r>
            <a:r>
              <a:rPr lang="zh-CN" altLang="en-US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且未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flush</a:t>
            </a:r>
            <a:r>
              <a:rPr lang="zh-CN" altLang="en-US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需要</a:t>
            </a:r>
            <a:r>
              <a:rPr lang="en-US" altLang="zh-CN" kern="100" dirty="0" err="1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pushTask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进行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唤醒</a:t>
            </a:r>
            <a:endParaRPr lang="en-US" altLang="zh-CN" kern="100" dirty="0" smtClean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5430" indent="267970" algn="just">
              <a:spcAft>
                <a:spcPts val="0"/>
              </a:spcAft>
            </a:pP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parseParam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HybridCNNMemRes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pRes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);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资源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解析</a:t>
            </a:r>
            <a:endParaRPr lang="en-US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 smtClean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kern="100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private: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::map&lt;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mlpflow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pMXInstHybridCNNInfo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MXInstToInfoMap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_;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altLang="zh-CN" kern="100" dirty="0" err="1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</a:t>
            </a:r>
            <a:r>
              <a:rPr lang="zh-CN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FixElementMemPool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&lt;float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&gt;*	   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frameFeatureMemPool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_;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kern="100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音频帧内存池</a:t>
            </a:r>
          </a:p>
          <a:p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FixElementMemPool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&lt;float*&gt;    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DNNFeatureMemPool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_;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dirty="0" smtClean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zh-CN" dirty="0">
                <a:solidFill>
                  <a:srgbClr val="3366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后验输出内存池</a:t>
            </a:r>
            <a:endParaRPr lang="en-US" altLang="zh-CN" dirty="0">
              <a:solidFill>
                <a:srgbClr val="3366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00034" y="214290"/>
            <a:ext cx="2487790" cy="684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 err="1" smtClean="0"/>
              <a:t>EDGen</a:t>
            </a:r>
            <a:r>
              <a:rPr lang="zh-CN" altLang="en-US" dirty="0" smtClean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32724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官方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100766</TotalTime>
  <Words>479</Words>
  <Application>Microsoft Office PowerPoint</Application>
  <PresentationFormat>全屏显示(4:3)</PresentationFormat>
  <Paragraphs>176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方正大黑简体</vt:lpstr>
      <vt:lpstr>宋体</vt:lpstr>
      <vt:lpstr>微软雅黑</vt:lpstr>
      <vt:lpstr>Arial</vt:lpstr>
      <vt:lpstr>Calibri</vt:lpstr>
      <vt:lpstr>Times New Roman</vt:lpstr>
      <vt:lpstr>Wingdings</vt:lpstr>
      <vt:lpstr>讯飞官方</vt:lpstr>
      <vt:lpstr>基于Lite的HybridCNN功能评审  2021.01.14 朱晓斐(xfzhu5)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2013年部门发展计划</dc:title>
  <dc:creator>admininistrator</dc:creator>
  <cp:lastModifiedBy>User</cp:lastModifiedBy>
  <cp:revision>5958</cp:revision>
  <dcterms:created xsi:type="dcterms:W3CDTF">2013-02-27T05:41:24Z</dcterms:created>
  <dcterms:modified xsi:type="dcterms:W3CDTF">2021-12-20T01:25:49Z</dcterms:modified>
</cp:coreProperties>
</file>