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798" r:id="rId3"/>
    <p:sldId id="872" r:id="rId4"/>
    <p:sldId id="935" r:id="rId5"/>
    <p:sldId id="982" r:id="rId6"/>
    <p:sldId id="984" r:id="rId7"/>
    <p:sldId id="983" r:id="rId8"/>
    <p:sldId id="985" r:id="rId9"/>
    <p:sldId id="966" r:id="rId10"/>
    <p:sldId id="98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53593-75B5-4BD1-8982-03DC669F2BDE}">
          <p14:sldIdLst>
            <p14:sldId id="265"/>
            <p14:sldId id="798"/>
            <p14:sldId id="872"/>
            <p14:sldId id="935"/>
            <p14:sldId id="982"/>
            <p14:sldId id="984"/>
            <p14:sldId id="983"/>
            <p14:sldId id="985"/>
            <p14:sldId id="966"/>
            <p14:sldId id="9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8FCD4C"/>
    <a:srgbClr val="A8D08D"/>
    <a:srgbClr val="FF9933"/>
    <a:srgbClr val="B3B3B3"/>
    <a:srgbClr val="0099FF"/>
    <a:srgbClr val="CC3300"/>
    <a:srgbClr val="3C8C93"/>
    <a:srgbClr val="FF0000"/>
    <a:srgbClr val="FC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3" autoAdjust="0"/>
    <p:restoredTop sz="75663" autoAdjust="0"/>
  </p:normalViewPr>
  <p:slideViewPr>
    <p:cSldViewPr>
      <p:cViewPr varScale="1">
        <p:scale>
          <a:sx n="91" d="100"/>
          <a:sy n="91" d="100"/>
        </p:scale>
        <p:origin x="2516" y="44"/>
      </p:cViewPr>
      <p:guideLst>
        <p:guide orient="horz" pos="2065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628" y="-102"/>
      </p:cViewPr>
      <p:guideLst>
        <p:guide orient="horz" pos="27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AB0-0D50-402D-B159-8CB36F552C12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00F-FD40-4F27-9D51-588E82D48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5DBA-2D19-485B-98A3-2CD7ED64ED9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2162-33FA-4BB3-BEC7-9E0AAF79E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2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6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1.BB</a:t>
            </a:r>
            <a:r>
              <a:rPr lang="zh-CN" altLang="en-US" dirty="0" smtClean="0"/>
              <a:t>的全称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2.BB</a:t>
            </a:r>
            <a:r>
              <a:rPr lang="zh-CN" altLang="en-US" dirty="0" smtClean="0"/>
              <a:t>的功能，数据存储和下发，实现并发，但是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更重要的一个功能是根据模型原型控制数据下发的逻辑，这个在第二点详细阐述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3.BB</a:t>
            </a:r>
            <a:r>
              <a:rPr lang="zh-CN" altLang="en-US" dirty="0" smtClean="0"/>
              <a:t>的分类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3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7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6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这个方式存在两个问题：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1.RNN-T</a:t>
            </a:r>
            <a:r>
              <a:rPr lang="zh-CN" altLang="en-US" dirty="0" smtClean="0"/>
              <a:t>解码存在条件逻辑，遇到</a:t>
            </a:r>
            <a:r>
              <a:rPr lang="en-US" altLang="zh-CN" dirty="0" smtClean="0"/>
              <a:t>blank</a:t>
            </a:r>
            <a:r>
              <a:rPr lang="zh-CN" altLang="en-US" dirty="0" smtClean="0"/>
              <a:t>的时候，需要更新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帧，而非</a:t>
            </a:r>
            <a:r>
              <a:rPr lang="en-US" altLang="zh-CN" dirty="0" smtClean="0"/>
              <a:t>blank</a:t>
            </a:r>
            <a:r>
              <a:rPr lang="zh-CN" altLang="en-US" dirty="0" smtClean="0"/>
              <a:t>时，继续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非在线解码，不满足</a:t>
            </a:r>
            <a:r>
              <a:rPr lang="en-US" altLang="zh-CN" dirty="0" smtClean="0"/>
              <a:t>PGS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为了实现在线化的模型解码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简化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调用者的控制逻辑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将数据处理的逻辑控制功能独立起来，便于管理和开发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6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6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04813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167063" y="5734050"/>
            <a:ext cx="2808287" cy="3317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/>
            </a:lvl1pPr>
          </a:lstStyle>
          <a:p>
            <a:fld id="{530820CF-B880-4189-942D-D702A7CBA730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51725" y="6381750"/>
            <a:ext cx="1600200" cy="35083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71438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8"/>
            <a:ext cx="4135438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557338"/>
            <a:ext cx="413702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80728"/>
            <a:ext cx="8424863" cy="5400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557338"/>
            <a:ext cx="41354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557338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1438"/>
            <a:ext cx="84963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557338"/>
            <a:ext cx="8424863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24625"/>
            <a:ext cx="18351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492500" y="6524625"/>
            <a:ext cx="18351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C0FE1105-E1CD-4E20-A854-AAC9C6F58FE2}" type="slidenum">
              <a:rPr lang="en-US" altLang="zh-CN" b="1">
                <a:solidFill>
                  <a:schemeClr val="bg1"/>
                </a:solidFill>
                <a:latin typeface="Impact" panose="020B0806030902050204" pitchFamily="34" charset="0"/>
              </a:rPr>
              <a:t>‹#›</a:t>
            </a:fld>
            <a:endParaRPr lang="en-US" altLang="zh-CN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.jpeg"/><Relationship Id="rId10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.jpeg"/><Relationship Id="rId10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9.jpeg"/><Relationship Id="rId1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9.jpeg"/><Relationship Id="rId10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0.png"/><Relationship Id="rId10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1.png"/><Relationship Id="rId10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3.jpeg"/><Relationship Id="rId10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9552" y="3886200"/>
            <a:ext cx="6400800" cy="982960"/>
          </a:xfrm>
        </p:spPr>
        <p:txBody>
          <a:bodyPr/>
          <a:lstStyle/>
          <a:p>
            <a:endParaRPr lang="en-US" altLang="zh-CN" b="1" dirty="0" smtClean="0">
              <a:latin typeface="+mj-lt"/>
            </a:endParaRPr>
          </a:p>
          <a:p>
            <a:r>
              <a:rPr lang="zh-CN" altLang="en-US" b="1" dirty="0">
                <a:latin typeface="+mj-lt"/>
              </a:rPr>
              <a:t>朱晓斐</a:t>
            </a:r>
            <a:endParaRPr lang="en-US" altLang="zh-CN" b="1" dirty="0" smtClean="0">
              <a:latin typeface="+mj-lt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2020-12-10</a:t>
            </a: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25202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文档密级：公司内部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5576" y="2432303"/>
            <a:ext cx="7772400" cy="1470025"/>
          </a:xfrm>
        </p:spPr>
        <p:txBody>
          <a:bodyPr/>
          <a:lstStyle/>
          <a:p>
            <a:pPr lvl="0" defTabSz="457200" fontAlgn="auto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</a:pPr>
            <a:r>
              <a:rPr lang="en-US" altLang="zh-CN" dirty="0" err="1" smtClean="0"/>
              <a:t>BatchBuilder</a:t>
            </a:r>
            <a:r>
              <a:rPr lang="zh-CN" altLang="en-US" dirty="0" smtClean="0"/>
              <a:t>功能入门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41AD2351-283F-4F25-9630-1063F0CE3E36}"/>
              </a:ext>
            </a:extLst>
          </p:cNvPr>
          <p:cNvGrpSpPr/>
          <p:nvPr/>
        </p:nvGrpSpPr>
        <p:grpSpPr>
          <a:xfrm>
            <a:off x="135946" y="144014"/>
            <a:ext cx="2785361" cy="613555"/>
            <a:chOff x="135946" y="144014"/>
            <a:chExt cx="2785361" cy="613555"/>
          </a:xfrm>
        </p:grpSpPr>
        <p:sp>
          <p:nvSpPr>
            <p:cNvPr id="42" name="TextBox 40">
              <a:extLst>
                <a:ext uri="{FF2B5EF4-FFF2-40B4-BE49-F238E27FC236}">
                  <a16:creationId xmlns:a16="http://schemas.microsoft.com/office/drawing/2014/main" xmlns="" id="{7A4B2DF8-6AD1-4022-B1A9-5B4F41DD0FBF}"/>
                </a:ext>
              </a:extLst>
            </p:cNvPr>
            <p:cNvSpPr txBox="1"/>
            <p:nvPr/>
          </p:nvSpPr>
          <p:spPr>
            <a:xfrm>
              <a:off x="752123" y="172794"/>
              <a:ext cx="2169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如何写</a:t>
              </a:r>
              <a:r>
                <a:rPr kumimoji="0" lang="en-US" altLang="zh-CN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BB</a:t>
              </a:r>
              <a:endParaRPr kumimoji="0" 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:a16="http://schemas.microsoft.com/office/drawing/2014/main" xmlns="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/>
                  <a:ea typeface="黑体"/>
                  <a:cs typeface="+mn-cs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:a16="http://schemas.microsoft.com/office/drawing/2014/main" xmlns="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71600" y="2492896"/>
            <a:ext cx="69439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 smtClean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交流讨论</a:t>
            </a:r>
            <a:endParaRPr lang="zh-CN" altLang="en-US" sz="5400" b="1" dirty="0">
              <a:solidFill>
                <a:srgbClr val="0C4B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1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475656" y="2877891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 smtClea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 smtClea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16217" y="1268760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 smtClean="0">
                  <a:solidFill>
                    <a:schemeClr val="bg1"/>
                  </a:solidFill>
                  <a:latin typeface="+mj-ea"/>
                </a:rPr>
                <a:t>什么是</a:t>
              </a:r>
              <a:r>
                <a:rPr lang="en-US" altLang="zh-CN" sz="2500" kern="0" dirty="0" smtClean="0">
                  <a:solidFill>
                    <a:schemeClr val="bg1"/>
                  </a:solidFill>
                  <a:latin typeface="+mj-ea"/>
                </a:rPr>
                <a:t>BB</a:t>
              </a:r>
              <a:endParaRPr lang="zh-CN" altLang="en-US" sz="25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7375" y="3163162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03648" y="4323335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73530" y="4765228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4081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136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2458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 smtClea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887795" y="2826544"/>
            <a:ext cx="4101695" cy="725075"/>
            <a:chOff x="3628189" y="1914617"/>
            <a:chExt cx="4101695" cy="599235"/>
          </a:xfrm>
        </p:grpSpPr>
        <p:sp>
          <p:nvSpPr>
            <p:cNvPr id="102" name="圆角矩形 101"/>
            <p:cNvSpPr/>
            <p:nvPr/>
          </p:nvSpPr>
          <p:spPr>
            <a:xfrm>
              <a:off x="3628189" y="1914617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103" name="圆角矩形 113"/>
            <p:cNvSpPr/>
            <p:nvPr/>
          </p:nvSpPr>
          <p:spPr>
            <a:xfrm>
              <a:off x="3717921" y="2003955"/>
              <a:ext cx="3910261" cy="434740"/>
            </a:xfrm>
            <a:prstGeom prst="roundRect">
              <a:avLst>
                <a:gd name="adj" fmla="val 50000"/>
              </a:avLst>
            </a:prstGeom>
            <a:solidFill>
              <a:srgbClr val="7CB554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 smtClean="0">
                  <a:solidFill>
                    <a:schemeClr val="bg1"/>
                  </a:solidFill>
                  <a:latin typeface="+mj-ea"/>
                </a:rPr>
                <a:t>为什么要</a:t>
              </a:r>
              <a:r>
                <a:rPr lang="en-US" altLang="zh-CN" sz="2500" kern="0" dirty="0" smtClean="0">
                  <a:solidFill>
                    <a:schemeClr val="bg1"/>
                  </a:solidFill>
                  <a:latin typeface="+mj-ea"/>
                </a:rPr>
                <a:t>BB</a:t>
              </a:r>
              <a:endParaRPr lang="zh-CN" altLang="en-US" sz="25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7472296" y="1402273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7443874" y="2949352"/>
            <a:ext cx="484080" cy="484079"/>
            <a:chOff x="3697823" y="1976958"/>
            <a:chExt cx="484080" cy="484079"/>
          </a:xfrm>
        </p:grpSpPr>
        <p:grpSp>
          <p:nvGrpSpPr>
            <p:cNvPr id="190" name="组合 189"/>
            <p:cNvGrpSpPr/>
            <p:nvPr/>
          </p:nvGrpSpPr>
          <p:grpSpPr>
            <a:xfrm>
              <a:off x="3697823" y="1976958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1" name="TextBox 70"/>
            <p:cNvSpPr txBox="1"/>
            <p:nvPr/>
          </p:nvSpPr>
          <p:spPr>
            <a:xfrm>
              <a:off x="3761847" y="2058529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CB554"/>
                  </a:solidFill>
                  <a:latin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7CB554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06" name="矩形 205"/>
          <p:cNvSpPr/>
          <p:nvPr/>
        </p:nvSpPr>
        <p:spPr>
          <a:xfrm>
            <a:off x="5685122" y="4384328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endParaRPr lang="zh-CN" altLang="en-US" sz="2800" kern="0" dirty="0">
              <a:solidFill>
                <a:srgbClr val="FFFFFF"/>
              </a:solidFill>
              <a:latin typeface="微软雅黑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879039" y="4448916"/>
            <a:ext cx="4101695" cy="725075"/>
            <a:chOff x="3638661" y="2699651"/>
            <a:chExt cx="4101695" cy="599235"/>
          </a:xfrm>
        </p:grpSpPr>
        <p:sp>
          <p:nvSpPr>
            <p:cNvPr id="61" name="圆角矩形 60"/>
            <p:cNvSpPr/>
            <p:nvPr/>
          </p:nvSpPr>
          <p:spPr>
            <a:xfrm>
              <a:off x="3638661" y="2699651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2" name="圆角矩形 113"/>
            <p:cNvSpPr/>
            <p:nvPr/>
          </p:nvSpPr>
          <p:spPr>
            <a:xfrm>
              <a:off x="3697824" y="2788989"/>
              <a:ext cx="3940832" cy="434740"/>
            </a:xfrm>
            <a:prstGeom prst="roundRect">
              <a:avLst>
                <a:gd name="adj" fmla="val 50000"/>
              </a:avLst>
            </a:prstGeom>
            <a:solidFill>
              <a:srgbClr val="FAC14D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lvl="0" algn="ctr" defTabSz="457200">
                <a:defRPr/>
              </a:pPr>
              <a:r>
                <a:rPr lang="zh-CN" altLang="en-US" sz="2500" kern="0" dirty="0" smtClean="0">
                  <a:solidFill>
                    <a:srgbClr val="FFFFFF"/>
                  </a:solidFill>
                  <a:latin typeface="微软雅黑"/>
                </a:rPr>
                <a:t>如何写</a:t>
              </a:r>
              <a:r>
                <a:rPr lang="en-US" altLang="zh-CN" sz="2500" kern="0" dirty="0" smtClean="0">
                  <a:solidFill>
                    <a:srgbClr val="FFFFFF"/>
                  </a:solidFill>
                  <a:latin typeface="微软雅黑"/>
                </a:rPr>
                <a:t>BB</a:t>
              </a:r>
              <a:endParaRPr lang="zh-CN" altLang="en-US" sz="2500" kern="0" dirty="0">
                <a:solidFill>
                  <a:srgbClr val="FFFFFF"/>
                </a:solidFill>
                <a:latin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404670" y="4575559"/>
            <a:ext cx="484080" cy="484079"/>
            <a:chOff x="3697823" y="2766755"/>
            <a:chExt cx="484080" cy="484079"/>
          </a:xfrm>
        </p:grpSpPr>
        <p:grpSp>
          <p:nvGrpSpPr>
            <p:cNvPr id="64" name="组合 63"/>
            <p:cNvGrpSpPr/>
            <p:nvPr/>
          </p:nvGrpSpPr>
          <p:grpSpPr>
            <a:xfrm>
              <a:off x="3697823" y="2766755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TextBox 70"/>
            <p:cNvSpPr txBox="1"/>
            <p:nvPr/>
          </p:nvSpPr>
          <p:spPr>
            <a:xfrm>
              <a:off x="3747221" y="2871502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FAC1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5837522" y="4536728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endParaRPr lang="zh-CN" altLang="en-US" sz="2800" kern="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83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41AD2351-283F-4F25-9630-1063F0CE3E36}"/>
              </a:ext>
            </a:extLst>
          </p:cNvPr>
          <p:cNvGrpSpPr/>
          <p:nvPr/>
        </p:nvGrpSpPr>
        <p:grpSpPr>
          <a:xfrm>
            <a:off x="135946" y="144014"/>
            <a:ext cx="2785361" cy="613555"/>
            <a:chOff x="135946" y="144014"/>
            <a:chExt cx="2785361" cy="613555"/>
          </a:xfrm>
        </p:grpSpPr>
        <p:sp>
          <p:nvSpPr>
            <p:cNvPr id="42" name="TextBox 40">
              <a:extLst>
                <a:ext uri="{FF2B5EF4-FFF2-40B4-BE49-F238E27FC236}">
                  <a16:creationId xmlns:a16="http://schemas.microsoft.com/office/drawing/2014/main" xmlns="" id="{7A4B2DF8-6AD1-4022-B1A9-5B4F41DD0FBF}"/>
                </a:ext>
              </a:extLst>
            </p:cNvPr>
            <p:cNvSpPr txBox="1"/>
            <p:nvPr/>
          </p:nvSpPr>
          <p:spPr>
            <a:xfrm>
              <a:off x="752123" y="172794"/>
              <a:ext cx="2169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什么是</a:t>
              </a:r>
              <a:r>
                <a:rPr kumimoji="0" lang="en-US" altLang="zh-CN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BB</a:t>
              </a:r>
              <a:endParaRPr kumimoji="0" 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:a16="http://schemas.microsoft.com/office/drawing/2014/main" xmlns="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/>
                  <a:ea typeface="黑体"/>
                  <a:cs typeface="+mn-cs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:a16="http://schemas.microsoft.com/office/drawing/2014/main" xmlns="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sp>
        <p:nvSpPr>
          <p:cNvPr id="20" name="矩形 19"/>
          <p:cNvSpPr/>
          <p:nvPr/>
        </p:nvSpPr>
        <p:spPr>
          <a:xfrm>
            <a:off x="135946" y="1054329"/>
            <a:ext cx="886607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全名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Batch Builder</a:t>
            </a:r>
          </a:p>
          <a:p>
            <a:pPr lvl="1">
              <a:spcBef>
                <a:spcPts val="600"/>
              </a:spcBef>
            </a:pP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数据的中转站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实现数据的接受、存储和下发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实现多路并发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Head batch builder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Operator batch builder</a:t>
            </a:r>
          </a:p>
          <a:p>
            <a:pPr lvl="1">
              <a:spcBef>
                <a:spcPts val="600"/>
              </a:spcBef>
            </a:pP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spcBef>
                <a:spcPts val="600"/>
              </a:spcBef>
            </a:pPr>
            <a:endParaRPr lang="en-US" altLang="zh-CN" dirty="0" smtClean="0"/>
          </a:p>
        </p:txBody>
      </p:sp>
      <p:pic>
        <p:nvPicPr>
          <p:cNvPr id="1026" name="Picture 2" descr="https://timgsa.baidu.com/timg?image&amp;quality=80&amp;size=b9999_10000&amp;sec=1607575997016&amp;di=9221d3e5781c77c5cf16b702ca620031&amp;imgtype=0&amp;src=http%3A%2F%2Fpic.51yuansu.com%2Fpic3%2Fcover%2F03%2F85%2F02%2F5c1189e771b10_61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04" y="1971180"/>
            <a:ext cx="1897881" cy="19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607586978408&amp;di=423346637ab6d0b85391a7f3580f7324&amp;imgtype=0&amp;src=http%3A%2F%2Fbpic.588ku.com%2Foriginal_pic%2F18%2F10%2F27%2F0560438f96d2579c848248b519b6f15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64" y="1971180"/>
            <a:ext cx="1811016" cy="19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右箭头 35"/>
          <p:cNvSpPr/>
          <p:nvPr/>
        </p:nvSpPr>
        <p:spPr bwMode="auto">
          <a:xfrm>
            <a:off x="6419349" y="2889737"/>
            <a:ext cx="617951" cy="216024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70229" y="5048212"/>
            <a:ext cx="8180683" cy="936104"/>
            <a:chOff x="339080" y="5048212"/>
            <a:chExt cx="8459802" cy="936104"/>
          </a:xfrm>
        </p:grpSpPr>
        <p:grpSp>
          <p:nvGrpSpPr>
            <p:cNvPr id="38" name="组合 37"/>
            <p:cNvGrpSpPr/>
            <p:nvPr/>
          </p:nvGrpSpPr>
          <p:grpSpPr>
            <a:xfrm>
              <a:off x="339080" y="5048212"/>
              <a:ext cx="8459802" cy="936104"/>
              <a:chOff x="514345" y="5157192"/>
              <a:chExt cx="8459802" cy="936104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571226" y="5157192"/>
                <a:ext cx="7402921" cy="936104"/>
                <a:chOff x="971600" y="4797152"/>
                <a:chExt cx="7402921" cy="936104"/>
              </a:xfrm>
            </p:grpSpPr>
            <p:sp>
              <p:nvSpPr>
                <p:cNvPr id="5" name="流程图: 联系 4"/>
                <p:cNvSpPr/>
                <p:nvPr/>
              </p:nvSpPr>
              <p:spPr bwMode="auto">
                <a:xfrm>
                  <a:off x="971600" y="4797152"/>
                  <a:ext cx="1080120" cy="936104"/>
                </a:xfrm>
                <a:prstGeom prst="flowChartConnector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Head BB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流程图: 联系 16"/>
                <p:cNvSpPr/>
                <p:nvPr/>
              </p:nvSpPr>
              <p:spPr bwMode="auto">
                <a:xfrm>
                  <a:off x="3514886" y="4797152"/>
                  <a:ext cx="1080120" cy="936104"/>
                </a:xfrm>
                <a:prstGeom prst="flowChartConnector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Op BB1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流程图: 联系 17"/>
                <p:cNvSpPr/>
                <p:nvPr/>
              </p:nvSpPr>
              <p:spPr bwMode="auto">
                <a:xfrm>
                  <a:off x="6237520" y="4797152"/>
                  <a:ext cx="1080120" cy="936104"/>
                </a:xfrm>
                <a:prstGeom prst="flowChartConnector">
                  <a:avLst/>
                </a:prstGeom>
                <a:solidFill>
                  <a:schemeClr val="accent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Op BB2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 bwMode="auto">
                <a:xfrm>
                  <a:off x="2399667" y="5121188"/>
                  <a:ext cx="720080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计算</a:t>
                  </a:r>
                </a:p>
              </p:txBody>
            </p:sp>
            <p:sp>
              <p:nvSpPr>
                <p:cNvPr id="21" name="矩形 20"/>
                <p:cNvSpPr/>
                <p:nvPr/>
              </p:nvSpPr>
              <p:spPr bwMode="auto">
                <a:xfrm>
                  <a:off x="4990145" y="5121188"/>
                  <a:ext cx="720080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计算</a:t>
                  </a:r>
                  <a:endParaRPr lang="zh-CN" altLang="en-US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7654441" y="5121188"/>
                  <a:ext cx="720080" cy="288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计算</a:t>
                  </a:r>
                  <a:endParaRPr lang="zh-CN" altLang="en-US" dirty="0"/>
                </a:p>
              </p:txBody>
            </p:sp>
            <p:cxnSp>
              <p:nvCxnSpPr>
                <p:cNvPr id="14" name="直接箭头连接符 13"/>
                <p:cNvCxnSpPr>
                  <a:stCxn id="5" idx="6"/>
                </p:cNvCxnSpPr>
                <p:nvPr/>
              </p:nvCxnSpPr>
              <p:spPr bwMode="auto">
                <a:xfrm>
                  <a:off x="2051720" y="5265204"/>
                  <a:ext cx="360889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26" name="直接箭头连接符 25"/>
                <p:cNvCxnSpPr/>
                <p:nvPr/>
              </p:nvCxnSpPr>
              <p:spPr bwMode="auto">
                <a:xfrm>
                  <a:off x="3131257" y="5265204"/>
                  <a:ext cx="360889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>
                  <a:off x="4629256" y="5265204"/>
                  <a:ext cx="360889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28" name="直接箭头连接符 27"/>
                <p:cNvCxnSpPr>
                  <a:endCxn id="18" idx="2"/>
                </p:cNvCxnSpPr>
                <p:nvPr/>
              </p:nvCxnSpPr>
              <p:spPr bwMode="auto">
                <a:xfrm>
                  <a:off x="5710225" y="5265204"/>
                  <a:ext cx="527295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  <p:cxnSp>
              <p:nvCxnSpPr>
                <p:cNvPr id="30" name="直接箭头连接符 29"/>
                <p:cNvCxnSpPr>
                  <a:endCxn id="22" idx="1"/>
                </p:cNvCxnSpPr>
                <p:nvPr/>
              </p:nvCxnSpPr>
              <p:spPr bwMode="auto">
                <a:xfrm>
                  <a:off x="7366409" y="5265204"/>
                  <a:ext cx="288032" cy="0"/>
                </a:xfrm>
                <a:prstGeom prst="straightConnector1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</p:spPr>
            </p:cxnSp>
          </p:grpSp>
          <p:sp>
            <p:nvSpPr>
              <p:cNvPr id="48" name="矩形 47"/>
              <p:cNvSpPr/>
              <p:nvPr/>
            </p:nvSpPr>
            <p:spPr bwMode="auto">
              <a:xfrm>
                <a:off x="514345" y="5481228"/>
                <a:ext cx="720080" cy="288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dirty="0"/>
                  <a:t>数据</a:t>
                </a:r>
              </a:p>
            </p:txBody>
          </p:sp>
        </p:grpSp>
        <p:cxnSp>
          <p:nvCxnSpPr>
            <p:cNvPr id="49" name="直接箭头连接符 48"/>
            <p:cNvCxnSpPr/>
            <p:nvPr/>
          </p:nvCxnSpPr>
          <p:spPr bwMode="auto">
            <a:xfrm>
              <a:off x="1083888" y="5516264"/>
              <a:ext cx="360889" cy="0"/>
            </a:xfrm>
            <a:prstGeom prst="straightConnector1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0354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AppData\Local\Temp\ksohtml7672\wp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765"/>
            <a:ext cx="4231855" cy="66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081CAA8-BAE3-49B5-8AED-4C1F2EB96BAF}"/>
              </a:ext>
            </a:extLst>
          </p:cNvPr>
          <p:cNvGrpSpPr/>
          <p:nvPr/>
        </p:nvGrpSpPr>
        <p:grpSpPr>
          <a:xfrm>
            <a:off x="338553" y="144014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:a16="http://schemas.microsoft.com/office/drawing/2014/main" xmlns="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黑体"/>
                <a:cs typeface="+mn-cs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:a16="http://schemas.microsoft.com/office/drawing/2014/main" xmlns="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pic>
        <p:nvPicPr>
          <p:cNvPr id="2052" name="Picture 4" descr="C:\Users\admin\AppData\Local\Temp\ksohtml7672\wps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74" y="234702"/>
            <a:ext cx="3671592" cy="41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189099" y="4047647"/>
            <a:ext cx="21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Ub</a:t>
            </a:r>
            <a:r>
              <a:rPr lang="en-US" altLang="zh-CN" dirty="0" smtClean="0"/>
              <a:t>-CLAS</a:t>
            </a:r>
            <a:r>
              <a:rPr lang="zh-CN" altLang="en-US" dirty="0" smtClean="0"/>
              <a:t>计算流图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641709" y="44624"/>
            <a:ext cx="1654669" cy="4171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 bwMode="auto">
          <a:xfrm>
            <a:off x="2236490" y="4351023"/>
            <a:ext cx="1296144" cy="4171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2751456" y="6280067"/>
            <a:ext cx="1296144" cy="4171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 bwMode="auto">
          <a:xfrm>
            <a:off x="1228378" y="2946287"/>
            <a:ext cx="165618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 bwMode="auto">
          <a:xfrm>
            <a:off x="1551334" y="6280067"/>
            <a:ext cx="1133078" cy="4171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 bwMode="auto">
          <a:xfrm>
            <a:off x="5263247" y="1052736"/>
            <a:ext cx="1656184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40479" y="4559612"/>
            <a:ext cx="509601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Head batch builder </a:t>
            </a:r>
            <a:r>
              <a:rPr lang="zh-CN" altLang="en-US" dirty="0"/>
              <a:t>特点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网络计算头部，只接受</a:t>
            </a:r>
            <a:r>
              <a:rPr lang="zh-CN" altLang="en-US" dirty="0"/>
              <a:t>外部数据的输入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Operator batch 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特点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网络内部数据处理的中转站，</a:t>
            </a:r>
            <a:r>
              <a:rPr lang="zh-CN" altLang="en-US" dirty="0"/>
              <a:t>对外不可见</a:t>
            </a:r>
            <a:endParaRPr lang="en-US" altLang="zh-CN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一般会接受多个内部</a:t>
            </a:r>
            <a:r>
              <a:rPr lang="zh-CN" altLang="en-US" dirty="0" smtClean="0"/>
              <a:t>输出数据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0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081CAA8-BAE3-49B5-8AED-4C1F2EB96BAF}"/>
              </a:ext>
            </a:extLst>
          </p:cNvPr>
          <p:cNvGrpSpPr/>
          <p:nvPr/>
        </p:nvGrpSpPr>
        <p:grpSpPr>
          <a:xfrm>
            <a:off x="164388" y="144014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:a16="http://schemas.microsoft.com/office/drawing/2014/main" xmlns="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黑体"/>
                <a:cs typeface="+mn-cs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:a16="http://schemas.microsoft.com/office/drawing/2014/main" xmlns="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5" name="TextBox 40">
            <a:extLst>
              <a:ext uri="{FF2B5EF4-FFF2-40B4-BE49-F238E27FC236}">
                <a16:creationId xmlns:a16="http://schemas.microsoft.com/office/drawing/2014/main" xmlns="" id="{7A4B2DF8-6AD1-4022-B1A9-5B4F41DD0FBF}"/>
              </a:ext>
            </a:extLst>
          </p:cNvPr>
          <p:cNvSpPr txBox="1"/>
          <p:nvPr/>
        </p:nvSpPr>
        <p:spPr>
          <a:xfrm>
            <a:off x="752123" y="172794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为什么要</a:t>
            </a:r>
            <a:r>
              <a:rPr kumimoji="0" lang="en-US" altLang="zh-CN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BB</a:t>
            </a:r>
            <a:endParaRPr kumimoji="0" lang="en-US" sz="3200" b="1" i="0" u="none" strike="noStrike" kern="0" cap="none" spc="300" normalizeH="0" baseline="0" noProof="0" dirty="0" smtClean="0">
              <a:ln>
                <a:noFill/>
              </a:ln>
              <a:effectLst/>
              <a:uLnTx/>
              <a:uFillTx/>
              <a:latin typeface="微软雅黑"/>
              <a:cs typeface="Lato Black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8137" y="1112381"/>
            <a:ext cx="580420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VGG-Transformer</a:t>
            </a:r>
            <a:r>
              <a:rPr lang="zh-CN" altLang="en-US" dirty="0" smtClean="0"/>
              <a:t>模型计算剖析</a:t>
            </a:r>
            <a:endParaRPr lang="en-US" altLang="zh-CN" dirty="0" smtClean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模型计算剖析</a:t>
            </a:r>
            <a:endParaRPr lang="en-US" altLang="zh-CN" dirty="0" smtClean="0"/>
          </a:p>
        </p:txBody>
      </p:sp>
      <p:pic>
        <p:nvPicPr>
          <p:cNvPr id="3074" name="Picture 2" descr="previe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7" y="2021200"/>
            <a:ext cx="5252940" cy="397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46778" y="5961667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121212"/>
                </a:solidFill>
                <a:latin typeface="-apple-system"/>
              </a:rPr>
              <a:t>VGG-Transformer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结构</a:t>
            </a:r>
            <a:endParaRPr lang="zh-CN" altLang="en-US" sz="1600" dirty="0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0072" y="2460364"/>
            <a:ext cx="3070110" cy="2876594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5868144" y="596166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121212"/>
                </a:solidFill>
                <a:latin typeface="-apple-system"/>
              </a:rPr>
              <a:t>RNN-Transducer</a:t>
            </a:r>
            <a:r>
              <a:rPr lang="zh-CN" altLang="en-US" sz="1600" dirty="0" smtClean="0">
                <a:solidFill>
                  <a:srgbClr val="121212"/>
                </a:solidFill>
                <a:latin typeface="-apple-system"/>
              </a:rPr>
              <a:t>结构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31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081CAA8-BAE3-49B5-8AED-4C1F2EB96BAF}"/>
              </a:ext>
            </a:extLst>
          </p:cNvPr>
          <p:cNvGrpSpPr/>
          <p:nvPr/>
        </p:nvGrpSpPr>
        <p:grpSpPr>
          <a:xfrm>
            <a:off x="164388" y="144014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:a16="http://schemas.microsoft.com/office/drawing/2014/main" xmlns="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黑体"/>
                <a:cs typeface="+mn-cs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:a16="http://schemas.microsoft.com/office/drawing/2014/main" xmlns="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5" name="TextBox 40">
            <a:extLst>
              <a:ext uri="{FF2B5EF4-FFF2-40B4-BE49-F238E27FC236}">
                <a16:creationId xmlns:a16="http://schemas.microsoft.com/office/drawing/2014/main" xmlns="" id="{7A4B2DF8-6AD1-4022-B1A9-5B4F41DD0FBF}"/>
              </a:ext>
            </a:extLst>
          </p:cNvPr>
          <p:cNvSpPr txBox="1"/>
          <p:nvPr/>
        </p:nvSpPr>
        <p:spPr>
          <a:xfrm>
            <a:off x="752123" y="172794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为什么要</a:t>
            </a:r>
            <a:r>
              <a:rPr kumimoji="0" lang="en-US" altLang="zh-CN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BB</a:t>
            </a:r>
            <a:endParaRPr kumimoji="0" lang="en-US" sz="3200" b="1" i="0" u="none" strike="noStrike" kern="0" cap="none" spc="300" normalizeH="0" baseline="0" noProof="0" dirty="0" smtClean="0">
              <a:ln>
                <a:noFill/>
              </a:ln>
              <a:effectLst/>
              <a:uLnTx/>
              <a:uFillTx/>
              <a:latin typeface="微软雅黑"/>
              <a:cs typeface="Lato Black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4135" y="1071861"/>
            <a:ext cx="4320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VGG-Transformer</a:t>
            </a:r>
            <a:r>
              <a:rPr lang="zh-CN" altLang="en-US" dirty="0" smtClean="0"/>
              <a:t>模型计算剖析</a:t>
            </a:r>
            <a:endParaRPr lang="en-US" altLang="zh-CN" dirty="0" smtClean="0"/>
          </a:p>
        </p:txBody>
      </p:sp>
      <p:pic>
        <p:nvPicPr>
          <p:cNvPr id="3074" name="Picture 2" descr="previe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80" y="1627723"/>
            <a:ext cx="5252940" cy="397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03710" y="5523988"/>
            <a:ext cx="21339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121212"/>
                </a:solidFill>
                <a:latin typeface="-apple-system"/>
              </a:rPr>
              <a:t>VGG-Transformer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结构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 bwMode="auto">
          <a:xfrm>
            <a:off x="4524728" y="2865305"/>
            <a:ext cx="1460523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 bwMode="auto">
          <a:xfrm>
            <a:off x="4524605" y="2200185"/>
            <a:ext cx="1460523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VGG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>
            <a:off x="5153981" y="1988840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 bwMode="auto">
          <a:xfrm>
            <a:off x="5164599" y="2708920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23547" y="15525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音频帧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135122" y="1173105"/>
            <a:ext cx="170370" cy="230428"/>
          </a:xfrm>
          <a:prstGeom prst="straightConnector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文本框 54"/>
          <p:cNvSpPr txBox="1"/>
          <p:nvPr/>
        </p:nvSpPr>
        <p:spPr>
          <a:xfrm>
            <a:off x="7287522" y="1052213"/>
            <a:ext cx="15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最后一帧</a:t>
            </a:r>
            <a:r>
              <a:rPr lang="en-US" altLang="zh-CN" b="1" dirty="0" smtClean="0">
                <a:solidFill>
                  <a:srgbClr val="FF0000"/>
                </a:solidFill>
              </a:rPr>
              <a:t>end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55976" y="1408097"/>
            <a:ext cx="2833464" cy="576064"/>
            <a:chOff x="4788024" y="1556792"/>
            <a:chExt cx="2833464" cy="5760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 bwMode="auto">
            <a:xfrm>
              <a:off x="4788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930699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092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2452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976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50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024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854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482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25355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87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9398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0922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44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3970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49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72760" y="1627349"/>
              <a:ext cx="75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24092" y="3657393"/>
            <a:ext cx="1462544" cy="813349"/>
            <a:chOff x="5176804" y="4703091"/>
            <a:chExt cx="1462544" cy="813349"/>
          </a:xfrm>
        </p:grpSpPr>
        <p:grpSp>
          <p:nvGrpSpPr>
            <p:cNvPr id="59" name="组合 58"/>
            <p:cNvGrpSpPr/>
            <p:nvPr/>
          </p:nvGrpSpPr>
          <p:grpSpPr>
            <a:xfrm>
              <a:off x="5176804" y="4704183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56" name="矩形 5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62" name="矩形 61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5384207" y="4704183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70" name="矩形 69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73" name="矩形 72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5594411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76" name="矩形 7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79" name="矩形 78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1" name="组合 80"/>
            <p:cNvGrpSpPr/>
            <p:nvPr/>
          </p:nvGrpSpPr>
          <p:grpSpPr>
            <a:xfrm>
              <a:off x="5809612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82" name="矩形 81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6024395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88" name="矩形 87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91" name="矩形 90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/>
            <p:cNvGrpSpPr/>
            <p:nvPr/>
          </p:nvGrpSpPr>
          <p:grpSpPr>
            <a:xfrm>
              <a:off x="6231861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100" name="矩形 99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103" name="矩形 102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6435188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106" name="矩形 10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109" name="矩形 108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下箭头 111"/>
          <p:cNvSpPr/>
          <p:nvPr/>
        </p:nvSpPr>
        <p:spPr bwMode="auto">
          <a:xfrm>
            <a:off x="5175685" y="3352313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5047487" y="4489375"/>
            <a:ext cx="68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buffer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4057284" y="5368755"/>
            <a:ext cx="44160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特点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离线模型，静态数据</a:t>
            </a:r>
            <a:endParaRPr lang="en-US" altLang="zh-CN" sz="16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子图与子图之间无法并行计算</a:t>
            </a:r>
            <a:endParaRPr lang="en-US" altLang="zh-CN" sz="1600" dirty="0" smtClean="0"/>
          </a:p>
        </p:txBody>
      </p:sp>
      <p:grpSp>
        <p:nvGrpSpPr>
          <p:cNvPr id="126" name="组合 125"/>
          <p:cNvGrpSpPr/>
          <p:nvPr/>
        </p:nvGrpSpPr>
        <p:grpSpPr>
          <a:xfrm>
            <a:off x="7005109" y="2922596"/>
            <a:ext cx="1877918" cy="2387829"/>
            <a:chOff x="6797415" y="2802067"/>
            <a:chExt cx="1877918" cy="2387829"/>
          </a:xfrm>
        </p:grpSpPr>
        <p:sp>
          <p:nvSpPr>
            <p:cNvPr id="41" name="椭圆 40"/>
            <p:cNvSpPr/>
            <p:nvPr/>
          </p:nvSpPr>
          <p:spPr bwMode="auto">
            <a:xfrm>
              <a:off x="6948264" y="3479734"/>
              <a:ext cx="1460523" cy="64807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r>
                <a:rPr lang="en-US" altLang="zh-CN" dirty="0" smtClean="0"/>
                <a:t>decoder</a:t>
              </a:r>
              <a:endParaRPr lang="zh-CN" altLang="en-US" dirty="0"/>
            </a:p>
          </p:txBody>
        </p:sp>
        <p:sp>
          <p:nvSpPr>
            <p:cNvPr id="113" name="下箭头 112"/>
            <p:cNvSpPr/>
            <p:nvPr/>
          </p:nvSpPr>
          <p:spPr bwMode="auto">
            <a:xfrm>
              <a:off x="7556987" y="3175193"/>
              <a:ext cx="188404" cy="360040"/>
            </a:xfrm>
            <a:prstGeom prst="downArrow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289537" y="2802067"/>
              <a:ext cx="841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token</a:t>
              </a:r>
              <a:endParaRPr lang="zh-CN" altLang="en-US" dirty="0"/>
            </a:p>
          </p:txBody>
        </p:sp>
        <p:sp>
          <p:nvSpPr>
            <p:cNvPr id="117" name="椭圆 116"/>
            <p:cNvSpPr/>
            <p:nvPr/>
          </p:nvSpPr>
          <p:spPr bwMode="auto">
            <a:xfrm>
              <a:off x="6797415" y="4541824"/>
              <a:ext cx="1877918" cy="64807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r>
                <a:rPr lang="en-US" altLang="zh-CN" dirty="0" smtClean="0"/>
                <a:t>Beam search</a:t>
              </a:r>
              <a:endParaRPr lang="zh-CN" altLang="en-US" dirty="0"/>
            </a:p>
          </p:txBody>
        </p:sp>
        <p:sp>
          <p:nvSpPr>
            <p:cNvPr id="118" name="下箭头 117"/>
            <p:cNvSpPr/>
            <p:nvPr/>
          </p:nvSpPr>
          <p:spPr bwMode="auto">
            <a:xfrm>
              <a:off x="7599729" y="4172655"/>
              <a:ext cx="188404" cy="360040"/>
            </a:xfrm>
            <a:prstGeom prst="downArrow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肘形连接符 121"/>
            <p:cNvCxnSpPr/>
            <p:nvPr/>
          </p:nvCxnSpPr>
          <p:spPr bwMode="auto">
            <a:xfrm flipH="1" flipV="1">
              <a:off x="8122206" y="2986733"/>
              <a:ext cx="543950" cy="1879127"/>
            </a:xfrm>
            <a:prstGeom prst="bentConnector3">
              <a:avLst>
                <a:gd name="adj1" fmla="val -22354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048" name="上弧形箭头 2047"/>
          <p:cNvSpPr/>
          <p:nvPr/>
        </p:nvSpPr>
        <p:spPr bwMode="auto">
          <a:xfrm rot="10800000">
            <a:off x="6124878" y="4073823"/>
            <a:ext cx="1051682" cy="268537"/>
          </a:xfrm>
          <a:prstGeom prst="curvedDown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1" name="下弧形箭头 2050"/>
          <p:cNvSpPr/>
          <p:nvPr/>
        </p:nvSpPr>
        <p:spPr bwMode="auto">
          <a:xfrm rot="10800000">
            <a:off x="6140331" y="3506070"/>
            <a:ext cx="1017244" cy="298671"/>
          </a:xfrm>
          <a:prstGeom prst="curvedUp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17" grpId="0" animBg="1"/>
      <p:bldP spid="50" grpId="0" animBg="1"/>
      <p:bldP spid="18" grpId="0"/>
      <p:bldP spid="55" grpId="0"/>
      <p:bldP spid="112" grpId="0" animBg="1"/>
      <p:bldP spid="115" grpId="0"/>
      <p:bldP spid="116" grpId="0"/>
      <p:bldP spid="2048" grpId="0" animBg="1"/>
      <p:bldP spid="20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081CAA8-BAE3-49B5-8AED-4C1F2EB96BAF}"/>
              </a:ext>
            </a:extLst>
          </p:cNvPr>
          <p:cNvGrpSpPr/>
          <p:nvPr/>
        </p:nvGrpSpPr>
        <p:grpSpPr>
          <a:xfrm>
            <a:off x="164388" y="144014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:a16="http://schemas.microsoft.com/office/drawing/2014/main" xmlns="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黑体"/>
                <a:cs typeface="+mn-cs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:a16="http://schemas.microsoft.com/office/drawing/2014/main" xmlns="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5" name="TextBox 40">
            <a:extLst>
              <a:ext uri="{FF2B5EF4-FFF2-40B4-BE49-F238E27FC236}">
                <a16:creationId xmlns:a16="http://schemas.microsoft.com/office/drawing/2014/main" xmlns="" id="{7A4B2DF8-6AD1-4022-B1A9-5B4F41DD0FBF}"/>
              </a:ext>
            </a:extLst>
          </p:cNvPr>
          <p:cNvSpPr txBox="1"/>
          <p:nvPr/>
        </p:nvSpPr>
        <p:spPr>
          <a:xfrm>
            <a:off x="752123" y="172794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为什么要</a:t>
            </a:r>
            <a:r>
              <a:rPr kumimoji="0" lang="en-US" altLang="zh-CN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BB</a:t>
            </a:r>
            <a:endParaRPr kumimoji="0" lang="en-US" sz="3200" b="1" i="0" u="none" strike="noStrike" kern="0" cap="none" spc="300" normalizeH="0" baseline="0" noProof="0" dirty="0" smtClean="0">
              <a:ln>
                <a:noFill/>
              </a:ln>
              <a:effectLst/>
              <a:uLnTx/>
              <a:uFillTx/>
              <a:latin typeface="微软雅黑"/>
              <a:cs typeface="Lato Black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683" y="1103653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模型计算剖析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395698" y="4492778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121212"/>
                </a:solidFill>
                <a:latin typeface="-apple-system"/>
              </a:rPr>
              <a:t>RNN-Transducer</a:t>
            </a:r>
            <a:r>
              <a:rPr lang="zh-CN" altLang="en-US" sz="1600" dirty="0" smtClean="0">
                <a:solidFill>
                  <a:srgbClr val="121212"/>
                </a:solidFill>
                <a:latin typeface="-apple-system"/>
              </a:rPr>
              <a:t>结构</a:t>
            </a:r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 bwMode="auto">
          <a:xfrm>
            <a:off x="4524728" y="2865305"/>
            <a:ext cx="1460523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 bwMode="auto">
          <a:xfrm>
            <a:off x="4524605" y="2200185"/>
            <a:ext cx="1460523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VGG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>
            <a:off x="5153981" y="1988840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 bwMode="auto">
          <a:xfrm>
            <a:off x="5164599" y="2708920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23547" y="15525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音频帧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135122" y="1173105"/>
            <a:ext cx="170370" cy="230428"/>
          </a:xfrm>
          <a:prstGeom prst="straightConnector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文本框 54"/>
          <p:cNvSpPr txBox="1"/>
          <p:nvPr/>
        </p:nvSpPr>
        <p:spPr>
          <a:xfrm>
            <a:off x="7287522" y="1052213"/>
            <a:ext cx="15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最后一帧</a:t>
            </a:r>
            <a:r>
              <a:rPr lang="en-US" altLang="zh-CN" b="1" dirty="0" smtClean="0">
                <a:solidFill>
                  <a:srgbClr val="FF0000"/>
                </a:solidFill>
              </a:rPr>
              <a:t>end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55976" y="1408097"/>
            <a:ext cx="2833464" cy="576064"/>
            <a:chOff x="4788024" y="1556792"/>
            <a:chExt cx="2833464" cy="5760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 bwMode="auto">
            <a:xfrm>
              <a:off x="4788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930699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092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2452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976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50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024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854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482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25355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87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9398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0922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44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3970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49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72760" y="1627349"/>
              <a:ext cx="75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24092" y="3657393"/>
            <a:ext cx="1462544" cy="871750"/>
            <a:chOff x="5176804" y="4703091"/>
            <a:chExt cx="1462544" cy="813349"/>
          </a:xfrm>
        </p:grpSpPr>
        <p:grpSp>
          <p:nvGrpSpPr>
            <p:cNvPr id="59" name="组合 58"/>
            <p:cNvGrpSpPr/>
            <p:nvPr/>
          </p:nvGrpSpPr>
          <p:grpSpPr>
            <a:xfrm>
              <a:off x="5176804" y="4704183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56" name="矩形 5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62" name="矩形 61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>
              <a:off x="5384207" y="4704183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70" name="矩形 69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73" name="矩形 72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5594411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76" name="矩形 7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79" name="矩形 78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1" name="组合 80"/>
            <p:cNvGrpSpPr/>
            <p:nvPr/>
          </p:nvGrpSpPr>
          <p:grpSpPr>
            <a:xfrm>
              <a:off x="5809612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82" name="矩形 81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6024395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88" name="矩形 87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91" name="矩形 90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/>
            <p:cNvGrpSpPr/>
            <p:nvPr/>
          </p:nvGrpSpPr>
          <p:grpSpPr>
            <a:xfrm>
              <a:off x="6231861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100" name="矩形 99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103" name="矩形 102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6435188" y="4703091"/>
              <a:ext cx="204160" cy="812257"/>
              <a:chOff x="5102345" y="5090167"/>
              <a:chExt cx="204160" cy="812257"/>
            </a:xfrm>
            <a:solidFill>
              <a:srgbClr val="00B0F0"/>
            </a:solidFill>
          </p:grpSpPr>
          <p:sp>
            <p:nvSpPr>
              <p:cNvPr id="106" name="矩形 105"/>
              <p:cNvSpPr/>
              <p:nvPr/>
            </p:nvSpPr>
            <p:spPr bwMode="auto">
              <a:xfrm>
                <a:off x="5102345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5158427" y="5090167"/>
                <a:ext cx="45719" cy="812257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5214509" y="5090167"/>
                <a:ext cx="91996" cy="812257"/>
                <a:chOff x="5390377" y="5090167"/>
                <a:chExt cx="91996" cy="812257"/>
              </a:xfrm>
              <a:grpFill/>
            </p:grpSpPr>
            <p:sp>
              <p:nvSpPr>
                <p:cNvPr id="109" name="矩形 108"/>
                <p:cNvSpPr/>
                <p:nvPr/>
              </p:nvSpPr>
              <p:spPr bwMode="auto">
                <a:xfrm>
                  <a:off x="5390377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5436654" y="5090167"/>
                  <a:ext cx="45719" cy="812257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</p:spPr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下箭头 111"/>
          <p:cNvSpPr/>
          <p:nvPr/>
        </p:nvSpPr>
        <p:spPr bwMode="auto">
          <a:xfrm>
            <a:off x="5175685" y="3352313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4035412" y="3980555"/>
            <a:ext cx="68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buffer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376841" y="5082132"/>
            <a:ext cx="441606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特点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逻辑控制复杂</a:t>
            </a:r>
            <a:endParaRPr lang="en-US" altLang="zh-CN" sz="16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PGS</a:t>
            </a:r>
            <a:r>
              <a:rPr lang="zh-CN" altLang="en-US" sz="1600" dirty="0" smtClean="0"/>
              <a:t>功能，模型在线化需求</a:t>
            </a:r>
            <a:endParaRPr lang="en-US" altLang="zh-CN" sz="1600" dirty="0" smtClean="0"/>
          </a:p>
        </p:txBody>
      </p:sp>
      <p:sp>
        <p:nvSpPr>
          <p:cNvPr id="41" name="椭圆 40"/>
          <p:cNvSpPr/>
          <p:nvPr/>
        </p:nvSpPr>
        <p:spPr bwMode="auto">
          <a:xfrm>
            <a:off x="6116659" y="2861520"/>
            <a:ext cx="1623693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13" name="下箭头 112"/>
          <p:cNvSpPr/>
          <p:nvPr/>
        </p:nvSpPr>
        <p:spPr bwMode="auto">
          <a:xfrm>
            <a:off x="6812632" y="3375741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6519926" y="2259603"/>
            <a:ext cx="8418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117" name="椭圆 116"/>
          <p:cNvSpPr/>
          <p:nvPr/>
        </p:nvSpPr>
        <p:spPr bwMode="auto">
          <a:xfrm>
            <a:off x="5048235" y="4927247"/>
            <a:ext cx="1877918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joint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180" y="1509848"/>
            <a:ext cx="3070110" cy="2876594"/>
          </a:xfrm>
          <a:prstGeom prst="rect">
            <a:avLst/>
          </a:prstGeom>
        </p:spPr>
      </p:pic>
      <p:sp>
        <p:nvSpPr>
          <p:cNvPr id="94" name="下箭头 93"/>
          <p:cNvSpPr/>
          <p:nvPr/>
        </p:nvSpPr>
        <p:spPr bwMode="auto">
          <a:xfrm>
            <a:off x="6815229" y="2619761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 bwMode="auto">
          <a:xfrm>
            <a:off x="6876256" y="3742177"/>
            <a:ext cx="45719" cy="87058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下箭头 158"/>
          <p:cNvSpPr/>
          <p:nvPr/>
        </p:nvSpPr>
        <p:spPr bwMode="auto">
          <a:xfrm rot="-1800000">
            <a:off x="5343999" y="4586701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下箭头 159"/>
          <p:cNvSpPr/>
          <p:nvPr/>
        </p:nvSpPr>
        <p:spPr bwMode="auto">
          <a:xfrm rot="1800000">
            <a:off x="6582842" y="4586701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下箭头 160"/>
          <p:cNvSpPr/>
          <p:nvPr/>
        </p:nvSpPr>
        <p:spPr bwMode="auto">
          <a:xfrm rot="-5400000">
            <a:off x="6946085" y="5063833"/>
            <a:ext cx="188404" cy="36004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 bwMode="auto">
          <a:xfrm>
            <a:off x="7230586" y="4927247"/>
            <a:ext cx="1877918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r>
              <a:rPr lang="en-US" altLang="zh-CN" dirty="0" smtClean="0"/>
              <a:t>Beam search</a:t>
            </a:r>
            <a:endParaRPr lang="zh-CN" altLang="en-US" dirty="0"/>
          </a:p>
        </p:txBody>
      </p:sp>
      <p:cxnSp>
        <p:nvCxnSpPr>
          <p:cNvPr id="163" name="肘形连接符 162"/>
          <p:cNvCxnSpPr>
            <a:stCxn id="162" idx="0"/>
          </p:cNvCxnSpPr>
          <p:nvPr/>
        </p:nvCxnSpPr>
        <p:spPr bwMode="auto">
          <a:xfrm rot="16200000" flipV="1">
            <a:off x="6531789" y="3289490"/>
            <a:ext cx="2491069" cy="784445"/>
          </a:xfrm>
          <a:prstGeom prst="bentConnector3">
            <a:avLst>
              <a:gd name="adj1" fmla="val 99984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4" name="文本框 163"/>
          <p:cNvSpPr txBox="1"/>
          <p:nvPr/>
        </p:nvSpPr>
        <p:spPr>
          <a:xfrm>
            <a:off x="6920717" y="3950347"/>
            <a:ext cx="68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buffer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00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17" grpId="0" animBg="1"/>
      <p:bldP spid="50" grpId="0" animBg="1"/>
      <p:bldP spid="18" grpId="0"/>
      <p:bldP spid="55" grpId="0"/>
      <p:bldP spid="112" grpId="0" animBg="1"/>
      <p:bldP spid="115" grpId="0"/>
      <p:bldP spid="116" grpId="0"/>
      <p:bldP spid="41" grpId="0" animBg="1"/>
      <p:bldP spid="113" grpId="0" animBg="1"/>
      <p:bldP spid="114" grpId="0" animBg="1"/>
      <p:bldP spid="117" grpId="0" animBg="1"/>
      <p:bldP spid="94" grpId="0" animBg="1"/>
      <p:bldP spid="127" grpId="0" animBg="1"/>
      <p:bldP spid="159" grpId="0" animBg="1"/>
      <p:bldP spid="160" grpId="0" animBg="1"/>
      <p:bldP spid="161" grpId="0" animBg="1"/>
      <p:bldP spid="162" grpId="0" animBg="1"/>
      <p:bldP spid="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D081CAA8-BAE3-49B5-8AED-4C1F2EB96BAF}"/>
              </a:ext>
            </a:extLst>
          </p:cNvPr>
          <p:cNvGrpSpPr/>
          <p:nvPr/>
        </p:nvGrpSpPr>
        <p:grpSpPr>
          <a:xfrm>
            <a:off x="164388" y="144014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:a16="http://schemas.microsoft.com/office/drawing/2014/main" xmlns="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黑体"/>
                <a:cs typeface="+mn-cs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:a16="http://schemas.microsoft.com/office/drawing/2014/main" xmlns="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5" name="TextBox 40">
            <a:extLst>
              <a:ext uri="{FF2B5EF4-FFF2-40B4-BE49-F238E27FC236}">
                <a16:creationId xmlns:a16="http://schemas.microsoft.com/office/drawing/2014/main" xmlns="" id="{7A4B2DF8-6AD1-4022-B1A9-5B4F41DD0FBF}"/>
              </a:ext>
            </a:extLst>
          </p:cNvPr>
          <p:cNvSpPr txBox="1"/>
          <p:nvPr/>
        </p:nvSpPr>
        <p:spPr>
          <a:xfrm>
            <a:off x="752123" y="172794"/>
            <a:ext cx="261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为什么要</a:t>
            </a:r>
            <a:r>
              <a:rPr kumimoji="0" lang="en-US" altLang="zh-CN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rPr>
              <a:t>BB</a:t>
            </a:r>
            <a:endParaRPr kumimoji="0" lang="en-US" sz="3200" b="1" i="0" u="none" strike="noStrike" kern="0" cap="none" spc="300" normalizeH="0" baseline="0" noProof="0" dirty="0" smtClean="0">
              <a:ln>
                <a:noFill/>
              </a:ln>
              <a:effectLst/>
              <a:uLnTx/>
              <a:uFillTx/>
              <a:latin typeface="微软雅黑"/>
              <a:cs typeface="Lato Black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9312" y="1045079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模型计算剖析</a:t>
            </a:r>
            <a:endParaRPr lang="en-US" altLang="zh-CN" dirty="0" smtClean="0"/>
          </a:p>
        </p:txBody>
      </p:sp>
      <p:grpSp>
        <p:nvGrpSpPr>
          <p:cNvPr id="53" name="组合 52"/>
          <p:cNvGrpSpPr/>
          <p:nvPr/>
        </p:nvGrpSpPr>
        <p:grpSpPr>
          <a:xfrm>
            <a:off x="287512" y="1840041"/>
            <a:ext cx="3420392" cy="576064"/>
            <a:chOff x="4788024" y="1556792"/>
            <a:chExt cx="2833464" cy="5760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 bwMode="auto">
            <a:xfrm>
              <a:off x="4788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930699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092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2452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976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50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024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854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482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25355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87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9398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0922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44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3970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49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66139" y="1647762"/>
              <a:ext cx="75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……</a:t>
              </a:r>
              <a:endParaRPr lang="zh-CN" altLang="en-US" b="1" dirty="0"/>
            </a:p>
          </p:txBody>
        </p:sp>
      </p:grpSp>
      <p:sp>
        <p:nvSpPr>
          <p:cNvPr id="7" name="左大括号 6"/>
          <p:cNvSpPr/>
          <p:nvPr/>
        </p:nvSpPr>
        <p:spPr bwMode="auto">
          <a:xfrm rot="-5400000">
            <a:off x="1070435" y="1675929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左大括号 131"/>
          <p:cNvSpPr/>
          <p:nvPr/>
        </p:nvSpPr>
        <p:spPr bwMode="auto">
          <a:xfrm rot="-5400000">
            <a:off x="1574491" y="1911794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左大括号 132"/>
          <p:cNvSpPr/>
          <p:nvPr/>
        </p:nvSpPr>
        <p:spPr bwMode="auto">
          <a:xfrm rot="-5400000">
            <a:off x="2114588" y="2089737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2618153" y="2993664"/>
            <a:ext cx="10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5083" y="1634977"/>
            <a:ext cx="5179525" cy="30867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46221" y="4721683"/>
            <a:ext cx="3057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RNN-T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 </a:t>
            </a:r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Lite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引擎前向计算框架图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3923928" y="2416105"/>
            <a:ext cx="151216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 bwMode="auto">
          <a:xfrm>
            <a:off x="5572998" y="2409987"/>
            <a:ext cx="1573323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 bwMode="auto">
          <a:xfrm>
            <a:off x="4674782" y="3559578"/>
            <a:ext cx="169741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06290" y="3291832"/>
            <a:ext cx="1286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</a:t>
            </a:r>
            <a:r>
              <a:rPr lang="zh-CN" altLang="en-US" sz="1400" b="1" dirty="0" smtClean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化送数据</a:t>
            </a:r>
            <a:endParaRPr lang="zh-CN" altLang="en-US" sz="1400" dirty="0"/>
          </a:p>
        </p:txBody>
      </p:sp>
      <p:sp>
        <p:nvSpPr>
          <p:cNvPr id="139" name="矩形 138"/>
          <p:cNvSpPr/>
          <p:nvPr/>
        </p:nvSpPr>
        <p:spPr>
          <a:xfrm>
            <a:off x="121259" y="4500566"/>
            <a:ext cx="58956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特点和优势</a:t>
            </a:r>
            <a:endParaRPr lang="en-US" altLang="zh-CN" sz="16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实现了模型解码在线化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对接口调用者更加优化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将数据处理的逻辑控制功能独立起来，便于管理和开发</a:t>
            </a:r>
            <a:endParaRPr lang="en-US" altLang="zh-CN" sz="16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实现了子图计算的并行化</a:t>
            </a:r>
            <a:endParaRPr lang="en-US" altLang="zh-CN" sz="1600" dirty="0" smtClean="0"/>
          </a:p>
        </p:txBody>
      </p:sp>
      <p:sp>
        <p:nvSpPr>
          <p:cNvPr id="140" name="文本框 139"/>
          <p:cNvSpPr txBox="1"/>
          <p:nvPr/>
        </p:nvSpPr>
        <p:spPr>
          <a:xfrm>
            <a:off x="187397" y="14545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音频帧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9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2" grpId="0" animBg="1"/>
      <p:bldP spid="133" grpId="0" animBg="1"/>
      <p:bldP spid="135" grpId="0"/>
      <p:bldP spid="11" grpId="0"/>
      <p:bldP spid="12" grpId="0" animBg="1"/>
      <p:bldP spid="136" grpId="0" animBg="1"/>
      <p:bldP spid="137" grpId="0" animBg="1"/>
      <p:bldP spid="138" grpId="0"/>
      <p:bldP spid="139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imgsa.baidu.com/timg?image&amp;quality=80&amp;size=b9999_10000&amp;sec=1607585832665&amp;di=69b817da4dd385208899be1738b63750&amp;imgtype=0&amp;src=http%3A%2F%2Fn.sinaimg.cn%2Ftranslate%2F34%2Fw550h284%2F20180513%2FGVhu-hamfahx65455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96752"/>
            <a:ext cx="2303352" cy="11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41AD2351-283F-4F25-9630-1063F0CE3E36}"/>
              </a:ext>
            </a:extLst>
          </p:cNvPr>
          <p:cNvGrpSpPr/>
          <p:nvPr/>
        </p:nvGrpSpPr>
        <p:grpSpPr>
          <a:xfrm>
            <a:off x="135946" y="144014"/>
            <a:ext cx="2785361" cy="613555"/>
            <a:chOff x="135946" y="144014"/>
            <a:chExt cx="2785361" cy="613555"/>
          </a:xfrm>
        </p:grpSpPr>
        <p:sp>
          <p:nvSpPr>
            <p:cNvPr id="42" name="TextBox 40">
              <a:extLst>
                <a:ext uri="{FF2B5EF4-FFF2-40B4-BE49-F238E27FC236}">
                  <a16:creationId xmlns:a16="http://schemas.microsoft.com/office/drawing/2014/main" xmlns="" id="{7A4B2DF8-6AD1-4022-B1A9-5B4F41DD0FBF}"/>
                </a:ext>
              </a:extLst>
            </p:cNvPr>
            <p:cNvSpPr txBox="1"/>
            <p:nvPr/>
          </p:nvSpPr>
          <p:spPr>
            <a:xfrm>
              <a:off x="752123" y="172794"/>
              <a:ext cx="2169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如何写</a:t>
              </a:r>
              <a:r>
                <a:rPr kumimoji="0" lang="en-US" altLang="zh-CN" sz="3200" b="1" i="0" u="none" strike="noStrike" kern="0" cap="none" spc="30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/>
                  <a:cs typeface="Lato Black" charset="0"/>
                </a:rPr>
                <a:t>BB</a:t>
              </a:r>
              <a:endParaRPr kumimoji="0" lang="en-US" sz="3200" b="1" i="0" u="none" strike="noStrike" kern="0" cap="none" spc="30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:a16="http://schemas.microsoft.com/office/drawing/2014/main" xmlns="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/>
                  <a:ea typeface="黑体"/>
                  <a:cs typeface="+mn-cs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:a16="http://schemas.microsoft.com/office/drawing/2014/main" xmlns="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sp>
        <p:nvSpPr>
          <p:cNvPr id="20" name="矩形 19"/>
          <p:cNvSpPr/>
          <p:nvPr/>
        </p:nvSpPr>
        <p:spPr>
          <a:xfrm>
            <a:off x="0" y="1052736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RNN-T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encoder BB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接收的数据以及输出的数据（模型原型）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实现数据的存储（内存显存管理和任务队列）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数据下发的逻辑（模型工程化相关）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数据下发时所携带的信息（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GraphContext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，任务量，是否有效，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4" name="Picture 8" descr="https://timgsa.baidu.com/timg?image&amp;quality=80&amp;size=b9999_10000&amp;sec=1607589234886&amp;di=d75a39e4faa59a02345fa7e64d12e902&amp;imgtype=0&amp;src=http%3A%2F%2F5b0988e595225.cdn.sohucs.com%2Fimages%2F20180131%2F51e847b3617549cc9db27882d794bd7a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43521"/>
            <a:ext cx="4608004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7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员工入职培训模板">
  <a:themeElements>
    <a:clrScheme name="新员工入职培训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双周工作报告_05_04_陈进</Template>
  <TotalTime>67953</TotalTime>
  <Words>576</Words>
  <Application>Microsoft Office PowerPoint</Application>
  <PresentationFormat>全屏显示(4:3)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-apple-system</vt:lpstr>
      <vt:lpstr>Arial Unicode MS</vt:lpstr>
      <vt:lpstr>Lato Black</vt:lpstr>
      <vt:lpstr>方正大黑简体</vt:lpstr>
      <vt:lpstr>黑体</vt:lpstr>
      <vt:lpstr>宋体</vt:lpstr>
      <vt:lpstr>微软雅黑</vt:lpstr>
      <vt:lpstr>Arial</vt:lpstr>
      <vt:lpstr>Calibri</vt:lpstr>
      <vt:lpstr>Ebrima</vt:lpstr>
      <vt:lpstr>Impact</vt:lpstr>
      <vt:lpstr>Wingdings</vt:lpstr>
      <vt:lpstr>新员工入职培训模板</vt:lpstr>
      <vt:lpstr>BatchBuilder功能入门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Communication 2010专题调研</dc:title>
  <dc:creator>jinchen</dc:creator>
  <cp:lastModifiedBy>朱晓斐</cp:lastModifiedBy>
  <cp:revision>10762</cp:revision>
  <dcterms:created xsi:type="dcterms:W3CDTF">2018-03-25T01:30:00Z</dcterms:created>
  <dcterms:modified xsi:type="dcterms:W3CDTF">2021-04-15T10:49:30Z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