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41" r:id="rId2"/>
  </p:sldMasterIdLst>
  <p:notesMasterIdLst>
    <p:notesMasterId r:id="rId57"/>
  </p:notesMasterIdLst>
  <p:sldIdLst>
    <p:sldId id="453" r:id="rId3"/>
    <p:sldId id="547" r:id="rId4"/>
    <p:sldId id="454" r:id="rId5"/>
    <p:sldId id="565" r:id="rId6"/>
    <p:sldId id="566" r:id="rId7"/>
    <p:sldId id="567" r:id="rId8"/>
    <p:sldId id="546" r:id="rId9"/>
    <p:sldId id="505" r:id="rId10"/>
    <p:sldId id="570" r:id="rId11"/>
    <p:sldId id="516" r:id="rId12"/>
    <p:sldId id="572" r:id="rId13"/>
    <p:sldId id="515" r:id="rId14"/>
    <p:sldId id="517" r:id="rId15"/>
    <p:sldId id="520" r:id="rId16"/>
    <p:sldId id="533" r:id="rId17"/>
    <p:sldId id="543" r:id="rId18"/>
    <p:sldId id="541" r:id="rId19"/>
    <p:sldId id="531" r:id="rId20"/>
    <p:sldId id="535" r:id="rId21"/>
    <p:sldId id="544" r:id="rId22"/>
    <p:sldId id="532" r:id="rId23"/>
    <p:sldId id="534" r:id="rId24"/>
    <p:sldId id="542" r:id="rId25"/>
    <p:sldId id="545" r:id="rId26"/>
    <p:sldId id="509" r:id="rId27"/>
    <p:sldId id="523" r:id="rId28"/>
    <p:sldId id="573" r:id="rId29"/>
    <p:sldId id="579" r:id="rId30"/>
    <p:sldId id="536" r:id="rId31"/>
    <p:sldId id="526" r:id="rId32"/>
    <p:sldId id="568" r:id="rId33"/>
    <p:sldId id="525" r:id="rId34"/>
    <p:sldId id="527" r:id="rId35"/>
    <p:sldId id="538" r:id="rId36"/>
    <p:sldId id="539" r:id="rId37"/>
    <p:sldId id="540" r:id="rId38"/>
    <p:sldId id="528" r:id="rId39"/>
    <p:sldId id="548" r:id="rId40"/>
    <p:sldId id="574" r:id="rId41"/>
    <p:sldId id="575" r:id="rId42"/>
    <p:sldId id="576" r:id="rId43"/>
    <p:sldId id="577" r:id="rId44"/>
    <p:sldId id="578" r:id="rId45"/>
    <p:sldId id="550" r:id="rId46"/>
    <p:sldId id="511" r:id="rId47"/>
    <p:sldId id="552" r:id="rId48"/>
    <p:sldId id="553" r:id="rId49"/>
    <p:sldId id="554" r:id="rId50"/>
    <p:sldId id="556" r:id="rId51"/>
    <p:sldId id="557" r:id="rId52"/>
    <p:sldId id="558" r:id="rId53"/>
    <p:sldId id="559" r:id="rId54"/>
    <p:sldId id="561" r:id="rId55"/>
    <p:sldId id="562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C3A665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78929" autoAdjust="0"/>
  </p:normalViewPr>
  <p:slideViewPr>
    <p:cSldViewPr snapToGrid="0">
      <p:cViewPr varScale="1">
        <p:scale>
          <a:sx n="99" d="100"/>
          <a:sy n="99" d="100"/>
        </p:scale>
        <p:origin x="1382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8656F-B0A1-467B-9D77-5850BCA3D9FE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C39E9-189C-44CC-9853-E0EC9B906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16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>
                <a:solidFill>
                  <a:prstClr val="black"/>
                </a:solidFill>
              </a:rPr>
              <a:pPr/>
              <a:t>1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347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Streaming Multiprocessor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streaming Processor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是硬件层次的，其中一个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可以包含多个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是一个线程，多个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组成一个线程块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，多个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又组成一个线程网格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的设备在实际执行过程中，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会以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为单位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。把一个个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分配给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进行运算；而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又会以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warp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（线程束）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为单位，对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进行分组计算。目前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大小都是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会被组成一个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来一起执行。同一个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执行的指令是相同的，只是处理的数据不同。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Warp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block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的关系：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数量不是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的倍数，那他会把剩下的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独立成一个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中的线程必然在同一个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中，如果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所含线程数目不是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大小的整数倍，那么多出的那些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中，会剩余一些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inactive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，由于最后一个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里只剩下两个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，所以其实在计算时，就相当于浪费了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的计算能力；这点是在设定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数量一定要注意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一个线程块的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只能在一个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上调度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会分成几个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（也就是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中是进行分组的，物理上进行的分组）。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同步执行：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是一起工作的，执行相同的指令，如果没有这么多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需要工作，那么这个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中的一些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是不工作的，处于闲置状态。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708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LMEM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是从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GMEM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中分割出来的，但是其使用方式与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GMEM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还是有着一些区别：</a:t>
            </a:r>
          </a:p>
          <a:p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LMEM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中数据的寻址是由编译器（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）完成的</a:t>
            </a:r>
          </a:p>
          <a:p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LEME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中的数据的读写会有一个缓存机制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L1-&gt;L2-&gt;LMEM</a:t>
            </a:r>
          </a:p>
          <a:p>
            <a:r>
              <a:rPr lang="zh-CN" altLang="en-US" dirty="0"/>
              <a:t>那么什么情况下会使用到</a:t>
            </a:r>
            <a:r>
              <a:rPr lang="en-US" altLang="zh-CN" dirty="0"/>
              <a:t>LMEM</a:t>
            </a:r>
            <a:r>
              <a:rPr lang="zh-CN" altLang="en-US" dirty="0"/>
              <a:t>呢？一般来说有如下两种情形：</a:t>
            </a:r>
          </a:p>
          <a:p>
            <a:r>
              <a:rPr lang="zh-CN" altLang="en-US" dirty="0"/>
              <a:t>每个线程所需要的寄存器超出硬件支持的限度，出现</a:t>
            </a:r>
            <a:r>
              <a:rPr lang="en-US" altLang="zh-CN" dirty="0"/>
              <a:t>spilling</a:t>
            </a:r>
          </a:p>
          <a:p>
            <a:r>
              <a:rPr lang="zh-CN" altLang="en-US" dirty="0"/>
              <a:t>每个线程需要分配一块连续空间进行数组数据的存储，在一些不支持索引操作（寄存器不可索引）</a:t>
            </a:r>
            <a:br>
              <a:rPr lang="zh-CN" altLang="en-US" dirty="0"/>
            </a:br>
            <a:r>
              <a:rPr lang="zh-CN" altLang="en-US" dirty="0"/>
              <a:t>的编译器上，就需要采用</a:t>
            </a:r>
            <a:r>
              <a:rPr lang="en-US" altLang="zh-CN" dirty="0"/>
              <a:t>LMEM</a:t>
            </a:r>
            <a:r>
              <a:rPr lang="zh-CN" altLang="en-US" dirty="0"/>
              <a:t>实现数组数据存储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增加内存访问的冲突程度（增加了对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GMEM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的访问，对带宽消耗增加）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u="none" strike="noStrike" cap="none" normalizeH="0" baseline="0" dirty="0">
                <a:ln>
                  <a:noFill/>
                </a:ln>
                <a:effectLst/>
              </a:rPr>
              <a:t>本地内存：</a:t>
            </a:r>
            <a:r>
              <a:rPr lang="zh-CN" altLang="en-US" sz="1200" kern="1200" dirty="0">
                <a:effectLst/>
              </a:rPr>
              <a:t>对全局内存的一个抽象，访问速度与对全局内存相同，通常存储一些</a:t>
            </a:r>
            <a:r>
              <a:rPr lang="en-US" altLang="zh-CN" sz="1200" kern="1200" dirty="0">
                <a:effectLst/>
              </a:rPr>
              <a:t>automatic</a:t>
            </a:r>
            <a:r>
              <a:rPr lang="zh-CN" altLang="en-US" sz="1200" kern="1200" dirty="0">
                <a:effectLst/>
              </a:rPr>
              <a:t>变量（如：大尺寸的数组，因为寄存器不够，因此会塞入本地内存中）</a:t>
            </a:r>
            <a:endParaRPr lang="zh-CN" altLang="en-US" sz="1100" dirty="0"/>
          </a:p>
          <a:p>
            <a:pPr rtl="0" eaLnBrk="1" fontAlgn="auto" latinLnBrk="0" hangingPunct="1"/>
            <a:r>
              <a:rPr lang="zh-CN" altLang="zh-CN" sz="1200" b="1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全局内存：对当前进程中的所有线程都是可见的，其生命周期与进程一致。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纹理内存：是一种常量存储结构，当一个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warp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中的线程所需要读取的数据都是存储位置上相邻的时候，使用这种结构比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GMEM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具有更优的性能表现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常量内存：通常用于存储一些常量数据，当同一个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warp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中的所有线程都需要使用同一个参数时，可以将数据放在常量内存中以节省带宽。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寄存器：存储在其中的数据只对负责对此寄存器进行读写的线程可见，且其生命周期与此线程的生命周期一致。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共享内存：对处于同一个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所有的线程均可见，通常用于多个线程之间的数据互换。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361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002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426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这里任务划分的一般原则，主要是简单列了一下写</a:t>
            </a:r>
            <a:r>
              <a:rPr lang="en-US" altLang="zh-CN" b="1" dirty="0" err="1"/>
              <a:t>cuda</a:t>
            </a:r>
            <a:r>
              <a:rPr lang="zh-CN" altLang="en-US" b="1" dirty="0"/>
              <a:t>函数的时候，对</a:t>
            </a:r>
            <a:r>
              <a:rPr lang="en-US" altLang="zh-CN" b="1" dirty="0"/>
              <a:t>thread</a:t>
            </a:r>
            <a:r>
              <a:rPr lang="zh-CN" altLang="en-US" b="1" dirty="0"/>
              <a:t>和</a:t>
            </a:r>
            <a:r>
              <a:rPr lang="en-US" altLang="zh-CN" b="1" dirty="0"/>
              <a:t>block</a:t>
            </a:r>
            <a:r>
              <a:rPr lang="zh-CN" altLang="en-US" b="1" dirty="0"/>
              <a:t>的设置的一些限制；</a:t>
            </a:r>
            <a:endParaRPr lang="en-US" altLang="zh-CN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中的线程必然在同一个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中，若是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所含线程数目不是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大小的整数倍，那么多出的那些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中，会剩余一些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inactive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，也就是说，即便凑不够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整数倍的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，硬件也会为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凑足，只不过那些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inactive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状态， 须要注意的是，即便这部分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inactive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的，也会消耗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资源，这点是编程时应避免的。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此时，计算过程是并行的，但是访问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矩阵时，不能同时访问，因此主要的时间花在内存读取，每个线程读取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的一行，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的一列，计算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的对应值；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所以这样需要从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memory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。时间复杂度是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O(M+K)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次内存访问，以及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次乘法运算。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对应矩阵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个元素来进行计算，每个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需要执行：从矩阵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中读取一行向量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从矩阵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中读取一列向量，对这两个向量做点积运算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次循环的相乘累加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最后将结果写回矩阵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166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此时，计算过程是并行的，但是访问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矩阵时，不能同时访问，因此主要的时间花在内存读取，每个线程读取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的一行，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的一列，计算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的对应值；所以这样需要从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memory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。时间复杂度是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m+n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次内存访问，以及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次乘法运算。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根据右图计算过程，可以对任务做如下划分：</a:t>
            </a:r>
            <a:br>
              <a:rPr lang="en-US" altLang="zh-CN" dirty="0"/>
            </a:br>
            <a:r>
              <a:rPr lang="zh-CN" altLang="en-US" dirty="0"/>
              <a:t>每个线程对应</a:t>
            </a:r>
            <a:r>
              <a:rPr lang="en-US" altLang="zh-CN" dirty="0"/>
              <a:t>C</a:t>
            </a:r>
            <a:r>
              <a:rPr lang="zh-CN" altLang="en-US" dirty="0"/>
              <a:t>中一个元素来进行计算，则每个</a:t>
            </a:r>
            <a:r>
              <a:rPr lang="en-US" altLang="zh-CN" dirty="0"/>
              <a:t>thread</a:t>
            </a:r>
            <a:r>
              <a:rPr lang="zh-CN" altLang="en-US" dirty="0"/>
              <a:t>需要从矩阵</a:t>
            </a:r>
            <a:r>
              <a:rPr lang="en-US" altLang="zh-CN" dirty="0"/>
              <a:t>A</a:t>
            </a:r>
            <a:r>
              <a:rPr lang="zh-CN" altLang="en-US" dirty="0"/>
              <a:t>中读取一行向量、</a:t>
            </a:r>
            <a:r>
              <a:rPr lang="en-US" altLang="zh-CN" dirty="0"/>
              <a:t>B</a:t>
            </a:r>
            <a:r>
              <a:rPr lang="zh-CN" altLang="en-US" dirty="0"/>
              <a:t>中读取一列向量，进行点积（在</a:t>
            </a:r>
            <a:r>
              <a:rPr lang="en-US" altLang="zh-CN" dirty="0"/>
              <a:t>K</a:t>
            </a:r>
            <a:r>
              <a:rPr lang="zh-CN" altLang="en-US" dirty="0"/>
              <a:t>方向循环累和），将结果写回</a:t>
            </a:r>
            <a:r>
              <a:rPr lang="en-US" altLang="zh-CN" dirty="0"/>
              <a:t>C</a:t>
            </a:r>
            <a:r>
              <a:rPr lang="zh-CN" altLang="en-US" dirty="0"/>
              <a:t>矩阵。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702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525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为了便于</a:t>
            </a:r>
            <a:r>
              <a:rPr lang="en-US" altLang="zh-CN" dirty="0"/>
              <a:t>host</a:t>
            </a:r>
            <a:r>
              <a:rPr lang="zh-CN" altLang="en-US" dirty="0"/>
              <a:t>和</a:t>
            </a:r>
            <a:r>
              <a:rPr lang="en-US" altLang="zh-CN" dirty="0"/>
              <a:t>device</a:t>
            </a:r>
            <a:r>
              <a:rPr lang="zh-CN" altLang="en-US" dirty="0"/>
              <a:t>的并发执行，一些函数调用时异步的：在</a:t>
            </a:r>
            <a:r>
              <a:rPr lang="en-US" altLang="zh-CN" dirty="0"/>
              <a:t>device</a:t>
            </a:r>
            <a:r>
              <a:rPr lang="zh-CN" altLang="en-US" dirty="0"/>
              <a:t>完成请求的任务之前，一些控制会被传回到</a:t>
            </a:r>
            <a:r>
              <a:rPr lang="en-US" altLang="zh-CN" dirty="0"/>
              <a:t>host</a:t>
            </a:r>
            <a:r>
              <a:rPr lang="zh-CN" altLang="en-US" dirty="0"/>
              <a:t>线程。包含以下一些：</a:t>
            </a:r>
          </a:p>
          <a:p>
            <a:r>
              <a:rPr lang="en-US" altLang="zh-CN" dirty="0"/>
              <a:t>‣ Kernel launches;</a:t>
            </a:r>
          </a:p>
          <a:p>
            <a:r>
              <a:rPr lang="en-US" altLang="zh-CN" dirty="0"/>
              <a:t>‣ Memory copies between two addresses to the same device memory;</a:t>
            </a:r>
          </a:p>
          <a:p>
            <a:r>
              <a:rPr lang="en-US" altLang="zh-CN" dirty="0"/>
              <a:t>‣ Memory copies from host to device of a memory block of 64 KB or less;</a:t>
            </a:r>
          </a:p>
          <a:p>
            <a:r>
              <a:rPr lang="en-US" altLang="zh-CN" dirty="0"/>
              <a:t>‣ Memory copies performed by functions that are suffixed with </a:t>
            </a:r>
            <a:r>
              <a:rPr lang="en-US" altLang="zh-CN" dirty="0" err="1"/>
              <a:t>Async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‣ Memory set function calls.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由于</a:t>
            </a:r>
            <a:r>
              <a:rPr lang="en-US" altLang="zh-CN" dirty="0">
                <a:effectLst/>
              </a:rPr>
              <a:t>CUDA API</a:t>
            </a:r>
            <a:r>
              <a:rPr lang="zh-CN" altLang="en-US" dirty="0">
                <a:effectLst/>
              </a:rPr>
              <a:t>和</a:t>
            </a:r>
            <a:r>
              <a:rPr lang="en-US" altLang="zh-CN" dirty="0">
                <a:effectLst/>
              </a:rPr>
              <a:t>host</a:t>
            </a:r>
            <a:r>
              <a:rPr lang="zh-CN" altLang="en-US" dirty="0">
                <a:effectLst/>
              </a:rPr>
              <a:t>代码是异步的，</a:t>
            </a:r>
            <a:r>
              <a:rPr lang="en-US" altLang="zh-CN" dirty="0" err="1">
                <a:effectLst/>
              </a:rPr>
              <a:t>cudaDeviceSynchronize</a:t>
            </a:r>
            <a:r>
              <a:rPr lang="zh-CN" altLang="en-US" dirty="0">
                <a:effectLst/>
              </a:rPr>
              <a:t>能够用来停下</a:t>
            </a:r>
            <a:r>
              <a:rPr lang="en-US" altLang="zh-CN" dirty="0">
                <a:effectLst/>
              </a:rPr>
              <a:t>CPU</a:t>
            </a:r>
            <a:r>
              <a:rPr lang="zh-CN" altLang="en-US" dirty="0">
                <a:effectLst/>
              </a:rPr>
              <a:t>等待</a:t>
            </a:r>
            <a:r>
              <a:rPr lang="en-US" altLang="zh-CN" dirty="0">
                <a:effectLst/>
              </a:rPr>
              <a:t>CUDA</a:t>
            </a:r>
            <a:r>
              <a:rPr lang="zh-CN" altLang="en-US" dirty="0">
                <a:effectLst/>
              </a:rPr>
              <a:t>中的操做完成：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5436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 memory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来提高访存效率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共享内存的延迟极低，大约有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1.5TB/s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，远高于全局内存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190GB/s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，比率为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，但其速度只有寄存器的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6000" dirty="0"/>
              <a:t>当数据重复利用、全局内存合并，或者线程之间有共享数据时，使用共享内存才更合适，否则，将数据直接从全局内存加载到寄存器性能会更好。</a:t>
            </a:r>
            <a:endParaRPr lang="en-US" altLang="zh-CN" sz="6000" dirty="0"/>
          </a:p>
          <a:p>
            <a:r>
              <a:rPr lang="zh-CN" altLang="en-US" sz="6000" dirty="0"/>
              <a:t>如上图所示，使用 </a:t>
            </a:r>
            <a:r>
              <a:rPr lang="en-US" altLang="zh-CN" sz="6000" dirty="0"/>
              <a:t>Shared Memory </a:t>
            </a:r>
            <a:r>
              <a:rPr lang="zh-CN" altLang="en-US" sz="6000" dirty="0"/>
              <a:t>优化访问效率的基本思想是充分利用数据的局部性。</a:t>
            </a:r>
            <a:endParaRPr lang="en-US" altLang="zh-CN" sz="6000" dirty="0"/>
          </a:p>
          <a:p>
            <a:r>
              <a:rPr lang="zh-CN" altLang="en-US" sz="6000" dirty="0"/>
              <a:t>让一个 </a:t>
            </a:r>
            <a:r>
              <a:rPr lang="en-US" altLang="zh-CN" sz="6000" dirty="0"/>
              <a:t>TILE</a:t>
            </a:r>
            <a:r>
              <a:rPr lang="zh-CN" altLang="en-US" sz="6000" dirty="0"/>
              <a:t>内的子线程先从 </a:t>
            </a:r>
            <a:r>
              <a:rPr lang="en-US" altLang="zh-CN" sz="6000" dirty="0"/>
              <a:t>Global Memory </a:t>
            </a:r>
            <a:r>
              <a:rPr lang="zh-CN" altLang="en-US" sz="6000" dirty="0"/>
              <a:t>中读取分块矩阵数据，大小为</a:t>
            </a:r>
            <a:r>
              <a:rPr lang="en-US" altLang="zh-CN" sz="6000" dirty="0"/>
              <a:t>TILE_WIDTH*TILE_WIDTH</a:t>
            </a:r>
            <a:r>
              <a:rPr lang="zh-CN" altLang="en-US" sz="6000" dirty="0"/>
              <a:t> ，并写入该 </a:t>
            </a:r>
            <a:r>
              <a:rPr lang="en-US" altLang="zh-CN" sz="6000" dirty="0"/>
              <a:t>TILE </a:t>
            </a:r>
            <a:r>
              <a:rPr lang="zh-CN" altLang="en-US" sz="6000" dirty="0"/>
              <a:t>的 </a:t>
            </a:r>
            <a:r>
              <a:rPr lang="en-US" altLang="zh-CN" sz="6000" dirty="0"/>
              <a:t>Shared Memory </a:t>
            </a:r>
            <a:r>
              <a:rPr lang="zh-CN" altLang="en-US" sz="6000" dirty="0"/>
              <a:t>中</a:t>
            </a:r>
            <a:r>
              <a:rPr lang="en-US" altLang="zh-CN" sz="6000" dirty="0"/>
              <a:t>; </a:t>
            </a:r>
          </a:p>
          <a:p>
            <a:r>
              <a:rPr lang="zh-CN" altLang="en-US" sz="6000" dirty="0"/>
              <a:t>在计算时，每个 </a:t>
            </a:r>
            <a:r>
              <a:rPr lang="en-US" altLang="zh-CN" sz="6000" dirty="0"/>
              <a:t>TILE</a:t>
            </a:r>
            <a:r>
              <a:rPr lang="zh-CN" altLang="en-US" sz="6000" dirty="0"/>
              <a:t>从 </a:t>
            </a:r>
            <a:r>
              <a:rPr lang="en-US" altLang="zh-CN" sz="6000" dirty="0"/>
              <a:t>Shared Memory </a:t>
            </a:r>
            <a:r>
              <a:rPr lang="zh-CN" altLang="en-US" sz="6000" dirty="0"/>
              <a:t>中重复读取数据做乘累加，降低访问延迟。</a:t>
            </a:r>
            <a:endParaRPr lang="en-US" altLang="zh-CN" sz="6000" dirty="0"/>
          </a:p>
          <a:p>
            <a:r>
              <a:rPr lang="zh-CN" altLang="en-US" sz="6000" dirty="0"/>
              <a:t>接下来让子矩阵块分别在矩阵 </a:t>
            </a:r>
            <a:r>
              <a:rPr lang="en-US" altLang="zh-CN" sz="6000" dirty="0"/>
              <a:t>A </a:t>
            </a:r>
            <a:r>
              <a:rPr lang="zh-CN" altLang="en-US" sz="6000" dirty="0"/>
              <a:t>的行向以及矩阵 </a:t>
            </a:r>
            <a:r>
              <a:rPr lang="en-US" altLang="zh-CN" sz="6000" dirty="0"/>
              <a:t>B </a:t>
            </a:r>
            <a:r>
              <a:rPr lang="zh-CN" altLang="en-US" sz="6000" dirty="0"/>
              <a:t>的列向上滑动，直到计算完所有</a:t>
            </a:r>
            <a:r>
              <a:rPr lang="en-US" altLang="zh-CN" sz="6000" dirty="0"/>
              <a:t>n</a:t>
            </a:r>
            <a:r>
              <a:rPr lang="zh-CN" altLang="en-US" sz="6000" dirty="0"/>
              <a:t>个元素的相乘累加。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885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  <a:endParaRPr kumimoji="1"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144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 memory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来提高访存效率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共享内存的延迟极低，大约有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1.5TB/s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，远高于全局内存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190GB/s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，比率为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，但其速度只有寄存器的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6000" dirty="0"/>
              <a:t>当数据重复利用、全局内存合并，或者线程之间有共享数据时，使用共享内存才更合适，否则，将数据直接从全局内存加载到寄存器性能会更好。</a:t>
            </a:r>
            <a:endParaRPr lang="en-US" altLang="zh-CN" sz="6000" dirty="0"/>
          </a:p>
          <a:p>
            <a:r>
              <a:rPr lang="zh-CN" altLang="en-US" sz="6000" dirty="0"/>
              <a:t>如上图所示，使用 </a:t>
            </a:r>
            <a:r>
              <a:rPr lang="en-US" altLang="zh-CN" sz="6000" dirty="0"/>
              <a:t>Shared Memory </a:t>
            </a:r>
            <a:r>
              <a:rPr lang="zh-CN" altLang="en-US" sz="6000" dirty="0"/>
              <a:t>优化访问效率的基本思想是充分利用数据的局部性。</a:t>
            </a:r>
            <a:endParaRPr lang="en-US" altLang="zh-CN" sz="6000" dirty="0"/>
          </a:p>
          <a:p>
            <a:r>
              <a:rPr lang="zh-CN" altLang="en-US" sz="6000" dirty="0"/>
              <a:t>让一个 </a:t>
            </a:r>
            <a:r>
              <a:rPr lang="en-US" altLang="zh-CN" sz="6000" dirty="0"/>
              <a:t>BLOCK </a:t>
            </a:r>
            <a:r>
              <a:rPr lang="zh-CN" altLang="en-US" sz="6000" dirty="0"/>
              <a:t>内的子线程先从 </a:t>
            </a:r>
            <a:r>
              <a:rPr lang="en-US" altLang="zh-CN" sz="6000" dirty="0"/>
              <a:t>Global Memory </a:t>
            </a:r>
            <a:r>
              <a:rPr lang="zh-CN" altLang="en-US" sz="6000" dirty="0"/>
              <a:t>中读取分块矩阵数据，大小为</a:t>
            </a:r>
            <a:r>
              <a:rPr lang="en-US" altLang="zh-CN" sz="6000" dirty="0"/>
              <a:t>BLOCK_SIZE*BLOCK_SIZE</a:t>
            </a:r>
            <a:r>
              <a:rPr lang="zh-CN" altLang="en-US" sz="6000" dirty="0"/>
              <a:t> ，并写入该 </a:t>
            </a:r>
            <a:r>
              <a:rPr lang="en-US" altLang="zh-CN" sz="6000" dirty="0"/>
              <a:t>BLOCK </a:t>
            </a:r>
            <a:r>
              <a:rPr lang="zh-CN" altLang="en-US" sz="6000" dirty="0"/>
              <a:t>的 </a:t>
            </a:r>
            <a:r>
              <a:rPr lang="en-US" altLang="zh-CN" sz="6000" dirty="0"/>
              <a:t>Shared Memory </a:t>
            </a:r>
            <a:r>
              <a:rPr lang="zh-CN" altLang="en-US" sz="6000" dirty="0"/>
              <a:t>中</a:t>
            </a:r>
            <a:r>
              <a:rPr lang="en-US" altLang="zh-CN" sz="6000" dirty="0"/>
              <a:t>; </a:t>
            </a:r>
          </a:p>
          <a:p>
            <a:r>
              <a:rPr lang="zh-CN" altLang="en-US" sz="6000" dirty="0"/>
              <a:t>在计算时，每个 </a:t>
            </a:r>
            <a:r>
              <a:rPr lang="en-US" altLang="zh-CN" sz="6000" dirty="0"/>
              <a:t>BLOCK </a:t>
            </a:r>
            <a:r>
              <a:rPr lang="zh-CN" altLang="en-US" sz="6000" dirty="0"/>
              <a:t>从 </a:t>
            </a:r>
            <a:r>
              <a:rPr lang="en-US" altLang="zh-CN" sz="6000" dirty="0"/>
              <a:t>Shared Memory </a:t>
            </a:r>
            <a:r>
              <a:rPr lang="zh-CN" altLang="en-US" sz="6000" dirty="0"/>
              <a:t>中重复读取数据做乘累加，降低访问延迟。</a:t>
            </a:r>
            <a:endParaRPr lang="en-US" altLang="zh-CN" sz="6000" dirty="0"/>
          </a:p>
          <a:p>
            <a:r>
              <a:rPr lang="zh-CN" altLang="en-US" sz="6000" dirty="0"/>
              <a:t>接下来让子矩阵块分别在矩阵 </a:t>
            </a:r>
            <a:r>
              <a:rPr lang="en-US" altLang="zh-CN" sz="6000" dirty="0"/>
              <a:t>A </a:t>
            </a:r>
            <a:r>
              <a:rPr lang="zh-CN" altLang="en-US" sz="6000" dirty="0"/>
              <a:t>的行向以及矩阵 </a:t>
            </a:r>
            <a:r>
              <a:rPr lang="en-US" altLang="zh-CN" sz="6000" dirty="0"/>
              <a:t>B </a:t>
            </a:r>
            <a:r>
              <a:rPr lang="zh-CN" altLang="en-US" sz="6000" dirty="0"/>
              <a:t>的列向上滑动，直到计算完所有</a:t>
            </a:r>
            <a:r>
              <a:rPr lang="en-US" altLang="zh-CN" sz="6000" dirty="0"/>
              <a:t>n</a:t>
            </a:r>
            <a:r>
              <a:rPr lang="zh-CN" altLang="en-US" sz="6000" dirty="0"/>
              <a:t>个元素的相乘累加。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338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892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939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13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  <a:endParaRPr kumimoji="1"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6993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并行</a:t>
            </a:r>
            <a:r>
              <a:rPr lang="en-US" altLang="zh-CN" dirty="0"/>
              <a:t>/</a:t>
            </a:r>
            <a:r>
              <a:rPr lang="zh-CN" altLang="en-US" dirty="0"/>
              <a:t>串行在</a:t>
            </a:r>
            <a:r>
              <a:rPr lang="en-US" altLang="zh-CN" dirty="0"/>
              <a:t>GPU/CPU</a:t>
            </a:r>
            <a:r>
              <a:rPr lang="zh-CN" altLang="en-US" dirty="0"/>
              <a:t>上的问题分解：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内存因素：内存带宽、内存访问与计算比率、共享内存的使用等：</a:t>
            </a:r>
            <a:br>
              <a:rPr lang="en-US" altLang="zh-CN" dirty="0"/>
            </a:br>
            <a:r>
              <a:rPr lang="zh-CN" altLang="en-US" dirty="0"/>
              <a:t>带宽是指与某个给定目标之间传输的数据量，延迟是指操作完成所用的时间，</a:t>
            </a:r>
            <a:endParaRPr lang="en-US" altLang="zh-CN" dirty="0"/>
          </a:p>
          <a:p>
            <a:r>
              <a:rPr lang="zh-CN" altLang="en-US" dirty="0"/>
              <a:t>合并访问：当线程束访问的内存位置不可用时，硬件向内存提交一次读或写请求，如果同一线程束上其他线程访问的是相邻内存位置，并且内存区域的开始位置是对齐的，那么该请求会自动与这些线程的请求组合或者合并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线程使用、计算核分支；</a:t>
            </a:r>
          </a:p>
          <a:p>
            <a:r>
              <a:rPr lang="zh-CN" altLang="en-US" dirty="0"/>
              <a:t>巧用算法：排序、归约等；</a:t>
            </a:r>
          </a:p>
          <a:p>
            <a:r>
              <a:rPr lang="zh-CN" altLang="en-US" dirty="0"/>
              <a:t>资源竞争；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002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325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4117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446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 Core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是一种新型处理核心，它执行一种专门的矩阵数学运算，适用于深度学习和某些类型的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 Core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执行融合乘法加法，其中两个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4*4 FP16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矩阵相乘，然后将结果添加到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4*4 FP16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FP32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矩阵中，最终输出新的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4*4 FP16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FP32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矩阵。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半精度可以表示的最大值：</a:t>
            </a:r>
            <a:r>
              <a:rPr lang="en-US" altLang="zh-CN" dirty="0"/>
              <a:t>0 11110 1111111111 </a:t>
            </a:r>
            <a:r>
              <a:rPr lang="zh-CN" altLang="en-US" dirty="0"/>
              <a:t>计算方法为：（</a:t>
            </a:r>
            <a:r>
              <a:rPr lang="en-US" altLang="zh-CN" dirty="0"/>
              <a:t>-1</a:t>
            </a:r>
            <a:r>
              <a:rPr lang="zh-CN" altLang="en-US" dirty="0"/>
              <a:t>）</a:t>
            </a:r>
            <a:r>
              <a:rPr lang="en-US" altLang="zh-CN" dirty="0"/>
              <a:t>^0×2^(30-15)×1.1111111111 = 1.1111111111×2^15</a:t>
            </a:r>
            <a:r>
              <a:rPr lang="zh-CN" altLang="en-US" dirty="0"/>
              <a:t>，即十进制的</a:t>
            </a:r>
            <a:r>
              <a:rPr lang="en-US" altLang="zh-CN" dirty="0"/>
              <a:t>65504</a:t>
            </a:r>
          </a:p>
          <a:p>
            <a:r>
              <a:rPr lang="zh-CN" altLang="en-US" dirty="0"/>
              <a:t>半精度可以表示的最小值（除了</a:t>
            </a:r>
            <a:r>
              <a:rPr lang="en-US" altLang="zh-CN" dirty="0"/>
              <a:t>subnormal  value</a:t>
            </a:r>
            <a:r>
              <a:rPr lang="zh-CN" altLang="en-US" dirty="0"/>
              <a:t>）：</a:t>
            </a:r>
            <a:r>
              <a:rPr lang="en-US" altLang="zh-CN" dirty="0"/>
              <a:t>0 00001 0000000000 </a:t>
            </a:r>
            <a:r>
              <a:rPr lang="zh-CN" altLang="en-US" dirty="0"/>
              <a:t>计算方法为：（</a:t>
            </a:r>
            <a:r>
              <a:rPr lang="en-US" altLang="zh-CN" dirty="0"/>
              <a:t>-1</a:t>
            </a:r>
            <a:r>
              <a:rPr lang="zh-CN" altLang="en-US" dirty="0"/>
              <a:t>）</a:t>
            </a:r>
            <a:r>
              <a:rPr lang="en-US" altLang="zh-CN" dirty="0"/>
              <a:t>^</a:t>
            </a:r>
            <a:r>
              <a:rPr lang="zh-CN" altLang="en-US" dirty="0"/>
              <a:t>（</a:t>
            </a:r>
            <a:r>
              <a:rPr lang="en-US" altLang="zh-CN" dirty="0"/>
              <a:t>-1</a:t>
            </a:r>
            <a:r>
              <a:rPr lang="zh-CN" altLang="en-US" dirty="0"/>
              <a:t>）</a:t>
            </a:r>
            <a:r>
              <a:rPr lang="en-US" altLang="zh-CN" dirty="0"/>
              <a:t>×2(1-15)=2^(-14), </a:t>
            </a:r>
            <a:r>
              <a:rPr lang="zh-CN" altLang="en-US" dirty="0"/>
              <a:t>约等于十进制的</a:t>
            </a:r>
            <a:r>
              <a:rPr lang="en-US" altLang="zh-CN" dirty="0"/>
              <a:t>6.104×10^(-5)</a:t>
            </a:r>
          </a:p>
          <a:p>
            <a:r>
              <a:rPr lang="en-US" altLang="zh-CN" dirty="0"/>
              <a:t>Turing</a:t>
            </a:r>
            <a:r>
              <a:rPr lang="zh-CN" altLang="en-US" dirty="0"/>
              <a:t>架构</a:t>
            </a:r>
            <a:r>
              <a:rPr lang="en-US" altLang="zh-CN" dirty="0"/>
              <a:t>Tensor</a:t>
            </a:r>
            <a:r>
              <a:rPr lang="zh-CN" altLang="en-US" dirty="0"/>
              <a:t>核心中设计添加了</a:t>
            </a:r>
            <a:r>
              <a:rPr lang="en-US" altLang="zh-CN" dirty="0"/>
              <a:t>INT8</a:t>
            </a:r>
            <a:r>
              <a:rPr lang="zh-CN" altLang="en-US" dirty="0"/>
              <a:t>和</a:t>
            </a:r>
            <a:r>
              <a:rPr lang="en-US" altLang="zh-CN" dirty="0"/>
              <a:t>INT4</a:t>
            </a:r>
            <a:r>
              <a:rPr lang="zh-CN" altLang="en-US" dirty="0"/>
              <a:t>精度模式，以推断可以容忍量化的工作负载。而</a:t>
            </a:r>
            <a:r>
              <a:rPr lang="en-US" altLang="zh-CN" dirty="0"/>
              <a:t>Ampere</a:t>
            </a:r>
            <a:r>
              <a:rPr lang="zh-CN" altLang="en-US" dirty="0"/>
              <a:t>架构</a:t>
            </a:r>
            <a:r>
              <a:rPr lang="en-US" altLang="zh-CN" dirty="0"/>
              <a:t>GA10x GPU</a:t>
            </a:r>
            <a:r>
              <a:rPr lang="zh-CN" altLang="en-US" dirty="0"/>
              <a:t>中的新第三代</a:t>
            </a:r>
            <a:r>
              <a:rPr lang="en-US" altLang="zh-CN" dirty="0"/>
              <a:t>Tensor Core</a:t>
            </a:r>
            <a:r>
              <a:rPr lang="zh-CN" altLang="en-US" dirty="0"/>
              <a:t>架构可加速更多数据类型，并包括新的稀疏性功能，与</a:t>
            </a:r>
            <a:r>
              <a:rPr lang="en-US" altLang="zh-CN" dirty="0"/>
              <a:t>Turing</a:t>
            </a:r>
            <a:r>
              <a:rPr lang="zh-CN" altLang="en-US" dirty="0"/>
              <a:t>架构中的</a:t>
            </a:r>
            <a:r>
              <a:rPr lang="en-US" altLang="zh-CN" dirty="0"/>
              <a:t>Tensor Core</a:t>
            </a:r>
            <a:r>
              <a:rPr lang="zh-CN" altLang="en-US" dirty="0"/>
              <a:t>相比，矩阵乘法的速度提高了</a:t>
            </a:r>
            <a:r>
              <a:rPr lang="en-US" altLang="zh-CN" dirty="0"/>
              <a:t>2</a:t>
            </a:r>
            <a:r>
              <a:rPr lang="zh-CN" altLang="en-US" dirty="0"/>
              <a:t>倍。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59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6741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0448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548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847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通过添加量化层把卷积的输入量化为</a:t>
            </a:r>
            <a:r>
              <a:rPr lang="en-US" altLang="zh-CN" dirty="0"/>
              <a:t>int8</a:t>
            </a:r>
            <a:r>
              <a:rPr lang="zh-CN" altLang="en-US" dirty="0"/>
              <a:t>，然后进行</a:t>
            </a:r>
            <a:r>
              <a:rPr lang="en-US" altLang="zh-CN" dirty="0"/>
              <a:t>Int8</a:t>
            </a:r>
            <a:r>
              <a:rPr lang="zh-CN" altLang="en-US" dirty="0"/>
              <a:t>矩阵乘法，再将结果（</a:t>
            </a:r>
            <a:r>
              <a:rPr lang="en-US" altLang="zh-CN" dirty="0"/>
              <a:t>int32/float32</a:t>
            </a:r>
            <a:r>
              <a:rPr lang="zh-CN" altLang="en-US" dirty="0"/>
              <a:t>）通过反量化层还原回</a:t>
            </a:r>
            <a:r>
              <a:rPr lang="en-US" altLang="zh-CN" dirty="0"/>
              <a:t>float</a:t>
            </a:r>
            <a:r>
              <a:rPr lang="zh-CN" altLang="en-US" dirty="0"/>
              <a:t>值，完成一次量化过程。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2000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NVIDIA Tesla P4</a:t>
            </a:r>
            <a:r>
              <a:rPr lang="zh-CN" altLang="en-US" b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P40 </a:t>
            </a:r>
            <a:r>
              <a:rPr lang="en-US" altLang="zh-CN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zh-CN" altLang="en-US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DP4A</a:t>
            </a:r>
            <a:r>
              <a:rPr lang="en-US" altLang="zh-CN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lang="en-US" altLang="zh-CN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—int8</a:t>
            </a:r>
            <a:r>
              <a:rPr lang="zh-CN" altLang="en-US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整数，</a:t>
            </a:r>
            <a:r>
              <a:rPr lang="en-US" altLang="zh-CN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元素矢量点积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9587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软件方面主要依赖于</a:t>
            </a:r>
            <a:r>
              <a:rPr lang="en-US" altLang="zh-CN" dirty="0" err="1"/>
              <a:t>cublas</a:t>
            </a:r>
            <a:r>
              <a:rPr lang="zh-CN" altLang="en-US" dirty="0"/>
              <a:t>的</a:t>
            </a:r>
            <a:r>
              <a:rPr lang="en-US" altLang="zh-CN" dirty="0" err="1"/>
              <a:t>GemmEx</a:t>
            </a:r>
            <a:r>
              <a:rPr lang="zh-CN" altLang="en-US" dirty="0"/>
              <a:t>函数</a:t>
            </a:r>
            <a:r>
              <a:rPr lang="en-US" altLang="zh-CN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CUDA_R_32I</a:t>
            </a:r>
            <a:r>
              <a: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计算模式对矩阵乘进行</a:t>
            </a:r>
            <a:r>
              <a:rPr lang="en-US" altLang="zh-CN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加速；</a:t>
            </a:r>
            <a:endParaRPr lang="en-US" altLang="zh-CN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还有</a:t>
            </a:r>
            <a:r>
              <a:rPr lang="en-US" altLang="zh-CN" sz="1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cudnnConvolutionForward</a:t>
            </a:r>
            <a:r>
              <a: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关于</a:t>
            </a:r>
            <a:r>
              <a:rPr lang="en-US" altLang="zh-CN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相关配置对</a:t>
            </a:r>
            <a:r>
              <a:rPr lang="en-US" altLang="zh-CN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卷积操作的支持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8245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软件方面主要依赖于</a:t>
            </a:r>
            <a:r>
              <a:rPr lang="en-US" altLang="zh-CN" dirty="0" err="1"/>
              <a:t>cublas</a:t>
            </a:r>
            <a:r>
              <a:rPr lang="zh-CN" altLang="en-US" dirty="0"/>
              <a:t>的</a:t>
            </a:r>
            <a:r>
              <a:rPr lang="en-US" altLang="zh-CN" dirty="0" err="1"/>
              <a:t>GemmEx</a:t>
            </a:r>
            <a:r>
              <a:rPr lang="zh-CN" altLang="en-US" dirty="0"/>
              <a:t>函数</a:t>
            </a:r>
            <a:r>
              <a:rPr lang="en-US" altLang="zh-CN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CUDA_R_32I</a:t>
            </a:r>
            <a:r>
              <a: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计算模式对矩阵乘进行</a:t>
            </a:r>
            <a:r>
              <a:rPr lang="en-US" altLang="zh-CN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加速；</a:t>
            </a:r>
            <a:endParaRPr lang="en-US" altLang="zh-CN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还有</a:t>
            </a:r>
            <a:r>
              <a:rPr lang="en-US" altLang="zh-CN" sz="1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cudnnConvolutionForward</a:t>
            </a:r>
            <a:r>
              <a: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关于</a:t>
            </a:r>
            <a:r>
              <a:rPr lang="en-US" altLang="zh-CN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相关配置对</a:t>
            </a:r>
            <a:r>
              <a:rPr lang="en-US" altLang="zh-CN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卷积操作的支持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6021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相比于部分</a:t>
            </a:r>
            <a:r>
              <a:rPr lang="en-US" altLang="zh-CN" dirty="0"/>
              <a:t>int8</a:t>
            </a:r>
            <a:r>
              <a:rPr lang="zh-CN" altLang="en-US" dirty="0"/>
              <a:t>，全</a:t>
            </a:r>
            <a:r>
              <a:rPr lang="en-US" altLang="zh-CN" dirty="0"/>
              <a:t>int8</a:t>
            </a:r>
            <a:r>
              <a:rPr lang="zh-CN" altLang="en-US" dirty="0"/>
              <a:t>中间算子输入输出均为</a:t>
            </a:r>
            <a:r>
              <a:rPr lang="en-US" altLang="zh-CN" dirty="0"/>
              <a:t>int8</a:t>
            </a:r>
            <a:r>
              <a:rPr lang="zh-CN" altLang="en-US" dirty="0"/>
              <a:t>，针对密集型算子，采用</a:t>
            </a:r>
            <a:r>
              <a:rPr lang="en-US" altLang="zh-CN" dirty="0"/>
              <a:t>int8</a:t>
            </a:r>
            <a:r>
              <a:rPr lang="zh-CN" altLang="en-US" dirty="0"/>
              <a:t>计算，直接调用</a:t>
            </a:r>
            <a:r>
              <a:rPr lang="en-US" altLang="zh-CN" dirty="0" err="1"/>
              <a:t>cudnn,cublas</a:t>
            </a:r>
            <a:r>
              <a:rPr lang="zh-CN" altLang="en-US" dirty="0"/>
              <a:t>等计算库，针对普通算子，输入输出也为</a:t>
            </a:r>
            <a:r>
              <a:rPr lang="en-US" altLang="zh-CN" dirty="0"/>
              <a:t>int8</a:t>
            </a:r>
            <a:r>
              <a:rPr lang="zh-CN" altLang="en-US" dirty="0"/>
              <a:t>，为了保证精度误差，计算仍采用浮点，在核函数实现时，特例化了</a:t>
            </a:r>
            <a:r>
              <a:rPr lang="en-US" altLang="zh-CN" dirty="0"/>
              <a:t>char4</a:t>
            </a:r>
            <a:r>
              <a:rPr lang="zh-CN" altLang="en-US" dirty="0"/>
              <a:t>类型，每次读四个</a:t>
            </a:r>
            <a:r>
              <a:rPr lang="en-US" altLang="zh-CN" dirty="0"/>
              <a:t>int8</a:t>
            </a:r>
            <a:r>
              <a:rPr lang="zh-CN" altLang="en-US" baseline="0" dirty="0"/>
              <a:t>数据进行计算，能够大大减小</a:t>
            </a:r>
            <a:r>
              <a:rPr lang="en-US" altLang="zh-CN" baseline="0" dirty="0"/>
              <a:t>IO</a:t>
            </a:r>
            <a:r>
              <a:rPr lang="zh-CN" altLang="en-US" baseline="0" dirty="0"/>
              <a:t>带来的开销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905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  <a:endParaRPr kumimoji="1"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672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推理框架：</a:t>
            </a:r>
            <a:r>
              <a:rPr lang="en-US" altLang="zh-CN" sz="1200" dirty="0" err="1"/>
              <a:t>MaxEngine</a:t>
            </a:r>
            <a:r>
              <a:rPr lang="en-US" altLang="zh-CN" sz="1200" dirty="0"/>
              <a:t>-Lite</a:t>
            </a:r>
            <a:r>
              <a:rPr lang="zh-CN" altLang="en-US" sz="1200" dirty="0"/>
              <a:t>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695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Tesla</a:t>
            </a:r>
            <a:r>
              <a:rPr lang="zh-CN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最初是给计算处理单元使用的，应用于早期的</a:t>
            </a:r>
            <a:r>
              <a:rPr lang="en-US" altLang="zh-CN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CUDA</a:t>
            </a:r>
            <a:r>
              <a:rPr lang="zh-CN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系列显卡芯片中，并不是真正意义上的普通图形处理芯片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461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推理框架：</a:t>
            </a:r>
            <a:r>
              <a:rPr lang="en-US" altLang="zh-CN" sz="1200" dirty="0" err="1"/>
              <a:t>MaxEngine</a:t>
            </a:r>
            <a:r>
              <a:rPr lang="en-US" altLang="zh-CN" sz="1200" dirty="0"/>
              <a:t>-Lite</a:t>
            </a:r>
            <a:r>
              <a:rPr lang="zh-CN" altLang="en-US" sz="1200" dirty="0"/>
              <a:t>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995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推理框架：</a:t>
            </a:r>
            <a:r>
              <a:rPr lang="en-US" altLang="zh-CN" sz="1200" dirty="0" err="1"/>
              <a:t>MaxEngine</a:t>
            </a:r>
            <a:r>
              <a:rPr lang="en-US" altLang="zh-CN" sz="1200" dirty="0"/>
              <a:t>-Lite</a:t>
            </a:r>
            <a:r>
              <a:rPr lang="zh-CN" altLang="en-US" sz="1200" dirty="0"/>
              <a:t>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5882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推理框架：</a:t>
            </a:r>
            <a:r>
              <a:rPr lang="en-US" altLang="zh-CN" sz="1200" dirty="0" err="1"/>
              <a:t>MaxEngine</a:t>
            </a:r>
            <a:r>
              <a:rPr lang="en-US" altLang="zh-CN" sz="1200" dirty="0"/>
              <a:t>-Lite</a:t>
            </a:r>
            <a:r>
              <a:rPr lang="zh-CN" altLang="en-US" sz="1200" dirty="0"/>
              <a:t>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8734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推理框架：</a:t>
            </a:r>
            <a:r>
              <a:rPr lang="en-US" altLang="zh-CN" sz="1200" dirty="0" err="1"/>
              <a:t>MaxEngine</a:t>
            </a:r>
            <a:r>
              <a:rPr lang="en-US" altLang="zh-CN" sz="1200" dirty="0"/>
              <a:t>-Lite</a:t>
            </a:r>
            <a:r>
              <a:rPr lang="zh-CN" altLang="en-US" sz="1200" dirty="0"/>
              <a:t>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3935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推理框架：</a:t>
            </a:r>
            <a:r>
              <a:rPr lang="en-US" altLang="zh-CN" sz="1200" dirty="0" err="1"/>
              <a:t>MaxEngine</a:t>
            </a:r>
            <a:r>
              <a:rPr lang="en-US" altLang="zh-CN" sz="1200" dirty="0"/>
              <a:t>-Lite</a:t>
            </a:r>
            <a:r>
              <a:rPr lang="zh-CN" altLang="en-US" sz="1200" dirty="0"/>
              <a:t>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1706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6809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083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这里，</a:t>
            </a:r>
            <a:r>
              <a:rPr lang="en-US" altLang="zh-CN" dirty="0" err="1"/>
              <a:t>enc_out_repeat</a:t>
            </a:r>
            <a:r>
              <a:rPr lang="zh-CN" altLang="en-US" dirty="0"/>
              <a:t>计算</a:t>
            </a:r>
            <a:r>
              <a:rPr lang="en-US" altLang="zh-CN" dirty="0" err="1"/>
              <a:t>att_h</a:t>
            </a:r>
            <a:r>
              <a:rPr lang="zh-CN" altLang="en-US" dirty="0"/>
              <a:t>部分，与</a:t>
            </a:r>
            <a:r>
              <a:rPr lang="en-US" altLang="zh-CN" dirty="0"/>
              <a:t>decode</a:t>
            </a:r>
            <a:r>
              <a:rPr lang="zh-CN" altLang="en-US" dirty="0"/>
              <a:t>输入无关，可放到</a:t>
            </a:r>
            <a:r>
              <a:rPr lang="en-US" altLang="zh-CN" dirty="0"/>
              <a:t>encode</a:t>
            </a:r>
            <a:r>
              <a:rPr lang="zh-CN" altLang="en-US" dirty="0"/>
              <a:t>端计算一次即可。</a:t>
            </a:r>
            <a:endParaRPr lang="en-US" altLang="zh-CN" dirty="0"/>
          </a:p>
          <a:p>
            <a:r>
              <a:rPr lang="zh-CN" altLang="en-US" dirty="0"/>
              <a:t>另外，下面对输入做</a:t>
            </a:r>
            <a:r>
              <a:rPr lang="en-US" altLang="zh-CN" dirty="0"/>
              <a:t>transpose</a:t>
            </a:r>
            <a:r>
              <a:rPr lang="zh-CN" altLang="en-US" dirty="0"/>
              <a:t>，可考虑把输入提前</a:t>
            </a:r>
            <a:r>
              <a:rPr lang="en-US" altLang="zh-CN" dirty="0"/>
              <a:t>transpose</a:t>
            </a:r>
            <a:r>
              <a:rPr lang="zh-CN" altLang="en-US" dirty="0"/>
              <a:t>，再送进网络。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107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3998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929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描述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有两个指标，一个是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的核心数量，第二个是内存大小，在评估时主要考虑峰值计算性能和内存带宽，一般核心数量越多，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TFlops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越大，效果越好，在选购显卡的时候要首先根据用途选择对应的系列，然后看相应的计算性能和内存。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Tesla</a:t>
            </a:r>
            <a:r>
              <a:rPr lang="zh-CN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最初是给计算处理单元使用的，应用于早期的</a:t>
            </a:r>
            <a:r>
              <a:rPr lang="en-US" altLang="zh-CN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CUDA</a:t>
            </a:r>
            <a:r>
              <a:rPr lang="zh-CN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系列显卡芯片中，并不是真正意义上的普通图形处理芯片。</a:t>
            </a:r>
            <a:endParaRPr lang="en-US" altLang="zh-CN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算力包含一个大版本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和一个小版本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一块显卡的算力的表示就是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其实就是代表着显卡的架构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代表这基于这个架构一些增量优化，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Tesla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Fermi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Kepler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Maxwell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</a:t>
            </a:r>
          </a:p>
          <a:p>
            <a:pPr latinLnBrk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芯片型号：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GT200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GK210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GM104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GF104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</a:p>
          <a:p>
            <a:pPr latinLnBrk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显卡系列：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GeForce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Quadro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Tesla</a:t>
            </a:r>
          </a:p>
          <a:p>
            <a:pPr latinLnBrk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GeForce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显卡型号：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G/GS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GTX</a:t>
            </a:r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5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765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1928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2630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早期推理实现是手动编写推理计算代码，根据网络层结构，从前到后编写实现代码，这种方式网络实现上开发周期长，而且可复用性差。</a:t>
            </a:r>
            <a:endParaRPr lang="en-US" altLang="zh-CN" sz="1200" kern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2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推理框架一般包含成熟的神经网络层，不同网络结构，只需替换图结构即可。引擎集成只需要调用相关接口即可。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6556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>
                <a:solidFill>
                  <a:prstClr val="black"/>
                </a:solidFill>
              </a:rPr>
              <a:pPr/>
              <a:t>54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111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注意：每个渲染核包含的单精度浮点处理单元的个数是逆推出来的。在本例中逆推出来是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，实际上还有可能是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，因为如果该单精度浮点处理单元支持乘加操作的话，一个浮点乘法和一个浮点加法，是两个浮点操作。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是改进的架构，支持动态创建渲染线程（下图），以降低延迟。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Arial Bold" pitchFamily="34" charset="0"/>
              </a:rPr>
              <a:t>Streaming Multiprocessor (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 Bold" pitchFamily="34" charset="0"/>
              </a:rPr>
              <a:t>SM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Arial Bold" pitchFamily="34" charset="0"/>
              </a:rPr>
              <a:t>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Arial Bold" pitchFamily="34" charset="0"/>
              </a:rPr>
              <a:t>：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Arial Bold" pitchFamily="34" charset="0"/>
              </a:rPr>
              <a:t>A set of CUDA cores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</a:pP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 Bold" pitchFamily="34" charset="0"/>
              </a:rPr>
              <a:t>理论峰值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Arial Bold" pitchFamily="34" charset="0"/>
              </a:rPr>
              <a:t>= #SM * #Cores per SM * Clock * 2</a:t>
            </a: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FLOPS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（英文：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Floating-point operations per second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；缩写：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）的简称，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即每秒浮点运算次数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每秒浮点运算次数所量测的实际上就是浮点运算器的执行速度。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TFLOPS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teraFLOPS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）等于每秒一万亿（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=10^12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）次的浮点运算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利用全球性能超强劲的扩展加速器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NVIDIA® T4 GPU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打造动力澎湃的服务器。它的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瓦半高设计由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NVIDIA Turing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™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核心提供动力支持，具有革命性的多精度推理性能，可加速各种当今热门的应用程序。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这款先进的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封装在外形小巧的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瓦低能耗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PCIe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中，且针对服务器横向扩展进行了优化，专为提供杰出的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性能而打造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V100(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Pcle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V100(SXM2)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V100S(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Pcle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几种类型的浮点运算性能和带宽有所不同。</a:t>
            </a:r>
            <a:br>
              <a:rPr lang="en-US" altLang="zh-CN" dirty="0"/>
            </a:br>
            <a:br>
              <a:rPr lang="zh-CN" altLang="en-US" dirty="0"/>
            </a:b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  <a:sym typeface="Arial Bold" pitchFamily="34" charset="0"/>
            </a:endParaRPr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  <a:sym typeface="Arial Bold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507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06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446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名称正式出现的位置是在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Fermi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年），在此之前它叫做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processor core 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也叫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streaming processors (SPs)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或者叫做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processors)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。衡量一张显卡的计算能力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dirty="0">
                <a:solidFill>
                  <a:srgbClr val="4D4D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Dispatch Port</a:t>
            </a:r>
            <a:r>
              <a:rPr lang="zh-CN" altLang="en-US" sz="1200" dirty="0">
                <a:solidFill>
                  <a:srgbClr val="4D4D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200" dirty="0">
                <a:solidFill>
                  <a:srgbClr val="4D4D4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Operand Collector</a:t>
            </a:r>
            <a:r>
              <a:rPr lang="zh-CN" altLang="en-US" dirty="0"/>
              <a:t>分派端口、操作数收集器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1"/>
                </a:solidFill>
              </a:rPr>
              <a:t>硬件上一个</a:t>
            </a:r>
            <a:r>
              <a:rPr lang="en-US" altLang="zh-CN" sz="1200" dirty="0">
                <a:solidFill>
                  <a:schemeClr val="tx1"/>
                </a:solidFill>
              </a:rPr>
              <a:t>SM</a:t>
            </a:r>
            <a:r>
              <a:rPr lang="zh-CN" altLang="en-US" sz="1200" dirty="0">
                <a:solidFill>
                  <a:schemeClr val="tx1"/>
                </a:solidFill>
              </a:rPr>
              <a:t>中的所有</a:t>
            </a:r>
            <a:r>
              <a:rPr lang="en-US" altLang="zh-CN" sz="1200" dirty="0">
                <a:solidFill>
                  <a:schemeClr val="tx1"/>
                </a:solidFill>
              </a:rPr>
              <a:t>SP</a:t>
            </a:r>
            <a:r>
              <a:rPr lang="zh-CN" altLang="en-US" sz="1200" dirty="0">
                <a:solidFill>
                  <a:schemeClr val="tx1"/>
                </a:solidFill>
              </a:rPr>
              <a:t>在物理上是分成了几个</a:t>
            </a:r>
            <a:r>
              <a:rPr lang="en-US" altLang="zh-CN" sz="1200" dirty="0">
                <a:solidFill>
                  <a:schemeClr val="tx1"/>
                </a:solidFill>
              </a:rPr>
              <a:t>Warp</a:t>
            </a:r>
            <a:r>
              <a:rPr lang="zh-CN" altLang="en-US" sz="1200" dirty="0">
                <a:solidFill>
                  <a:schemeClr val="tx1"/>
                </a:solidFill>
              </a:rPr>
              <a:t>，</a:t>
            </a:r>
            <a:r>
              <a:rPr lang="en-US" altLang="zh-CN" sz="1200" dirty="0">
                <a:solidFill>
                  <a:schemeClr val="tx1"/>
                </a:solidFill>
              </a:rPr>
              <a:t>warp</a:t>
            </a:r>
            <a:r>
              <a:rPr lang="zh-CN" altLang="en-US" sz="1200" dirty="0">
                <a:solidFill>
                  <a:schemeClr val="tx1"/>
                </a:solidFill>
              </a:rPr>
              <a:t>中的</a:t>
            </a:r>
            <a:r>
              <a:rPr lang="en-US" altLang="zh-CN" sz="1200" dirty="0">
                <a:solidFill>
                  <a:schemeClr val="tx1"/>
                </a:solidFill>
              </a:rPr>
              <a:t>SP</a:t>
            </a:r>
            <a:r>
              <a:rPr lang="zh-CN" altLang="en-US" sz="1200" dirty="0">
                <a:solidFill>
                  <a:schemeClr val="tx1"/>
                </a:solidFill>
              </a:rPr>
              <a:t>是可以同时工作的，但是执行相同的指令，一条指令同时发射给其中的所有的</a:t>
            </a:r>
            <a:r>
              <a:rPr lang="en-US" altLang="zh-CN" sz="1200" dirty="0">
                <a:solidFill>
                  <a:schemeClr val="tx1"/>
                </a:solidFill>
              </a:rPr>
              <a:t>SP</a:t>
            </a:r>
            <a:r>
              <a:rPr lang="zh-CN" altLang="en-US" sz="1200" dirty="0">
                <a:solidFill>
                  <a:schemeClr val="tx1"/>
                </a:solidFill>
              </a:rPr>
              <a:t>来执行的。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中，每一个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执行的最小单位；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GPU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规定同一</a:t>
            </a:r>
            <a:r>
              <a:rPr lang="en-US" altLang="zh-CN" dirty="0"/>
              <a:t>Warp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中所有线程在同一周期执行相同的指令，</a:t>
            </a:r>
            <a:r>
              <a:rPr lang="en-US" altLang="zh-CN" dirty="0"/>
              <a:t>Warp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发散分支过多会导致有效分支减少性能下降。</a:t>
            </a:r>
            <a:endParaRPr lang="zh-CN" altLang="en-US" sz="12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89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1314"/>
            <a:ext cx="12193057" cy="68606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9532-6D34-4C45-A76C-EF88F7E9DDBF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9382-A961-3048-8A95-785D36C388D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3587-8470-4FFC-BE24-B241F0D20324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76FA-F4C1-43A5-8D24-432DE8BDE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55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3587-8470-4FFC-BE24-B241F0D20324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76FA-F4C1-43A5-8D24-432DE8BDE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43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3587-8470-4FFC-BE24-B241F0D20324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76FA-F4C1-43A5-8D24-432DE8BDE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730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3587-8470-4FFC-BE24-B241F0D20324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76FA-F4C1-43A5-8D24-432DE8BDE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70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3587-8470-4FFC-BE24-B241F0D20324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76FA-F4C1-43A5-8D24-432DE8BDE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0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0" y="570"/>
            <a:ext cx="12192000" cy="6857431"/>
            <a:chOff x="0" y="0"/>
            <a:chExt cx="9144000" cy="5143073"/>
          </a:xfrm>
        </p:grpSpPr>
        <p:pic>
          <p:nvPicPr>
            <p:cNvPr id="12" name="图片 11" descr="PPT-02.jp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07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242247"/>
                </a:clrFrom>
                <a:clrTo>
                  <a:srgbClr val="242247">
                    <a:alpha val="0"/>
                  </a:srgbClr>
                </a:clrTo>
              </a:clrChange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29500" y="136615"/>
              <a:ext cx="1600200" cy="349159"/>
            </a:xfrm>
            <a:prstGeom prst="rect">
              <a:avLst/>
            </a:prstGeom>
            <a:solidFill>
              <a:srgbClr val="242247"/>
            </a:solidFill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9532-6D34-4C45-A76C-EF88F7E9DDBF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9382-A961-3048-8A95-785D36C388D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59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9532-6D34-4C45-A76C-EF88F7E9DDBF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9382-A961-3048-8A95-785D36C388D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03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3587-8470-4FFC-BE24-B241F0D20324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76FA-F4C1-43A5-8D24-432DE8BDE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93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3587-8470-4FFC-BE24-B241F0D20324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76FA-F4C1-43A5-8D24-432DE8BDE2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51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3587-8470-4FFC-BE24-B241F0D20324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76FA-F4C1-43A5-8D24-432DE8BDE2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71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3587-8470-4FFC-BE24-B241F0D20324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76FA-F4C1-43A5-8D24-432DE8BDE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6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3587-8470-4FFC-BE24-B241F0D20324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76FA-F4C1-43A5-8D24-432DE8BDE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94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3587-8470-4FFC-BE24-B241F0D20324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76FA-F4C1-43A5-8D24-432DE8BDE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5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82E79532-6D34-4C45-A76C-EF88F7E9DDBF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2021/11/29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D61C9382-A961-3048-8A95-785D36C388D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16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82E79532-6D34-4C45-A76C-EF88F7E9DDBF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2021/11/29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D61C9382-A961-3048-8A95-785D36C388D9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46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microsoft.com/office/2007/relationships/hdphoto" Target="../media/hdphoto2.wd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microsoft.com/office/2007/relationships/hdphoto" Target="../media/hdphoto2.wd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notesSlide" Target="../notesSlides/notesSlide32.xml"/><Relationship Id="rId7" Type="http://schemas.microsoft.com/office/2007/relationships/hdphoto" Target="../media/hdphoto2.wdp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image" Target="../media/image36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4.png"/><Relationship Id="rId7" Type="http://schemas.openxmlformats.org/officeDocument/2006/relationships/image" Target="../media/image39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.png"/><Relationship Id="rId7" Type="http://schemas.openxmlformats.org/officeDocument/2006/relationships/image" Target="../media/image44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developer.nvidia.com/cuda-gp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62942" y="2340689"/>
            <a:ext cx="10474512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/>
            <a:r>
              <a:rPr kumimoji="1" lang="en-US" altLang="zh-CN" sz="4267" b="1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GPU</a:t>
            </a:r>
            <a:r>
              <a:rPr kumimoji="1" lang="zh-CN" altLang="en-US" sz="4267" b="1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基础与效率优化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81241" y="3869116"/>
            <a:ext cx="3837910" cy="1135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FFFFFF"/>
                </a:solidFill>
                <a:latin typeface="微软雅黑"/>
                <a:ea typeface="微软雅黑"/>
              </a:rPr>
              <a:t>图文识别条线 </a:t>
            </a:r>
            <a:r>
              <a:rPr kumimoji="1" lang="en-US" altLang="zh-CN" sz="2400" dirty="0">
                <a:solidFill>
                  <a:srgbClr val="FFFFFF"/>
                </a:solidFill>
                <a:latin typeface="微软雅黑"/>
                <a:ea typeface="微软雅黑"/>
              </a:rPr>
              <a:t>2021-12-01</a:t>
            </a:r>
          </a:p>
          <a:p>
            <a:pPr algn="ctr" defTabSz="609585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刘驰</a:t>
            </a:r>
          </a:p>
        </p:txBody>
      </p:sp>
    </p:spTree>
    <p:extLst>
      <p:ext uri="{BB962C8B-B14F-4D97-AF65-F5344CB8AC3E}">
        <p14:creationId xmlns:p14="http://schemas.microsoft.com/office/powerpoint/2010/main" val="797042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396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CUDA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1005734"/>
            <a:ext cx="3986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CUDA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8900" y="1791478"/>
            <a:ext cx="10199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软件概念：</a:t>
            </a:r>
            <a:r>
              <a:rPr lang="en-US" altLang="zh-CN" sz="2400" b="1" dirty="0"/>
              <a:t>thread–&gt;block–&gt;grid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900904"/>
              </p:ext>
            </p:extLst>
          </p:nvPr>
        </p:nvGraphicFramePr>
        <p:xfrm>
          <a:off x="906340" y="2395389"/>
          <a:ext cx="6943116" cy="31503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4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4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7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类型</a:t>
                      </a:r>
                      <a:endParaRPr lang="en-US" altLang="zh-CN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特点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07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线程（</a:t>
                      </a:r>
                      <a:r>
                        <a:rPr lang="en-US" altLang="zh-CN" sz="1600" b="1" dirty="0"/>
                        <a:t>thread</a:t>
                      </a:r>
                      <a:r>
                        <a:rPr lang="zh-CN" altLang="en-US" sz="1600" dirty="0"/>
                        <a:t>）</a:t>
                      </a:r>
                      <a:endParaRPr lang="en-US" altLang="zh-CN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CUDA</a:t>
                      </a:r>
                      <a:r>
                        <a:rPr lang="zh-CN" altLang="en-US" sz="1600" dirty="0"/>
                        <a:t>中的基本执行单元，每个 </a:t>
                      </a:r>
                      <a:r>
                        <a:rPr lang="en-US" altLang="zh-CN" sz="1600" dirty="0"/>
                        <a:t>thread </a:t>
                      </a:r>
                      <a:r>
                        <a:rPr lang="zh-CN" altLang="en-US" sz="1600" dirty="0"/>
                        <a:t>都有自己的一份 </a:t>
                      </a:r>
                      <a:r>
                        <a:rPr lang="en-US" altLang="zh-CN" sz="1600" dirty="0"/>
                        <a:t>register </a:t>
                      </a:r>
                      <a:r>
                        <a:rPr lang="zh-CN" altLang="en-US" sz="1600" dirty="0"/>
                        <a:t>和 </a:t>
                      </a:r>
                      <a:r>
                        <a:rPr lang="en-US" altLang="zh-CN" sz="1600" dirty="0"/>
                        <a:t>local memory </a:t>
                      </a:r>
                      <a:r>
                        <a:rPr lang="zh-CN" altLang="en-US" sz="1600" dirty="0"/>
                        <a:t>的空间。</a:t>
                      </a:r>
                      <a:endParaRPr lang="en-US" altLang="zh-CN" sz="1600" dirty="0"/>
                    </a:p>
                    <a:p>
                      <a:pPr algn="l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所有的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thread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都共享一份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global memory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constant memory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、和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texture memory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82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线程块（</a:t>
                      </a:r>
                      <a:r>
                        <a:rPr lang="en-US" altLang="zh-CN" sz="1600" b="1" dirty="0"/>
                        <a:t>Block</a:t>
                      </a:r>
                      <a:r>
                        <a:rPr lang="zh-CN" altLang="en-US" sz="1600" dirty="0"/>
                        <a:t>）</a:t>
                      </a:r>
                      <a:endParaRPr lang="zh-CN" altLang="en-US" sz="1600" b="1" dirty="0"/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一组</a:t>
                      </a:r>
                      <a:r>
                        <a:rPr lang="en-US" altLang="zh-CN" sz="1600" dirty="0"/>
                        <a:t>thread</a:t>
                      </a:r>
                      <a:r>
                        <a:rPr lang="zh-CN" altLang="en-US" sz="1600" dirty="0"/>
                        <a:t>构成一个 </a:t>
                      </a:r>
                      <a:r>
                        <a:rPr lang="en-US" altLang="zh-CN" sz="1600" dirty="0"/>
                        <a:t>block</a:t>
                      </a:r>
                      <a:r>
                        <a:rPr lang="zh-CN" altLang="en-US" sz="1600" dirty="0"/>
                        <a:t>，这些</a:t>
                      </a:r>
                      <a:r>
                        <a:rPr lang="en-US" altLang="zh-CN" sz="1600" dirty="0"/>
                        <a:t>thread </a:t>
                      </a:r>
                      <a:r>
                        <a:rPr lang="zh-CN" altLang="en-US" sz="1600" dirty="0"/>
                        <a:t>共享一份</a:t>
                      </a:r>
                      <a:r>
                        <a:rPr lang="en-US" altLang="zh-CN" sz="1600" dirty="0"/>
                        <a:t>shared memory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block</a:t>
                      </a:r>
                      <a:r>
                        <a:rPr lang="zh-CN" altLang="en-US" sz="1600" dirty="0"/>
                        <a:t>可以呈一维、二维或者三维结构。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6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线程网格（</a:t>
                      </a:r>
                      <a:r>
                        <a:rPr lang="en-US" altLang="zh-CN" sz="1600" b="1" dirty="0"/>
                        <a:t>Grid</a:t>
                      </a:r>
                      <a:r>
                        <a:rPr lang="zh-CN" altLang="en-US" sz="1600" dirty="0"/>
                        <a:t>）</a:t>
                      </a:r>
                      <a:endParaRPr lang="zh-CN" altLang="en-US" sz="1600" b="1" dirty="0"/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若干个线程块可以组织成网格</a:t>
                      </a:r>
                      <a:r>
                        <a:rPr lang="en-US" altLang="zh-CN" sz="1600" dirty="0"/>
                        <a:t>grid</a:t>
                      </a:r>
                      <a:r>
                        <a:rPr lang="zh-CN" altLang="en-US" sz="1600" dirty="0"/>
                        <a:t>，不同的 </a:t>
                      </a:r>
                      <a:r>
                        <a:rPr lang="en-US" altLang="zh-CN" sz="1600" dirty="0"/>
                        <a:t>grid </a:t>
                      </a:r>
                      <a:r>
                        <a:rPr lang="zh-CN" altLang="en-US" sz="1600" dirty="0"/>
                        <a:t>则有各自的 </a:t>
                      </a:r>
                      <a:r>
                        <a:rPr lang="en-US" altLang="zh-CN" sz="1600" dirty="0"/>
                        <a:t>global memory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constant memory </a:t>
                      </a:r>
                      <a:r>
                        <a:rPr lang="zh-CN" altLang="en-US" sz="1600" dirty="0"/>
                        <a:t>和 </a:t>
                      </a:r>
                      <a:r>
                        <a:rPr lang="en-US" altLang="zh-CN" sz="1600" dirty="0"/>
                        <a:t>texture memory</a:t>
                      </a:r>
                      <a:r>
                        <a:rPr lang="zh-CN" altLang="en-US" sz="1600" dirty="0"/>
                        <a:t>。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5519" y="2713441"/>
            <a:ext cx="3620998" cy="327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5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396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CUDA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1005734"/>
            <a:ext cx="3986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CUDA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8900" y="1791478"/>
            <a:ext cx="10199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 软件抽象和硬件结构的对应关系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6340" y="2253143"/>
            <a:ext cx="1042605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Block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-&gt; 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</a:t>
            </a:r>
            <a:b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一个线程块内的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thread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只能在一个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上调度，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上可以同时存在多个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Block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被执行。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Warp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-&gt;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Block</a:t>
            </a:r>
            <a:b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Block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被划分成一块块的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warp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分别映射到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CUDA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核心阵列上执行，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Warp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调度和执行的基础概念，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Warp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是一起工作的，执行相同的指令。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5679" y="4515301"/>
            <a:ext cx="6314622" cy="234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3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396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CUDA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1005057"/>
            <a:ext cx="3268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CUDA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内存结构</a:t>
            </a:r>
          </a:p>
        </p:txBody>
      </p:sp>
      <p:sp>
        <p:nvSpPr>
          <p:cNvPr id="13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4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5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6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9713" y="182223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/>
            <a:r>
              <a:rPr lang="en-US" altLang="zh-CN" sz="2000" dirty="0"/>
              <a:t>GPU</a:t>
            </a:r>
            <a:r>
              <a:rPr lang="zh-CN" altLang="en-US" sz="2000" dirty="0"/>
              <a:t>中用于存储数据的结构有多种，分别是：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6607" y="4192138"/>
            <a:ext cx="3144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访问速度： 从左到右递减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0828" y="1646176"/>
            <a:ext cx="4500505" cy="4981692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525118"/>
              </p:ext>
            </p:extLst>
          </p:nvPr>
        </p:nvGraphicFramePr>
        <p:xfrm>
          <a:off x="269713" y="2513568"/>
          <a:ext cx="6309924" cy="150362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0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1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86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存储类型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寄存器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共享内存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常量内存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纹理内存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全局内存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带宽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~8TB/s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~8TB/s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~8TB/s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~8TB/s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~8TB/s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1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延迟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周期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1~32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400~600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400~600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400~600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131832" y="4827307"/>
            <a:ext cx="54402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寄存器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lvl="1" algn="just">
              <a:lnSpc>
                <a:spcPct val="100000"/>
              </a:lnSpc>
            </a:pPr>
            <a:r>
              <a:rPr lang="zh-CN" altLang="en-US" sz="1600" dirty="0"/>
              <a:t>片上，较小，线程私有</a:t>
            </a:r>
            <a:endParaRPr lang="en-US" altLang="zh-CN" sz="1600" dirty="0"/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共享内存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lvl="1" algn="just">
              <a:lnSpc>
                <a:spcPct val="100000"/>
              </a:lnSpc>
            </a:pPr>
            <a:r>
              <a:rPr lang="zh-CN" altLang="en-US" sz="1600" dirty="0"/>
              <a:t>片上，较小，</a:t>
            </a:r>
            <a:r>
              <a:rPr lang="en-US" altLang="zh-CN" sz="1600" dirty="0"/>
              <a:t>Block</a:t>
            </a:r>
            <a:r>
              <a:rPr lang="zh-CN" altLang="en-US" sz="1600" dirty="0"/>
              <a:t>中线程共享</a:t>
            </a:r>
            <a:endParaRPr lang="en-US" altLang="zh-CN" sz="1600" dirty="0"/>
          </a:p>
          <a:p>
            <a:pPr lvl="1" algn="just">
              <a:lnSpc>
                <a:spcPct val="100000"/>
              </a:lnSpc>
            </a:pPr>
            <a:r>
              <a:rPr lang="zh-CN" altLang="en-US" sz="1600" dirty="0"/>
              <a:t>速度接近于</a:t>
            </a:r>
            <a:r>
              <a:rPr lang="en-US" altLang="zh-CN" sz="1600" dirty="0"/>
              <a:t>Register</a:t>
            </a: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全局内存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lvl="1" algn="just">
              <a:lnSpc>
                <a:spcPct val="100000"/>
              </a:lnSpc>
            </a:pPr>
            <a:r>
              <a:rPr lang="zh-CN" altLang="en-US" sz="1600" dirty="0"/>
              <a:t>片下，较大，存放内核的输入输出数据，非高速缓存</a:t>
            </a:r>
            <a:endParaRPr lang="en-US" altLang="zh-CN" sz="1600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266947" y="3301367"/>
            <a:ext cx="5168010" cy="1707375"/>
          </a:xfrm>
          <a:prstGeom prst="straightConnector1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380720" y="2917414"/>
            <a:ext cx="6332027" cy="2599035"/>
          </a:xfrm>
          <a:prstGeom prst="straightConnector1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431486" y="5303481"/>
            <a:ext cx="5003471" cy="948190"/>
          </a:xfrm>
          <a:prstGeom prst="straightConnector1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大括号 20"/>
          <p:cNvSpPr/>
          <p:nvPr/>
        </p:nvSpPr>
        <p:spPr>
          <a:xfrm>
            <a:off x="1814034" y="4909005"/>
            <a:ext cx="267032" cy="13558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57898" y="540226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常用的存储器</a:t>
            </a:r>
          </a:p>
        </p:txBody>
      </p:sp>
    </p:spTree>
    <p:extLst>
      <p:ext uri="{BB962C8B-B14F-4D97-AF65-F5344CB8AC3E}">
        <p14:creationId xmlns:p14="http://schemas.microsoft.com/office/powerpoint/2010/main" val="215076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396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CUDA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1005057"/>
            <a:ext cx="4346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CUDA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程序的执行流程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42392" y="1660849"/>
            <a:ext cx="6036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把数据从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内存拷贝到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显存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调用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核函数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对存储在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显存中的数据进行操作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将数据从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显存传送回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内存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08915" y="1660849"/>
            <a:ext cx="2710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Host-&gt;Device;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Run GPU Kernel;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Device-&gt;Host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7149482" y="2249450"/>
            <a:ext cx="289249" cy="300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3578" y="3270749"/>
            <a:ext cx="6216679" cy="325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74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396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CUDA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835289" y="1005057"/>
            <a:ext cx="5126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CUDA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编程实例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矩阵乘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4479757" y="1763777"/>
            <a:ext cx="3648075" cy="2033431"/>
            <a:chOff x="1379465" y="1629423"/>
            <a:chExt cx="3648075" cy="203343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79465" y="1629423"/>
              <a:ext cx="3533775" cy="96202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79465" y="2681779"/>
              <a:ext cx="3648075" cy="981075"/>
            </a:xfrm>
            <a:prstGeom prst="rect">
              <a:avLst/>
            </a:prstGeom>
          </p:spPr>
        </p:pic>
        <p:sp>
          <p:nvSpPr>
            <p:cNvPr id="5" name="下箭头 4"/>
            <p:cNvSpPr/>
            <p:nvPr/>
          </p:nvSpPr>
          <p:spPr>
            <a:xfrm>
              <a:off x="3270660" y="2429610"/>
              <a:ext cx="268942" cy="225910"/>
            </a:xfrm>
            <a:prstGeom prst="downArrow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937676" y="4068572"/>
            <a:ext cx="178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B0F0"/>
                </a:solidFill>
              </a:rPr>
              <a:t>1. CPU:</a:t>
            </a:r>
            <a:endParaRPr lang="zh-CN" altLang="en-US" sz="2000" b="1" dirty="0">
              <a:solidFill>
                <a:srgbClr val="00B0F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9"/>
          <a:srcRect l="6675" t="11268" b="7105"/>
          <a:stretch/>
        </p:blipFill>
        <p:spPr>
          <a:xfrm>
            <a:off x="1271945" y="4582274"/>
            <a:ext cx="4204590" cy="20137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70952" y="5219809"/>
            <a:ext cx="2798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(M, K) x (N, K)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(M, 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070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396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CUDA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835289" y="1005057"/>
            <a:ext cx="5126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CUDA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编程实例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矩阵乘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41359" y="1528277"/>
            <a:ext cx="2404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B0F0"/>
                </a:solidFill>
              </a:rPr>
              <a:t>2.  GPU CUDA:</a:t>
            </a:r>
            <a:endParaRPr lang="zh-CN" altLang="en-US" sz="2000" b="1" dirty="0">
              <a:solidFill>
                <a:srgbClr val="00B0F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6627" y="1960283"/>
            <a:ext cx="632391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任务划分的一般原则：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保证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block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thread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数目是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的倍数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避免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block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过小：每一个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blcok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最少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128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256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thread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，一般最大不超过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1024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根据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kernel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需要的资源调整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block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，一般最大不超过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65535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763" y="5836739"/>
            <a:ext cx="5048250" cy="65722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835289" y="4267079"/>
            <a:ext cx="5725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根据右边计算过程，可以对任务做如下划分：</a:t>
            </a:r>
            <a:b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每个线程对应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中一个元素来进行计算，则每个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thread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需要从矩阵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中读取一行向量、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中读取一列向量，进行点积（在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方向循环累和），将结果写回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矩阵。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6903286" y="1473435"/>
            <a:ext cx="4379344" cy="4955021"/>
            <a:chOff x="6923834" y="1683171"/>
            <a:chExt cx="4379344" cy="4955021"/>
          </a:xfrm>
        </p:grpSpPr>
        <p:grpSp>
          <p:nvGrpSpPr>
            <p:cNvPr id="36" name="组合 35"/>
            <p:cNvGrpSpPr/>
            <p:nvPr/>
          </p:nvGrpSpPr>
          <p:grpSpPr>
            <a:xfrm>
              <a:off x="7622313" y="1683171"/>
              <a:ext cx="2982387" cy="1207176"/>
              <a:chOff x="7633707" y="1714947"/>
              <a:chExt cx="2982387" cy="1207176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7633707" y="1714947"/>
                <a:ext cx="298238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A_row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B_row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C_row</a:t>
                </a:r>
                <a:b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(M, K) x (N, K)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= (M, N)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下箭头 38"/>
              <p:cNvSpPr/>
              <p:nvPr/>
            </p:nvSpPr>
            <p:spPr>
              <a:xfrm>
                <a:off x="8990429" y="2696213"/>
                <a:ext cx="268942" cy="225910"/>
              </a:xfrm>
              <a:prstGeom prst="downArrow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23834" y="2777392"/>
              <a:ext cx="4379344" cy="3860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884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396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CUDA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835289" y="1005057"/>
            <a:ext cx="5126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CUDA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编程实例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矩阵乘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41359" y="1514892"/>
            <a:ext cx="2404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B0F0"/>
                </a:solidFill>
              </a:rPr>
              <a:t>2.  GPU CUDA:</a:t>
            </a:r>
            <a:endParaRPr lang="zh-CN" altLang="en-US" sz="2000" b="1" dirty="0">
              <a:solidFill>
                <a:srgbClr val="00B0F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1359" y="1995046"/>
            <a:ext cx="274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CUDA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核函数实现：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6327" y="2835162"/>
            <a:ext cx="6584485" cy="373189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3146327" y="1995046"/>
            <a:ext cx="5184987" cy="1055873"/>
            <a:chOff x="1493216" y="2103178"/>
            <a:chExt cx="5184987" cy="1055873"/>
          </a:xfrm>
        </p:grpSpPr>
        <p:sp>
          <p:nvSpPr>
            <p:cNvPr id="13" name="圆角矩形 12"/>
            <p:cNvSpPr/>
            <p:nvPr/>
          </p:nvSpPr>
          <p:spPr>
            <a:xfrm>
              <a:off x="1493216" y="2943294"/>
              <a:ext cx="961452" cy="215757"/>
            </a:xfrm>
            <a:prstGeom prst="round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984241" y="2103178"/>
              <a:ext cx="26939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CUDA</a:t>
              </a:r>
              <a:r>
                <a:rPr lang="zh-CN" altLang="en-US" sz="1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核函数关键字</a:t>
              </a:r>
              <a:endParaRPr lang="en-US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global</a:t>
              </a:r>
              <a:r>
                <a:rPr lang="zh-CN" altLang="en-US" sz="1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：主机端调用的核</a:t>
              </a:r>
              <a:endParaRPr lang="en-US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device</a:t>
              </a:r>
              <a:r>
                <a:rPr lang="zh-CN" altLang="en-US" sz="1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：设备端调用的核</a:t>
              </a: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2445249" y="2472510"/>
              <a:ext cx="1538992" cy="4761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7977561" y="4869094"/>
            <a:ext cx="1248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方向上累和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6438569" y="5073708"/>
            <a:ext cx="1538992" cy="4761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681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396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CUDA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835289" y="1005057"/>
            <a:ext cx="5126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CUDA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编程实例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矩阵乘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88262" y="1596685"/>
            <a:ext cx="6504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B0F0"/>
                </a:solidFill>
              </a:rPr>
              <a:t>2.  GPU CUDA:</a:t>
            </a:r>
            <a:endParaRPr lang="zh-CN" altLang="en-US" sz="2000" b="1" dirty="0">
              <a:solidFill>
                <a:srgbClr val="00B0F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32506" y="2054458"/>
            <a:ext cx="6504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① 主机端申请内存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marL="400050" indent="-400050">
              <a:buFont typeface="+mj-lt"/>
              <a:buAutoNum type="romanUcPeriod"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00050" indent="-400050">
              <a:buFont typeface="+mj-lt"/>
              <a:buAutoNum type="romanUcPeriod"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00050" indent="-400050">
              <a:buFont typeface="+mj-lt"/>
              <a:buAutoNum type="romanUcPeriod"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00050" indent="-400050">
              <a:buFont typeface="+mj-lt"/>
              <a:buAutoNum type="romanUcPeriod"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6954" y="2513012"/>
            <a:ext cx="4445059" cy="15255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6954" y="4678947"/>
            <a:ext cx="8103824" cy="174725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32506" y="4170099"/>
            <a:ext cx="4974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② 设备端申请显存，并把数据从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拷到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GPU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2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414" y="2454734"/>
            <a:ext cx="6798986" cy="1260386"/>
          </a:xfrm>
          <a:prstGeom prst="rect">
            <a:avLst/>
          </a:prstGeom>
        </p:spPr>
      </p:pic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396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CUDA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835289" y="1005057"/>
            <a:ext cx="5126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CUDA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编程实例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矩阵乘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88262" y="1596685"/>
            <a:ext cx="6504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B0F0"/>
                </a:solidFill>
              </a:rPr>
              <a:t>2.  GPU CUDA:</a:t>
            </a:r>
            <a:endParaRPr lang="zh-CN" altLang="en-US" sz="2000" b="1" dirty="0">
              <a:solidFill>
                <a:srgbClr val="00B0F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32506" y="2054458"/>
            <a:ext cx="6504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③ 调用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CUDA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核函数，执行计算：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④ 将计算结果从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GPU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显存拷到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⑤ 释放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GPU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空间：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5414" y="4132765"/>
            <a:ext cx="7084236" cy="30491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5414" y="4998311"/>
            <a:ext cx="3952875" cy="159067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571315" y="2690691"/>
            <a:ext cx="8293871" cy="1270752"/>
            <a:chOff x="3571315" y="2690691"/>
            <a:chExt cx="8293871" cy="1270752"/>
          </a:xfrm>
        </p:grpSpPr>
        <p:cxnSp>
          <p:nvCxnSpPr>
            <p:cNvPr id="18" name="直接箭头连接符 17"/>
            <p:cNvCxnSpPr>
              <a:endCxn id="19" idx="1"/>
            </p:cNvCxnSpPr>
            <p:nvPr/>
          </p:nvCxnSpPr>
          <p:spPr>
            <a:xfrm>
              <a:off x="3571315" y="3652843"/>
              <a:ext cx="1822799" cy="1547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5394114" y="3653666"/>
              <a:ext cx="6471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CUDA API</a:t>
              </a:r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host</a:t>
              </a:r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代码是异步的，该接口能够用来停下</a:t>
              </a:r>
              <a:r>
                <a:rPr lang="en-US" altLang="zh-CN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CPU</a:t>
              </a:r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等待</a:t>
              </a:r>
              <a:r>
                <a:rPr lang="en-US" altLang="zh-CN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CUDA</a:t>
              </a:r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中的操做完成</a:t>
              </a:r>
            </a:p>
          </p:txBody>
        </p:sp>
        <p:sp>
          <p:nvSpPr>
            <p:cNvPr id="24" name="线形标注 1(无边框) 23"/>
            <p:cNvSpPr/>
            <p:nvPr/>
          </p:nvSpPr>
          <p:spPr>
            <a:xfrm>
              <a:off x="6287550" y="2690691"/>
              <a:ext cx="1798179" cy="400692"/>
            </a:xfrm>
            <a:prstGeom prst="callout1">
              <a:avLst>
                <a:gd name="adj1" fmla="val 52083"/>
                <a:gd name="adj2" fmla="val 5411"/>
                <a:gd name="adj3" fmla="val 117628"/>
                <a:gd name="adj4" fmla="val -4558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Shared memory</a:t>
              </a:r>
              <a:r>
                <a:rPr lang="zh-CN" altLang="en-US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大小</a:t>
              </a:r>
            </a:p>
          </p:txBody>
        </p:sp>
        <p:sp>
          <p:nvSpPr>
            <p:cNvPr id="26" name="线形标注 1(无边框) 25"/>
            <p:cNvSpPr/>
            <p:nvPr/>
          </p:nvSpPr>
          <p:spPr>
            <a:xfrm>
              <a:off x="6195115" y="3202815"/>
              <a:ext cx="1325367" cy="400692"/>
            </a:xfrm>
            <a:prstGeom prst="callout1">
              <a:avLst>
                <a:gd name="adj1" fmla="val 64904"/>
                <a:gd name="adj2" fmla="val 14354"/>
                <a:gd name="adj3" fmla="val 20193"/>
                <a:gd name="adj4" fmla="val -36782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cudastream</a:t>
              </a: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051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396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CUDA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835289" y="1005057"/>
            <a:ext cx="5126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CUDA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编程实例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矩阵乘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35289" y="1536977"/>
            <a:ext cx="10199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B0F0"/>
                </a:solidFill>
              </a:rPr>
              <a:t>3.  GPU CUDA——Opt Use Shared Memory:</a:t>
            </a:r>
            <a:endParaRPr lang="zh-CN" altLang="en-US" sz="2000" b="1" dirty="0">
              <a:solidFill>
                <a:srgbClr val="00B0F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16627" y="2036343"/>
            <a:ext cx="7606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Shared Memory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使用：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适用场景：数据重复利用、全局内存合并、线程之间有共享数据场景；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Shared Memory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大小（如：开普勒架构，每个线程块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16KB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注意核函数内部添加必要的线程同步函数；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5929" y="2361467"/>
            <a:ext cx="4793464" cy="42505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18004" y="3882921"/>
            <a:ext cx="60451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可以对任务作如下划分：</a:t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让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TILE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块内的子线程先从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Global Memory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中读取分块矩阵数据，大小为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T_W*T_W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，并写入该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TILE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Shared Memory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中，计算时，每个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TILE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从共享内存中重复读取数据做乘、累加，以降低访问延迟。然后，让子块矩阵在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的行及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的列方向滑动，直到计算完所有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个元素的相乘相加。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8"/>
          <a:srcRect t="4571"/>
          <a:stretch/>
        </p:blipFill>
        <p:spPr>
          <a:xfrm>
            <a:off x="918004" y="5776955"/>
            <a:ext cx="6257925" cy="69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4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32F93A1-FC18-A04A-8499-412D5B447FA4}"/>
              </a:ext>
            </a:extLst>
          </p:cNvPr>
          <p:cNvGrpSpPr/>
          <p:nvPr/>
        </p:nvGrpSpPr>
        <p:grpSpPr>
          <a:xfrm>
            <a:off x="2181442" y="2156387"/>
            <a:ext cx="2600476" cy="2282644"/>
            <a:chOff x="1847528" y="2442503"/>
            <a:chExt cx="2600476" cy="228264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A1EA4E5-4E2F-3B47-A21B-66999A8E9DE7}"/>
                </a:ext>
              </a:extLst>
            </p:cNvPr>
            <p:cNvGrpSpPr/>
            <p:nvPr/>
          </p:nvGrpSpPr>
          <p:grpSpPr>
            <a:xfrm>
              <a:off x="2630726" y="2877894"/>
              <a:ext cx="1556665" cy="1480015"/>
              <a:chOff x="1302305" y="2020643"/>
              <a:chExt cx="1197175" cy="1197175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C46FA3E-6E8D-9042-B864-F1D8D16DB38A}"/>
                  </a:ext>
                </a:extLst>
              </p:cNvPr>
              <p:cNvGrpSpPr/>
              <p:nvPr/>
            </p:nvGrpSpPr>
            <p:grpSpPr>
              <a:xfrm>
                <a:off x="1302305" y="2020643"/>
                <a:ext cx="1197175" cy="1197175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26" name="同心圆 25">
                  <a:extLst>
                    <a:ext uri="{FF2B5EF4-FFF2-40B4-BE49-F238E27FC236}">
                      <a16:creationId xmlns:a16="http://schemas.microsoft.com/office/drawing/2014/main" id="{881D04C1-47EC-D645-95B2-ECA90C3BB113}"/>
                    </a:ext>
                  </a:extLst>
                </p:cNvPr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rgbClr val="FFFFFF"/>
                    </a:gs>
                    <a:gs pos="55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65000"/>
                      </a:srgb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zh-CN" altLang="en-US" kern="0">
                    <a:solidFill>
                      <a:srgbClr val="000000"/>
                    </a:solidFill>
                    <a:latin typeface="Arial Unicode MS"/>
                    <a:ea typeface="黑体"/>
                  </a:endParaRPr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2C2265F3-3743-6240-9F44-298523949784}"/>
                    </a:ext>
                  </a:extLst>
                </p:cNvPr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51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75000"/>
                      </a:srgb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zh-CN" altLang="en-US" kern="0">
                    <a:solidFill>
                      <a:srgbClr val="FFFFFF"/>
                    </a:solidFill>
                    <a:latin typeface="Arial Unicode MS"/>
                    <a:ea typeface="黑体"/>
                  </a:endParaRPr>
                </a:p>
              </p:txBody>
            </p:sp>
          </p:grpSp>
          <p:sp>
            <p:nvSpPr>
              <p:cNvPr id="25" name="TextBox 70">
                <a:extLst>
                  <a:ext uri="{FF2B5EF4-FFF2-40B4-BE49-F238E27FC236}">
                    <a16:creationId xmlns:a16="http://schemas.microsoft.com/office/drawing/2014/main" id="{D1D7F1D0-2763-A449-A25B-0106ADFDE470}"/>
                  </a:ext>
                </a:extLst>
              </p:cNvPr>
              <p:cNvSpPr txBox="1"/>
              <p:nvPr/>
            </p:nvSpPr>
            <p:spPr>
              <a:xfrm>
                <a:off x="1393021" y="2373758"/>
                <a:ext cx="1031040" cy="4481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zh-CN" altLang="en-US" sz="3600" b="1" kern="0" dirty="0">
                    <a:gradFill>
                      <a:gsLst>
                        <a:gs pos="44000">
                          <a:srgbClr val="7CB554"/>
                        </a:gs>
                        <a:gs pos="0">
                          <a:srgbClr val="006382"/>
                        </a:gs>
                        <a:gs pos="93750">
                          <a:srgbClr val="F95647"/>
                        </a:gs>
                        <a:gs pos="74000">
                          <a:srgbClr val="FAC14D"/>
                        </a:gs>
                      </a:gsLst>
                      <a:lin ang="2700000" scaled="0"/>
                    </a:gradFill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目录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D953029-5D26-8646-AA6B-67FA32EA2157}"/>
                </a:ext>
              </a:extLst>
            </p:cNvPr>
            <p:cNvGrpSpPr/>
            <p:nvPr/>
          </p:nvGrpSpPr>
          <p:grpSpPr>
            <a:xfrm>
              <a:off x="4182442" y="3163165"/>
              <a:ext cx="265562" cy="26556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2" name="同心圆 70">
                <a:extLst>
                  <a:ext uri="{FF2B5EF4-FFF2-40B4-BE49-F238E27FC236}">
                    <a16:creationId xmlns:a16="http://schemas.microsoft.com/office/drawing/2014/main" id="{14148112-07AB-FD46-8C09-4A879FA728F5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88944A0-D3CB-334A-9D4F-6C00F1357C3E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51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 Unicode MS"/>
                  <a:ea typeface="黑体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A9F3755-1B91-734D-BF58-98F845BC9F95}"/>
                </a:ext>
              </a:extLst>
            </p:cNvPr>
            <p:cNvGrpSpPr/>
            <p:nvPr/>
          </p:nvGrpSpPr>
          <p:grpSpPr>
            <a:xfrm>
              <a:off x="2558715" y="4323338"/>
              <a:ext cx="329802" cy="32980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0" name="同心圆 40">
                <a:extLst>
                  <a:ext uri="{FF2B5EF4-FFF2-40B4-BE49-F238E27FC236}">
                    <a16:creationId xmlns:a16="http://schemas.microsoft.com/office/drawing/2014/main" id="{30A520D1-FA14-B248-8F81-CA4DE6D36147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013EC43-A843-2D4D-AC13-A975F3EA3C88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51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 Unicode MS"/>
                  <a:ea typeface="黑体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BA017BA-1D2A-4A4D-A40A-5380AF2E63C8}"/>
                </a:ext>
              </a:extLst>
            </p:cNvPr>
            <p:cNvGrpSpPr/>
            <p:nvPr/>
          </p:nvGrpSpPr>
          <p:grpSpPr>
            <a:xfrm>
              <a:off x="3624100" y="4429252"/>
              <a:ext cx="295896" cy="29589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8" name="同心圆 43">
                <a:extLst>
                  <a:ext uri="{FF2B5EF4-FFF2-40B4-BE49-F238E27FC236}">
                    <a16:creationId xmlns:a16="http://schemas.microsoft.com/office/drawing/2014/main" id="{DC738806-72CF-BD49-BFE9-7510FCCFA109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B765387-B984-8D4F-8C44-A9910597C2C9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51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 Unicode MS"/>
                  <a:ea typeface="黑体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E0CDE96-8950-1D43-8E43-73572C0A0B74}"/>
                </a:ext>
              </a:extLst>
            </p:cNvPr>
            <p:cNvGrpSpPr/>
            <p:nvPr/>
          </p:nvGrpSpPr>
          <p:grpSpPr>
            <a:xfrm>
              <a:off x="2379151" y="2535671"/>
              <a:ext cx="509135" cy="50913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同心圆 50">
                <a:extLst>
                  <a:ext uri="{FF2B5EF4-FFF2-40B4-BE49-F238E27FC236}">
                    <a16:creationId xmlns:a16="http://schemas.microsoft.com/office/drawing/2014/main" id="{67690DEC-4145-F349-9367-6989DB7A6E4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EE71D04F-033C-A64C-92F6-C504FF9934AA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51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 Unicode MS"/>
                  <a:ea typeface="黑体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8D30D4F-F467-7040-80B9-EE17CF43B302}"/>
                </a:ext>
              </a:extLst>
            </p:cNvPr>
            <p:cNvGrpSpPr/>
            <p:nvPr/>
          </p:nvGrpSpPr>
          <p:grpSpPr>
            <a:xfrm>
              <a:off x="3513206" y="2442503"/>
              <a:ext cx="329363" cy="32936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70">
                <a:extLst>
                  <a:ext uri="{FF2B5EF4-FFF2-40B4-BE49-F238E27FC236}">
                    <a16:creationId xmlns:a16="http://schemas.microsoft.com/office/drawing/2014/main" id="{EA59F044-86D7-AC43-86FC-219BE4DACBD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1ED5B56-5DBC-5B4E-A01F-858016F54B5C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51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 Unicode MS"/>
                  <a:ea typeface="黑体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1D05E47-08BD-1449-B08A-1F2C0BAFD619}"/>
                </a:ext>
              </a:extLst>
            </p:cNvPr>
            <p:cNvGrpSpPr/>
            <p:nvPr/>
          </p:nvGrpSpPr>
          <p:grpSpPr>
            <a:xfrm>
              <a:off x="1847528" y="3566427"/>
              <a:ext cx="322211" cy="32221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" name="同心圆 73">
                <a:extLst>
                  <a:ext uri="{FF2B5EF4-FFF2-40B4-BE49-F238E27FC236}">
                    <a16:creationId xmlns:a16="http://schemas.microsoft.com/office/drawing/2014/main" id="{E5E9C9D0-6BEA-9F42-8D9D-554A01FB1500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C5ED816D-750B-1643-9368-EFF9297063B1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51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 Unicode MS"/>
                  <a:ea typeface="黑体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318707" y="3678326"/>
            <a:ext cx="4608515" cy="725075"/>
            <a:chOff x="5480725" y="3842710"/>
            <a:chExt cx="4608515" cy="725075"/>
          </a:xfrm>
        </p:grpSpPr>
        <p:sp>
          <p:nvSpPr>
            <p:cNvPr id="38" name="圆角矩形 37">
              <a:extLst>
                <a:ext uri="{FF2B5EF4-FFF2-40B4-BE49-F238E27FC236}">
                  <a16:creationId xmlns:a16="http://schemas.microsoft.com/office/drawing/2014/main" id="{56728508-0A95-C54C-82FF-C29BD79B1187}"/>
                </a:ext>
              </a:extLst>
            </p:cNvPr>
            <p:cNvSpPr/>
            <p:nvPr/>
          </p:nvSpPr>
          <p:spPr>
            <a:xfrm>
              <a:off x="5480725" y="3842710"/>
              <a:ext cx="4608515" cy="72507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5000">
                  <a:srgbClr val="FFFFFF"/>
                </a:gs>
                <a:gs pos="100000">
                  <a:srgbClr val="FFFFFF">
                    <a:lumMod val="85000"/>
                  </a:srgb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17400000" scaled="0"/>
              </a:gradFill>
              <a:prstDash val="solid"/>
              <a:miter lim="800000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Unicode MS" panose="020B0604020202020204" pitchFamily="34" charset="-122"/>
                <a:ea typeface="黑体"/>
              </a:endParaRPr>
            </a:p>
          </p:txBody>
        </p:sp>
        <p:sp>
          <p:nvSpPr>
            <p:cNvPr id="39" name="圆角矩形 38">
              <a:extLst>
                <a:ext uri="{FF2B5EF4-FFF2-40B4-BE49-F238E27FC236}">
                  <a16:creationId xmlns:a16="http://schemas.microsoft.com/office/drawing/2014/main" id="{66B93B8D-4335-0A4E-BDF5-E361C61C5AD5}"/>
                </a:ext>
              </a:extLst>
            </p:cNvPr>
            <p:cNvSpPr/>
            <p:nvPr/>
          </p:nvSpPr>
          <p:spPr>
            <a:xfrm>
              <a:off x="5581545" y="3950809"/>
              <a:ext cx="4393427" cy="526036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>
              <a:innerShdw blurRad="63500" dist="50800" dir="16200000">
                <a:prstClr val="black">
                  <a:alpha val="32000"/>
                </a:prstClr>
              </a:inn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Unicode MS" panose="020B0604020202020204" pitchFamily="34" charset="-122"/>
                <a:ea typeface="黑体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9590EE5-4212-8E41-90A2-488620768FEE}"/>
                </a:ext>
              </a:extLst>
            </p:cNvPr>
            <p:cNvSpPr/>
            <p:nvPr/>
          </p:nvSpPr>
          <p:spPr>
            <a:xfrm>
              <a:off x="5580284" y="3976083"/>
              <a:ext cx="462949" cy="46294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rial Unicode MS" panose="020B0604020202020204" pitchFamily="34" charset="-122"/>
              </a:endParaRPr>
            </a:p>
          </p:txBody>
        </p:sp>
        <p:sp>
          <p:nvSpPr>
            <p:cNvPr id="41" name="TextBox 70">
              <a:extLst>
                <a:ext uri="{FF2B5EF4-FFF2-40B4-BE49-F238E27FC236}">
                  <a16:creationId xmlns:a16="http://schemas.microsoft.com/office/drawing/2014/main" id="{2516F643-197F-3E4B-B974-50D56F7E095C}"/>
                </a:ext>
              </a:extLst>
            </p:cNvPr>
            <p:cNvSpPr txBox="1"/>
            <p:nvPr/>
          </p:nvSpPr>
          <p:spPr>
            <a:xfrm>
              <a:off x="5621273" y="4068860"/>
              <a:ext cx="3904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AC14D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03</a:t>
              </a:r>
              <a:endParaRPr lang="zh-CN" altLang="en-US" sz="2000" b="1" dirty="0">
                <a:solidFill>
                  <a:srgbClr val="FAC14D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5ABD74B-6D0B-7249-AC3B-4235822AE64C}"/>
                </a:ext>
              </a:extLst>
            </p:cNvPr>
            <p:cNvSpPr/>
            <p:nvPr/>
          </p:nvSpPr>
          <p:spPr>
            <a:xfrm>
              <a:off x="5735541" y="3978782"/>
              <a:ext cx="38375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18707" y="4579341"/>
            <a:ext cx="4608515" cy="725075"/>
            <a:chOff x="5480725" y="4743725"/>
            <a:chExt cx="4608515" cy="725075"/>
          </a:xfrm>
        </p:grpSpPr>
        <p:sp>
          <p:nvSpPr>
            <p:cNvPr id="43" name="圆角矩形 42">
              <a:extLst>
                <a:ext uri="{FF2B5EF4-FFF2-40B4-BE49-F238E27FC236}">
                  <a16:creationId xmlns:a16="http://schemas.microsoft.com/office/drawing/2014/main" id="{56728508-0A95-C54C-82FF-C29BD79B1187}"/>
                </a:ext>
              </a:extLst>
            </p:cNvPr>
            <p:cNvSpPr/>
            <p:nvPr/>
          </p:nvSpPr>
          <p:spPr>
            <a:xfrm>
              <a:off x="5480725" y="4743725"/>
              <a:ext cx="4608515" cy="72507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5000">
                  <a:srgbClr val="FFFFFF"/>
                </a:gs>
                <a:gs pos="100000">
                  <a:srgbClr val="FFFFFF">
                    <a:lumMod val="85000"/>
                  </a:srgb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17400000" scaled="0"/>
              </a:gradFill>
              <a:prstDash val="solid"/>
              <a:miter lim="800000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Unicode MS" panose="020B0604020202020204" pitchFamily="34" charset="-122"/>
                <a:ea typeface="黑体"/>
              </a:endParaRPr>
            </a:p>
          </p:txBody>
        </p:sp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66B93B8D-4335-0A4E-BDF5-E361C61C5AD5}"/>
                </a:ext>
              </a:extLst>
            </p:cNvPr>
            <p:cNvSpPr/>
            <p:nvPr/>
          </p:nvSpPr>
          <p:spPr>
            <a:xfrm>
              <a:off x="5581545" y="4851824"/>
              <a:ext cx="4393427" cy="526036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>
              <a:innerShdw blurRad="63500" dist="50800" dir="16200000">
                <a:prstClr val="black">
                  <a:alpha val="32000"/>
                </a:prstClr>
              </a:inn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Unicode MS" panose="020B0604020202020204" pitchFamily="34" charset="-122"/>
                <a:ea typeface="黑体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29590EE5-4212-8E41-90A2-488620768FEE}"/>
                </a:ext>
              </a:extLst>
            </p:cNvPr>
            <p:cNvSpPr/>
            <p:nvPr/>
          </p:nvSpPr>
          <p:spPr>
            <a:xfrm>
              <a:off x="5580284" y="4883368"/>
              <a:ext cx="462949" cy="46294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rial Unicode MS" panose="020B0604020202020204" pitchFamily="34" charset="-122"/>
              </a:endParaRPr>
            </a:p>
          </p:txBody>
        </p:sp>
        <p:sp>
          <p:nvSpPr>
            <p:cNvPr id="46" name="TextBox 70">
              <a:extLst>
                <a:ext uri="{FF2B5EF4-FFF2-40B4-BE49-F238E27FC236}">
                  <a16:creationId xmlns:a16="http://schemas.microsoft.com/office/drawing/2014/main" id="{2516F643-197F-3E4B-B974-50D56F7E095C}"/>
                </a:ext>
              </a:extLst>
            </p:cNvPr>
            <p:cNvSpPr txBox="1"/>
            <p:nvPr/>
          </p:nvSpPr>
          <p:spPr>
            <a:xfrm>
              <a:off x="5614617" y="4961665"/>
              <a:ext cx="3904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AC14D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04</a:t>
              </a:r>
              <a:endParaRPr lang="zh-CN" altLang="en-US" sz="2000" b="1" dirty="0">
                <a:solidFill>
                  <a:srgbClr val="FAC14D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5ABD74B-6D0B-7249-AC3B-4235822AE64C}"/>
                </a:ext>
              </a:extLst>
            </p:cNvPr>
            <p:cNvSpPr/>
            <p:nvPr/>
          </p:nvSpPr>
          <p:spPr>
            <a:xfrm>
              <a:off x="5735541" y="4879797"/>
              <a:ext cx="38375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18707" y="2812333"/>
            <a:ext cx="4608515" cy="725075"/>
            <a:chOff x="5480725" y="2082867"/>
            <a:chExt cx="4608515" cy="725075"/>
          </a:xfrm>
        </p:grpSpPr>
        <p:sp>
          <p:nvSpPr>
            <p:cNvPr id="48" name="圆角矩形 47">
              <a:extLst>
                <a:ext uri="{FF2B5EF4-FFF2-40B4-BE49-F238E27FC236}">
                  <a16:creationId xmlns:a16="http://schemas.microsoft.com/office/drawing/2014/main" id="{56728508-0A95-C54C-82FF-C29BD79B1187}"/>
                </a:ext>
              </a:extLst>
            </p:cNvPr>
            <p:cNvSpPr/>
            <p:nvPr/>
          </p:nvSpPr>
          <p:spPr>
            <a:xfrm>
              <a:off x="5480725" y="2082867"/>
              <a:ext cx="4608515" cy="72507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5000">
                  <a:srgbClr val="FFFFFF"/>
                </a:gs>
                <a:gs pos="100000">
                  <a:srgbClr val="FFFFFF">
                    <a:lumMod val="85000"/>
                  </a:srgb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17400000" scaled="0"/>
              </a:gradFill>
              <a:prstDash val="solid"/>
              <a:miter lim="800000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Unicode MS" panose="020B0604020202020204" pitchFamily="34" charset="-122"/>
                <a:ea typeface="黑体"/>
              </a:endParaRPr>
            </a:p>
          </p:txBody>
        </p:sp>
        <p:sp>
          <p:nvSpPr>
            <p:cNvPr id="49" name="圆角矩形 48">
              <a:extLst>
                <a:ext uri="{FF2B5EF4-FFF2-40B4-BE49-F238E27FC236}">
                  <a16:creationId xmlns:a16="http://schemas.microsoft.com/office/drawing/2014/main" id="{66B93B8D-4335-0A4E-BDF5-E361C61C5AD5}"/>
                </a:ext>
              </a:extLst>
            </p:cNvPr>
            <p:cNvSpPr/>
            <p:nvPr/>
          </p:nvSpPr>
          <p:spPr>
            <a:xfrm>
              <a:off x="5581545" y="2190966"/>
              <a:ext cx="4393427" cy="526036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>
              <a:innerShdw blurRad="63500" dist="50800" dir="16200000">
                <a:prstClr val="black">
                  <a:alpha val="32000"/>
                </a:prstClr>
              </a:inn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Unicode MS" panose="020B0604020202020204" pitchFamily="34" charset="-122"/>
                <a:ea typeface="黑体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9590EE5-4212-8E41-90A2-488620768FEE}"/>
                </a:ext>
              </a:extLst>
            </p:cNvPr>
            <p:cNvSpPr/>
            <p:nvPr/>
          </p:nvSpPr>
          <p:spPr>
            <a:xfrm>
              <a:off x="5581545" y="2207219"/>
              <a:ext cx="462949" cy="46294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rial Unicode MS" panose="020B0604020202020204" pitchFamily="34" charset="-122"/>
              </a:endParaRPr>
            </a:p>
          </p:txBody>
        </p:sp>
        <p:sp>
          <p:nvSpPr>
            <p:cNvPr id="51" name="TextBox 70">
              <a:extLst>
                <a:ext uri="{FF2B5EF4-FFF2-40B4-BE49-F238E27FC236}">
                  <a16:creationId xmlns:a16="http://schemas.microsoft.com/office/drawing/2014/main" id="{2516F643-197F-3E4B-B974-50D56F7E095C}"/>
                </a:ext>
              </a:extLst>
            </p:cNvPr>
            <p:cNvSpPr txBox="1"/>
            <p:nvPr/>
          </p:nvSpPr>
          <p:spPr>
            <a:xfrm>
              <a:off x="5617811" y="2284805"/>
              <a:ext cx="3904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AC14D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02</a:t>
              </a:r>
              <a:endParaRPr lang="zh-CN" altLang="en-US" sz="2000" b="1" dirty="0">
                <a:solidFill>
                  <a:srgbClr val="FAC14D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5ABD74B-6D0B-7249-AC3B-4235822AE64C}"/>
                </a:ext>
              </a:extLst>
            </p:cNvPr>
            <p:cNvSpPr/>
            <p:nvPr/>
          </p:nvSpPr>
          <p:spPr>
            <a:xfrm>
              <a:off x="5735541" y="2218939"/>
              <a:ext cx="38375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18707" y="1906913"/>
            <a:ext cx="4608515" cy="725075"/>
            <a:chOff x="5455275" y="1177447"/>
            <a:chExt cx="4608515" cy="725075"/>
          </a:xfrm>
        </p:grpSpPr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56728508-0A95-C54C-82FF-C29BD79B1187}"/>
                </a:ext>
              </a:extLst>
            </p:cNvPr>
            <p:cNvSpPr/>
            <p:nvPr/>
          </p:nvSpPr>
          <p:spPr>
            <a:xfrm>
              <a:off x="5455275" y="1177447"/>
              <a:ext cx="4608515" cy="72507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5000">
                  <a:srgbClr val="FFFFFF"/>
                </a:gs>
                <a:gs pos="100000">
                  <a:srgbClr val="FFFFFF">
                    <a:lumMod val="85000"/>
                  </a:srgb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17400000" scaled="0"/>
              </a:gradFill>
              <a:prstDash val="solid"/>
              <a:miter lim="800000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Unicode MS" panose="020B0604020202020204" pitchFamily="34" charset="-122"/>
                <a:ea typeface="黑体"/>
              </a:endParaRPr>
            </a:p>
          </p:txBody>
        </p:sp>
        <p:sp>
          <p:nvSpPr>
            <p:cNvPr id="54" name="圆角矩形 53">
              <a:extLst>
                <a:ext uri="{FF2B5EF4-FFF2-40B4-BE49-F238E27FC236}">
                  <a16:creationId xmlns:a16="http://schemas.microsoft.com/office/drawing/2014/main" id="{66B93B8D-4335-0A4E-BDF5-E361C61C5AD5}"/>
                </a:ext>
              </a:extLst>
            </p:cNvPr>
            <p:cNvSpPr/>
            <p:nvPr/>
          </p:nvSpPr>
          <p:spPr>
            <a:xfrm>
              <a:off x="5556095" y="1285546"/>
              <a:ext cx="4393427" cy="526036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>
              <a:innerShdw blurRad="63500" dist="50800" dir="16200000">
                <a:prstClr val="black">
                  <a:alpha val="32000"/>
                </a:prstClr>
              </a:inn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Unicode MS" panose="020B0604020202020204" pitchFamily="34" charset="-122"/>
                <a:ea typeface="黑体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9590EE5-4212-8E41-90A2-488620768FEE}"/>
                </a:ext>
              </a:extLst>
            </p:cNvPr>
            <p:cNvSpPr/>
            <p:nvPr/>
          </p:nvSpPr>
          <p:spPr>
            <a:xfrm>
              <a:off x="5556094" y="1296070"/>
              <a:ext cx="462949" cy="46294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rial Unicode MS" panose="020B0604020202020204" pitchFamily="34" charset="-122"/>
              </a:endParaRPr>
            </a:p>
          </p:txBody>
        </p:sp>
        <p:sp>
          <p:nvSpPr>
            <p:cNvPr id="56" name="TextBox 70">
              <a:extLst>
                <a:ext uri="{FF2B5EF4-FFF2-40B4-BE49-F238E27FC236}">
                  <a16:creationId xmlns:a16="http://schemas.microsoft.com/office/drawing/2014/main" id="{2516F643-197F-3E4B-B974-50D56F7E095C}"/>
                </a:ext>
              </a:extLst>
            </p:cNvPr>
            <p:cNvSpPr txBox="1"/>
            <p:nvPr/>
          </p:nvSpPr>
          <p:spPr>
            <a:xfrm>
              <a:off x="5592361" y="1382808"/>
              <a:ext cx="3904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AC14D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01</a:t>
              </a:r>
              <a:endParaRPr lang="zh-CN" altLang="en-US" sz="2000" b="1" dirty="0">
                <a:solidFill>
                  <a:srgbClr val="FAC14D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5ABD74B-6D0B-7249-AC3B-4235822AE64C}"/>
                </a:ext>
              </a:extLst>
            </p:cNvPr>
            <p:cNvSpPr/>
            <p:nvPr/>
          </p:nvSpPr>
          <p:spPr>
            <a:xfrm>
              <a:off x="5710091" y="1313519"/>
              <a:ext cx="38375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5459255" y="2035329"/>
            <a:ext cx="1938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459255" y="2981702"/>
            <a:ext cx="42425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  <a:endParaRPr kumimoji="1"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42317" y="3825560"/>
            <a:ext cx="42425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端效率优化常用方法</a:t>
            </a:r>
          </a:p>
        </p:txBody>
      </p:sp>
      <p:sp>
        <p:nvSpPr>
          <p:cNvPr id="62" name="矩形 61"/>
          <p:cNvSpPr/>
          <p:nvPr/>
        </p:nvSpPr>
        <p:spPr>
          <a:xfrm>
            <a:off x="5433175" y="4732845"/>
            <a:ext cx="42425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典型案例分析</a:t>
            </a:r>
          </a:p>
        </p:txBody>
      </p:sp>
    </p:spTree>
    <p:extLst>
      <p:ext uri="{BB962C8B-B14F-4D97-AF65-F5344CB8AC3E}">
        <p14:creationId xmlns:p14="http://schemas.microsoft.com/office/powerpoint/2010/main" val="2689978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095" y="903857"/>
            <a:ext cx="5090706" cy="4972318"/>
          </a:xfrm>
          <a:prstGeom prst="rect">
            <a:avLst/>
          </a:prstGeom>
        </p:spPr>
      </p:pic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396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CUDA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835289" y="1005057"/>
            <a:ext cx="5126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CUDA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编程实例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矩阵乘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6913" y="1560387"/>
            <a:ext cx="1019988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B0F0"/>
                </a:solidFill>
              </a:rPr>
              <a:t>3.  GPU CUDA——Opt Use Shared Memory: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核函数实现：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359" y="2639021"/>
            <a:ext cx="5934075" cy="37528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88940" y="4282056"/>
            <a:ext cx="1448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TILE</a:t>
            </a:r>
            <a:r>
              <a:rPr lang="zh-CN" altLang="en-US" sz="1200" dirty="0">
                <a:solidFill>
                  <a:srgbClr val="FF0000"/>
                </a:solidFill>
              </a:rPr>
              <a:t>内部循环累加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6998548" y="4515446"/>
            <a:ext cx="285829" cy="117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084782" y="803107"/>
            <a:ext cx="1671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TILE </a:t>
            </a:r>
            <a:r>
              <a:rPr lang="zh-CN" altLang="en-US" sz="1200" dirty="0">
                <a:solidFill>
                  <a:srgbClr val="FF0000"/>
                </a:solidFill>
              </a:rPr>
              <a:t>在</a:t>
            </a:r>
            <a:r>
              <a:rPr lang="en-US" altLang="zh-CN" sz="1200" dirty="0">
                <a:solidFill>
                  <a:srgbClr val="FF0000"/>
                </a:solidFill>
              </a:rPr>
              <a:t>K</a:t>
            </a:r>
            <a:r>
              <a:rPr lang="zh-CN" altLang="en-US" sz="1200" dirty="0">
                <a:solidFill>
                  <a:srgbClr val="FF0000"/>
                </a:solidFill>
              </a:rPr>
              <a:t>方向移动累和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613268" y="1038067"/>
            <a:ext cx="285827" cy="219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7284377" y="3618307"/>
            <a:ext cx="2537717" cy="445667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284378" y="5160182"/>
            <a:ext cx="3914454" cy="513708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9095" y="5949620"/>
            <a:ext cx="2962318" cy="7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14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396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CUDA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835289" y="1005057"/>
            <a:ext cx="5126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CUDA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编程实例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矩阵乘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35289" y="1735128"/>
            <a:ext cx="6504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B0F0"/>
                </a:solidFill>
              </a:rPr>
              <a:t>4.  GPU </a:t>
            </a:r>
            <a:r>
              <a:rPr lang="en-US" altLang="zh-CN" sz="2000" b="1" dirty="0" err="1">
                <a:solidFill>
                  <a:srgbClr val="00B0F0"/>
                </a:solidFill>
              </a:rPr>
              <a:t>cublas</a:t>
            </a:r>
            <a:r>
              <a:rPr lang="en-US" altLang="zh-CN" sz="2000" b="1" dirty="0">
                <a:solidFill>
                  <a:srgbClr val="00B0F0"/>
                </a:solidFill>
              </a:rPr>
              <a:t>:</a:t>
            </a:r>
            <a:endParaRPr lang="zh-CN" altLang="en-US" sz="2000" b="1" dirty="0">
              <a:solidFill>
                <a:srgbClr val="00B0F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73602" y="2311312"/>
            <a:ext cx="6504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调用</a:t>
            </a:r>
            <a:r>
              <a:rPr lang="en-US" altLang="zh-CN" b="1" dirty="0" err="1"/>
              <a:t>Cublas</a:t>
            </a:r>
            <a:r>
              <a:rPr lang="zh-CN" altLang="en-US" dirty="0"/>
              <a:t>矩阵乘法库，执行计算：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  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1950" y="2786062"/>
            <a:ext cx="4756150" cy="243693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631949" y="5435029"/>
            <a:ext cx="5529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注意</a:t>
            </a:r>
            <a:r>
              <a:rPr lang="zh-CN" altLang="en-US" dirty="0"/>
              <a:t>：默认</a:t>
            </a:r>
            <a:r>
              <a:rPr lang="en-US" altLang="zh-CN" dirty="0" err="1"/>
              <a:t>cublas</a:t>
            </a:r>
            <a:r>
              <a:rPr lang="zh-CN" altLang="en-US" dirty="0"/>
              <a:t>矩阵排布为“</a:t>
            </a:r>
            <a:r>
              <a:rPr lang="en-US" altLang="zh-CN" dirty="0" err="1"/>
              <a:t>ColMajor</a:t>
            </a:r>
            <a:r>
              <a:rPr lang="zh-CN" altLang="en-US" dirty="0"/>
              <a:t>”（列主序），</a:t>
            </a:r>
            <a:r>
              <a:rPr lang="en-US" altLang="zh-CN" dirty="0"/>
              <a:t>CPU</a:t>
            </a:r>
            <a:r>
              <a:rPr lang="zh-CN" altLang="en-US" dirty="0"/>
              <a:t>存储默认排布为“</a:t>
            </a:r>
            <a:r>
              <a:rPr lang="en-US" altLang="zh-CN" dirty="0" err="1"/>
              <a:t>rowMajor</a:t>
            </a:r>
            <a:r>
              <a:rPr lang="zh-CN" altLang="en-US" dirty="0"/>
              <a:t>”（行主序），调用接口时需要注意。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339464" y="2786062"/>
            <a:ext cx="3544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行主序：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A_row</a:t>
            </a:r>
            <a:r>
              <a:rPr lang="zh-CN" altLang="en-US" dirty="0"/>
              <a:t> </a:t>
            </a:r>
            <a:r>
              <a:rPr lang="en-US" altLang="zh-CN" dirty="0"/>
              <a:t>x </a:t>
            </a:r>
            <a:r>
              <a:rPr lang="en-US" altLang="zh-CN" dirty="0" err="1"/>
              <a:t>B_row</a:t>
            </a:r>
            <a:r>
              <a:rPr lang="en-US" altLang="zh-CN" dirty="0"/>
              <a:t> = </a:t>
            </a:r>
            <a:r>
              <a:rPr lang="en-US" altLang="zh-CN" dirty="0" err="1"/>
              <a:t>C_row</a:t>
            </a:r>
            <a:br>
              <a:rPr lang="en-US" altLang="zh-CN" dirty="0"/>
            </a:br>
            <a:r>
              <a:rPr lang="en-US" altLang="zh-CN" dirty="0"/>
              <a:t>      (M, K) x (N, K)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   = (M, N)</a:t>
            </a:r>
          </a:p>
          <a:p>
            <a:endParaRPr lang="en-US" altLang="zh-CN" dirty="0"/>
          </a:p>
          <a:p>
            <a:r>
              <a:rPr lang="zh-CN" altLang="en-US" dirty="0"/>
              <a:t>转换到列主序（转置）：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B_col</a:t>
            </a:r>
            <a:r>
              <a:rPr lang="zh-CN" altLang="en-US" dirty="0"/>
              <a:t> </a:t>
            </a:r>
            <a:r>
              <a:rPr lang="en-US" altLang="zh-CN" dirty="0"/>
              <a:t>x </a:t>
            </a:r>
            <a:r>
              <a:rPr lang="en-US" altLang="zh-CN" dirty="0" err="1"/>
              <a:t>A_col</a:t>
            </a:r>
            <a:r>
              <a:rPr lang="en-US" altLang="zh-CN" dirty="0"/>
              <a:t> = </a:t>
            </a:r>
            <a:r>
              <a:rPr lang="en-US" altLang="zh-CN" dirty="0" err="1"/>
              <a:t>C_col</a:t>
            </a:r>
            <a:endParaRPr lang="en-US" altLang="zh-CN" dirty="0"/>
          </a:p>
          <a:p>
            <a:r>
              <a:rPr lang="en-US" altLang="zh-CN" dirty="0"/>
              <a:t>      (K, N)</a:t>
            </a:r>
            <a:r>
              <a:rPr lang="en-US" altLang="zh-CN" dirty="0">
                <a:solidFill>
                  <a:srgbClr val="FF0000"/>
                </a:solidFill>
              </a:rPr>
              <a:t>T </a:t>
            </a:r>
            <a:r>
              <a:rPr lang="en-US" altLang="zh-CN" dirty="0"/>
              <a:t>x (K, M) = (N, M)</a:t>
            </a:r>
          </a:p>
          <a:p>
            <a:r>
              <a:rPr lang="en-US" altLang="zh-CN" dirty="0"/>
              <a:t>      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C_col</a:t>
            </a:r>
            <a:r>
              <a:rPr lang="en-US" altLang="zh-CN" dirty="0"/>
              <a:t>(N, M) </a:t>
            </a:r>
            <a:r>
              <a:rPr lang="en-US" altLang="zh-CN" dirty="0">
                <a:sym typeface="Wingdings" panose="05000000000000000000" pitchFamily="2" charset="2"/>
              </a:rPr>
              <a:t> </a:t>
            </a:r>
            <a:r>
              <a:rPr lang="en-US" altLang="zh-CN" dirty="0" err="1">
                <a:sym typeface="Wingdings" panose="05000000000000000000" pitchFamily="2" charset="2"/>
              </a:rPr>
              <a:t>C_row</a:t>
            </a:r>
            <a:r>
              <a:rPr lang="en-US" altLang="zh-CN" dirty="0">
                <a:sym typeface="Wingdings" panose="05000000000000000000" pitchFamily="2" charset="2"/>
              </a:rPr>
              <a:t>(M, N)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     </a:t>
            </a:r>
            <a:r>
              <a:rPr lang="en-US" altLang="zh-CN" dirty="0" err="1">
                <a:sym typeface="Wingdings" panose="05000000000000000000" pitchFamily="2" charset="2"/>
              </a:rPr>
              <a:t>lda</a:t>
            </a:r>
            <a:r>
              <a:rPr lang="en-US" altLang="zh-CN" dirty="0">
                <a:sym typeface="Wingdings" panose="05000000000000000000" pitchFamily="2" charset="2"/>
              </a:rPr>
              <a:t> = K, </a:t>
            </a:r>
            <a:r>
              <a:rPr lang="en-US" altLang="zh-CN" dirty="0" err="1">
                <a:sym typeface="Wingdings" panose="05000000000000000000" pitchFamily="2" charset="2"/>
              </a:rPr>
              <a:t>ldb</a:t>
            </a:r>
            <a:r>
              <a:rPr lang="en-US" altLang="zh-CN" dirty="0">
                <a:sym typeface="Wingdings" panose="05000000000000000000" pitchFamily="2" charset="2"/>
              </a:rPr>
              <a:t> = k, </a:t>
            </a:r>
            <a:r>
              <a:rPr lang="en-US" altLang="zh-CN" dirty="0" err="1">
                <a:sym typeface="Wingdings" panose="05000000000000000000" pitchFamily="2" charset="2"/>
              </a:rPr>
              <a:t>ldc</a:t>
            </a:r>
            <a:r>
              <a:rPr lang="en-US" altLang="zh-CN" dirty="0">
                <a:sym typeface="Wingdings" panose="05000000000000000000" pitchFamily="2" charset="2"/>
              </a:rPr>
              <a:t> = 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0162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396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CUDA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35289" y="1560388"/>
            <a:ext cx="7495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效率对比：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环境：</a:t>
            </a:r>
            <a:r>
              <a:rPr lang="en-US" altLang="zh-CN" sz="2000" dirty="0"/>
              <a:t>CPU: Intel(R) E5-2667;     GPU: P4;  	</a:t>
            </a:r>
            <a:r>
              <a:rPr lang="en-US" altLang="zh-CN" sz="2000" dirty="0" err="1"/>
              <a:t>cuda</a:t>
            </a:r>
            <a:r>
              <a:rPr lang="en-US" altLang="zh-CN" sz="2000" dirty="0"/>
              <a:t>: 10.1</a:t>
            </a:r>
            <a:endParaRPr lang="zh-CN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65763"/>
              </p:ext>
            </p:extLst>
          </p:nvPr>
        </p:nvGraphicFramePr>
        <p:xfrm>
          <a:off x="1186210" y="2778606"/>
          <a:ext cx="10022897" cy="23045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67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86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0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31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329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矩阵规模（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M,N,K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CPU/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GPU-CUDA/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GPU-CUDA-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Shared_Mem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Shared_Mem_opt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倍</a:t>
                      </a:r>
                      <a:endParaRPr lang="zh-CN" altLang="en-US" sz="16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Cublas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Cublas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提升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9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(256, 256,</a:t>
                      </a:r>
                      <a:r>
                        <a:rPr lang="en-US" altLang="zh-CN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256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48.17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1.355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0.421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3.22 </a:t>
                      </a:r>
                      <a:endParaRPr lang="en-US" altLang="zh-CN" sz="1600" b="0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0.022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19.14 </a:t>
                      </a:r>
                      <a:endParaRPr lang="en-US" altLang="zh-CN" sz="1600" b="0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(512, 512, 512)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383.4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8.35</a:t>
                      </a:r>
                      <a:endParaRPr lang="zh-CN" altLang="en-US" b="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2.16</a:t>
                      </a:r>
                      <a:endParaRPr lang="zh-CN" altLang="en-US" b="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3.87 </a:t>
                      </a:r>
                      <a:endParaRPr lang="en-US" altLang="zh-CN" sz="1600" b="0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0.088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24.55 </a:t>
                      </a:r>
                      <a:endParaRPr lang="en-US" altLang="zh-CN" sz="1600" b="0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(1024, 1024, 1024)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3062.8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65.56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17.14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3.82 </a:t>
                      </a:r>
                      <a:endParaRPr lang="en-US" altLang="zh-CN" sz="1600" b="0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0.541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31.68 </a:t>
                      </a:r>
                      <a:endParaRPr lang="en-US" altLang="zh-CN" sz="1600" b="0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3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(256, 512, 1024)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388,25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8.57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2.33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3.68 </a:t>
                      </a:r>
                      <a:endParaRPr lang="en-US" altLang="zh-CN" sz="1600" b="0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0.096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24.27 </a:t>
                      </a:r>
                      <a:endParaRPr lang="en-US" altLang="zh-CN" sz="1600" b="0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835289" y="1005057"/>
            <a:ext cx="5126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CUDA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编程实例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矩阵乘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01025" y="5188821"/>
            <a:ext cx="100464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可以看到，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cublas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相对手写的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cuda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核函数优势是比较明显的，矩阵乘，一般情况还是推荐调用官方提供的库函数。</a:t>
            </a:r>
          </a:p>
        </p:txBody>
      </p:sp>
    </p:spTree>
    <p:extLst>
      <p:ext uri="{BB962C8B-B14F-4D97-AF65-F5344CB8AC3E}">
        <p14:creationId xmlns:p14="http://schemas.microsoft.com/office/powerpoint/2010/main" val="4071016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396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CUDA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35288" y="1700248"/>
            <a:ext cx="801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/>
              <a:t>Nvprof</a:t>
            </a:r>
            <a:r>
              <a:rPr lang="en-US" altLang="zh-CN" sz="2000" dirty="0"/>
              <a:t> </a:t>
            </a:r>
            <a:r>
              <a:rPr lang="zh-CN" altLang="en-US" sz="2000" dirty="0"/>
              <a:t>热点：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调用方式：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cuda_path</a:t>
            </a:r>
            <a:r>
              <a:rPr lang="en-US" altLang="zh-CN" sz="2000" dirty="0"/>
              <a:t>/bin/</a:t>
            </a:r>
            <a:r>
              <a:rPr lang="en-US" altLang="zh-CN" sz="2000" dirty="0" err="1"/>
              <a:t>nvprof</a:t>
            </a:r>
            <a:r>
              <a:rPr lang="en-US" altLang="zh-CN" sz="2000" dirty="0"/>
              <a:t>  ./</a:t>
            </a:r>
            <a:r>
              <a:rPr lang="en-US" altLang="zh-CN" sz="2000" dirty="0" err="1"/>
              <a:t>test_xx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</a:t>
            </a:r>
            <a:endParaRPr lang="zh-CN" altLang="en-US" sz="2000" dirty="0"/>
          </a:p>
        </p:txBody>
      </p:sp>
      <p:sp>
        <p:nvSpPr>
          <p:cNvPr id="13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835289" y="1005057"/>
            <a:ext cx="5126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CUDA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编程实例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矩阵乘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6627" y="5704275"/>
            <a:ext cx="84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nvprof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可以打印出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GPU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核函数、接口调用情况，可由此看出耗时热点情况。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288" y="2772283"/>
            <a:ext cx="11053763" cy="283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77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32F93A1-FC18-A04A-8499-412D5B447FA4}"/>
              </a:ext>
            </a:extLst>
          </p:cNvPr>
          <p:cNvGrpSpPr/>
          <p:nvPr/>
        </p:nvGrpSpPr>
        <p:grpSpPr>
          <a:xfrm>
            <a:off x="2181442" y="2156387"/>
            <a:ext cx="2600476" cy="2282644"/>
            <a:chOff x="1847528" y="2442503"/>
            <a:chExt cx="2600476" cy="228264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A1EA4E5-4E2F-3B47-A21B-66999A8E9DE7}"/>
                </a:ext>
              </a:extLst>
            </p:cNvPr>
            <p:cNvGrpSpPr/>
            <p:nvPr/>
          </p:nvGrpSpPr>
          <p:grpSpPr>
            <a:xfrm>
              <a:off x="2630726" y="2877894"/>
              <a:ext cx="1556665" cy="1480015"/>
              <a:chOff x="1302305" y="2020643"/>
              <a:chExt cx="1197175" cy="1197175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C46FA3E-6E8D-9042-B864-F1D8D16DB38A}"/>
                  </a:ext>
                </a:extLst>
              </p:cNvPr>
              <p:cNvGrpSpPr/>
              <p:nvPr/>
            </p:nvGrpSpPr>
            <p:grpSpPr>
              <a:xfrm>
                <a:off x="1302305" y="2020643"/>
                <a:ext cx="1197175" cy="1197175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26" name="同心圆 25">
                  <a:extLst>
                    <a:ext uri="{FF2B5EF4-FFF2-40B4-BE49-F238E27FC236}">
                      <a16:creationId xmlns:a16="http://schemas.microsoft.com/office/drawing/2014/main" id="{881D04C1-47EC-D645-95B2-ECA90C3BB113}"/>
                    </a:ext>
                  </a:extLst>
                </p:cNvPr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rgbClr val="FFFFFF"/>
                    </a:gs>
                    <a:gs pos="55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65000"/>
                      </a:srgb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zh-CN" altLang="en-US" kern="0">
                    <a:solidFill>
                      <a:srgbClr val="000000"/>
                    </a:solidFill>
                    <a:latin typeface="Arial Unicode MS"/>
                    <a:ea typeface="黑体"/>
                  </a:endParaRPr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2C2265F3-3743-6240-9F44-298523949784}"/>
                    </a:ext>
                  </a:extLst>
                </p:cNvPr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51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75000"/>
                      </a:srgb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zh-CN" altLang="en-US" kern="0">
                    <a:solidFill>
                      <a:srgbClr val="FFFFFF"/>
                    </a:solidFill>
                    <a:latin typeface="Arial Unicode MS"/>
                    <a:ea typeface="黑体"/>
                  </a:endParaRPr>
                </a:p>
              </p:txBody>
            </p:sp>
          </p:grpSp>
          <p:sp>
            <p:nvSpPr>
              <p:cNvPr id="25" name="TextBox 70">
                <a:extLst>
                  <a:ext uri="{FF2B5EF4-FFF2-40B4-BE49-F238E27FC236}">
                    <a16:creationId xmlns:a16="http://schemas.microsoft.com/office/drawing/2014/main" id="{D1D7F1D0-2763-A449-A25B-0106ADFDE470}"/>
                  </a:ext>
                </a:extLst>
              </p:cNvPr>
              <p:cNvSpPr txBox="1"/>
              <p:nvPr/>
            </p:nvSpPr>
            <p:spPr>
              <a:xfrm>
                <a:off x="1393021" y="2373758"/>
                <a:ext cx="1031040" cy="4481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zh-CN" altLang="en-US" sz="3600" b="1" kern="0" dirty="0">
                    <a:gradFill>
                      <a:gsLst>
                        <a:gs pos="44000">
                          <a:srgbClr val="7CB554"/>
                        </a:gs>
                        <a:gs pos="0">
                          <a:srgbClr val="006382"/>
                        </a:gs>
                        <a:gs pos="93750">
                          <a:srgbClr val="F95647"/>
                        </a:gs>
                        <a:gs pos="74000">
                          <a:srgbClr val="FAC14D"/>
                        </a:gs>
                      </a:gsLst>
                      <a:lin ang="2700000" scaled="0"/>
                    </a:gradFill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目录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D953029-5D26-8646-AA6B-67FA32EA2157}"/>
                </a:ext>
              </a:extLst>
            </p:cNvPr>
            <p:cNvGrpSpPr/>
            <p:nvPr/>
          </p:nvGrpSpPr>
          <p:grpSpPr>
            <a:xfrm>
              <a:off x="4182442" y="3163165"/>
              <a:ext cx="265562" cy="26556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2" name="同心圆 70">
                <a:extLst>
                  <a:ext uri="{FF2B5EF4-FFF2-40B4-BE49-F238E27FC236}">
                    <a16:creationId xmlns:a16="http://schemas.microsoft.com/office/drawing/2014/main" id="{14148112-07AB-FD46-8C09-4A879FA728F5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88944A0-D3CB-334A-9D4F-6C00F1357C3E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51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 Unicode MS"/>
                  <a:ea typeface="黑体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A9F3755-1B91-734D-BF58-98F845BC9F95}"/>
                </a:ext>
              </a:extLst>
            </p:cNvPr>
            <p:cNvGrpSpPr/>
            <p:nvPr/>
          </p:nvGrpSpPr>
          <p:grpSpPr>
            <a:xfrm>
              <a:off x="2558715" y="4323338"/>
              <a:ext cx="329802" cy="32980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0" name="同心圆 40">
                <a:extLst>
                  <a:ext uri="{FF2B5EF4-FFF2-40B4-BE49-F238E27FC236}">
                    <a16:creationId xmlns:a16="http://schemas.microsoft.com/office/drawing/2014/main" id="{30A520D1-FA14-B248-8F81-CA4DE6D36147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013EC43-A843-2D4D-AC13-A975F3EA3C88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51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 Unicode MS"/>
                  <a:ea typeface="黑体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BA017BA-1D2A-4A4D-A40A-5380AF2E63C8}"/>
                </a:ext>
              </a:extLst>
            </p:cNvPr>
            <p:cNvGrpSpPr/>
            <p:nvPr/>
          </p:nvGrpSpPr>
          <p:grpSpPr>
            <a:xfrm>
              <a:off x="3624100" y="4429252"/>
              <a:ext cx="295896" cy="29589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8" name="同心圆 43">
                <a:extLst>
                  <a:ext uri="{FF2B5EF4-FFF2-40B4-BE49-F238E27FC236}">
                    <a16:creationId xmlns:a16="http://schemas.microsoft.com/office/drawing/2014/main" id="{DC738806-72CF-BD49-BFE9-7510FCCFA109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B765387-B984-8D4F-8C44-A9910597C2C9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51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 Unicode MS"/>
                  <a:ea typeface="黑体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E0CDE96-8950-1D43-8E43-73572C0A0B74}"/>
                </a:ext>
              </a:extLst>
            </p:cNvPr>
            <p:cNvGrpSpPr/>
            <p:nvPr/>
          </p:nvGrpSpPr>
          <p:grpSpPr>
            <a:xfrm>
              <a:off x="2379151" y="2535671"/>
              <a:ext cx="509135" cy="50913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同心圆 50">
                <a:extLst>
                  <a:ext uri="{FF2B5EF4-FFF2-40B4-BE49-F238E27FC236}">
                    <a16:creationId xmlns:a16="http://schemas.microsoft.com/office/drawing/2014/main" id="{67690DEC-4145-F349-9367-6989DB7A6E4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EE71D04F-033C-A64C-92F6-C504FF9934AA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51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 Unicode MS"/>
                  <a:ea typeface="黑体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8D30D4F-F467-7040-80B9-EE17CF43B302}"/>
                </a:ext>
              </a:extLst>
            </p:cNvPr>
            <p:cNvGrpSpPr/>
            <p:nvPr/>
          </p:nvGrpSpPr>
          <p:grpSpPr>
            <a:xfrm>
              <a:off x="3513206" y="2442503"/>
              <a:ext cx="329363" cy="32936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70">
                <a:extLst>
                  <a:ext uri="{FF2B5EF4-FFF2-40B4-BE49-F238E27FC236}">
                    <a16:creationId xmlns:a16="http://schemas.microsoft.com/office/drawing/2014/main" id="{EA59F044-86D7-AC43-86FC-219BE4DACBD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1ED5B56-5DBC-5B4E-A01F-858016F54B5C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51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 Unicode MS"/>
                  <a:ea typeface="黑体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1D05E47-08BD-1449-B08A-1F2C0BAFD619}"/>
                </a:ext>
              </a:extLst>
            </p:cNvPr>
            <p:cNvGrpSpPr/>
            <p:nvPr/>
          </p:nvGrpSpPr>
          <p:grpSpPr>
            <a:xfrm>
              <a:off x="1847528" y="3566427"/>
              <a:ext cx="322211" cy="32221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" name="同心圆 73">
                <a:extLst>
                  <a:ext uri="{FF2B5EF4-FFF2-40B4-BE49-F238E27FC236}">
                    <a16:creationId xmlns:a16="http://schemas.microsoft.com/office/drawing/2014/main" id="{E5E9C9D0-6BEA-9F42-8D9D-554A01FB1500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C5ED816D-750B-1643-9368-EFF9297063B1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51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 Unicode MS"/>
                  <a:ea typeface="黑体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318707" y="3678326"/>
            <a:ext cx="4608515" cy="725075"/>
            <a:chOff x="5480725" y="3842710"/>
            <a:chExt cx="4608515" cy="725075"/>
          </a:xfrm>
        </p:grpSpPr>
        <p:sp>
          <p:nvSpPr>
            <p:cNvPr id="38" name="圆角矩形 37">
              <a:extLst>
                <a:ext uri="{FF2B5EF4-FFF2-40B4-BE49-F238E27FC236}">
                  <a16:creationId xmlns:a16="http://schemas.microsoft.com/office/drawing/2014/main" id="{56728508-0A95-C54C-82FF-C29BD79B1187}"/>
                </a:ext>
              </a:extLst>
            </p:cNvPr>
            <p:cNvSpPr/>
            <p:nvPr/>
          </p:nvSpPr>
          <p:spPr>
            <a:xfrm>
              <a:off x="5480725" y="3842710"/>
              <a:ext cx="4608515" cy="72507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5000">
                  <a:srgbClr val="FFFFFF"/>
                </a:gs>
                <a:gs pos="100000">
                  <a:srgbClr val="FFFFFF">
                    <a:lumMod val="85000"/>
                  </a:srgb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17400000" scaled="0"/>
              </a:gradFill>
              <a:prstDash val="solid"/>
              <a:miter lim="800000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Unicode MS" panose="020B0604020202020204" pitchFamily="34" charset="-122"/>
                <a:ea typeface="黑体"/>
              </a:endParaRPr>
            </a:p>
          </p:txBody>
        </p:sp>
        <p:sp>
          <p:nvSpPr>
            <p:cNvPr id="39" name="圆角矩形 38">
              <a:extLst>
                <a:ext uri="{FF2B5EF4-FFF2-40B4-BE49-F238E27FC236}">
                  <a16:creationId xmlns:a16="http://schemas.microsoft.com/office/drawing/2014/main" id="{66B93B8D-4335-0A4E-BDF5-E361C61C5AD5}"/>
                </a:ext>
              </a:extLst>
            </p:cNvPr>
            <p:cNvSpPr/>
            <p:nvPr/>
          </p:nvSpPr>
          <p:spPr>
            <a:xfrm>
              <a:off x="5581545" y="3950809"/>
              <a:ext cx="4393427" cy="526036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>
              <a:innerShdw blurRad="63500" dist="50800" dir="16200000">
                <a:prstClr val="black">
                  <a:alpha val="32000"/>
                </a:prstClr>
              </a:inn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Unicode MS" panose="020B0604020202020204" pitchFamily="34" charset="-122"/>
                <a:ea typeface="黑体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9590EE5-4212-8E41-90A2-488620768FEE}"/>
                </a:ext>
              </a:extLst>
            </p:cNvPr>
            <p:cNvSpPr/>
            <p:nvPr/>
          </p:nvSpPr>
          <p:spPr>
            <a:xfrm>
              <a:off x="5580284" y="3976083"/>
              <a:ext cx="462949" cy="46294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rial Unicode MS" panose="020B0604020202020204" pitchFamily="34" charset="-122"/>
              </a:endParaRPr>
            </a:p>
          </p:txBody>
        </p:sp>
        <p:sp>
          <p:nvSpPr>
            <p:cNvPr id="41" name="TextBox 70">
              <a:extLst>
                <a:ext uri="{FF2B5EF4-FFF2-40B4-BE49-F238E27FC236}">
                  <a16:creationId xmlns:a16="http://schemas.microsoft.com/office/drawing/2014/main" id="{2516F643-197F-3E4B-B974-50D56F7E095C}"/>
                </a:ext>
              </a:extLst>
            </p:cNvPr>
            <p:cNvSpPr txBox="1"/>
            <p:nvPr/>
          </p:nvSpPr>
          <p:spPr>
            <a:xfrm>
              <a:off x="5621273" y="4068860"/>
              <a:ext cx="3904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AC14D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03</a:t>
              </a:r>
              <a:endParaRPr lang="zh-CN" altLang="en-US" sz="2000" b="1" dirty="0">
                <a:solidFill>
                  <a:srgbClr val="FAC14D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5ABD74B-6D0B-7249-AC3B-4235822AE64C}"/>
                </a:ext>
              </a:extLst>
            </p:cNvPr>
            <p:cNvSpPr/>
            <p:nvPr/>
          </p:nvSpPr>
          <p:spPr>
            <a:xfrm>
              <a:off x="5735541" y="3978782"/>
              <a:ext cx="38375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18707" y="4579341"/>
            <a:ext cx="4608515" cy="725075"/>
            <a:chOff x="5480725" y="4743725"/>
            <a:chExt cx="4608515" cy="725075"/>
          </a:xfrm>
        </p:grpSpPr>
        <p:sp>
          <p:nvSpPr>
            <p:cNvPr id="43" name="圆角矩形 42">
              <a:extLst>
                <a:ext uri="{FF2B5EF4-FFF2-40B4-BE49-F238E27FC236}">
                  <a16:creationId xmlns:a16="http://schemas.microsoft.com/office/drawing/2014/main" id="{56728508-0A95-C54C-82FF-C29BD79B1187}"/>
                </a:ext>
              </a:extLst>
            </p:cNvPr>
            <p:cNvSpPr/>
            <p:nvPr/>
          </p:nvSpPr>
          <p:spPr>
            <a:xfrm>
              <a:off x="5480725" y="4743725"/>
              <a:ext cx="4608515" cy="72507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5000">
                  <a:srgbClr val="FFFFFF"/>
                </a:gs>
                <a:gs pos="100000">
                  <a:srgbClr val="FFFFFF">
                    <a:lumMod val="85000"/>
                  </a:srgb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17400000" scaled="0"/>
              </a:gradFill>
              <a:prstDash val="solid"/>
              <a:miter lim="800000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Unicode MS" panose="020B0604020202020204" pitchFamily="34" charset="-122"/>
                <a:ea typeface="黑体"/>
              </a:endParaRPr>
            </a:p>
          </p:txBody>
        </p:sp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66B93B8D-4335-0A4E-BDF5-E361C61C5AD5}"/>
                </a:ext>
              </a:extLst>
            </p:cNvPr>
            <p:cNvSpPr/>
            <p:nvPr/>
          </p:nvSpPr>
          <p:spPr>
            <a:xfrm>
              <a:off x="5581545" y="4851824"/>
              <a:ext cx="4393427" cy="526036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>
              <a:innerShdw blurRad="63500" dist="50800" dir="16200000">
                <a:prstClr val="black">
                  <a:alpha val="32000"/>
                </a:prstClr>
              </a:inn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Unicode MS" panose="020B0604020202020204" pitchFamily="34" charset="-122"/>
                <a:ea typeface="黑体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29590EE5-4212-8E41-90A2-488620768FEE}"/>
                </a:ext>
              </a:extLst>
            </p:cNvPr>
            <p:cNvSpPr/>
            <p:nvPr/>
          </p:nvSpPr>
          <p:spPr>
            <a:xfrm>
              <a:off x="5580284" y="4883368"/>
              <a:ext cx="462949" cy="46294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rial Unicode MS" panose="020B0604020202020204" pitchFamily="34" charset="-122"/>
              </a:endParaRPr>
            </a:p>
          </p:txBody>
        </p:sp>
        <p:sp>
          <p:nvSpPr>
            <p:cNvPr id="46" name="TextBox 70">
              <a:extLst>
                <a:ext uri="{FF2B5EF4-FFF2-40B4-BE49-F238E27FC236}">
                  <a16:creationId xmlns:a16="http://schemas.microsoft.com/office/drawing/2014/main" id="{2516F643-197F-3E4B-B974-50D56F7E095C}"/>
                </a:ext>
              </a:extLst>
            </p:cNvPr>
            <p:cNvSpPr txBox="1"/>
            <p:nvPr/>
          </p:nvSpPr>
          <p:spPr>
            <a:xfrm>
              <a:off x="5614617" y="4961665"/>
              <a:ext cx="3904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AC14D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04</a:t>
              </a:r>
              <a:endParaRPr lang="zh-CN" altLang="en-US" sz="2000" b="1" dirty="0">
                <a:solidFill>
                  <a:srgbClr val="FAC14D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5ABD74B-6D0B-7249-AC3B-4235822AE64C}"/>
                </a:ext>
              </a:extLst>
            </p:cNvPr>
            <p:cNvSpPr/>
            <p:nvPr/>
          </p:nvSpPr>
          <p:spPr>
            <a:xfrm>
              <a:off x="5735541" y="4879797"/>
              <a:ext cx="38375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18707" y="2812333"/>
            <a:ext cx="4608515" cy="725075"/>
            <a:chOff x="5480725" y="2082867"/>
            <a:chExt cx="4608515" cy="725075"/>
          </a:xfrm>
        </p:grpSpPr>
        <p:sp>
          <p:nvSpPr>
            <p:cNvPr id="48" name="圆角矩形 47">
              <a:extLst>
                <a:ext uri="{FF2B5EF4-FFF2-40B4-BE49-F238E27FC236}">
                  <a16:creationId xmlns:a16="http://schemas.microsoft.com/office/drawing/2014/main" id="{56728508-0A95-C54C-82FF-C29BD79B1187}"/>
                </a:ext>
              </a:extLst>
            </p:cNvPr>
            <p:cNvSpPr/>
            <p:nvPr/>
          </p:nvSpPr>
          <p:spPr>
            <a:xfrm>
              <a:off x="5480725" y="2082867"/>
              <a:ext cx="4608515" cy="72507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5000">
                  <a:srgbClr val="FFFFFF"/>
                </a:gs>
                <a:gs pos="100000">
                  <a:srgbClr val="FFFFFF">
                    <a:lumMod val="85000"/>
                  </a:srgb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17400000" scaled="0"/>
              </a:gradFill>
              <a:prstDash val="solid"/>
              <a:miter lim="800000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Unicode MS" panose="020B0604020202020204" pitchFamily="34" charset="-122"/>
                <a:ea typeface="黑体"/>
              </a:endParaRPr>
            </a:p>
          </p:txBody>
        </p:sp>
        <p:sp>
          <p:nvSpPr>
            <p:cNvPr id="49" name="圆角矩形 48">
              <a:extLst>
                <a:ext uri="{FF2B5EF4-FFF2-40B4-BE49-F238E27FC236}">
                  <a16:creationId xmlns:a16="http://schemas.microsoft.com/office/drawing/2014/main" id="{66B93B8D-4335-0A4E-BDF5-E361C61C5AD5}"/>
                </a:ext>
              </a:extLst>
            </p:cNvPr>
            <p:cNvSpPr/>
            <p:nvPr/>
          </p:nvSpPr>
          <p:spPr>
            <a:xfrm>
              <a:off x="5581545" y="2190966"/>
              <a:ext cx="4393427" cy="526036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>
              <a:innerShdw blurRad="63500" dist="50800" dir="16200000">
                <a:prstClr val="black">
                  <a:alpha val="32000"/>
                </a:prstClr>
              </a:inn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Unicode MS" panose="020B0604020202020204" pitchFamily="34" charset="-122"/>
                <a:ea typeface="黑体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9590EE5-4212-8E41-90A2-488620768FEE}"/>
                </a:ext>
              </a:extLst>
            </p:cNvPr>
            <p:cNvSpPr/>
            <p:nvPr/>
          </p:nvSpPr>
          <p:spPr>
            <a:xfrm>
              <a:off x="5581545" y="2207219"/>
              <a:ext cx="462949" cy="46294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rial Unicode MS" panose="020B0604020202020204" pitchFamily="34" charset="-122"/>
              </a:endParaRPr>
            </a:p>
          </p:txBody>
        </p:sp>
        <p:sp>
          <p:nvSpPr>
            <p:cNvPr id="51" name="TextBox 70">
              <a:extLst>
                <a:ext uri="{FF2B5EF4-FFF2-40B4-BE49-F238E27FC236}">
                  <a16:creationId xmlns:a16="http://schemas.microsoft.com/office/drawing/2014/main" id="{2516F643-197F-3E4B-B974-50D56F7E095C}"/>
                </a:ext>
              </a:extLst>
            </p:cNvPr>
            <p:cNvSpPr txBox="1"/>
            <p:nvPr/>
          </p:nvSpPr>
          <p:spPr>
            <a:xfrm>
              <a:off x="5617811" y="2284805"/>
              <a:ext cx="3904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AC14D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02</a:t>
              </a:r>
              <a:endParaRPr lang="zh-CN" altLang="en-US" sz="2000" b="1" dirty="0">
                <a:solidFill>
                  <a:srgbClr val="FAC14D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5ABD74B-6D0B-7249-AC3B-4235822AE64C}"/>
                </a:ext>
              </a:extLst>
            </p:cNvPr>
            <p:cNvSpPr/>
            <p:nvPr/>
          </p:nvSpPr>
          <p:spPr>
            <a:xfrm>
              <a:off x="5735541" y="2218939"/>
              <a:ext cx="38375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18707" y="1906913"/>
            <a:ext cx="4608515" cy="725075"/>
            <a:chOff x="5455275" y="1177447"/>
            <a:chExt cx="4608515" cy="725075"/>
          </a:xfrm>
        </p:grpSpPr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56728508-0A95-C54C-82FF-C29BD79B1187}"/>
                </a:ext>
              </a:extLst>
            </p:cNvPr>
            <p:cNvSpPr/>
            <p:nvPr/>
          </p:nvSpPr>
          <p:spPr>
            <a:xfrm>
              <a:off x="5455275" y="1177447"/>
              <a:ext cx="4608515" cy="72507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5000">
                  <a:srgbClr val="FFFFFF"/>
                </a:gs>
                <a:gs pos="100000">
                  <a:srgbClr val="FFFFFF">
                    <a:lumMod val="85000"/>
                  </a:srgb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17400000" scaled="0"/>
              </a:gradFill>
              <a:prstDash val="solid"/>
              <a:miter lim="800000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Unicode MS" panose="020B0604020202020204" pitchFamily="34" charset="-122"/>
                <a:ea typeface="黑体"/>
              </a:endParaRPr>
            </a:p>
          </p:txBody>
        </p:sp>
        <p:sp>
          <p:nvSpPr>
            <p:cNvPr id="54" name="圆角矩形 53">
              <a:extLst>
                <a:ext uri="{FF2B5EF4-FFF2-40B4-BE49-F238E27FC236}">
                  <a16:creationId xmlns:a16="http://schemas.microsoft.com/office/drawing/2014/main" id="{66B93B8D-4335-0A4E-BDF5-E361C61C5AD5}"/>
                </a:ext>
              </a:extLst>
            </p:cNvPr>
            <p:cNvSpPr/>
            <p:nvPr/>
          </p:nvSpPr>
          <p:spPr>
            <a:xfrm>
              <a:off x="5556095" y="1285546"/>
              <a:ext cx="4393427" cy="526036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>
              <a:innerShdw blurRad="63500" dist="50800" dir="16200000">
                <a:prstClr val="black">
                  <a:alpha val="32000"/>
                </a:prstClr>
              </a:inn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Unicode MS" panose="020B0604020202020204" pitchFamily="34" charset="-122"/>
                <a:ea typeface="黑体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9590EE5-4212-8E41-90A2-488620768FEE}"/>
                </a:ext>
              </a:extLst>
            </p:cNvPr>
            <p:cNvSpPr/>
            <p:nvPr/>
          </p:nvSpPr>
          <p:spPr>
            <a:xfrm>
              <a:off x="5556094" y="1296070"/>
              <a:ext cx="462949" cy="46294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rial Unicode MS" panose="020B0604020202020204" pitchFamily="34" charset="-122"/>
              </a:endParaRPr>
            </a:p>
          </p:txBody>
        </p:sp>
        <p:sp>
          <p:nvSpPr>
            <p:cNvPr id="56" name="TextBox 70">
              <a:extLst>
                <a:ext uri="{FF2B5EF4-FFF2-40B4-BE49-F238E27FC236}">
                  <a16:creationId xmlns:a16="http://schemas.microsoft.com/office/drawing/2014/main" id="{2516F643-197F-3E4B-B974-50D56F7E095C}"/>
                </a:ext>
              </a:extLst>
            </p:cNvPr>
            <p:cNvSpPr txBox="1"/>
            <p:nvPr/>
          </p:nvSpPr>
          <p:spPr>
            <a:xfrm>
              <a:off x="5592361" y="1382808"/>
              <a:ext cx="3904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AC14D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01</a:t>
              </a:r>
              <a:endParaRPr lang="zh-CN" altLang="en-US" sz="2000" b="1" dirty="0">
                <a:solidFill>
                  <a:srgbClr val="FAC14D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5ABD74B-6D0B-7249-AC3B-4235822AE64C}"/>
                </a:ext>
              </a:extLst>
            </p:cNvPr>
            <p:cNvSpPr/>
            <p:nvPr/>
          </p:nvSpPr>
          <p:spPr>
            <a:xfrm>
              <a:off x="5710091" y="1313519"/>
              <a:ext cx="38375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5459255" y="2035329"/>
            <a:ext cx="1938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kumimoji="1"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459255" y="2981702"/>
            <a:ext cx="42425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  <a:endParaRPr kumimoji="1"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42317" y="3825560"/>
            <a:ext cx="42425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端效率优化常用方法</a:t>
            </a:r>
          </a:p>
        </p:txBody>
      </p:sp>
      <p:sp>
        <p:nvSpPr>
          <p:cNvPr id="62" name="矩形 61"/>
          <p:cNvSpPr/>
          <p:nvPr/>
        </p:nvSpPr>
        <p:spPr>
          <a:xfrm>
            <a:off x="5433175" y="4732845"/>
            <a:ext cx="42425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典型案例分析</a:t>
            </a:r>
          </a:p>
        </p:txBody>
      </p:sp>
    </p:spTree>
    <p:extLst>
      <p:ext uri="{BB962C8B-B14F-4D97-AF65-F5344CB8AC3E}">
        <p14:creationId xmlns:p14="http://schemas.microsoft.com/office/powerpoint/2010/main" val="596801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152906"/>
            <a:ext cx="945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GPU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端效率优化常用方法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828900" y="1005057"/>
            <a:ext cx="7575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 GPU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应用程序通用优化方法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906340" y="1495267"/>
            <a:ext cx="1013362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GPU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代码常用优化策略：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串行在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GPU/CPU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上的问题分解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b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分析并行化模块、充分利用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核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的优势，合理的划分数据。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内存因素：内存带宽、内存访问与计算比率、共享内存的使用等：</a:t>
            </a:r>
            <a:b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注重分析效率瓶颈是内存还是指令（计算）；注重使用共享内存；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循环融合、内核融合：</a:t>
            </a:r>
            <a:b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两个独立的循环交错的执行、或两个内核按顺序执行，则可考虑进行融合；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巧用算法：排序、归约等：</a:t>
            </a:r>
            <a:b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从一些典型算法中，学习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编程技巧，包括：问题分解、数据访问与内存模式、如何分析数据的重用性等；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核函数内部避免分支等（容易导致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warp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分歧）；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536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152906"/>
            <a:ext cx="945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GPU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端效率优化常用方法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828900" y="1005057"/>
            <a:ext cx="906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神经网络中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端的效率优化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网络融合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8901" y="1669874"/>
            <a:ext cx="102363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计算机有多级存储，不同存储的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读写延迟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相差很大，以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GPU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为例，神经网络中每个层都需要对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全局内存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最少进行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读写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各一次操作，对于访存受限层，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频繁读写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极度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拉低推理效率。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conv+act+bn+pooling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网络结构为例，融合后仅需一层计算，可以大大减少层之间的数据读写次数。</a:t>
            </a: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8894" y="4056965"/>
            <a:ext cx="3036380" cy="269829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26913" y="1669873"/>
            <a:ext cx="10115907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特点：</a:t>
            </a:r>
            <a:endParaRPr lang="en-US" altLang="zh-CN" sz="24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759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152906"/>
            <a:ext cx="945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GPU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端效率优化常用方法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828900" y="1005057"/>
            <a:ext cx="906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神经网络中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端的效率优化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网络融合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8901" y="1669874"/>
            <a:ext cx="10236366" cy="48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6913" y="1669873"/>
            <a:ext cx="943422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融合优化的一般思路：</a:t>
            </a:r>
            <a:endParaRPr lang="en-US" altLang="zh-CN" sz="24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网络中存在较多相同结构模块；如：层级结构中每层中统一模块；</a:t>
            </a:r>
            <a:b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如：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conformer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结构，每层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block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attention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结构，可考虑写成融合算子；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连续几层中存在较多“计算简单”、数据规模较大的层；</a:t>
            </a:r>
            <a:b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如：</a:t>
            </a: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broadcast_xx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类、</a:t>
            </a: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elemwise_xx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类、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activation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（激活函数类）等在连续几层。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量化后，增加的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transpose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、量化、反量化层等；</a:t>
            </a:r>
            <a:b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可考虑将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quant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dequant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层与前后简单计算的层进行融合；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“点乘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+sum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”可考虑改写成“矩阵乘”；</a:t>
            </a:r>
            <a:endParaRPr lang="en-US" altLang="zh-CN" sz="20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优先考虑融合“可复用性”强的模块结构；</a:t>
            </a:r>
            <a:b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如：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CBR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SelfAttention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MochaAttention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MlpAttention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等常见结构；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279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152906"/>
            <a:ext cx="945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GPU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端效率优化常用方法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828900" y="1005057"/>
            <a:ext cx="906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低精度量化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方法选择</a:t>
            </a:r>
          </a:p>
        </p:txBody>
      </p:sp>
      <p:sp>
        <p:nvSpPr>
          <p:cNvPr id="14" name="矩形 13"/>
          <p:cNvSpPr/>
          <p:nvPr/>
        </p:nvSpPr>
        <p:spPr>
          <a:xfrm>
            <a:off x="726913" y="1669873"/>
            <a:ext cx="10115907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常见显卡类型优化方法的选择：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90264" y="2524267"/>
          <a:ext cx="9538698" cy="33909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5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25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8253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显卡类型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特点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优化方法选择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2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Fp16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Int8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TensorCore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P4/P40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支持定点计算，首选做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int8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量化；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0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Turing</a:t>
                      </a:r>
                      <a:r>
                        <a:rPr lang="en-US" altLang="zh-CN" sz="1600" b="0" baseline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T4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支持</a:t>
                      </a:r>
                      <a:r>
                        <a:rPr lang="en-US" altLang="zh-CN" sz="1600" b="0" dirty="0" err="1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TensorCore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，首选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fp16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；</a:t>
                      </a:r>
                      <a:endParaRPr lang="en-US" altLang="zh-CN" sz="1600" b="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常规部分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Int8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量化：不支持</a:t>
                      </a:r>
                      <a:r>
                        <a:rPr lang="en-US" altLang="zh-CN" sz="1600" b="0" dirty="0" err="1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tensorcore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，提升比例小于半精；</a:t>
                      </a:r>
                      <a:endParaRPr lang="en-US" altLang="zh-CN" sz="1600" b="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全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Int8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量化：优化过程较复杂，需要将数据格式转为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Int8x32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类型才可调起</a:t>
                      </a:r>
                      <a:r>
                        <a:rPr lang="en-US" altLang="zh-CN" sz="1600" b="0" dirty="0" err="1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TensorCore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V100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支持半精度计算，首选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fp16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优化。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165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152906"/>
            <a:ext cx="945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GPU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端效率优化常用方法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991190"/>
            <a:ext cx="906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低精度量化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半精度优化</a:t>
            </a:r>
          </a:p>
        </p:txBody>
      </p:sp>
      <p:sp>
        <p:nvSpPr>
          <p:cNvPr id="2" name="矩形 1"/>
          <p:cNvSpPr/>
          <p:nvPr/>
        </p:nvSpPr>
        <p:spPr>
          <a:xfrm>
            <a:off x="726913" y="1669873"/>
            <a:ext cx="101159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特点：</a:t>
            </a:r>
            <a:endParaRPr lang="en-US" altLang="zh-CN" sz="24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操作简单，适用于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T4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V100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之类的显卡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TensorCore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加速明显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支持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TensorCore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的显卡：（</a:t>
            </a:r>
            <a:r>
              <a:rPr lang="en-US" altLang="zh-CN" sz="2000" kern="1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cudnn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版本：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&gt;= cudnn-v7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zh-CN" sz="20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769197"/>
              </p:ext>
            </p:extLst>
          </p:nvPr>
        </p:nvGraphicFramePr>
        <p:xfrm>
          <a:off x="1875488" y="3424199"/>
          <a:ext cx="7914240" cy="169296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97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8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8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4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NVIDIA A100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NVIDIA Turing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NVIDIA Volta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94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 Tensor Core Precisions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FP64, TF32, bfloat16, FP16, INT8, INT4, INT1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FP16, INT8, INT4, INT1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FP16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011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 CUDA</a:t>
                      </a:r>
                      <a:r>
                        <a:rPr lang="en-US" sz="1400" kern="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®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Core Precisions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FP64, FP32, FP16, bfloat16, INT8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FP64, FP32, FP16, INT8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FP64, FP32, FP16, INT8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8751" y="5337260"/>
            <a:ext cx="5286375" cy="4095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381659" y="5746835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FP16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个符号位，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个指数位和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个尾数位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FP32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个符号位，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个指数位和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个尾数位）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97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267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GPU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1005057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GPU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13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4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5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6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06339" y="1790123"/>
            <a:ext cx="6932735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GPU</a:t>
            </a:r>
            <a:r>
              <a:rPr lang="zh-CN" altLang="en-US" sz="2000" dirty="0"/>
              <a:t>：</a:t>
            </a:r>
            <a:r>
              <a:rPr lang="en-US" altLang="zh-CN" sz="2000" b="1" dirty="0">
                <a:solidFill>
                  <a:srgbClr val="00B050"/>
                </a:solidFill>
              </a:rPr>
              <a:t>G</a:t>
            </a:r>
            <a:r>
              <a:rPr lang="en-US" altLang="zh-CN" sz="2000" dirty="0"/>
              <a:t>raphics </a:t>
            </a:r>
            <a:r>
              <a:rPr lang="en-US" altLang="zh-CN" sz="2000" b="1" dirty="0">
                <a:solidFill>
                  <a:srgbClr val="00B050"/>
                </a:solidFill>
              </a:rPr>
              <a:t>P</a:t>
            </a:r>
            <a:r>
              <a:rPr lang="en-US" altLang="zh-CN" sz="2000" dirty="0"/>
              <a:t>rocessing </a:t>
            </a:r>
            <a:r>
              <a:rPr lang="en-US" altLang="zh-CN" sz="2000" b="1" dirty="0">
                <a:solidFill>
                  <a:srgbClr val="00B050"/>
                </a:solidFill>
              </a:rPr>
              <a:t>U</a:t>
            </a:r>
            <a:r>
              <a:rPr lang="en-US" altLang="zh-CN" sz="2000" dirty="0"/>
              <a:t>nit</a:t>
            </a:r>
          </a:p>
          <a:p>
            <a:pPr lvl="1">
              <a:spcBef>
                <a:spcPct val="50000"/>
              </a:spcBef>
            </a:pPr>
            <a:r>
              <a:rPr lang="zh-CN" altLang="en-US" dirty="0">
                <a:latin typeface="+mn-ea"/>
              </a:rPr>
              <a:t>图形处理器，俗称</a:t>
            </a:r>
            <a:r>
              <a:rPr lang="zh-CN" altLang="en-US" b="1" dirty="0">
                <a:latin typeface="+mn-ea"/>
              </a:rPr>
              <a:t>显卡</a:t>
            </a:r>
            <a:r>
              <a:rPr lang="zh-CN" altLang="en-US" dirty="0">
                <a:latin typeface="+mn-ea"/>
              </a:rPr>
              <a:t>，用于</a:t>
            </a:r>
            <a:r>
              <a:rPr lang="zh-CN" altLang="en-US" b="1" dirty="0">
                <a:latin typeface="+mn-ea"/>
              </a:rPr>
              <a:t>图形处理</a:t>
            </a:r>
            <a:r>
              <a:rPr lang="zh-CN" altLang="en-US" dirty="0">
                <a:latin typeface="+mn-ea"/>
              </a:rPr>
              <a:t>的硬件系统单元。</a:t>
            </a:r>
            <a:endParaRPr lang="en-US" altLang="zh-CN" dirty="0">
              <a:latin typeface="+mn-ea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latin typeface="+mn-ea"/>
              </a:rPr>
              <a:t>GPU</a:t>
            </a:r>
            <a:r>
              <a:rPr lang="zh-CN" altLang="en-US" dirty="0">
                <a:latin typeface="+mn-ea"/>
              </a:rPr>
              <a:t>的诞生最初是为了图形处理，特点是对大量不同数据进行</a:t>
            </a:r>
            <a:r>
              <a:rPr lang="zh-CN" altLang="en-US" b="1" dirty="0">
                <a:latin typeface="+mn-ea"/>
              </a:rPr>
              <a:t>相似</a:t>
            </a:r>
            <a:r>
              <a:rPr lang="zh-CN" altLang="en-US" dirty="0">
                <a:latin typeface="+mn-ea"/>
              </a:rPr>
              <a:t>的数学操作，即</a:t>
            </a:r>
            <a:r>
              <a:rPr lang="zh-CN" altLang="en-US" b="1" dirty="0">
                <a:latin typeface="+mn-ea"/>
              </a:rPr>
              <a:t>高度并行性。</a:t>
            </a:r>
          </a:p>
          <a:p>
            <a:pPr>
              <a:spcBef>
                <a:spcPct val="50000"/>
              </a:spcBef>
            </a:pP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1024" y="2202942"/>
            <a:ext cx="3105150" cy="1809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89217" y="4133273"/>
            <a:ext cx="1528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ea typeface="黑体" panose="02010609060101010101" pitchFamily="49" charset="-122"/>
              </a:rPr>
              <a:t>NVIDIA T4</a:t>
            </a:r>
            <a:endParaRPr lang="zh-CN" altLang="en-US" sz="1600" b="1" dirty="0"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06338" y="3568004"/>
            <a:ext cx="6932735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CPU+GPU</a:t>
            </a:r>
            <a:r>
              <a:rPr lang="zh-CN" altLang="en-US" sz="2000" b="1" dirty="0"/>
              <a:t>：异构运算</a:t>
            </a:r>
          </a:p>
          <a:p>
            <a:pPr lvl="1">
              <a:spcBef>
                <a:spcPct val="50000"/>
              </a:spcBef>
            </a:pPr>
            <a:r>
              <a:rPr lang="en-US" altLang="zh-CN" b="1" dirty="0">
                <a:solidFill>
                  <a:srgbClr val="00B050"/>
                </a:solidFill>
                <a:latin typeface="+mn-ea"/>
              </a:rPr>
              <a:t>CPU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负责逻辑性强的事务计算</a:t>
            </a:r>
          </a:p>
          <a:p>
            <a:pPr marL="1200150" lvl="2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复杂的逻辑和分支预测</a:t>
            </a:r>
          </a:p>
          <a:p>
            <a:pPr marL="1200150" lvl="2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大量的缓存</a:t>
            </a:r>
          </a:p>
          <a:p>
            <a:pPr lvl="1">
              <a:spcBef>
                <a:spcPct val="50000"/>
              </a:spcBef>
            </a:pPr>
            <a:r>
              <a:rPr lang="en-US" altLang="zh-CN" b="1" dirty="0">
                <a:solidFill>
                  <a:srgbClr val="00B050"/>
                </a:solidFill>
                <a:latin typeface="+mn-ea"/>
              </a:rPr>
              <a:t>GPU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负责高密度的计算任务</a:t>
            </a:r>
          </a:p>
          <a:p>
            <a:pPr marL="1200150" lvl="2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大量的执行单元</a:t>
            </a:r>
          </a:p>
        </p:txBody>
      </p:sp>
    </p:spTree>
    <p:extLst>
      <p:ext uri="{BB962C8B-B14F-4D97-AF65-F5344CB8AC3E}">
        <p14:creationId xmlns:p14="http://schemas.microsoft.com/office/powerpoint/2010/main" val="2900414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152906"/>
            <a:ext cx="945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GPU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端效率优化常用方法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991190"/>
            <a:ext cx="906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低精度量化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半精度优化</a:t>
            </a:r>
          </a:p>
        </p:txBody>
      </p:sp>
      <p:sp>
        <p:nvSpPr>
          <p:cNvPr id="2" name="矩形 1"/>
          <p:cNvSpPr/>
          <p:nvPr/>
        </p:nvSpPr>
        <p:spPr>
          <a:xfrm>
            <a:off x="498313" y="1495267"/>
            <a:ext cx="10094343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注意事项：</a:t>
            </a:r>
            <a:endParaRPr lang="en-US" altLang="zh-CN" sz="24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① 注意半精度只能在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V100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等机器上有加速，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P40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等显卡上，虽然能支持运行，但由于底层硬件不支持半精度，实际执行时数据使用的是“伪半精”类型，导致实际效果无法保证；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② 半精度网络需要查看是否调用了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TensorCore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相关核函数，以确定是否达到比较优的效率，可检查核函数中是否包含类似关键字；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③ 必要时将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Layout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转为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NHWC(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nchw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格式的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half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卷积会自动调用一些转换函数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lvl="1">
              <a:lnSpc>
                <a:spcPct val="150000"/>
              </a:lnSpc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④ 巧用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Half2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指令集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减少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IO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开销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具体指令集可参考：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cuda_math_API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742" y="2926549"/>
            <a:ext cx="51117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3452973" y="4569964"/>
            <a:ext cx="4205287" cy="585788"/>
            <a:chOff x="3633788" y="5657850"/>
            <a:chExt cx="4205287" cy="585788"/>
          </a:xfrm>
        </p:grpSpPr>
        <p:pic>
          <p:nvPicPr>
            <p:cNvPr id="16" name="图片 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3788" y="5670550"/>
              <a:ext cx="2663825" cy="560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文本框 4"/>
            <p:cNvSpPr txBox="1">
              <a:spLocks noChangeArrowheads="1"/>
            </p:cNvSpPr>
            <p:nvPr/>
          </p:nvSpPr>
          <p:spPr bwMode="auto">
            <a:xfrm>
              <a:off x="6615113" y="5657850"/>
              <a:ext cx="1223962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dirty="0"/>
                <a:t>——V100</a:t>
              </a:r>
            </a:p>
            <a:p>
              <a:r>
                <a:rPr lang="en-US" altLang="zh-CN" sz="1600" dirty="0"/>
                <a:t>——T4</a:t>
              </a:r>
              <a:endParaRPr lang="zh-CN" altLang="en-US" sz="1600" dirty="0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9"/>
          <a:srcRect b="30612"/>
          <a:stretch/>
        </p:blipFill>
        <p:spPr>
          <a:xfrm>
            <a:off x="2503723" y="5678072"/>
            <a:ext cx="6768466" cy="63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03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152906"/>
            <a:ext cx="945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GPU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端效率优化常用方法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991190"/>
            <a:ext cx="906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低精度量化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半精度优化</a:t>
            </a:r>
          </a:p>
        </p:txBody>
      </p:sp>
      <p:sp>
        <p:nvSpPr>
          <p:cNvPr id="2" name="矩形 1"/>
          <p:cNvSpPr/>
          <p:nvPr/>
        </p:nvSpPr>
        <p:spPr>
          <a:xfrm>
            <a:off x="498313" y="1495267"/>
            <a:ext cx="1153272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半精度优化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TensorCore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使用注意事项：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TensorCore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为深度学习矩阵计算建立的新型混合精度，是一种新型处理核心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[begin from 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Volta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触发条件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(cudnn-7.6.1)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cudnnSetConvolutionMathType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接口设置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mathType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Input, Filter and Output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描述子需要设置为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CUDNN_DATA_HALF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b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cudnn-7.6.1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中，允许输入为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FP32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，内部进行转换调用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FP16 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TensorCore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channels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、输出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num_filter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需要能被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整除；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weight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格式 的类型为：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CUDNN_TENSOR_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NCHW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/ CUDNN_TENSOR_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NHWC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weight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格式为：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CUDNN_TENSOR_NHWC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b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Input, Filter and Output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数据需要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对齐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128bit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41227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152906"/>
            <a:ext cx="945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GPU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端效率优化常用方法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991190"/>
            <a:ext cx="906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低精度量化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Int8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0125" y="1638300"/>
            <a:ext cx="9867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原理：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2389" y="2353473"/>
            <a:ext cx="6288703" cy="3055442"/>
          </a:xfrm>
          <a:prstGeom prst="rect">
            <a:avLst/>
          </a:prstGeom>
        </p:spPr>
      </p:pic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453577"/>
              </p:ext>
            </p:extLst>
          </p:nvPr>
        </p:nvGraphicFramePr>
        <p:xfrm>
          <a:off x="4576330" y="5461767"/>
          <a:ext cx="519271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" name="Equation" r:id="rId9" imgW="3251160" imgH="431640" progId="Equation.DSMT4">
                  <p:embed/>
                </p:oleObj>
              </mc:Choice>
              <mc:Fallback>
                <p:oleObj name="Equation" r:id="rId9" imgW="3251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6330" y="5461767"/>
                        <a:ext cx="5192712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919165" y="5606199"/>
            <a:ext cx="1395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比例缩放：</a:t>
            </a:r>
          </a:p>
        </p:txBody>
      </p:sp>
    </p:spTree>
    <p:extLst>
      <p:ext uri="{BB962C8B-B14F-4D97-AF65-F5344CB8AC3E}">
        <p14:creationId xmlns:p14="http://schemas.microsoft.com/office/powerpoint/2010/main" val="1734922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152906"/>
            <a:ext cx="945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GPU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端效率优化常用方法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991190"/>
            <a:ext cx="906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低精度量化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Int8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0125" y="1638300"/>
            <a:ext cx="9867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推理端量化的一般过程：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7277" y="2233253"/>
            <a:ext cx="4227388" cy="442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11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152906"/>
            <a:ext cx="945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GPU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端效率优化常用方法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991190"/>
            <a:ext cx="906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低精度量化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Int8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0125" y="1638300"/>
            <a:ext cx="98679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部分</a:t>
            </a:r>
            <a:r>
              <a:rPr lang="en-US" altLang="zh-CN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量化的一些技巧：</a:t>
            </a:r>
            <a:endParaRPr lang="en-US" altLang="zh-CN" sz="24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AutoNum type="circleNumDbPlain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量化需要观察显卡是否支持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指令；</a:t>
            </a:r>
            <a:b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P4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P40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T4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上支持；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V100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等不支持；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AutoNum type="circleNumDbPlain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AutoNum type="circleNumDbPlain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3796" y="3842282"/>
            <a:ext cx="3163689" cy="1930669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506643" y="6356236"/>
            <a:ext cx="2161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四次乘法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四次加法</a:t>
            </a:r>
          </a:p>
        </p:txBody>
      </p:sp>
      <p:sp>
        <p:nvSpPr>
          <p:cNvPr id="23" name="矩形 22"/>
          <p:cNvSpPr/>
          <p:nvPr/>
        </p:nvSpPr>
        <p:spPr>
          <a:xfrm>
            <a:off x="7142018" y="6356236"/>
            <a:ext cx="2978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DP4A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元素矢量点积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6454" y="2884795"/>
            <a:ext cx="2991072" cy="3253306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5062376" y="6356236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理论上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倍加速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5062376" y="6725569"/>
            <a:ext cx="1681447" cy="2254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718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152906"/>
            <a:ext cx="945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GPU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端效率优化常用方法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991190"/>
            <a:ext cx="906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低精度量化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Int8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0124" y="1638300"/>
            <a:ext cx="103733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部分</a:t>
            </a:r>
            <a:r>
              <a:rPr lang="en-US" altLang="zh-CN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量化的一些技巧：</a:t>
            </a:r>
            <a:endParaRPr lang="en-US" altLang="zh-CN" sz="24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② 软件支持：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Cublas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：使用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cublasGemmEx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CUDA_R_32I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计算模式对矩阵乘进行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加速；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Cudnn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：使用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cudnnConvolutionForward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INT8,INT8_EXT,INT8x4,INT8x4_EXT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配置对卷积操作进行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加速；</a:t>
            </a:r>
          </a:p>
          <a:p>
            <a:pPr marL="914400" lvl="1" indent="-457200">
              <a:lnSpc>
                <a:spcPct val="150000"/>
              </a:lnSpc>
              <a:buAutoNum type="circleNumDbPlain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AutoNum type="circleNumDbPlain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2308" y="4354597"/>
            <a:ext cx="4676775" cy="1647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7875" y="4354597"/>
            <a:ext cx="52578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611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152906"/>
            <a:ext cx="945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GPU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端效率优化常用方法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991190"/>
            <a:ext cx="906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低精度量化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Int8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0124" y="1638300"/>
            <a:ext cx="1037336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部分</a:t>
            </a:r>
            <a:r>
              <a:rPr lang="en-US" altLang="zh-CN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量化的一些技巧：</a:t>
            </a:r>
            <a:endParaRPr lang="en-US" altLang="zh-CN" sz="24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③ 一般量化需要结合融合来做才能达到比较优的效率提升；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④ 善于使用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nvprof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工具查看网络中“矩阵乘”类算子所占比例，明确哪些层可以做量化，对应的底层核函数是哪些；</a:t>
            </a:r>
          </a:p>
          <a:p>
            <a:pPr marL="914400" lvl="1" indent="-457200">
              <a:lnSpc>
                <a:spcPct val="150000"/>
              </a:lnSpc>
              <a:buAutoNum type="circleNumDbPlain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AutoNum type="circleNumDbPlain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931" y="3678148"/>
            <a:ext cx="10499752" cy="289618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181725" y="3604262"/>
            <a:ext cx="3516533" cy="2533310"/>
            <a:chOff x="6181725" y="3604262"/>
            <a:chExt cx="3516533" cy="2533310"/>
          </a:xfrm>
        </p:grpSpPr>
        <p:grpSp>
          <p:nvGrpSpPr>
            <p:cNvPr id="21" name="组合 20"/>
            <p:cNvGrpSpPr/>
            <p:nvPr/>
          </p:nvGrpSpPr>
          <p:grpSpPr>
            <a:xfrm>
              <a:off x="6181725" y="3604262"/>
              <a:ext cx="3248715" cy="633411"/>
              <a:chOff x="6181725" y="3604262"/>
              <a:chExt cx="3248715" cy="633411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6181725" y="3955733"/>
                <a:ext cx="1755457" cy="281940"/>
              </a:xfrm>
              <a:prstGeom prst="roundRect">
                <a:avLst/>
              </a:prstGeom>
              <a:noFill/>
              <a:ln w="952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线形标注 1(无边框) 15"/>
              <p:cNvSpPr/>
              <p:nvPr/>
            </p:nvSpPr>
            <p:spPr>
              <a:xfrm>
                <a:off x="7822372" y="3604262"/>
                <a:ext cx="1608068" cy="298149"/>
              </a:xfrm>
              <a:prstGeom prst="callout1">
                <a:avLst>
                  <a:gd name="adj1" fmla="val 57086"/>
                  <a:gd name="adj2" fmla="val 19625"/>
                  <a:gd name="adj3" fmla="val 112500"/>
                  <a:gd name="adj4" fmla="val -38333"/>
                </a:avLst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MatMul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/BMM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线形标注 1(无边框) 16"/>
            <p:cNvSpPr/>
            <p:nvPr/>
          </p:nvSpPr>
          <p:spPr>
            <a:xfrm>
              <a:off x="8447212" y="3925255"/>
              <a:ext cx="750128" cy="298149"/>
            </a:xfrm>
            <a:prstGeom prst="callout1">
              <a:avLst>
                <a:gd name="adj1" fmla="val 57086"/>
                <a:gd name="adj2" fmla="val 23691"/>
                <a:gd name="adj3" fmla="val 112500"/>
                <a:gd name="adj4" fmla="val -38333"/>
              </a:avLst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181725" y="4452524"/>
              <a:ext cx="3516533" cy="979494"/>
              <a:chOff x="6181725" y="4452524"/>
              <a:chExt cx="3516533" cy="979494"/>
            </a:xfrm>
          </p:grpSpPr>
          <p:sp>
            <p:nvSpPr>
              <p:cNvPr id="18" name="线形标注 1(无边框) 17"/>
              <p:cNvSpPr/>
              <p:nvPr/>
            </p:nvSpPr>
            <p:spPr>
              <a:xfrm>
                <a:off x="8281256" y="4452524"/>
                <a:ext cx="1417002" cy="226771"/>
              </a:xfrm>
              <a:prstGeom prst="callout1">
                <a:avLst>
                  <a:gd name="adj1" fmla="val 53726"/>
                  <a:gd name="adj2" fmla="val 14124"/>
                  <a:gd name="adj3" fmla="val 89071"/>
                  <a:gd name="adj4" fmla="val -28558"/>
                </a:avLst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自定义核函数</a:t>
                </a:r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6181725" y="4645810"/>
                <a:ext cx="1697355" cy="786208"/>
              </a:xfrm>
              <a:prstGeom prst="roundRect">
                <a:avLst/>
              </a:prstGeom>
              <a:noFill/>
              <a:ln w="952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线形标注 1(无边框) 22"/>
            <p:cNvSpPr/>
            <p:nvPr/>
          </p:nvSpPr>
          <p:spPr>
            <a:xfrm>
              <a:off x="7822372" y="5705028"/>
              <a:ext cx="917768" cy="163345"/>
            </a:xfrm>
            <a:prstGeom prst="callout1">
              <a:avLst>
                <a:gd name="adj1" fmla="val 57086"/>
                <a:gd name="adj2" fmla="val 23691"/>
                <a:gd name="adj3" fmla="val 182265"/>
                <a:gd name="adj4" fmla="val -35887"/>
              </a:avLst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激活函数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6547706" y="6015037"/>
              <a:ext cx="1755457" cy="122535"/>
            </a:xfrm>
            <a:prstGeom prst="round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726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152906"/>
            <a:ext cx="945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GPU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端效率优化常用方法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991190"/>
            <a:ext cx="906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低精度量化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Int8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0125" y="1638300"/>
            <a:ext cx="9867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特点：</a:t>
            </a:r>
            <a:b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计算密集型算子，采用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计算，普通算子，采用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fp32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计算，整图算子输入输出都采用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，最大程度的减少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IO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开销。</a:t>
            </a:r>
            <a:endParaRPr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95656" y="3311145"/>
            <a:ext cx="37329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计算密集型算子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(like fc):</a:t>
            </a:r>
          </a:p>
        </p:txBody>
      </p:sp>
      <p:sp>
        <p:nvSpPr>
          <p:cNvPr id="4" name="矩形 3"/>
          <p:cNvSpPr/>
          <p:nvPr/>
        </p:nvSpPr>
        <p:spPr>
          <a:xfrm>
            <a:off x="5934075" y="3351886"/>
            <a:ext cx="38254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普通算子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(like activation):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9220" y="3976098"/>
            <a:ext cx="1546865" cy="277869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4359" y="3976099"/>
            <a:ext cx="2460922" cy="27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94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32F93A1-FC18-A04A-8499-412D5B447FA4}"/>
              </a:ext>
            </a:extLst>
          </p:cNvPr>
          <p:cNvGrpSpPr/>
          <p:nvPr/>
        </p:nvGrpSpPr>
        <p:grpSpPr>
          <a:xfrm>
            <a:off x="2181442" y="2156387"/>
            <a:ext cx="2600476" cy="2282644"/>
            <a:chOff x="1847528" y="2442503"/>
            <a:chExt cx="2600476" cy="228264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A1EA4E5-4E2F-3B47-A21B-66999A8E9DE7}"/>
                </a:ext>
              </a:extLst>
            </p:cNvPr>
            <p:cNvGrpSpPr/>
            <p:nvPr/>
          </p:nvGrpSpPr>
          <p:grpSpPr>
            <a:xfrm>
              <a:off x="2630726" y="2877894"/>
              <a:ext cx="1556665" cy="1480015"/>
              <a:chOff x="1302305" y="2020643"/>
              <a:chExt cx="1197175" cy="1197175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C46FA3E-6E8D-9042-B864-F1D8D16DB38A}"/>
                  </a:ext>
                </a:extLst>
              </p:cNvPr>
              <p:cNvGrpSpPr/>
              <p:nvPr/>
            </p:nvGrpSpPr>
            <p:grpSpPr>
              <a:xfrm>
                <a:off x="1302305" y="2020643"/>
                <a:ext cx="1197175" cy="1197175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26" name="同心圆 25">
                  <a:extLst>
                    <a:ext uri="{FF2B5EF4-FFF2-40B4-BE49-F238E27FC236}">
                      <a16:creationId xmlns:a16="http://schemas.microsoft.com/office/drawing/2014/main" id="{881D04C1-47EC-D645-95B2-ECA90C3BB113}"/>
                    </a:ext>
                  </a:extLst>
                </p:cNvPr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rgbClr val="FFFFFF"/>
                    </a:gs>
                    <a:gs pos="55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65000"/>
                      </a:srgb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zh-CN" altLang="en-US" kern="0">
                    <a:solidFill>
                      <a:srgbClr val="000000"/>
                    </a:solidFill>
                    <a:latin typeface="Arial Unicode MS"/>
                    <a:ea typeface="黑体"/>
                  </a:endParaRPr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2C2265F3-3743-6240-9F44-298523949784}"/>
                    </a:ext>
                  </a:extLst>
                </p:cNvPr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51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75000"/>
                      </a:srgb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zh-CN" altLang="en-US" kern="0">
                    <a:solidFill>
                      <a:srgbClr val="FFFFFF"/>
                    </a:solidFill>
                    <a:latin typeface="Arial Unicode MS"/>
                    <a:ea typeface="黑体"/>
                  </a:endParaRPr>
                </a:p>
              </p:txBody>
            </p:sp>
          </p:grpSp>
          <p:sp>
            <p:nvSpPr>
              <p:cNvPr id="25" name="TextBox 70">
                <a:extLst>
                  <a:ext uri="{FF2B5EF4-FFF2-40B4-BE49-F238E27FC236}">
                    <a16:creationId xmlns:a16="http://schemas.microsoft.com/office/drawing/2014/main" id="{D1D7F1D0-2763-A449-A25B-0106ADFDE470}"/>
                  </a:ext>
                </a:extLst>
              </p:cNvPr>
              <p:cNvSpPr txBox="1"/>
              <p:nvPr/>
            </p:nvSpPr>
            <p:spPr>
              <a:xfrm>
                <a:off x="1393021" y="2373758"/>
                <a:ext cx="1031040" cy="4481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zh-CN" altLang="en-US" sz="3600" b="1" kern="0" dirty="0">
                    <a:gradFill>
                      <a:gsLst>
                        <a:gs pos="44000">
                          <a:srgbClr val="7CB554"/>
                        </a:gs>
                        <a:gs pos="0">
                          <a:srgbClr val="006382"/>
                        </a:gs>
                        <a:gs pos="93750">
                          <a:srgbClr val="F95647"/>
                        </a:gs>
                        <a:gs pos="74000">
                          <a:srgbClr val="FAC14D"/>
                        </a:gs>
                      </a:gsLst>
                      <a:lin ang="2700000" scaled="0"/>
                    </a:gradFill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目录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D953029-5D26-8646-AA6B-67FA32EA2157}"/>
                </a:ext>
              </a:extLst>
            </p:cNvPr>
            <p:cNvGrpSpPr/>
            <p:nvPr/>
          </p:nvGrpSpPr>
          <p:grpSpPr>
            <a:xfrm>
              <a:off x="4182442" y="3163165"/>
              <a:ext cx="265562" cy="26556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2" name="同心圆 70">
                <a:extLst>
                  <a:ext uri="{FF2B5EF4-FFF2-40B4-BE49-F238E27FC236}">
                    <a16:creationId xmlns:a16="http://schemas.microsoft.com/office/drawing/2014/main" id="{14148112-07AB-FD46-8C09-4A879FA728F5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88944A0-D3CB-334A-9D4F-6C00F1357C3E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51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 Unicode MS"/>
                  <a:ea typeface="黑体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A9F3755-1B91-734D-BF58-98F845BC9F95}"/>
                </a:ext>
              </a:extLst>
            </p:cNvPr>
            <p:cNvGrpSpPr/>
            <p:nvPr/>
          </p:nvGrpSpPr>
          <p:grpSpPr>
            <a:xfrm>
              <a:off x="2558715" y="4323338"/>
              <a:ext cx="329802" cy="32980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0" name="同心圆 40">
                <a:extLst>
                  <a:ext uri="{FF2B5EF4-FFF2-40B4-BE49-F238E27FC236}">
                    <a16:creationId xmlns:a16="http://schemas.microsoft.com/office/drawing/2014/main" id="{30A520D1-FA14-B248-8F81-CA4DE6D36147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013EC43-A843-2D4D-AC13-A975F3EA3C88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51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 Unicode MS"/>
                  <a:ea typeface="黑体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BA017BA-1D2A-4A4D-A40A-5380AF2E63C8}"/>
                </a:ext>
              </a:extLst>
            </p:cNvPr>
            <p:cNvGrpSpPr/>
            <p:nvPr/>
          </p:nvGrpSpPr>
          <p:grpSpPr>
            <a:xfrm>
              <a:off x="3624100" y="4429252"/>
              <a:ext cx="295896" cy="29589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8" name="同心圆 43">
                <a:extLst>
                  <a:ext uri="{FF2B5EF4-FFF2-40B4-BE49-F238E27FC236}">
                    <a16:creationId xmlns:a16="http://schemas.microsoft.com/office/drawing/2014/main" id="{DC738806-72CF-BD49-BFE9-7510FCCFA109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B765387-B984-8D4F-8C44-A9910597C2C9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51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 Unicode MS"/>
                  <a:ea typeface="黑体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E0CDE96-8950-1D43-8E43-73572C0A0B74}"/>
                </a:ext>
              </a:extLst>
            </p:cNvPr>
            <p:cNvGrpSpPr/>
            <p:nvPr/>
          </p:nvGrpSpPr>
          <p:grpSpPr>
            <a:xfrm>
              <a:off x="2379151" y="2535671"/>
              <a:ext cx="509135" cy="50913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同心圆 50">
                <a:extLst>
                  <a:ext uri="{FF2B5EF4-FFF2-40B4-BE49-F238E27FC236}">
                    <a16:creationId xmlns:a16="http://schemas.microsoft.com/office/drawing/2014/main" id="{67690DEC-4145-F349-9367-6989DB7A6E4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EE71D04F-033C-A64C-92F6-C504FF9934AA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51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 Unicode MS"/>
                  <a:ea typeface="黑体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8D30D4F-F467-7040-80B9-EE17CF43B302}"/>
                </a:ext>
              </a:extLst>
            </p:cNvPr>
            <p:cNvGrpSpPr/>
            <p:nvPr/>
          </p:nvGrpSpPr>
          <p:grpSpPr>
            <a:xfrm>
              <a:off x="3513206" y="2442503"/>
              <a:ext cx="329363" cy="32936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70">
                <a:extLst>
                  <a:ext uri="{FF2B5EF4-FFF2-40B4-BE49-F238E27FC236}">
                    <a16:creationId xmlns:a16="http://schemas.microsoft.com/office/drawing/2014/main" id="{EA59F044-86D7-AC43-86FC-219BE4DACBD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1ED5B56-5DBC-5B4E-A01F-858016F54B5C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51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 Unicode MS"/>
                  <a:ea typeface="黑体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1D05E47-08BD-1449-B08A-1F2C0BAFD619}"/>
                </a:ext>
              </a:extLst>
            </p:cNvPr>
            <p:cNvGrpSpPr/>
            <p:nvPr/>
          </p:nvGrpSpPr>
          <p:grpSpPr>
            <a:xfrm>
              <a:off x="1847528" y="3566427"/>
              <a:ext cx="322211" cy="32221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" name="同心圆 73">
                <a:extLst>
                  <a:ext uri="{FF2B5EF4-FFF2-40B4-BE49-F238E27FC236}">
                    <a16:creationId xmlns:a16="http://schemas.microsoft.com/office/drawing/2014/main" id="{E5E9C9D0-6BEA-9F42-8D9D-554A01FB1500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C5ED816D-750B-1643-9368-EFF9297063B1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51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 Unicode MS"/>
                  <a:ea typeface="黑体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318707" y="3678326"/>
            <a:ext cx="4608515" cy="725075"/>
            <a:chOff x="5480725" y="3842710"/>
            <a:chExt cx="4608515" cy="725075"/>
          </a:xfrm>
        </p:grpSpPr>
        <p:sp>
          <p:nvSpPr>
            <p:cNvPr id="38" name="圆角矩形 37">
              <a:extLst>
                <a:ext uri="{FF2B5EF4-FFF2-40B4-BE49-F238E27FC236}">
                  <a16:creationId xmlns:a16="http://schemas.microsoft.com/office/drawing/2014/main" id="{56728508-0A95-C54C-82FF-C29BD79B1187}"/>
                </a:ext>
              </a:extLst>
            </p:cNvPr>
            <p:cNvSpPr/>
            <p:nvPr/>
          </p:nvSpPr>
          <p:spPr>
            <a:xfrm>
              <a:off x="5480725" y="3842710"/>
              <a:ext cx="4608515" cy="72507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5000">
                  <a:srgbClr val="FFFFFF"/>
                </a:gs>
                <a:gs pos="100000">
                  <a:srgbClr val="FFFFFF">
                    <a:lumMod val="85000"/>
                  </a:srgb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17400000" scaled="0"/>
              </a:gradFill>
              <a:prstDash val="solid"/>
              <a:miter lim="800000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Unicode MS" panose="020B0604020202020204" pitchFamily="34" charset="-122"/>
                <a:ea typeface="黑体"/>
              </a:endParaRPr>
            </a:p>
          </p:txBody>
        </p:sp>
        <p:sp>
          <p:nvSpPr>
            <p:cNvPr id="39" name="圆角矩形 38">
              <a:extLst>
                <a:ext uri="{FF2B5EF4-FFF2-40B4-BE49-F238E27FC236}">
                  <a16:creationId xmlns:a16="http://schemas.microsoft.com/office/drawing/2014/main" id="{66B93B8D-4335-0A4E-BDF5-E361C61C5AD5}"/>
                </a:ext>
              </a:extLst>
            </p:cNvPr>
            <p:cNvSpPr/>
            <p:nvPr/>
          </p:nvSpPr>
          <p:spPr>
            <a:xfrm>
              <a:off x="5581545" y="3950809"/>
              <a:ext cx="4393427" cy="526036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>
              <a:innerShdw blurRad="63500" dist="50800" dir="16200000">
                <a:prstClr val="black">
                  <a:alpha val="32000"/>
                </a:prstClr>
              </a:inn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Unicode MS" panose="020B0604020202020204" pitchFamily="34" charset="-122"/>
                <a:ea typeface="黑体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9590EE5-4212-8E41-90A2-488620768FEE}"/>
                </a:ext>
              </a:extLst>
            </p:cNvPr>
            <p:cNvSpPr/>
            <p:nvPr/>
          </p:nvSpPr>
          <p:spPr>
            <a:xfrm>
              <a:off x="5580284" y="3976083"/>
              <a:ext cx="462949" cy="46294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rial Unicode MS" panose="020B0604020202020204" pitchFamily="34" charset="-122"/>
              </a:endParaRPr>
            </a:p>
          </p:txBody>
        </p:sp>
        <p:sp>
          <p:nvSpPr>
            <p:cNvPr id="41" name="TextBox 70">
              <a:extLst>
                <a:ext uri="{FF2B5EF4-FFF2-40B4-BE49-F238E27FC236}">
                  <a16:creationId xmlns:a16="http://schemas.microsoft.com/office/drawing/2014/main" id="{2516F643-197F-3E4B-B974-50D56F7E095C}"/>
                </a:ext>
              </a:extLst>
            </p:cNvPr>
            <p:cNvSpPr txBox="1"/>
            <p:nvPr/>
          </p:nvSpPr>
          <p:spPr>
            <a:xfrm>
              <a:off x="5621273" y="4068860"/>
              <a:ext cx="3904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AC14D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03</a:t>
              </a:r>
              <a:endParaRPr lang="zh-CN" altLang="en-US" sz="2000" b="1" dirty="0">
                <a:solidFill>
                  <a:srgbClr val="FAC14D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5ABD74B-6D0B-7249-AC3B-4235822AE64C}"/>
                </a:ext>
              </a:extLst>
            </p:cNvPr>
            <p:cNvSpPr/>
            <p:nvPr/>
          </p:nvSpPr>
          <p:spPr>
            <a:xfrm>
              <a:off x="5735541" y="3978782"/>
              <a:ext cx="38375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18707" y="4579341"/>
            <a:ext cx="4608515" cy="725075"/>
            <a:chOff x="5480725" y="4743725"/>
            <a:chExt cx="4608515" cy="725075"/>
          </a:xfrm>
        </p:grpSpPr>
        <p:sp>
          <p:nvSpPr>
            <p:cNvPr id="43" name="圆角矩形 42">
              <a:extLst>
                <a:ext uri="{FF2B5EF4-FFF2-40B4-BE49-F238E27FC236}">
                  <a16:creationId xmlns:a16="http://schemas.microsoft.com/office/drawing/2014/main" id="{56728508-0A95-C54C-82FF-C29BD79B1187}"/>
                </a:ext>
              </a:extLst>
            </p:cNvPr>
            <p:cNvSpPr/>
            <p:nvPr/>
          </p:nvSpPr>
          <p:spPr>
            <a:xfrm>
              <a:off x="5480725" y="4743725"/>
              <a:ext cx="4608515" cy="72507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5000">
                  <a:srgbClr val="FFFFFF"/>
                </a:gs>
                <a:gs pos="100000">
                  <a:srgbClr val="FFFFFF">
                    <a:lumMod val="85000"/>
                  </a:srgb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17400000" scaled="0"/>
              </a:gradFill>
              <a:prstDash val="solid"/>
              <a:miter lim="800000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Unicode MS" panose="020B0604020202020204" pitchFamily="34" charset="-122"/>
                <a:ea typeface="黑体"/>
              </a:endParaRPr>
            </a:p>
          </p:txBody>
        </p:sp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66B93B8D-4335-0A4E-BDF5-E361C61C5AD5}"/>
                </a:ext>
              </a:extLst>
            </p:cNvPr>
            <p:cNvSpPr/>
            <p:nvPr/>
          </p:nvSpPr>
          <p:spPr>
            <a:xfrm>
              <a:off x="5581545" y="4851824"/>
              <a:ext cx="4393427" cy="526036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>
              <a:innerShdw blurRad="63500" dist="50800" dir="16200000">
                <a:prstClr val="black">
                  <a:alpha val="32000"/>
                </a:prstClr>
              </a:inn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Unicode MS" panose="020B0604020202020204" pitchFamily="34" charset="-122"/>
                <a:ea typeface="黑体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29590EE5-4212-8E41-90A2-488620768FEE}"/>
                </a:ext>
              </a:extLst>
            </p:cNvPr>
            <p:cNvSpPr/>
            <p:nvPr/>
          </p:nvSpPr>
          <p:spPr>
            <a:xfrm>
              <a:off x="5580284" y="4883368"/>
              <a:ext cx="462949" cy="46294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rial Unicode MS" panose="020B0604020202020204" pitchFamily="34" charset="-122"/>
              </a:endParaRPr>
            </a:p>
          </p:txBody>
        </p:sp>
        <p:sp>
          <p:nvSpPr>
            <p:cNvPr id="46" name="TextBox 70">
              <a:extLst>
                <a:ext uri="{FF2B5EF4-FFF2-40B4-BE49-F238E27FC236}">
                  <a16:creationId xmlns:a16="http://schemas.microsoft.com/office/drawing/2014/main" id="{2516F643-197F-3E4B-B974-50D56F7E095C}"/>
                </a:ext>
              </a:extLst>
            </p:cNvPr>
            <p:cNvSpPr txBox="1"/>
            <p:nvPr/>
          </p:nvSpPr>
          <p:spPr>
            <a:xfrm>
              <a:off x="5614617" y="4961665"/>
              <a:ext cx="3904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AC14D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04</a:t>
              </a:r>
              <a:endParaRPr lang="zh-CN" altLang="en-US" sz="2000" b="1" dirty="0">
                <a:solidFill>
                  <a:srgbClr val="FAC14D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5ABD74B-6D0B-7249-AC3B-4235822AE64C}"/>
                </a:ext>
              </a:extLst>
            </p:cNvPr>
            <p:cNvSpPr/>
            <p:nvPr/>
          </p:nvSpPr>
          <p:spPr>
            <a:xfrm>
              <a:off x="5735541" y="4879797"/>
              <a:ext cx="38375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18707" y="2812333"/>
            <a:ext cx="4608515" cy="725075"/>
            <a:chOff x="5480725" y="2082867"/>
            <a:chExt cx="4608515" cy="725075"/>
          </a:xfrm>
        </p:grpSpPr>
        <p:sp>
          <p:nvSpPr>
            <p:cNvPr id="48" name="圆角矩形 47">
              <a:extLst>
                <a:ext uri="{FF2B5EF4-FFF2-40B4-BE49-F238E27FC236}">
                  <a16:creationId xmlns:a16="http://schemas.microsoft.com/office/drawing/2014/main" id="{56728508-0A95-C54C-82FF-C29BD79B1187}"/>
                </a:ext>
              </a:extLst>
            </p:cNvPr>
            <p:cNvSpPr/>
            <p:nvPr/>
          </p:nvSpPr>
          <p:spPr>
            <a:xfrm>
              <a:off x="5480725" y="2082867"/>
              <a:ext cx="4608515" cy="72507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5000">
                  <a:srgbClr val="FFFFFF"/>
                </a:gs>
                <a:gs pos="100000">
                  <a:srgbClr val="FFFFFF">
                    <a:lumMod val="85000"/>
                  </a:srgb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17400000" scaled="0"/>
              </a:gradFill>
              <a:prstDash val="solid"/>
              <a:miter lim="800000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Unicode MS" panose="020B0604020202020204" pitchFamily="34" charset="-122"/>
                <a:ea typeface="黑体"/>
              </a:endParaRPr>
            </a:p>
          </p:txBody>
        </p:sp>
        <p:sp>
          <p:nvSpPr>
            <p:cNvPr id="49" name="圆角矩形 48">
              <a:extLst>
                <a:ext uri="{FF2B5EF4-FFF2-40B4-BE49-F238E27FC236}">
                  <a16:creationId xmlns:a16="http://schemas.microsoft.com/office/drawing/2014/main" id="{66B93B8D-4335-0A4E-BDF5-E361C61C5AD5}"/>
                </a:ext>
              </a:extLst>
            </p:cNvPr>
            <p:cNvSpPr/>
            <p:nvPr/>
          </p:nvSpPr>
          <p:spPr>
            <a:xfrm>
              <a:off x="5581545" y="2190966"/>
              <a:ext cx="4393427" cy="526036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>
              <a:innerShdw blurRad="63500" dist="50800" dir="16200000">
                <a:prstClr val="black">
                  <a:alpha val="32000"/>
                </a:prstClr>
              </a:inn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Unicode MS" panose="020B0604020202020204" pitchFamily="34" charset="-122"/>
                <a:ea typeface="黑体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9590EE5-4212-8E41-90A2-488620768FEE}"/>
                </a:ext>
              </a:extLst>
            </p:cNvPr>
            <p:cNvSpPr/>
            <p:nvPr/>
          </p:nvSpPr>
          <p:spPr>
            <a:xfrm>
              <a:off x="5581545" y="2207219"/>
              <a:ext cx="462949" cy="46294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rial Unicode MS" panose="020B0604020202020204" pitchFamily="34" charset="-122"/>
              </a:endParaRPr>
            </a:p>
          </p:txBody>
        </p:sp>
        <p:sp>
          <p:nvSpPr>
            <p:cNvPr id="51" name="TextBox 70">
              <a:extLst>
                <a:ext uri="{FF2B5EF4-FFF2-40B4-BE49-F238E27FC236}">
                  <a16:creationId xmlns:a16="http://schemas.microsoft.com/office/drawing/2014/main" id="{2516F643-197F-3E4B-B974-50D56F7E095C}"/>
                </a:ext>
              </a:extLst>
            </p:cNvPr>
            <p:cNvSpPr txBox="1"/>
            <p:nvPr/>
          </p:nvSpPr>
          <p:spPr>
            <a:xfrm>
              <a:off x="5617811" y="2284805"/>
              <a:ext cx="3904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AC14D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02</a:t>
              </a:r>
              <a:endParaRPr lang="zh-CN" altLang="en-US" sz="2000" b="1" dirty="0">
                <a:solidFill>
                  <a:srgbClr val="FAC14D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5ABD74B-6D0B-7249-AC3B-4235822AE64C}"/>
                </a:ext>
              </a:extLst>
            </p:cNvPr>
            <p:cNvSpPr/>
            <p:nvPr/>
          </p:nvSpPr>
          <p:spPr>
            <a:xfrm>
              <a:off x="5735541" y="2218939"/>
              <a:ext cx="38375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18707" y="1906913"/>
            <a:ext cx="4608515" cy="725075"/>
            <a:chOff x="5455275" y="1177447"/>
            <a:chExt cx="4608515" cy="725075"/>
          </a:xfrm>
        </p:grpSpPr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56728508-0A95-C54C-82FF-C29BD79B1187}"/>
                </a:ext>
              </a:extLst>
            </p:cNvPr>
            <p:cNvSpPr/>
            <p:nvPr/>
          </p:nvSpPr>
          <p:spPr>
            <a:xfrm>
              <a:off x="5455275" y="1177447"/>
              <a:ext cx="4608515" cy="72507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5000">
                  <a:srgbClr val="FFFFFF"/>
                </a:gs>
                <a:gs pos="100000">
                  <a:srgbClr val="FFFFFF">
                    <a:lumMod val="85000"/>
                  </a:srgb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17400000" scaled="0"/>
              </a:gradFill>
              <a:prstDash val="solid"/>
              <a:miter lim="800000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Unicode MS" panose="020B0604020202020204" pitchFamily="34" charset="-122"/>
                <a:ea typeface="黑体"/>
              </a:endParaRPr>
            </a:p>
          </p:txBody>
        </p:sp>
        <p:sp>
          <p:nvSpPr>
            <p:cNvPr id="54" name="圆角矩形 53">
              <a:extLst>
                <a:ext uri="{FF2B5EF4-FFF2-40B4-BE49-F238E27FC236}">
                  <a16:creationId xmlns:a16="http://schemas.microsoft.com/office/drawing/2014/main" id="{66B93B8D-4335-0A4E-BDF5-E361C61C5AD5}"/>
                </a:ext>
              </a:extLst>
            </p:cNvPr>
            <p:cNvSpPr/>
            <p:nvPr/>
          </p:nvSpPr>
          <p:spPr>
            <a:xfrm>
              <a:off x="5556095" y="1285546"/>
              <a:ext cx="4393427" cy="526036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>
              <a:innerShdw blurRad="63500" dist="50800" dir="16200000">
                <a:prstClr val="black">
                  <a:alpha val="32000"/>
                </a:prstClr>
              </a:inn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Unicode MS" panose="020B0604020202020204" pitchFamily="34" charset="-122"/>
                <a:ea typeface="黑体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9590EE5-4212-8E41-90A2-488620768FEE}"/>
                </a:ext>
              </a:extLst>
            </p:cNvPr>
            <p:cNvSpPr/>
            <p:nvPr/>
          </p:nvSpPr>
          <p:spPr>
            <a:xfrm>
              <a:off x="5556094" y="1296070"/>
              <a:ext cx="462949" cy="46294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rial Unicode MS" panose="020B0604020202020204" pitchFamily="34" charset="-122"/>
              </a:endParaRPr>
            </a:p>
          </p:txBody>
        </p:sp>
        <p:sp>
          <p:nvSpPr>
            <p:cNvPr id="56" name="TextBox 70">
              <a:extLst>
                <a:ext uri="{FF2B5EF4-FFF2-40B4-BE49-F238E27FC236}">
                  <a16:creationId xmlns:a16="http://schemas.microsoft.com/office/drawing/2014/main" id="{2516F643-197F-3E4B-B974-50D56F7E095C}"/>
                </a:ext>
              </a:extLst>
            </p:cNvPr>
            <p:cNvSpPr txBox="1"/>
            <p:nvPr/>
          </p:nvSpPr>
          <p:spPr>
            <a:xfrm>
              <a:off x="5592361" y="1382808"/>
              <a:ext cx="3904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AC14D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01</a:t>
              </a:r>
              <a:endParaRPr lang="zh-CN" altLang="en-US" sz="2000" b="1" dirty="0">
                <a:solidFill>
                  <a:srgbClr val="FAC14D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5ABD74B-6D0B-7249-AC3B-4235822AE64C}"/>
                </a:ext>
              </a:extLst>
            </p:cNvPr>
            <p:cNvSpPr/>
            <p:nvPr/>
          </p:nvSpPr>
          <p:spPr>
            <a:xfrm>
              <a:off x="5710091" y="1313519"/>
              <a:ext cx="38375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5459255" y="2035329"/>
            <a:ext cx="1938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kumimoji="1"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459255" y="2981702"/>
            <a:ext cx="42425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  <a:endParaRPr kumimoji="1"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42317" y="3825560"/>
            <a:ext cx="42425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端效率优化常用方法</a:t>
            </a:r>
          </a:p>
        </p:txBody>
      </p:sp>
      <p:sp>
        <p:nvSpPr>
          <p:cNvPr id="62" name="矩形 61"/>
          <p:cNvSpPr/>
          <p:nvPr/>
        </p:nvSpPr>
        <p:spPr>
          <a:xfrm>
            <a:off x="5433175" y="4732845"/>
            <a:ext cx="42425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典型案例分析</a:t>
            </a:r>
          </a:p>
        </p:txBody>
      </p:sp>
    </p:spTree>
    <p:extLst>
      <p:ext uri="{BB962C8B-B14F-4D97-AF65-F5344CB8AC3E}">
        <p14:creationId xmlns:p14="http://schemas.microsoft.com/office/powerpoint/2010/main" val="1023939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850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典型案例分析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991190"/>
            <a:ext cx="906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BERT-GPU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效率优化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6340" y="1660521"/>
            <a:ext cx="488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</a:rPr>
              <a:t>① </a:t>
            </a: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zh-CN" altLang="en-US" sz="2000" dirty="0">
                <a:solidFill>
                  <a:srgbClr val="00B0F0"/>
                </a:solidFill>
              </a:rPr>
              <a:t>结构</a:t>
            </a:r>
            <a:r>
              <a:rPr lang="en-US" altLang="zh-CN" sz="2000" dirty="0">
                <a:solidFill>
                  <a:srgbClr val="00B0F0"/>
                </a:solidFill>
              </a:rPr>
              <a:t>——transformer-encoder</a:t>
            </a:r>
            <a:r>
              <a:rPr lang="zh-CN" altLang="en-US" sz="2000" dirty="0">
                <a:solidFill>
                  <a:srgbClr val="00B0F0"/>
                </a:solidFill>
              </a:rPr>
              <a:t>部分</a:t>
            </a:r>
            <a:r>
              <a:rPr lang="en-US" altLang="zh-CN" sz="2000" dirty="0">
                <a:solidFill>
                  <a:srgbClr val="00B0F0"/>
                </a:solidFill>
              </a:rPr>
              <a:t>: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99944" y="2413277"/>
            <a:ext cx="534092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Embedding-Layer: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 &amp; positional embedding(later)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SubLayer_1: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Attention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encoder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SubLayer_2: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FeedForward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simple, position-wise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FullyConnected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 forward network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connection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each of the two sub-layers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5" t="33206" r="50225" b="2864"/>
          <a:stretch/>
        </p:blipFill>
        <p:spPr>
          <a:xfrm>
            <a:off x="2476188" y="2268297"/>
            <a:ext cx="2150918" cy="399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267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GPU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1005057"/>
            <a:ext cx="298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GPU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硬件知识</a:t>
            </a:r>
          </a:p>
        </p:txBody>
      </p:sp>
      <p:sp>
        <p:nvSpPr>
          <p:cNvPr id="13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4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5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6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06340" y="1590068"/>
            <a:ext cx="91628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芯片架构的发展历程：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587937"/>
              </p:ext>
            </p:extLst>
          </p:nvPr>
        </p:nvGraphicFramePr>
        <p:xfrm>
          <a:off x="1274749" y="2095928"/>
          <a:ext cx="9605584" cy="455682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0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6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47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芯片架构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特点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854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Tesla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Tesla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最初是给计算处理单元使用的，应用于早期的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CUDA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系列显卡芯片中，并不是真正意义上的普通图形处理芯片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854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Fermi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Fermi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是第一个完整的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GPU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计算架构。首款可支持与共享存储结合纯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cache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层次的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GPU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架构，支持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ECC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GPU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架构。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31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err="1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Kepler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Kepler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相较于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Fermi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更快，效率更高，性能更好。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86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err="1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MaxWell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其全新的立体像素全局光照 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(VXGI)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技术首次让游戏 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GPU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能够提供实时的动态全局光照效果。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854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Pascal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Pascal 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架构将处理器和数据集成在同一个程序包内，以实现更高的计算效率。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1080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系列、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1060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系列基于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Pascal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架构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5854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Volta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Volta 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配备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640 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Tensor 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核心，每秒可提供超过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兆次浮点运算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(TFLOPS) 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的深度学习效能，比前一代的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Pascal 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架构快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倍以上。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649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Turing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Turing 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架构配备了名为 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 Core 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的专用光线追踪处理器，能够以高达每秒 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Giga Rays 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的速度对光线和声音在 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3D 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环境中的传播进行加速计算。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Turing 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架构一个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中拥有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个半精度，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个单精度，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Tensor core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 core(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Ray Tracing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及其加速算法特殊设计的硬件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5854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Ampere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NVIDIA Ampere 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基于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代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GPU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架构，带来最大的性能飞跃，统一了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训练和推理，并将性能提高了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倍。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A100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是通用的工作负载加速器，还用于数据分析，科学计算和云图形。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7" name="直接箭头连接符 16"/>
          <p:cNvCxnSpPr/>
          <p:nvPr/>
        </p:nvCxnSpPr>
        <p:spPr>
          <a:xfrm>
            <a:off x="1022564" y="2587224"/>
            <a:ext cx="4851" cy="39471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3112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850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典型案例分析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991190"/>
            <a:ext cx="906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BERT-GPU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效率优化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6340" y="1660521"/>
            <a:ext cx="488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</a:rPr>
              <a:t>② </a:t>
            </a: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zh-CN" altLang="en-US" sz="2000" dirty="0">
                <a:solidFill>
                  <a:srgbClr val="00B0F0"/>
                </a:solidFill>
              </a:rPr>
              <a:t>优化</a:t>
            </a:r>
            <a:r>
              <a:rPr lang="en-US" altLang="zh-CN" sz="2000" dirty="0">
                <a:solidFill>
                  <a:srgbClr val="00B0F0"/>
                </a:solidFill>
              </a:rPr>
              <a:t>——Attention</a:t>
            </a:r>
            <a:r>
              <a:rPr lang="zh-CN" altLang="en-US" sz="2000" dirty="0">
                <a:solidFill>
                  <a:srgbClr val="00B0F0"/>
                </a:solidFill>
              </a:rPr>
              <a:t>模块</a:t>
            </a:r>
            <a:r>
              <a:rPr lang="en-US" altLang="zh-CN" sz="2000" dirty="0">
                <a:solidFill>
                  <a:srgbClr val="00B0F0"/>
                </a:solidFill>
              </a:rPr>
              <a:t>: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200164" y="2726589"/>
            <a:ext cx="6473537" cy="2795153"/>
            <a:chOff x="1142133" y="1928254"/>
            <a:chExt cx="7502416" cy="3516581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2133" y="1928254"/>
              <a:ext cx="6846949" cy="3516581"/>
            </a:xfrm>
            <a:prstGeom prst="rect">
              <a:avLst/>
            </a:prstGeom>
          </p:spPr>
        </p:pic>
        <p:cxnSp>
          <p:nvCxnSpPr>
            <p:cNvPr id="17" name="直接箭头连接符 16"/>
            <p:cNvCxnSpPr/>
            <p:nvPr/>
          </p:nvCxnSpPr>
          <p:spPr>
            <a:xfrm flipH="1" flipV="1">
              <a:off x="3875809" y="3429000"/>
              <a:ext cx="1465119" cy="31172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246909" y="1928255"/>
              <a:ext cx="2628900" cy="3100946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855528" y="3574474"/>
              <a:ext cx="789021" cy="42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head</a:t>
              </a:r>
              <a:endParaRPr lang="zh-CN" altLang="en-US" sz="1600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45915" y="2208944"/>
            <a:ext cx="384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Attention</a:t>
            </a:r>
            <a:r>
              <a:rPr lang="zh-CN" altLang="en-US" dirty="0"/>
              <a:t>模块优化：</a:t>
            </a:r>
          </a:p>
        </p:txBody>
      </p:sp>
    </p:spTree>
    <p:extLst>
      <p:ext uri="{BB962C8B-B14F-4D97-AF65-F5344CB8AC3E}">
        <p14:creationId xmlns:p14="http://schemas.microsoft.com/office/powerpoint/2010/main" val="16473315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850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典型案例分析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991190"/>
            <a:ext cx="906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BERT-GPU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效率优化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6340" y="1660521"/>
            <a:ext cx="488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</a:rPr>
              <a:t>② </a:t>
            </a: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zh-CN" altLang="en-US" sz="2000" dirty="0">
                <a:solidFill>
                  <a:srgbClr val="00B0F0"/>
                </a:solidFill>
              </a:rPr>
              <a:t>优化</a:t>
            </a:r>
            <a:r>
              <a:rPr lang="en-US" altLang="zh-CN" sz="2000" dirty="0">
                <a:solidFill>
                  <a:srgbClr val="00B0F0"/>
                </a:solidFill>
              </a:rPr>
              <a:t>——Attention</a:t>
            </a:r>
            <a:r>
              <a:rPr lang="zh-CN" altLang="en-US" sz="2000" dirty="0">
                <a:solidFill>
                  <a:srgbClr val="00B0F0"/>
                </a:solidFill>
              </a:rPr>
              <a:t>模块</a:t>
            </a:r>
            <a:r>
              <a:rPr lang="en-US" altLang="zh-CN" sz="2000" dirty="0">
                <a:solidFill>
                  <a:srgbClr val="00B0F0"/>
                </a:solidFill>
              </a:rPr>
              <a:t>: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45915" y="2208944"/>
            <a:ext cx="384512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MultiHeadAttention</a:t>
            </a:r>
            <a:r>
              <a:rPr lang="en-US" altLang="zh-CN" dirty="0"/>
              <a:t> fuse</a:t>
            </a:r>
            <a:r>
              <a:rPr lang="zh-CN" altLang="en-US" dirty="0"/>
              <a:t>；</a:t>
            </a:r>
            <a:br>
              <a:rPr lang="en-US" altLang="zh-CN" dirty="0"/>
            </a:br>
            <a:r>
              <a:rPr lang="zh-CN" altLang="en-US" dirty="0"/>
              <a:t>矩阵乘之间的层可以考虑尽量写在同一个核函数中，“矩阵乘”仍然调用</a:t>
            </a:r>
            <a:r>
              <a:rPr lang="en-US" altLang="zh-CN" dirty="0" err="1"/>
              <a:t>cublas</a:t>
            </a:r>
            <a:r>
              <a:rPr lang="zh-CN" altLang="en-US" dirty="0"/>
              <a:t>的库函数；</a:t>
            </a:r>
            <a:br>
              <a:rPr lang="en-US" altLang="zh-CN" dirty="0"/>
            </a:br>
            <a:r>
              <a:rPr lang="en-US" altLang="zh-CN" dirty="0"/>
              <a:t>support int8;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575514" y="497869"/>
            <a:ext cx="173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No-Fuse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7"/>
          <a:srcRect t="-1" b="1545"/>
          <a:stretch/>
        </p:blipFill>
        <p:spPr>
          <a:xfrm>
            <a:off x="5218068" y="1125347"/>
            <a:ext cx="2049285" cy="518020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8"/>
          <a:srcRect b="1166"/>
          <a:stretch/>
        </p:blipFill>
        <p:spPr>
          <a:xfrm>
            <a:off x="8521126" y="972948"/>
            <a:ext cx="3072225" cy="547547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341699" y="972947"/>
            <a:ext cx="3251652" cy="4856353"/>
          </a:xfrm>
          <a:prstGeom prst="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514975" y="1762389"/>
            <a:ext cx="956351" cy="1042357"/>
          </a:xfrm>
          <a:prstGeom prst="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2" name="肘形连接符 21"/>
          <p:cNvCxnSpPr>
            <a:stCxn id="15" idx="1"/>
            <a:endCxn id="20" idx="3"/>
          </p:cNvCxnSpPr>
          <p:nvPr/>
        </p:nvCxnSpPr>
        <p:spPr>
          <a:xfrm flipH="1" flipV="1">
            <a:off x="6471326" y="2283568"/>
            <a:ext cx="1870373" cy="1117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9575514" y="4457700"/>
            <a:ext cx="1006761" cy="3048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575513" y="961867"/>
            <a:ext cx="1006761" cy="3048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794669" y="3390900"/>
            <a:ext cx="1006761" cy="3048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659127" y="96186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B0F0"/>
                </a:solidFill>
              </a:rPr>
              <a:t>cublas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767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850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典型案例分析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991190"/>
            <a:ext cx="906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BERT-GPU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效率优化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6340" y="1660521"/>
            <a:ext cx="488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</a:rPr>
              <a:t>②优化</a:t>
            </a:r>
            <a:r>
              <a:rPr lang="en-US" altLang="zh-CN" sz="2000" dirty="0">
                <a:solidFill>
                  <a:srgbClr val="00B0F0"/>
                </a:solidFill>
              </a:rPr>
              <a:t>——Attention</a:t>
            </a:r>
            <a:r>
              <a:rPr lang="zh-CN" altLang="en-US" sz="2000" dirty="0">
                <a:solidFill>
                  <a:srgbClr val="00B0F0"/>
                </a:solidFill>
              </a:rPr>
              <a:t>模块</a:t>
            </a:r>
            <a:r>
              <a:rPr lang="en-US" altLang="zh-CN" sz="2000" dirty="0">
                <a:solidFill>
                  <a:srgbClr val="00B0F0"/>
                </a:solidFill>
              </a:rPr>
              <a:t>: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45914" y="2208944"/>
            <a:ext cx="730492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Int8 </a:t>
            </a:r>
            <a:r>
              <a:rPr lang="zh-CN" altLang="en-US" dirty="0"/>
              <a:t>量化：</a:t>
            </a:r>
            <a:br>
              <a:rPr lang="en-US" altLang="zh-CN" dirty="0"/>
            </a:br>
            <a:r>
              <a:rPr lang="en-US" altLang="zh-CN" b="1" dirty="0" err="1"/>
              <a:t>FullyConnected</a:t>
            </a:r>
            <a:r>
              <a:rPr lang="zh-CN" altLang="en-US" dirty="0"/>
              <a:t>；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0B0F0"/>
                </a:solidFill>
              </a:rPr>
              <a:t>cublasGemmEx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b="1" dirty="0" err="1"/>
              <a:t>BatchDot</a:t>
            </a:r>
            <a:r>
              <a:rPr lang="en-US" altLang="zh-CN" dirty="0"/>
              <a:t>:  </a:t>
            </a:r>
            <a:r>
              <a:rPr lang="en-US" altLang="zh-CN" dirty="0" err="1"/>
              <a:t>cublas</a:t>
            </a:r>
            <a:r>
              <a:rPr lang="en-US" altLang="zh-CN" dirty="0"/>
              <a:t> support from </a:t>
            </a:r>
            <a:r>
              <a:rPr lang="en-US" altLang="zh-CN" dirty="0">
                <a:solidFill>
                  <a:srgbClr val="FF0000"/>
                </a:solidFill>
              </a:rPr>
              <a:t>cuda-11.0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0B0F0"/>
                </a:solidFill>
              </a:rPr>
              <a:t>cublasGemmStridedBatchedEx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49153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850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典型案例分析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991190"/>
            <a:ext cx="906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BERT-GPU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效率优化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6340" y="1660521"/>
            <a:ext cx="488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</a:rPr>
              <a:t>② 优化</a:t>
            </a:r>
            <a:r>
              <a:rPr lang="en-US" altLang="zh-CN" sz="2000" dirty="0">
                <a:solidFill>
                  <a:srgbClr val="00B0F0"/>
                </a:solidFill>
              </a:rPr>
              <a:t>——</a:t>
            </a:r>
            <a:r>
              <a:rPr lang="zh-CN" altLang="en-US" sz="2000" dirty="0">
                <a:solidFill>
                  <a:srgbClr val="00B0F0"/>
                </a:solidFill>
              </a:rPr>
              <a:t>其他层</a:t>
            </a:r>
            <a:r>
              <a:rPr lang="en-US" altLang="zh-CN" sz="2000" dirty="0">
                <a:solidFill>
                  <a:srgbClr val="00B0F0"/>
                </a:solidFill>
              </a:rPr>
              <a:t>: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45915" y="2208944"/>
            <a:ext cx="38451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Int8 </a:t>
            </a:r>
            <a:r>
              <a:rPr lang="zh-CN" altLang="en-US" dirty="0"/>
              <a:t>量化之后进一步</a:t>
            </a:r>
            <a:r>
              <a:rPr lang="en-US" altLang="zh-CN" dirty="0"/>
              <a:t>Fuse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108" y="3179976"/>
            <a:ext cx="6504897" cy="3052101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280863" y="3914454"/>
            <a:ext cx="3886019" cy="190071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9276" y="3080119"/>
            <a:ext cx="2476500" cy="314325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9651655" y="2441379"/>
            <a:ext cx="63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Fuse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9" name="肘形连接符 21"/>
          <p:cNvCxnSpPr>
            <a:stCxn id="21" idx="3"/>
            <a:endCxn id="30" idx="1"/>
          </p:cNvCxnSpPr>
          <p:nvPr/>
        </p:nvCxnSpPr>
        <p:spPr>
          <a:xfrm>
            <a:off x="6166882" y="4864814"/>
            <a:ext cx="2756977" cy="802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923859" y="5163958"/>
            <a:ext cx="1853732" cy="100712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627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850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典型案例分析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991190"/>
            <a:ext cx="10302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非实时转写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Conformer-decoder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效率优化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6230" y="2060631"/>
            <a:ext cx="2466095" cy="27870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06340" y="1660521"/>
            <a:ext cx="2370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</a:rPr>
              <a:t>①</a:t>
            </a:r>
            <a:r>
              <a:rPr lang="en-US" altLang="zh-CN" sz="2000" dirty="0">
                <a:solidFill>
                  <a:srgbClr val="00B0F0"/>
                </a:solidFill>
              </a:rPr>
              <a:t> decoder</a:t>
            </a:r>
            <a:r>
              <a:rPr lang="zh-CN" altLang="en-US" sz="2000" dirty="0">
                <a:solidFill>
                  <a:srgbClr val="00B0F0"/>
                </a:solidFill>
              </a:rPr>
              <a:t>结构：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826360" y="5457385"/>
            <a:ext cx="322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平台：</a:t>
            </a:r>
            <a:r>
              <a:rPr lang="en-US" altLang="zh-CN" sz="2400" dirty="0"/>
              <a:t>NVIDIA  P4</a:t>
            </a:r>
            <a:endParaRPr lang="zh-CN" altLang="en-US" sz="2400" dirty="0"/>
          </a:p>
        </p:txBody>
      </p:sp>
      <p:sp>
        <p:nvSpPr>
          <p:cNvPr id="4" name="云形标注 3"/>
          <p:cNvSpPr/>
          <p:nvPr/>
        </p:nvSpPr>
        <p:spPr>
          <a:xfrm>
            <a:off x="7452325" y="4847710"/>
            <a:ext cx="2248364" cy="1219350"/>
          </a:xfrm>
          <a:prstGeom prst="cloudCallout">
            <a:avLst>
              <a:gd name="adj1" fmla="val -93947"/>
              <a:gd name="adj2" fmla="val 186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Int8</a:t>
            </a:r>
            <a:r>
              <a:rPr lang="zh-CN" altLang="en-US" b="1" dirty="0">
                <a:solidFill>
                  <a:schemeClr val="tx1"/>
                </a:solidFill>
              </a:rPr>
              <a:t>量化</a:t>
            </a:r>
          </a:p>
        </p:txBody>
      </p:sp>
    </p:spTree>
    <p:extLst>
      <p:ext uri="{BB962C8B-B14F-4D97-AF65-F5344CB8AC3E}">
        <p14:creationId xmlns:p14="http://schemas.microsoft.com/office/powerpoint/2010/main" val="3561026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850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典型案例分析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991190"/>
            <a:ext cx="906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非实时转写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Conformer-decoder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效率优化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6340" y="1762389"/>
            <a:ext cx="3254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</a:rPr>
              <a:t>②  </a:t>
            </a:r>
            <a:r>
              <a:rPr lang="en-US" altLang="zh-CN" sz="2000" dirty="0">
                <a:solidFill>
                  <a:srgbClr val="00B0F0"/>
                </a:solidFill>
              </a:rPr>
              <a:t>int8</a:t>
            </a:r>
            <a:r>
              <a:rPr lang="zh-CN" altLang="en-US" sz="2000" dirty="0">
                <a:solidFill>
                  <a:srgbClr val="00B0F0"/>
                </a:solidFill>
              </a:rPr>
              <a:t>量化</a:t>
            </a:r>
            <a:r>
              <a:rPr lang="en-US" altLang="zh-CN" sz="2000" dirty="0">
                <a:solidFill>
                  <a:srgbClr val="00B0F0"/>
                </a:solidFill>
              </a:rPr>
              <a:t>——</a:t>
            </a:r>
            <a:r>
              <a:rPr lang="zh-CN" altLang="en-US" sz="2000" dirty="0">
                <a:solidFill>
                  <a:srgbClr val="00B0F0"/>
                </a:solidFill>
              </a:rPr>
              <a:t>效率提升：</a:t>
            </a:r>
          </a:p>
        </p:txBody>
      </p:sp>
      <p:sp>
        <p:nvSpPr>
          <p:cNvPr id="7" name="矩形 6"/>
          <p:cNvSpPr/>
          <p:nvPr/>
        </p:nvSpPr>
        <p:spPr>
          <a:xfrm>
            <a:off x="1134903" y="5143884"/>
            <a:ext cx="6033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初步量化之后，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Int8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效率相对提升不到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30%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，与预期不符。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5601" y="2366053"/>
            <a:ext cx="77819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72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850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典型案例分析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991190"/>
            <a:ext cx="906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非实时转写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Conformer-decoder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效率优化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6340" y="1762389"/>
            <a:ext cx="451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</a:rPr>
              <a:t>② </a:t>
            </a:r>
            <a:r>
              <a:rPr lang="en-US" altLang="zh-CN" sz="2000" dirty="0">
                <a:solidFill>
                  <a:srgbClr val="00B0F0"/>
                </a:solidFill>
              </a:rPr>
              <a:t>int8</a:t>
            </a:r>
            <a:r>
              <a:rPr lang="zh-CN" altLang="en-US" sz="2000" dirty="0">
                <a:solidFill>
                  <a:srgbClr val="00B0F0"/>
                </a:solidFill>
              </a:rPr>
              <a:t>量化</a:t>
            </a:r>
            <a:r>
              <a:rPr lang="en-US" altLang="zh-CN" sz="2000" dirty="0">
                <a:solidFill>
                  <a:srgbClr val="00B0F0"/>
                </a:solidFill>
              </a:rPr>
              <a:t>——</a:t>
            </a:r>
            <a:r>
              <a:rPr lang="zh-CN" altLang="en-US" sz="2000" dirty="0">
                <a:solidFill>
                  <a:srgbClr val="00B0F0"/>
                </a:solidFill>
              </a:rPr>
              <a:t>分析计算瓶颈：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1600" y="2305318"/>
            <a:ext cx="9116121" cy="364118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91599" y="6143946"/>
            <a:ext cx="911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矩阵乘比例较低，存在较多“小算子”，可考虑进行融合，减少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IO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与核函数启动开销。</a:t>
            </a:r>
          </a:p>
        </p:txBody>
      </p:sp>
    </p:spTree>
    <p:extLst>
      <p:ext uri="{BB962C8B-B14F-4D97-AF65-F5344CB8AC3E}">
        <p14:creationId xmlns:p14="http://schemas.microsoft.com/office/powerpoint/2010/main" val="778152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850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典型案例分析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991190"/>
            <a:ext cx="906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非实时转写高吞吐版本效率优化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——decoder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6340" y="1762389"/>
            <a:ext cx="451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</a:rPr>
              <a:t>③ 精简网络：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5613" y="2162499"/>
            <a:ext cx="7137275" cy="45341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85052" y="5397375"/>
            <a:ext cx="5212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这里，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enc_out_repeat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att_h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部分，与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decode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输入无关，可放到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encode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端计算一次即可。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另外，下面对输入做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transpose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，可考虑把输入提前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transpose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，再送进网络。</a:t>
            </a:r>
          </a:p>
        </p:txBody>
      </p:sp>
    </p:spTree>
    <p:extLst>
      <p:ext uri="{BB962C8B-B14F-4D97-AF65-F5344CB8AC3E}">
        <p14:creationId xmlns:p14="http://schemas.microsoft.com/office/powerpoint/2010/main" val="19576356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850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典型案例分析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991190"/>
            <a:ext cx="906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非实时转写高吞吐版本效率优化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——decoder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6340" y="1762389"/>
            <a:ext cx="451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</a:rPr>
              <a:t>③ 精简网络</a:t>
            </a:r>
            <a:r>
              <a:rPr lang="en-US" altLang="zh-CN" sz="2000" dirty="0">
                <a:solidFill>
                  <a:srgbClr val="00B0F0"/>
                </a:solidFill>
              </a:rPr>
              <a:t>——</a:t>
            </a:r>
            <a:r>
              <a:rPr lang="zh-CN" altLang="en-US" sz="2000" dirty="0">
                <a:solidFill>
                  <a:srgbClr val="00B0F0"/>
                </a:solidFill>
              </a:rPr>
              <a:t>效率提升：</a:t>
            </a:r>
          </a:p>
        </p:txBody>
      </p:sp>
      <p:sp>
        <p:nvSpPr>
          <p:cNvPr id="13" name="矩形 12"/>
          <p:cNvSpPr/>
          <p:nvPr/>
        </p:nvSpPr>
        <p:spPr>
          <a:xfrm>
            <a:off x="1624887" y="5157493"/>
            <a:ext cx="7705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这里，调整了网络结构，减少部分重复计算，效率提升较明显；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4887" y="2320173"/>
            <a:ext cx="8124825" cy="267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994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850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典型案例分析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991190"/>
            <a:ext cx="906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非实时转写高吞吐版本效率优化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——decoder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6340" y="1762389"/>
            <a:ext cx="451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</a:rPr>
              <a:t>④ 精简网络</a:t>
            </a:r>
            <a:r>
              <a:rPr lang="en-US" altLang="zh-CN" sz="2000" dirty="0">
                <a:solidFill>
                  <a:srgbClr val="00B0F0"/>
                </a:solidFill>
              </a:rPr>
              <a:t>——</a:t>
            </a:r>
            <a:r>
              <a:rPr lang="zh-CN" altLang="en-US" sz="2000" dirty="0">
                <a:solidFill>
                  <a:srgbClr val="00B0F0"/>
                </a:solidFill>
              </a:rPr>
              <a:t>进一步分析计算瓶颈：</a:t>
            </a:r>
          </a:p>
        </p:txBody>
      </p:sp>
      <p:sp>
        <p:nvSpPr>
          <p:cNvPr id="13" name="矩形 12"/>
          <p:cNvSpPr/>
          <p:nvPr/>
        </p:nvSpPr>
        <p:spPr>
          <a:xfrm>
            <a:off x="1191373" y="5547732"/>
            <a:ext cx="87951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优化一后，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decode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热点可以看到，部分“小算子”占比仍比较高，可考虑进行融合。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这里，分析核函数瓶颈是在计算还是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IO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，可将核函数计算部分注掉，只保留简单的赋值，观察耗时情况，如果比例不变，则瓶颈在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IO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/>
          <a:srcRect b="22389"/>
          <a:stretch/>
        </p:blipFill>
        <p:spPr>
          <a:xfrm>
            <a:off x="1191374" y="2270221"/>
            <a:ext cx="9829800" cy="316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5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267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GPU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1005057"/>
            <a:ext cx="298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GPU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硬件知识</a:t>
            </a:r>
          </a:p>
        </p:txBody>
      </p:sp>
      <p:sp>
        <p:nvSpPr>
          <p:cNvPr id="13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4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5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6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06340" y="1590068"/>
            <a:ext cx="91628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芯片架构的发展历程：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782784"/>
              </p:ext>
            </p:extLst>
          </p:nvPr>
        </p:nvGraphicFramePr>
        <p:xfrm>
          <a:off x="1379486" y="2059241"/>
          <a:ext cx="10147950" cy="35018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1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9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8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9024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芯片架构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算力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CUDA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版本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GPU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型号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734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Tesla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——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——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04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Fermi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cuda-3.2~cuda-8.0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GeForce 400, 500, 600, GT-630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903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Kepler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cuda-5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Tesla K40/K80, GeForce 700,GT-739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7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MaxWell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5.0</a:t>
                      </a:r>
                      <a:endParaRPr lang="zh-CN" altLang="en-US" sz="16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cuda-6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Tesla/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Quadro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 series GeForce 900, GTX-970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Pascal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6.0</a:t>
                      </a:r>
                      <a:endParaRPr lang="zh-CN" altLang="en-US" sz="16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cuda-8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Tesla P100, GTX 1060/1070/1080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65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Volta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7.0</a:t>
                      </a:r>
                      <a:endParaRPr lang="zh-CN" altLang="en-US" sz="16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cuda-9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Tesla V100, GTX 1180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Turing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7.5</a:t>
                      </a:r>
                      <a:endParaRPr lang="zh-CN" altLang="en-US" sz="16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 cuda-10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T4,GTX 1660 Ti, RTX 2060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604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Ampere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cuda-11.0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A100, A10,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A30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322863" y="5667909"/>
            <a:ext cx="945472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随着芯片的发展，计算能力不断在提升，适应的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CUDA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版本也在不断更新。                            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具体不同显卡计算能力可在官网进行查询：</a:t>
            </a:r>
            <a:r>
              <a:rPr lang="en-US" altLang="zh-CN" dirty="0">
                <a:hlinkClick r:id="rId7"/>
              </a:rPr>
              <a:t>https://developer.nvidia.com/cuda-gpus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39128" y="1405403"/>
            <a:ext cx="5383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算力包含一个大版本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和一个小版本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y,  x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代表着显卡的架构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 y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代表这基于这个架构一些增量优化。</a:t>
            </a:r>
          </a:p>
        </p:txBody>
      </p:sp>
      <p:cxnSp>
        <p:nvCxnSpPr>
          <p:cNvPr id="17" name="直接箭头连接符 16"/>
          <p:cNvCxnSpPr>
            <a:stCxn id="10" idx="1"/>
          </p:cNvCxnSpPr>
          <p:nvPr/>
        </p:nvCxnSpPr>
        <p:spPr>
          <a:xfrm flipH="1">
            <a:off x="4448712" y="1697791"/>
            <a:ext cx="390416" cy="477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113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850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典型案例分析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991190"/>
            <a:ext cx="906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非实时转写高吞吐版本效率优化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——decoder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6340" y="1762389"/>
            <a:ext cx="451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</a:rPr>
              <a:t>⑤ 进一步融合：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5547" y="1628232"/>
            <a:ext cx="5179482" cy="522976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345029" y="3975786"/>
            <a:ext cx="35758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融合算子可包含，两个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lstm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之间的所有算子，矩阵计算之间的一些算子即可写在一个核函数中实现。</a:t>
            </a:r>
          </a:p>
        </p:txBody>
      </p:sp>
    </p:spTree>
    <p:extLst>
      <p:ext uri="{BB962C8B-B14F-4D97-AF65-F5344CB8AC3E}">
        <p14:creationId xmlns:p14="http://schemas.microsoft.com/office/powerpoint/2010/main" val="20601304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850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典型案例分析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991190"/>
            <a:ext cx="906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非实时转写高吞吐版本效率优化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——decoder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6340" y="1762389"/>
            <a:ext cx="451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</a:rPr>
              <a:t>⑤ 进一步融合：</a:t>
            </a:r>
          </a:p>
        </p:txBody>
      </p:sp>
      <p:sp>
        <p:nvSpPr>
          <p:cNvPr id="14" name="矩形 13"/>
          <p:cNvSpPr/>
          <p:nvPr/>
        </p:nvSpPr>
        <p:spPr>
          <a:xfrm>
            <a:off x="1101548" y="5599103"/>
            <a:ext cx="3575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融合后网络比较简洁。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96" y="2268649"/>
            <a:ext cx="11889302" cy="282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519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850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典型案例分析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991190"/>
            <a:ext cx="906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非实时转写高吞吐版本效率优化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——decoder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6340" y="1762389"/>
            <a:ext cx="451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</a:rPr>
              <a:t>⑤ 进一步融合</a:t>
            </a:r>
            <a:r>
              <a:rPr lang="en-US" altLang="zh-CN" sz="2000" dirty="0">
                <a:solidFill>
                  <a:srgbClr val="00B0F0"/>
                </a:solidFill>
              </a:rPr>
              <a:t>——</a:t>
            </a:r>
            <a:r>
              <a:rPr lang="zh-CN" altLang="en-US" sz="2000" dirty="0">
                <a:solidFill>
                  <a:srgbClr val="00B0F0"/>
                </a:solidFill>
              </a:rPr>
              <a:t>效率提升：</a:t>
            </a:r>
          </a:p>
        </p:txBody>
      </p:sp>
      <p:sp>
        <p:nvSpPr>
          <p:cNvPr id="14" name="矩形 13"/>
          <p:cNvSpPr/>
          <p:nvPr/>
        </p:nvSpPr>
        <p:spPr>
          <a:xfrm>
            <a:off x="1420028" y="5054572"/>
            <a:ext cx="7518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单独测试浮点网络，融合效率提升，约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17%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，与前面分析基本符合。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2496" y="2357163"/>
            <a:ext cx="9276964" cy="257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463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850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典型案例分析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12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991190"/>
            <a:ext cx="906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39" y="1560388"/>
            <a:ext cx="1117606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神经网络</a:t>
            </a:r>
            <a:r>
              <a:rPr lang="en-US" altLang="zh-CN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GPU</a:t>
            </a: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端效率优化经验：</a:t>
            </a:r>
            <a:endParaRPr lang="en-US" altLang="zh-CN" sz="28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善于使用成熟的推理框架</a:t>
            </a:r>
            <a:r>
              <a:rPr lang="en-US" altLang="zh-CN" sz="2400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b="1" kern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MaxEngine</a:t>
            </a:r>
            <a:r>
              <a:rPr lang="en-US" altLang="zh-CN" sz="2400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-Lite</a:t>
            </a:r>
            <a:r>
              <a:rPr lang="zh-CN" altLang="en-US" sz="2400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b="1" kern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Onnxinfer</a:t>
            </a:r>
            <a:r>
              <a:rPr lang="zh-CN" altLang="en-US" sz="2400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r>
              <a:rPr lang="en-US" altLang="zh-CN" sz="2400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):</a:t>
            </a:r>
            <a:br>
              <a:rPr lang="en-US" altLang="zh-CN" sz="2400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0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避免重复的代码开发；</a:t>
            </a:r>
            <a:endParaRPr lang="en-US" altLang="zh-CN" sz="2000" kern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善于使用官方计算库</a:t>
            </a:r>
            <a:r>
              <a:rPr lang="en-US" altLang="zh-CN" sz="2400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en-US" altLang="zh-CN" sz="2400" b="1" kern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cublas</a:t>
            </a:r>
            <a:r>
              <a:rPr lang="zh-CN" altLang="en-US" sz="2400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b="1" kern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cudnn</a:t>
            </a:r>
            <a:r>
              <a:rPr lang="zh-CN" altLang="en-US" sz="2400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cutlass</a:t>
            </a:r>
            <a:r>
              <a:rPr lang="zh-CN" altLang="en-US" sz="2400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b="1" kern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TensorRT</a:t>
            </a:r>
            <a:r>
              <a:rPr lang="zh-CN" altLang="en-US" sz="2400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等；</a:t>
            </a:r>
            <a:endParaRPr lang="en-US" altLang="zh-CN" sz="2400" b="1" kern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注重前期效率分析，避免盲目优化：</a:t>
            </a:r>
            <a:br>
              <a:rPr lang="en-US" altLang="zh-CN" sz="2400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0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方法通用，但具体问题需要具体分析，具体优化方法要结合网络结构特点、实现平台等；</a:t>
            </a:r>
            <a:endParaRPr lang="en-US" altLang="zh-CN" sz="2000" kern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注重总结不同网络结构特点与常用优化方法。</a:t>
            </a:r>
            <a:endParaRPr lang="en-US" altLang="zh-CN" sz="2400" b="1" kern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4097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58187" y="3869116"/>
            <a:ext cx="3684021" cy="1689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核心研发平台 </a:t>
            </a:r>
            <a:r>
              <a:rPr kumimoji="1" lang="en-US" altLang="zh-CN" sz="2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AI</a:t>
            </a:r>
            <a:r>
              <a:rPr kumimoji="1" lang="zh-CN" altLang="en-US" sz="2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研究院</a:t>
            </a:r>
            <a:endParaRPr kumimoji="1" lang="en-US" altLang="zh-CN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algn="ctr" defTabSz="609585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语音识别条线</a:t>
            </a:r>
            <a:r>
              <a:rPr kumimoji="1" lang="en-US" altLang="zh-CN" sz="2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SP4  </a:t>
            </a:r>
            <a:r>
              <a:rPr kumimoji="1" lang="zh-CN" altLang="en-US" sz="2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王京京</a:t>
            </a:r>
            <a:endParaRPr kumimoji="1" lang="en-US" altLang="zh-CN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algn="ctr" defTabSz="609585">
              <a:lnSpc>
                <a:spcPct val="150000"/>
              </a:lnSpc>
            </a:pPr>
            <a:r>
              <a:rPr kumimoji="1" lang="en-US" altLang="zh-CN" sz="2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2021</a:t>
            </a:r>
            <a:r>
              <a:rPr kumimoji="1" lang="zh-CN" altLang="en-US" sz="2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年</a:t>
            </a:r>
            <a:r>
              <a:rPr kumimoji="1" lang="en-US" altLang="zh-CN" sz="2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10</a:t>
            </a:r>
            <a:r>
              <a:rPr kumimoji="1" lang="zh-CN" altLang="en-US" sz="2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月</a:t>
            </a:r>
          </a:p>
        </p:txBody>
      </p:sp>
      <p:sp>
        <p:nvSpPr>
          <p:cNvPr id="2" name="矩形 1"/>
          <p:cNvSpPr/>
          <p:nvPr/>
        </p:nvSpPr>
        <p:spPr>
          <a:xfrm>
            <a:off x="3877097" y="2227267"/>
            <a:ext cx="48461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提问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交流分享</a:t>
            </a:r>
          </a:p>
        </p:txBody>
      </p:sp>
      <p:sp>
        <p:nvSpPr>
          <p:cNvPr id="4" name="矩形 3"/>
          <p:cNvSpPr/>
          <p:nvPr/>
        </p:nvSpPr>
        <p:spPr>
          <a:xfrm>
            <a:off x="4603770" y="3407451"/>
            <a:ext cx="33928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268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267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GPU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1005057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常见显卡</a:t>
            </a:r>
          </a:p>
        </p:txBody>
      </p:sp>
      <p:sp>
        <p:nvSpPr>
          <p:cNvPr id="13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4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5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6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624832"/>
              </p:ext>
            </p:extLst>
          </p:nvPr>
        </p:nvGraphicFramePr>
        <p:xfrm>
          <a:off x="1034510" y="1560388"/>
          <a:ext cx="9712259" cy="4279716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150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7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1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2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050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86" marR="65586" marT="65586" marB="65586" anchor="ctr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P4(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Pascal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5586" marR="65586" marT="65586" marB="65586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V100(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Volta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5586" marR="65586" marT="65586" marB="65586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T4(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Turing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86" marR="65586" marT="65586" marB="65586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NVIDIA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CUDA Cores</a:t>
                      </a:r>
                    </a:p>
                  </a:txBody>
                  <a:tcPr marL="65586" marR="65586" marT="65586" marB="65586" anchor="ctr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2560</a:t>
                      </a:r>
                    </a:p>
                  </a:txBody>
                  <a:tcPr marL="65586" marR="65586" marT="65586" marB="65586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5120</a:t>
                      </a:r>
                    </a:p>
                  </a:txBody>
                  <a:tcPr marL="65586" marR="65586" marT="65586" marB="65586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2560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586" marR="65586" marT="65586" marB="65586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NVIDIA</a:t>
                      </a:r>
                      <a:r>
                        <a:rPr lang="en-US" altLang="zh-CN" sz="16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Tensor Cores</a:t>
                      </a:r>
                    </a:p>
                  </a:txBody>
                  <a:tcPr marL="65586" marR="65586" marT="65586" marB="65586" anchor="ctr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586" marR="65586" marT="65586" marB="65586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640</a:t>
                      </a:r>
                    </a:p>
                  </a:txBody>
                  <a:tcPr marL="65586" marR="65586" marT="65586" marB="65586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320</a:t>
                      </a:r>
                    </a:p>
                  </a:txBody>
                  <a:tcPr marL="65586" marR="65586" marT="65586" marB="65586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6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单精度性能 </a:t>
                      </a:r>
                      <a:r>
                        <a:rPr lang="en-US" altLang="zh-C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FP32)</a:t>
                      </a:r>
                      <a:endParaRPr lang="en-US" sz="1600" b="1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86" marR="65586" marT="65586" marB="65586" anchor="ctr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 TFLOPS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86" marR="65586" marT="65586" marB="65586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TFLOPS (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PCIe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15.7 TFLOPS (SXM2)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86" marR="65586" marT="65586" marB="65586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 TFLOPS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86" marR="65586" marT="65586" marB="65586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1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混合精度</a:t>
                      </a:r>
                      <a:r>
                        <a:rPr lang="en-US" altLang="zh-C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(FP32/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FP16)</a:t>
                      </a:r>
                      <a:endParaRPr lang="en-US" sz="1600" b="1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86" marR="65586" marT="65586" marB="65586" anchor="ctr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  <a:endParaRPr lang="en-US" altLang="zh-CN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86" marR="65586" marT="65586" marB="65586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 TFLOPS (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PCIe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125 TFLOPS (SXM2)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86" marR="65586" marT="65586" marB="65586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 TFLOPS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86" marR="65586" marT="65586" marB="65586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0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整数运算能力 </a:t>
                      </a:r>
                      <a:r>
                        <a:rPr lang="en-US" altLang="zh-C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(INT8)</a:t>
                      </a:r>
                      <a:endParaRPr lang="en-US" altLang="zh-CN" sz="1600" b="1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86" marR="65586" marT="65586" marB="65586" anchor="ctr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 TOPS*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86" marR="65586" marT="65586" marB="65586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  <a:endParaRPr lang="en-US" altLang="zh-CN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86" marR="65586" marT="65586" marB="65586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 TOPS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86" marR="65586" marT="65586" marB="65586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0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整数运算能力 </a:t>
                      </a:r>
                      <a:r>
                        <a:rPr lang="en-US" altLang="zh-C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(INT4)</a:t>
                      </a:r>
                      <a:endParaRPr lang="en-US" altLang="zh-CN" sz="1600" b="1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86" marR="65586" marT="65586" marB="65586" anchor="ctr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  <a:endParaRPr lang="en-US" altLang="zh-CN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86" marR="65586" marT="65586" marB="65586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  <a:endParaRPr lang="en-US" altLang="zh-CN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86" marR="65586" marT="65586" marB="65586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 TOPS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86" marR="65586" marT="65586" marB="65586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04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GPU </a:t>
                      </a:r>
                      <a:r>
                        <a:rPr lang="zh-CN" alt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显存</a:t>
                      </a:r>
                      <a:endParaRPr lang="zh-CN" altLang="en-US" sz="1600" b="1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86" marR="65586" marT="65586" marB="65586" anchor="ctr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8GB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86" marR="65586" marT="65586" marB="65586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32/16GB HBM2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86" marR="65586" marT="65586" marB="65586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16GB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86" marR="65586" marT="65586" marB="65586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0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显存带宽</a:t>
                      </a:r>
                      <a:endParaRPr lang="zh-CN" altLang="en-US" sz="1600" b="1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86" marR="65586" marT="65586" marB="65586" anchor="ctr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192GB/s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86" marR="65586" marT="65586" marB="65586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900GB/s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86" marR="65586" marT="65586" marB="65586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320GB/s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86" marR="65586" marT="65586" marB="65586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76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功率</a:t>
                      </a:r>
                      <a:endParaRPr lang="zh-CN" altLang="en-US" sz="1600" b="1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86" marR="65586" marT="65586" marB="65586" anchor="ctr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W/75 W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86" marR="65586" marT="65586" marB="65586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 W (PCIe)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pl-PL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 W (SXM2)</a:t>
                      </a:r>
                      <a:endParaRPr lang="pl-PL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86" marR="65586" marT="65586" marB="65586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 W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86" marR="65586" marT="65586" marB="65586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06339" y="5944676"/>
            <a:ext cx="100048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描述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GPU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有两个指标，一个是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CUDA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的核心数量，第二个是内存大小，在评估时主要考虑</a:t>
            </a:r>
            <a:r>
              <a:rPr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峰值计算性能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内存带宽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一般核心数量越多，</a:t>
            </a:r>
            <a:r>
              <a:rPr lang="en-US" altLang="zh-CN" sz="16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TFlops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越大，效果越好；</a:t>
            </a:r>
            <a:endParaRPr lang="en-US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选购显卡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：要首先根据用途选择对应的系列，然后看相应的</a:t>
            </a:r>
            <a:r>
              <a:rPr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计算性能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内存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01848" y="910492"/>
            <a:ext cx="359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</a:t>
            </a:r>
            <a:r>
              <a:rPr lang="en-US" altLang="zh-CN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TFLOPS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teraFLOPS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）等于每秒一万亿（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=10^12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）次的浮点运算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  <a:sym typeface="Arial Bold" pitchFamily="34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7417942" y="1253447"/>
            <a:ext cx="390418" cy="1613043"/>
          </a:xfrm>
          <a:prstGeom prst="straightConnector1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588388" y="644678"/>
            <a:ext cx="2941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(Floating-point operations per second)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54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32F93A1-FC18-A04A-8499-412D5B447FA4}"/>
              </a:ext>
            </a:extLst>
          </p:cNvPr>
          <p:cNvGrpSpPr/>
          <p:nvPr/>
        </p:nvGrpSpPr>
        <p:grpSpPr>
          <a:xfrm>
            <a:off x="2181442" y="2156387"/>
            <a:ext cx="2600476" cy="2282644"/>
            <a:chOff x="1847528" y="2442503"/>
            <a:chExt cx="2600476" cy="228264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A1EA4E5-4E2F-3B47-A21B-66999A8E9DE7}"/>
                </a:ext>
              </a:extLst>
            </p:cNvPr>
            <p:cNvGrpSpPr/>
            <p:nvPr/>
          </p:nvGrpSpPr>
          <p:grpSpPr>
            <a:xfrm>
              <a:off x="2630726" y="2877894"/>
              <a:ext cx="1556665" cy="1480015"/>
              <a:chOff x="1302305" y="2020643"/>
              <a:chExt cx="1197175" cy="1197175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C46FA3E-6E8D-9042-B864-F1D8D16DB38A}"/>
                  </a:ext>
                </a:extLst>
              </p:cNvPr>
              <p:cNvGrpSpPr/>
              <p:nvPr/>
            </p:nvGrpSpPr>
            <p:grpSpPr>
              <a:xfrm>
                <a:off x="1302305" y="2020643"/>
                <a:ext cx="1197175" cy="1197175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26" name="同心圆 25">
                  <a:extLst>
                    <a:ext uri="{FF2B5EF4-FFF2-40B4-BE49-F238E27FC236}">
                      <a16:creationId xmlns:a16="http://schemas.microsoft.com/office/drawing/2014/main" id="{881D04C1-47EC-D645-95B2-ECA90C3BB113}"/>
                    </a:ext>
                  </a:extLst>
                </p:cNvPr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rgbClr val="FFFFFF"/>
                    </a:gs>
                    <a:gs pos="55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65000"/>
                      </a:srgbClr>
                    </a:gs>
                  </a:gsLst>
                  <a:lin ang="81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zh-CN" altLang="en-US" kern="0">
                    <a:solidFill>
                      <a:srgbClr val="000000"/>
                    </a:solidFill>
                    <a:latin typeface="Arial Unicode MS"/>
                    <a:ea typeface="黑体"/>
                  </a:endParaRPr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2C2265F3-3743-6240-9F44-298523949784}"/>
                    </a:ext>
                  </a:extLst>
                </p:cNvPr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51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75000"/>
                      </a:srgbClr>
                    </a:gs>
                  </a:gsLst>
                  <a:lin ang="189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zh-CN" altLang="en-US" kern="0">
                    <a:solidFill>
                      <a:srgbClr val="FFFFFF"/>
                    </a:solidFill>
                    <a:latin typeface="Arial Unicode MS"/>
                    <a:ea typeface="黑体"/>
                  </a:endParaRPr>
                </a:p>
              </p:txBody>
            </p:sp>
          </p:grpSp>
          <p:sp>
            <p:nvSpPr>
              <p:cNvPr id="25" name="TextBox 70">
                <a:extLst>
                  <a:ext uri="{FF2B5EF4-FFF2-40B4-BE49-F238E27FC236}">
                    <a16:creationId xmlns:a16="http://schemas.microsoft.com/office/drawing/2014/main" id="{D1D7F1D0-2763-A449-A25B-0106ADFDE470}"/>
                  </a:ext>
                </a:extLst>
              </p:cNvPr>
              <p:cNvSpPr txBox="1"/>
              <p:nvPr/>
            </p:nvSpPr>
            <p:spPr>
              <a:xfrm>
                <a:off x="1393021" y="2373758"/>
                <a:ext cx="1031040" cy="4481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zh-CN" altLang="en-US" sz="3600" b="1" kern="0" dirty="0">
                    <a:gradFill>
                      <a:gsLst>
                        <a:gs pos="44000">
                          <a:srgbClr val="7CB554"/>
                        </a:gs>
                        <a:gs pos="0">
                          <a:srgbClr val="006382"/>
                        </a:gs>
                        <a:gs pos="93750">
                          <a:srgbClr val="F95647"/>
                        </a:gs>
                        <a:gs pos="74000">
                          <a:srgbClr val="FAC14D"/>
                        </a:gs>
                      </a:gsLst>
                      <a:lin ang="2700000" scaled="0"/>
                    </a:gradFill>
                    <a:latin typeface="Arial Unicode MS" panose="020B0604020202020204" pitchFamily="34" charset="-122"/>
                    <a:ea typeface="Arial Unicode MS" panose="020B0604020202020204" pitchFamily="34" charset="-122"/>
                  </a:rPr>
                  <a:t>目录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D953029-5D26-8646-AA6B-67FA32EA2157}"/>
                </a:ext>
              </a:extLst>
            </p:cNvPr>
            <p:cNvGrpSpPr/>
            <p:nvPr/>
          </p:nvGrpSpPr>
          <p:grpSpPr>
            <a:xfrm>
              <a:off x="4182442" y="3163165"/>
              <a:ext cx="265562" cy="26556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2" name="同心圆 70">
                <a:extLst>
                  <a:ext uri="{FF2B5EF4-FFF2-40B4-BE49-F238E27FC236}">
                    <a16:creationId xmlns:a16="http://schemas.microsoft.com/office/drawing/2014/main" id="{14148112-07AB-FD46-8C09-4A879FA728F5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88944A0-D3CB-334A-9D4F-6C00F1357C3E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51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 Unicode MS"/>
                  <a:ea typeface="黑体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A9F3755-1B91-734D-BF58-98F845BC9F95}"/>
                </a:ext>
              </a:extLst>
            </p:cNvPr>
            <p:cNvGrpSpPr/>
            <p:nvPr/>
          </p:nvGrpSpPr>
          <p:grpSpPr>
            <a:xfrm>
              <a:off x="2558715" y="4323338"/>
              <a:ext cx="329802" cy="32980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0" name="同心圆 40">
                <a:extLst>
                  <a:ext uri="{FF2B5EF4-FFF2-40B4-BE49-F238E27FC236}">
                    <a16:creationId xmlns:a16="http://schemas.microsoft.com/office/drawing/2014/main" id="{30A520D1-FA14-B248-8F81-CA4DE6D36147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013EC43-A843-2D4D-AC13-A975F3EA3C88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51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 Unicode MS"/>
                  <a:ea typeface="黑体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BA017BA-1D2A-4A4D-A40A-5380AF2E63C8}"/>
                </a:ext>
              </a:extLst>
            </p:cNvPr>
            <p:cNvGrpSpPr/>
            <p:nvPr/>
          </p:nvGrpSpPr>
          <p:grpSpPr>
            <a:xfrm>
              <a:off x="3624100" y="4429252"/>
              <a:ext cx="295896" cy="29589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8" name="同心圆 43">
                <a:extLst>
                  <a:ext uri="{FF2B5EF4-FFF2-40B4-BE49-F238E27FC236}">
                    <a16:creationId xmlns:a16="http://schemas.microsoft.com/office/drawing/2014/main" id="{DC738806-72CF-BD49-BFE9-7510FCCFA109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B765387-B984-8D4F-8C44-A9910597C2C9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51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 Unicode MS"/>
                  <a:ea typeface="黑体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E0CDE96-8950-1D43-8E43-73572C0A0B74}"/>
                </a:ext>
              </a:extLst>
            </p:cNvPr>
            <p:cNvGrpSpPr/>
            <p:nvPr/>
          </p:nvGrpSpPr>
          <p:grpSpPr>
            <a:xfrm>
              <a:off x="2379151" y="2535671"/>
              <a:ext cx="509135" cy="50913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同心圆 50">
                <a:extLst>
                  <a:ext uri="{FF2B5EF4-FFF2-40B4-BE49-F238E27FC236}">
                    <a16:creationId xmlns:a16="http://schemas.microsoft.com/office/drawing/2014/main" id="{67690DEC-4145-F349-9367-6989DB7A6E4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EE71D04F-033C-A64C-92F6-C504FF9934AA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51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 Unicode MS"/>
                  <a:ea typeface="黑体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8D30D4F-F467-7040-80B9-EE17CF43B302}"/>
                </a:ext>
              </a:extLst>
            </p:cNvPr>
            <p:cNvGrpSpPr/>
            <p:nvPr/>
          </p:nvGrpSpPr>
          <p:grpSpPr>
            <a:xfrm>
              <a:off x="3513206" y="2442503"/>
              <a:ext cx="329363" cy="32936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70">
                <a:extLst>
                  <a:ext uri="{FF2B5EF4-FFF2-40B4-BE49-F238E27FC236}">
                    <a16:creationId xmlns:a16="http://schemas.microsoft.com/office/drawing/2014/main" id="{EA59F044-86D7-AC43-86FC-219BE4DACBD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1ED5B56-5DBC-5B4E-A01F-858016F54B5C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51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 Unicode MS"/>
                  <a:ea typeface="黑体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1D05E47-08BD-1449-B08A-1F2C0BAFD619}"/>
                </a:ext>
              </a:extLst>
            </p:cNvPr>
            <p:cNvGrpSpPr/>
            <p:nvPr/>
          </p:nvGrpSpPr>
          <p:grpSpPr>
            <a:xfrm>
              <a:off x="1847528" y="3566427"/>
              <a:ext cx="322211" cy="32221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" name="同心圆 73">
                <a:extLst>
                  <a:ext uri="{FF2B5EF4-FFF2-40B4-BE49-F238E27FC236}">
                    <a16:creationId xmlns:a16="http://schemas.microsoft.com/office/drawing/2014/main" id="{E5E9C9D0-6BEA-9F42-8D9D-554A01FB1500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C5ED816D-750B-1643-9368-EFF9297063B1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51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 Unicode MS"/>
                  <a:ea typeface="黑体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318707" y="3678326"/>
            <a:ext cx="4608515" cy="725075"/>
            <a:chOff x="5480725" y="3842710"/>
            <a:chExt cx="4608515" cy="725075"/>
          </a:xfrm>
        </p:grpSpPr>
        <p:sp>
          <p:nvSpPr>
            <p:cNvPr id="38" name="圆角矩形 37">
              <a:extLst>
                <a:ext uri="{FF2B5EF4-FFF2-40B4-BE49-F238E27FC236}">
                  <a16:creationId xmlns:a16="http://schemas.microsoft.com/office/drawing/2014/main" id="{56728508-0A95-C54C-82FF-C29BD79B1187}"/>
                </a:ext>
              </a:extLst>
            </p:cNvPr>
            <p:cNvSpPr/>
            <p:nvPr/>
          </p:nvSpPr>
          <p:spPr>
            <a:xfrm>
              <a:off x="5480725" y="3842710"/>
              <a:ext cx="4608515" cy="72507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5000">
                  <a:srgbClr val="FFFFFF"/>
                </a:gs>
                <a:gs pos="100000">
                  <a:srgbClr val="FFFFFF">
                    <a:lumMod val="85000"/>
                  </a:srgb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17400000" scaled="0"/>
              </a:gradFill>
              <a:prstDash val="solid"/>
              <a:miter lim="800000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Unicode MS" panose="020B0604020202020204" pitchFamily="34" charset="-122"/>
                <a:ea typeface="黑体"/>
              </a:endParaRPr>
            </a:p>
          </p:txBody>
        </p:sp>
        <p:sp>
          <p:nvSpPr>
            <p:cNvPr id="39" name="圆角矩形 38">
              <a:extLst>
                <a:ext uri="{FF2B5EF4-FFF2-40B4-BE49-F238E27FC236}">
                  <a16:creationId xmlns:a16="http://schemas.microsoft.com/office/drawing/2014/main" id="{66B93B8D-4335-0A4E-BDF5-E361C61C5AD5}"/>
                </a:ext>
              </a:extLst>
            </p:cNvPr>
            <p:cNvSpPr/>
            <p:nvPr/>
          </p:nvSpPr>
          <p:spPr>
            <a:xfrm>
              <a:off x="5581545" y="3950809"/>
              <a:ext cx="4393427" cy="526036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>
              <a:innerShdw blurRad="63500" dist="50800" dir="16200000">
                <a:prstClr val="black">
                  <a:alpha val="32000"/>
                </a:prstClr>
              </a:inn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Unicode MS" panose="020B0604020202020204" pitchFamily="34" charset="-122"/>
                <a:ea typeface="黑体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9590EE5-4212-8E41-90A2-488620768FEE}"/>
                </a:ext>
              </a:extLst>
            </p:cNvPr>
            <p:cNvSpPr/>
            <p:nvPr/>
          </p:nvSpPr>
          <p:spPr>
            <a:xfrm>
              <a:off x="5580284" y="3976083"/>
              <a:ext cx="462949" cy="46294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rial Unicode MS" panose="020B0604020202020204" pitchFamily="34" charset="-122"/>
              </a:endParaRPr>
            </a:p>
          </p:txBody>
        </p:sp>
        <p:sp>
          <p:nvSpPr>
            <p:cNvPr id="41" name="TextBox 70">
              <a:extLst>
                <a:ext uri="{FF2B5EF4-FFF2-40B4-BE49-F238E27FC236}">
                  <a16:creationId xmlns:a16="http://schemas.microsoft.com/office/drawing/2014/main" id="{2516F643-197F-3E4B-B974-50D56F7E095C}"/>
                </a:ext>
              </a:extLst>
            </p:cNvPr>
            <p:cNvSpPr txBox="1"/>
            <p:nvPr/>
          </p:nvSpPr>
          <p:spPr>
            <a:xfrm>
              <a:off x="5621273" y="4068860"/>
              <a:ext cx="3904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AC14D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03</a:t>
              </a:r>
              <a:endParaRPr lang="zh-CN" altLang="en-US" sz="2000" b="1" dirty="0">
                <a:solidFill>
                  <a:srgbClr val="FAC14D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5ABD74B-6D0B-7249-AC3B-4235822AE64C}"/>
                </a:ext>
              </a:extLst>
            </p:cNvPr>
            <p:cNvSpPr/>
            <p:nvPr/>
          </p:nvSpPr>
          <p:spPr>
            <a:xfrm>
              <a:off x="5735541" y="3978782"/>
              <a:ext cx="38375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18707" y="4579341"/>
            <a:ext cx="4608515" cy="725075"/>
            <a:chOff x="5480725" y="4743725"/>
            <a:chExt cx="4608515" cy="725075"/>
          </a:xfrm>
        </p:grpSpPr>
        <p:sp>
          <p:nvSpPr>
            <p:cNvPr id="43" name="圆角矩形 42">
              <a:extLst>
                <a:ext uri="{FF2B5EF4-FFF2-40B4-BE49-F238E27FC236}">
                  <a16:creationId xmlns:a16="http://schemas.microsoft.com/office/drawing/2014/main" id="{56728508-0A95-C54C-82FF-C29BD79B1187}"/>
                </a:ext>
              </a:extLst>
            </p:cNvPr>
            <p:cNvSpPr/>
            <p:nvPr/>
          </p:nvSpPr>
          <p:spPr>
            <a:xfrm>
              <a:off x="5480725" y="4743725"/>
              <a:ext cx="4608515" cy="72507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5000">
                  <a:srgbClr val="FFFFFF"/>
                </a:gs>
                <a:gs pos="100000">
                  <a:srgbClr val="FFFFFF">
                    <a:lumMod val="85000"/>
                  </a:srgb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17400000" scaled="0"/>
              </a:gradFill>
              <a:prstDash val="solid"/>
              <a:miter lim="800000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Unicode MS" panose="020B0604020202020204" pitchFamily="34" charset="-122"/>
                <a:ea typeface="黑体"/>
              </a:endParaRPr>
            </a:p>
          </p:txBody>
        </p:sp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66B93B8D-4335-0A4E-BDF5-E361C61C5AD5}"/>
                </a:ext>
              </a:extLst>
            </p:cNvPr>
            <p:cNvSpPr/>
            <p:nvPr/>
          </p:nvSpPr>
          <p:spPr>
            <a:xfrm>
              <a:off x="5581545" y="4851824"/>
              <a:ext cx="4393427" cy="526036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>
              <a:innerShdw blurRad="63500" dist="50800" dir="16200000">
                <a:prstClr val="black">
                  <a:alpha val="32000"/>
                </a:prstClr>
              </a:inn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Unicode MS" panose="020B0604020202020204" pitchFamily="34" charset="-122"/>
                <a:ea typeface="黑体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29590EE5-4212-8E41-90A2-488620768FEE}"/>
                </a:ext>
              </a:extLst>
            </p:cNvPr>
            <p:cNvSpPr/>
            <p:nvPr/>
          </p:nvSpPr>
          <p:spPr>
            <a:xfrm>
              <a:off x="5580284" y="4883368"/>
              <a:ext cx="462949" cy="46294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rial Unicode MS" panose="020B0604020202020204" pitchFamily="34" charset="-122"/>
              </a:endParaRPr>
            </a:p>
          </p:txBody>
        </p:sp>
        <p:sp>
          <p:nvSpPr>
            <p:cNvPr id="46" name="TextBox 70">
              <a:extLst>
                <a:ext uri="{FF2B5EF4-FFF2-40B4-BE49-F238E27FC236}">
                  <a16:creationId xmlns:a16="http://schemas.microsoft.com/office/drawing/2014/main" id="{2516F643-197F-3E4B-B974-50D56F7E095C}"/>
                </a:ext>
              </a:extLst>
            </p:cNvPr>
            <p:cNvSpPr txBox="1"/>
            <p:nvPr/>
          </p:nvSpPr>
          <p:spPr>
            <a:xfrm>
              <a:off x="5614617" y="4961665"/>
              <a:ext cx="3904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AC14D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04</a:t>
              </a:r>
              <a:endParaRPr lang="zh-CN" altLang="en-US" sz="2000" b="1" dirty="0">
                <a:solidFill>
                  <a:srgbClr val="FAC14D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5ABD74B-6D0B-7249-AC3B-4235822AE64C}"/>
                </a:ext>
              </a:extLst>
            </p:cNvPr>
            <p:cNvSpPr/>
            <p:nvPr/>
          </p:nvSpPr>
          <p:spPr>
            <a:xfrm>
              <a:off x="5735541" y="4879797"/>
              <a:ext cx="38375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18707" y="2812333"/>
            <a:ext cx="4608515" cy="725075"/>
            <a:chOff x="5480725" y="2082867"/>
            <a:chExt cx="4608515" cy="725075"/>
          </a:xfrm>
        </p:grpSpPr>
        <p:sp>
          <p:nvSpPr>
            <p:cNvPr id="48" name="圆角矩形 47">
              <a:extLst>
                <a:ext uri="{FF2B5EF4-FFF2-40B4-BE49-F238E27FC236}">
                  <a16:creationId xmlns:a16="http://schemas.microsoft.com/office/drawing/2014/main" id="{56728508-0A95-C54C-82FF-C29BD79B1187}"/>
                </a:ext>
              </a:extLst>
            </p:cNvPr>
            <p:cNvSpPr/>
            <p:nvPr/>
          </p:nvSpPr>
          <p:spPr>
            <a:xfrm>
              <a:off x="5480725" y="2082867"/>
              <a:ext cx="4608515" cy="72507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5000">
                  <a:srgbClr val="FFFFFF"/>
                </a:gs>
                <a:gs pos="100000">
                  <a:srgbClr val="FFFFFF">
                    <a:lumMod val="85000"/>
                  </a:srgb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17400000" scaled="0"/>
              </a:gradFill>
              <a:prstDash val="solid"/>
              <a:miter lim="800000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Unicode MS" panose="020B0604020202020204" pitchFamily="34" charset="-122"/>
                <a:ea typeface="黑体"/>
              </a:endParaRPr>
            </a:p>
          </p:txBody>
        </p:sp>
        <p:sp>
          <p:nvSpPr>
            <p:cNvPr id="49" name="圆角矩形 48">
              <a:extLst>
                <a:ext uri="{FF2B5EF4-FFF2-40B4-BE49-F238E27FC236}">
                  <a16:creationId xmlns:a16="http://schemas.microsoft.com/office/drawing/2014/main" id="{66B93B8D-4335-0A4E-BDF5-E361C61C5AD5}"/>
                </a:ext>
              </a:extLst>
            </p:cNvPr>
            <p:cNvSpPr/>
            <p:nvPr/>
          </p:nvSpPr>
          <p:spPr>
            <a:xfrm>
              <a:off x="5581545" y="2190966"/>
              <a:ext cx="4393427" cy="526036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>
              <a:innerShdw blurRad="63500" dist="50800" dir="16200000">
                <a:prstClr val="black">
                  <a:alpha val="32000"/>
                </a:prstClr>
              </a:inn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Unicode MS" panose="020B0604020202020204" pitchFamily="34" charset="-122"/>
                <a:ea typeface="黑体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9590EE5-4212-8E41-90A2-488620768FEE}"/>
                </a:ext>
              </a:extLst>
            </p:cNvPr>
            <p:cNvSpPr/>
            <p:nvPr/>
          </p:nvSpPr>
          <p:spPr>
            <a:xfrm>
              <a:off x="5581545" y="2207219"/>
              <a:ext cx="462949" cy="46294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rial Unicode MS" panose="020B0604020202020204" pitchFamily="34" charset="-122"/>
              </a:endParaRPr>
            </a:p>
          </p:txBody>
        </p:sp>
        <p:sp>
          <p:nvSpPr>
            <p:cNvPr id="51" name="TextBox 70">
              <a:extLst>
                <a:ext uri="{FF2B5EF4-FFF2-40B4-BE49-F238E27FC236}">
                  <a16:creationId xmlns:a16="http://schemas.microsoft.com/office/drawing/2014/main" id="{2516F643-197F-3E4B-B974-50D56F7E095C}"/>
                </a:ext>
              </a:extLst>
            </p:cNvPr>
            <p:cNvSpPr txBox="1"/>
            <p:nvPr/>
          </p:nvSpPr>
          <p:spPr>
            <a:xfrm>
              <a:off x="5617811" y="2284805"/>
              <a:ext cx="3904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AC14D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02</a:t>
              </a:r>
              <a:endParaRPr lang="zh-CN" altLang="en-US" sz="2000" b="1" dirty="0">
                <a:solidFill>
                  <a:srgbClr val="FAC14D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5ABD74B-6D0B-7249-AC3B-4235822AE64C}"/>
                </a:ext>
              </a:extLst>
            </p:cNvPr>
            <p:cNvSpPr/>
            <p:nvPr/>
          </p:nvSpPr>
          <p:spPr>
            <a:xfrm>
              <a:off x="5735541" y="2218939"/>
              <a:ext cx="38375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18707" y="1906913"/>
            <a:ext cx="4608515" cy="725075"/>
            <a:chOff x="5455275" y="1177447"/>
            <a:chExt cx="4608515" cy="725075"/>
          </a:xfrm>
        </p:grpSpPr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56728508-0A95-C54C-82FF-C29BD79B1187}"/>
                </a:ext>
              </a:extLst>
            </p:cNvPr>
            <p:cNvSpPr/>
            <p:nvPr/>
          </p:nvSpPr>
          <p:spPr>
            <a:xfrm>
              <a:off x="5455275" y="1177447"/>
              <a:ext cx="4608515" cy="72507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5000">
                  <a:srgbClr val="FFFFFF"/>
                </a:gs>
                <a:gs pos="100000">
                  <a:srgbClr val="FFFFFF">
                    <a:lumMod val="85000"/>
                  </a:srgb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17400000" scaled="0"/>
              </a:gradFill>
              <a:prstDash val="solid"/>
              <a:miter lim="800000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Unicode MS" panose="020B0604020202020204" pitchFamily="34" charset="-122"/>
                <a:ea typeface="黑体"/>
              </a:endParaRPr>
            </a:p>
          </p:txBody>
        </p:sp>
        <p:sp>
          <p:nvSpPr>
            <p:cNvPr id="54" name="圆角矩形 53">
              <a:extLst>
                <a:ext uri="{FF2B5EF4-FFF2-40B4-BE49-F238E27FC236}">
                  <a16:creationId xmlns:a16="http://schemas.microsoft.com/office/drawing/2014/main" id="{66B93B8D-4335-0A4E-BDF5-E361C61C5AD5}"/>
                </a:ext>
              </a:extLst>
            </p:cNvPr>
            <p:cNvSpPr/>
            <p:nvPr/>
          </p:nvSpPr>
          <p:spPr>
            <a:xfrm>
              <a:off x="5556095" y="1285546"/>
              <a:ext cx="4393427" cy="526036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>
              <a:innerShdw blurRad="63500" dist="50800" dir="16200000">
                <a:prstClr val="black">
                  <a:alpha val="32000"/>
                </a:prstClr>
              </a:inn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Unicode MS" panose="020B0604020202020204" pitchFamily="34" charset="-122"/>
                <a:ea typeface="黑体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9590EE5-4212-8E41-90A2-488620768FEE}"/>
                </a:ext>
              </a:extLst>
            </p:cNvPr>
            <p:cNvSpPr/>
            <p:nvPr/>
          </p:nvSpPr>
          <p:spPr>
            <a:xfrm>
              <a:off x="5556094" y="1296070"/>
              <a:ext cx="462949" cy="46294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rial Unicode MS" panose="020B0604020202020204" pitchFamily="34" charset="-122"/>
              </a:endParaRPr>
            </a:p>
          </p:txBody>
        </p:sp>
        <p:sp>
          <p:nvSpPr>
            <p:cNvPr id="56" name="TextBox 70">
              <a:extLst>
                <a:ext uri="{FF2B5EF4-FFF2-40B4-BE49-F238E27FC236}">
                  <a16:creationId xmlns:a16="http://schemas.microsoft.com/office/drawing/2014/main" id="{2516F643-197F-3E4B-B974-50D56F7E095C}"/>
                </a:ext>
              </a:extLst>
            </p:cNvPr>
            <p:cNvSpPr txBox="1"/>
            <p:nvPr/>
          </p:nvSpPr>
          <p:spPr>
            <a:xfrm>
              <a:off x="5592361" y="1382808"/>
              <a:ext cx="3904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AC14D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01</a:t>
              </a:r>
              <a:endParaRPr lang="zh-CN" altLang="en-US" sz="2000" b="1" dirty="0">
                <a:solidFill>
                  <a:srgbClr val="FAC14D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5ABD74B-6D0B-7249-AC3B-4235822AE64C}"/>
                </a:ext>
              </a:extLst>
            </p:cNvPr>
            <p:cNvSpPr/>
            <p:nvPr/>
          </p:nvSpPr>
          <p:spPr>
            <a:xfrm>
              <a:off x="5710091" y="1313519"/>
              <a:ext cx="38375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5459255" y="2035329"/>
            <a:ext cx="1938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kumimoji="1"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459255" y="2981702"/>
            <a:ext cx="42425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42317" y="3825560"/>
            <a:ext cx="42425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端效率优化常用方法</a:t>
            </a:r>
          </a:p>
        </p:txBody>
      </p:sp>
      <p:sp>
        <p:nvSpPr>
          <p:cNvPr id="62" name="矩形 61"/>
          <p:cNvSpPr/>
          <p:nvPr/>
        </p:nvSpPr>
        <p:spPr>
          <a:xfrm>
            <a:off x="5433175" y="4732845"/>
            <a:ext cx="42425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典型案例分析</a:t>
            </a:r>
          </a:p>
        </p:txBody>
      </p:sp>
    </p:spTree>
    <p:extLst>
      <p:ext uri="{BB962C8B-B14F-4D97-AF65-F5344CB8AC3E}">
        <p14:creationId xmlns:p14="http://schemas.microsoft.com/office/powerpoint/2010/main" val="230595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396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CUDA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828900" y="1005057"/>
            <a:ext cx="4705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编程语言？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28900" y="2083410"/>
            <a:ext cx="694307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CUDA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(Computer Unified Device Architecture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统一计算架构)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2006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NVIDIA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公司发布了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CUDA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CUDA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是建立在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NVIDIA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上的一个通用并行计算平台和编程模型，它提供了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编程的简易接口，基于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CUDA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编程可以构建基于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计算的应用程序。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CUDA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也提供了对其它编程语言的支持，如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Fortran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等语言，但比较常用的是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237537" y="2083410"/>
            <a:ext cx="3598863" cy="3201882"/>
            <a:chOff x="8237537" y="2083410"/>
            <a:chExt cx="3598863" cy="320188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37537" y="2083410"/>
              <a:ext cx="3598863" cy="3201882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10312400" y="4699000"/>
              <a:ext cx="1308100" cy="58629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24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0">
            <a:extLst>
              <a:ext uri="{FF2B5EF4-FFF2-40B4-BE49-F238E27FC236}">
                <a16:creationId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828900" y="96880"/>
            <a:ext cx="396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CUDA</a:t>
            </a: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96B56E66-627E-AB4B-8226-F8F52CFF282B}"/>
              </a:ext>
            </a:extLst>
          </p:cNvPr>
          <p:cNvSpPr txBox="1"/>
          <p:nvPr/>
        </p:nvSpPr>
        <p:spPr>
          <a:xfrm>
            <a:off x="906340" y="1005734"/>
            <a:ext cx="3986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CUDA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</a:p>
        </p:txBody>
      </p:sp>
      <p:sp>
        <p:nvSpPr>
          <p:cNvPr id="8" name="同心圆 15">
            <a:extLst>
              <a:ext uri="{FF2B5EF4-FFF2-40B4-BE49-F238E27FC236}">
                <a16:creationId xmlns:a16="http://schemas.microsoft.com/office/drawing/2014/main" id="{7F7CBCC7-3D16-6743-A810-0A332B346842}"/>
              </a:ext>
            </a:extLst>
          </p:cNvPr>
          <p:cNvSpPr/>
          <p:nvPr/>
        </p:nvSpPr>
        <p:spPr>
          <a:xfrm>
            <a:off x="161339" y="87589"/>
            <a:ext cx="655288" cy="6233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>
                  <a:lumMod val="95000"/>
                </a:srgbClr>
              </a:gs>
              <a:gs pos="100000">
                <a:srgbClr val="FFFFFF">
                  <a:lumMod val="65000"/>
                </a:srgbClr>
              </a:gs>
            </a:gsLst>
            <a:lin ang="81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图形 102" descr="庭院">
            <a:extLst>
              <a:ext uri="{FF2B5EF4-FFF2-40B4-BE49-F238E27FC236}">
                <a16:creationId xmlns:a16="http://schemas.microsoft.com/office/drawing/2014/main" id="{871FDD71-E1EC-194B-80D7-6BD1D268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" y="148956"/>
            <a:ext cx="504752" cy="411544"/>
          </a:xfrm>
          <a:prstGeom prst="rect">
            <a:avLst/>
          </a:prstGeom>
        </p:spPr>
      </p:pic>
      <p:sp>
        <p:nvSpPr>
          <p:cNvPr id="10" name="同心圆 15">
            <a:extLst>
              <a:ext uri="{FF2B5EF4-FFF2-40B4-BE49-F238E27FC236}">
                <a16:creationId xmlns:a16="http://schemas.microsoft.com/office/drawing/2014/main" id="{9D6B5771-CC13-9D49-9A4F-3BC707713219}"/>
              </a:ext>
            </a:extLst>
          </p:cNvPr>
          <p:cNvSpPr/>
          <p:nvPr/>
        </p:nvSpPr>
        <p:spPr>
          <a:xfrm>
            <a:off x="180000" y="972947"/>
            <a:ext cx="636627" cy="58744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图形 126" descr="原子">
            <a:extLst>
              <a:ext uri="{FF2B5EF4-FFF2-40B4-BE49-F238E27FC236}">
                <a16:creationId xmlns:a16="http://schemas.microsoft.com/office/drawing/2014/main" id="{DBB6A1DC-B2EC-584B-A8A2-097F14D2B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" y="1038067"/>
            <a:ext cx="457200" cy="457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8900" y="1791478"/>
            <a:ext cx="10199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硬件概念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cs typeface="Times New Roman" panose="02020603050405020304" pitchFamily="18" charset="0"/>
              </a:rPr>
              <a:t>SM-&gt;Warps &gt; SP(</a:t>
            </a:r>
            <a:r>
              <a:rPr lang="en-US" altLang="zh-CN" sz="2400" b="1" dirty="0" err="1">
                <a:cs typeface="Times New Roman" panose="02020603050405020304" pitchFamily="18" charset="0"/>
              </a:rPr>
              <a:t>Cuda</a:t>
            </a:r>
            <a:r>
              <a:rPr lang="en-US" altLang="zh-CN" sz="2400" b="1" dirty="0">
                <a:cs typeface="Times New Roman" panose="02020603050405020304" pitchFamily="18" charset="0"/>
              </a:rPr>
              <a:t> core)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259953"/>
              </p:ext>
            </p:extLst>
          </p:nvPr>
        </p:nvGraphicFramePr>
        <p:xfrm>
          <a:off x="988533" y="2467307"/>
          <a:ext cx="6655440" cy="360407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48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8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类型</a:t>
                      </a:r>
                      <a:endParaRPr lang="en-US" altLang="zh-CN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特点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流处理器簇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b="1" dirty="0"/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多个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SP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加上一些其他资源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存储资源，共享内存，寄储器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组成一个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，一个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中的所有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SP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是先分成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warp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的，是共享同一个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存储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指令单元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的。</a:t>
                      </a:r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4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dirty="0">
                          <a:solidFill>
                            <a:schemeClr val="tx1"/>
                          </a:solidFill>
                        </a:rPr>
                        <a:t>Warp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（线程束）</a:t>
                      </a:r>
                      <a:endParaRPr lang="zh-CN" altLang="en-US" sz="1600" b="1" dirty="0"/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一个</a:t>
                      </a:r>
                      <a:r>
                        <a:rPr lang="en-US" altLang="zh-CN" sz="1600" dirty="0"/>
                        <a:t>warp</a:t>
                      </a:r>
                      <a:r>
                        <a:rPr lang="zh-CN" altLang="en-US" sz="1600" dirty="0"/>
                        <a:t>一般包含</a:t>
                      </a:r>
                      <a:r>
                        <a:rPr lang="en-US" altLang="zh-CN" sz="1600" dirty="0"/>
                        <a:t>32</a:t>
                      </a:r>
                      <a:r>
                        <a:rPr lang="zh-CN" altLang="en-US" sz="1600" dirty="0"/>
                        <a:t>个并行</a:t>
                      </a:r>
                      <a:r>
                        <a:rPr lang="en-US" altLang="zh-CN" sz="1600" dirty="0"/>
                        <a:t>thread</a:t>
                      </a:r>
                      <a:r>
                        <a:rPr lang="zh-CN" altLang="en-US" sz="1600" dirty="0"/>
                        <a:t>，这</a:t>
                      </a:r>
                      <a:r>
                        <a:rPr lang="en-US" altLang="zh-CN" sz="1600" dirty="0"/>
                        <a:t>32</a:t>
                      </a:r>
                      <a:r>
                        <a:rPr lang="zh-CN" altLang="en-US" sz="1600" dirty="0"/>
                        <a:t>个</a:t>
                      </a:r>
                      <a:r>
                        <a:rPr lang="en-US" altLang="zh-CN" sz="1600" dirty="0"/>
                        <a:t>thread</a:t>
                      </a:r>
                      <a:r>
                        <a:rPr lang="zh-CN" altLang="en-US" sz="1600" dirty="0"/>
                        <a:t>执行于</a:t>
                      </a:r>
                      <a:r>
                        <a:rPr lang="en-US" altLang="zh-CN" sz="1600" dirty="0"/>
                        <a:t>SIMT</a:t>
                      </a:r>
                      <a:r>
                        <a:rPr lang="zh-CN" altLang="en-US" sz="1600" dirty="0"/>
                        <a:t>模式。即一个</a:t>
                      </a:r>
                      <a:r>
                        <a:rPr lang="en-US" altLang="zh-CN" sz="1600" dirty="0"/>
                        <a:t>warp</a:t>
                      </a:r>
                      <a:r>
                        <a:rPr lang="zh-CN" altLang="en-US" sz="1600" dirty="0"/>
                        <a:t>内，同一个</a:t>
                      </a:r>
                      <a:r>
                        <a:rPr lang="en-US" altLang="zh-CN" sz="1600" dirty="0"/>
                        <a:t>warp</a:t>
                      </a:r>
                      <a:r>
                        <a:rPr lang="zh-CN" altLang="en-US" sz="1600" dirty="0"/>
                        <a:t>中的</a:t>
                      </a:r>
                      <a:r>
                        <a:rPr lang="en-US" altLang="zh-CN" sz="1600" dirty="0"/>
                        <a:t>thread</a:t>
                      </a:r>
                      <a:r>
                        <a:rPr lang="zh-CN" altLang="en-US" sz="1600" dirty="0"/>
                        <a:t>执行的指令是相同的，只是处理的数据不同。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61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SP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流处理器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(==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CUDA core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GPU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中最小的硬件单元，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GPU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进行并行计算，也就是很多个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sp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同时做处理。现在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的术语已经有点弱化了，而是直接使用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thread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来代替，一个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对应一个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thread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en-US" altLang="zh-CN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CUDA core:</a:t>
                      </a:r>
                      <a:r>
                        <a:rPr lang="en-US" altLang="zh-CN" sz="1600" b="1" baseline="0" dirty="0">
                          <a:solidFill>
                            <a:schemeClr val="tx1"/>
                          </a:solidFill>
                        </a:rPr>
                        <a:t> from Fermi</a:t>
                      </a:r>
                      <a:r>
                        <a:rPr lang="zh-CN" altLang="en-US" sz="1600" b="1" baseline="0" dirty="0">
                          <a:solidFill>
                            <a:schemeClr val="tx1"/>
                          </a:solidFill>
                        </a:rPr>
                        <a:t>架构，等价于</a:t>
                      </a:r>
                      <a:r>
                        <a:rPr lang="en-US" altLang="zh-CN" sz="1600" b="1" baseline="0" dirty="0">
                          <a:solidFill>
                            <a:schemeClr val="tx1"/>
                          </a:solidFill>
                        </a:rPr>
                        <a:t>SP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8937866" y="5174630"/>
            <a:ext cx="23510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</a:t>
            </a:r>
            <a:r>
              <a:rPr lang="zh-CN" altLang="en-US" sz="1200" b="1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200" b="1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Warp</a:t>
            </a:r>
            <a:r>
              <a:rPr lang="zh-CN" altLang="en-US" sz="1200" b="1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200" b="1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CUDA Core </a:t>
            </a:r>
            <a:r>
              <a:rPr lang="zh-CN" altLang="en-US" sz="1200" b="1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关系图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2616" y="2718708"/>
            <a:ext cx="3377185" cy="245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77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FFFFFF"/>
            </a:solidFill>
            <a:latin typeface="微软雅黑"/>
            <a:ea typeface="微软雅黑"/>
            <a:cs typeface="微软雅黑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48695</TotalTime>
  <Words>7504</Words>
  <Application>Microsoft Office PowerPoint</Application>
  <PresentationFormat>宽屏</PresentationFormat>
  <Paragraphs>742</Paragraphs>
  <Slides>54</Slides>
  <Notes>54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8" baseType="lpstr">
      <vt:lpstr>Arial Unicode MS</vt:lpstr>
      <vt:lpstr>黑体</vt:lpstr>
      <vt:lpstr>华文楷体</vt:lpstr>
      <vt:lpstr>宋体</vt:lpstr>
      <vt:lpstr>微软雅黑</vt:lpstr>
      <vt:lpstr>微软雅黑 Light</vt:lpstr>
      <vt:lpstr>Arial</vt:lpstr>
      <vt:lpstr>Calibri</vt:lpstr>
      <vt:lpstr>Calibri Light</vt:lpstr>
      <vt:lpstr>Times New Roman</vt:lpstr>
      <vt:lpstr>Wingdings</vt:lpstr>
      <vt:lpstr>1_Office 主题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桑莹莹</dc:creator>
  <cp:lastModifiedBy>程志鹏</cp:lastModifiedBy>
  <cp:revision>4219</cp:revision>
  <dcterms:created xsi:type="dcterms:W3CDTF">2020-04-27T12:09:44Z</dcterms:created>
  <dcterms:modified xsi:type="dcterms:W3CDTF">2021-11-29T10:49:42Z</dcterms:modified>
</cp:coreProperties>
</file>