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2"/>
  </p:notesMasterIdLst>
  <p:handoutMasterIdLst>
    <p:handoutMasterId r:id="rId23"/>
  </p:handoutMasterIdLst>
  <p:sldIdLst>
    <p:sldId id="265" r:id="rId2"/>
    <p:sldId id="935" r:id="rId3"/>
    <p:sldId id="987" r:id="rId4"/>
    <p:sldId id="1004" r:id="rId5"/>
    <p:sldId id="1002" r:id="rId6"/>
    <p:sldId id="1003" r:id="rId7"/>
    <p:sldId id="988" r:id="rId8"/>
    <p:sldId id="985" r:id="rId9"/>
    <p:sldId id="999" r:id="rId10"/>
    <p:sldId id="989" r:id="rId11"/>
    <p:sldId id="990" r:id="rId12"/>
    <p:sldId id="991" r:id="rId13"/>
    <p:sldId id="992" r:id="rId14"/>
    <p:sldId id="993" r:id="rId15"/>
    <p:sldId id="996" r:id="rId16"/>
    <p:sldId id="994" r:id="rId17"/>
    <p:sldId id="997" r:id="rId18"/>
    <p:sldId id="1000" r:id="rId19"/>
    <p:sldId id="995" r:id="rId20"/>
    <p:sldId id="98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C653593-75B5-4BD1-8982-03DC669F2BDE}">
          <p14:sldIdLst>
            <p14:sldId id="265"/>
            <p14:sldId id="935"/>
            <p14:sldId id="987"/>
            <p14:sldId id="1004"/>
            <p14:sldId id="1002"/>
            <p14:sldId id="1003"/>
            <p14:sldId id="988"/>
            <p14:sldId id="985"/>
            <p14:sldId id="999"/>
            <p14:sldId id="989"/>
            <p14:sldId id="990"/>
            <p14:sldId id="991"/>
            <p14:sldId id="992"/>
            <p14:sldId id="993"/>
            <p14:sldId id="996"/>
            <p14:sldId id="994"/>
            <p14:sldId id="997"/>
            <p14:sldId id="1000"/>
            <p14:sldId id="995"/>
            <p14:sldId id="98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5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B3B3"/>
    <a:srgbClr val="A8D08D"/>
    <a:srgbClr val="6699FF"/>
    <a:srgbClr val="8FCD4C"/>
    <a:srgbClr val="FF9933"/>
    <a:srgbClr val="0099FF"/>
    <a:srgbClr val="CC3300"/>
    <a:srgbClr val="3C8C93"/>
    <a:srgbClr val="FF0000"/>
    <a:srgbClr val="FC6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31" autoAdjust="0"/>
    <p:restoredTop sz="94185" autoAdjust="0"/>
  </p:normalViewPr>
  <p:slideViewPr>
    <p:cSldViewPr>
      <p:cViewPr varScale="1">
        <p:scale>
          <a:sx n="71" d="100"/>
          <a:sy n="71" d="100"/>
        </p:scale>
        <p:origin x="316" y="5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628" y="-102"/>
      </p:cViewPr>
      <p:guideLst>
        <p:guide orient="horz" pos="275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57AB0-0D50-402D-B159-8CB36F552C12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9B00F-FD40-4F27-9D51-588E82D48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940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F5DBA-2D19-485B-98A3-2CD7ED64ED9F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32162-33FA-4BB3-BEC7-9E0AAF79EA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810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520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如何写</a:t>
            </a:r>
            <a:r>
              <a:rPr lang="en-US" altLang="zh-CN" dirty="0" smtClean="0"/>
              <a:t>BB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59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如何写</a:t>
            </a:r>
            <a:r>
              <a:rPr lang="en-US" altLang="zh-CN" dirty="0" smtClean="0"/>
              <a:t>BB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697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如何写</a:t>
            </a:r>
            <a:r>
              <a:rPr lang="en-US" altLang="zh-CN" dirty="0" smtClean="0"/>
              <a:t>BB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330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如何写</a:t>
            </a:r>
            <a:r>
              <a:rPr lang="en-US" altLang="zh-CN" dirty="0" smtClean="0"/>
              <a:t>BB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94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如何写</a:t>
            </a:r>
            <a:r>
              <a:rPr lang="en-US" altLang="zh-CN" dirty="0" smtClean="0"/>
              <a:t>BB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091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如何写</a:t>
            </a:r>
            <a:r>
              <a:rPr lang="en-US" altLang="zh-CN" dirty="0" smtClean="0"/>
              <a:t>BB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794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如何写</a:t>
            </a:r>
            <a:r>
              <a:rPr lang="en-US" altLang="zh-CN" dirty="0" smtClean="0"/>
              <a:t>BB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29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如何写</a:t>
            </a:r>
            <a:r>
              <a:rPr lang="en-US" altLang="zh-CN" dirty="0" smtClean="0"/>
              <a:t>BB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4841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①</a:t>
            </a:r>
            <a:r>
              <a:rPr lang="en-US" altLang="zh-CN" dirty="0" smtClean="0"/>
              <a:t>PGS</a:t>
            </a:r>
            <a:r>
              <a:rPr lang="zh-CN" altLang="en-US" dirty="0" smtClean="0"/>
              <a:t>效果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②小语种标注无法满足传统训练方案，端到端方案具备更佳的</a:t>
            </a:r>
            <a:endParaRPr lang="en-US" altLang="zh-CN" dirty="0" smtClean="0"/>
          </a:p>
          <a:p>
            <a:r>
              <a:rPr lang="zh-CN" altLang="en-US" dirty="0" smtClean="0"/>
              <a:t>模型工程化方案</a:t>
            </a:r>
            <a:endParaRPr lang="en-US" altLang="zh-CN" dirty="0" smtClean="0"/>
          </a:p>
          <a:p>
            <a:r>
              <a:rPr lang="zh-CN" altLang="en-US" dirty="0" smtClean="0"/>
              <a:t>①模型结构</a:t>
            </a:r>
            <a:endParaRPr lang="en-US" altLang="zh-CN" dirty="0" smtClean="0"/>
          </a:p>
          <a:p>
            <a:r>
              <a:rPr lang="zh-CN" altLang="en-US" dirty="0" smtClean="0"/>
              <a:t>②模型</a:t>
            </a:r>
            <a:r>
              <a:rPr lang="en-US" altLang="zh-CN" dirty="0" smtClean="0"/>
              <a:t>BB</a:t>
            </a:r>
            <a:r>
              <a:rPr lang="zh-CN" altLang="en-US" dirty="0" smtClean="0"/>
              <a:t>设计，窗长设置，数据回写方案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模型工程优化</a:t>
            </a:r>
            <a:endParaRPr lang="en-US" altLang="zh-CN" dirty="0" smtClean="0"/>
          </a:p>
          <a:p>
            <a:r>
              <a:rPr lang="zh-CN" altLang="en-US" dirty="0" smtClean="0"/>
              <a:t>①数据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优化，多流</a:t>
            </a:r>
            <a:r>
              <a:rPr lang="en-US" altLang="zh-CN" dirty="0" smtClean="0"/>
              <a:t>stream</a:t>
            </a:r>
            <a:r>
              <a:rPr lang="zh-CN" altLang="en-US" dirty="0" smtClean="0"/>
              <a:t>并行、连续内存存储</a:t>
            </a:r>
            <a:endParaRPr lang="en-US" altLang="zh-CN" dirty="0" smtClean="0"/>
          </a:p>
          <a:p>
            <a:r>
              <a:rPr lang="zh-CN" altLang="en-US" dirty="0" smtClean="0"/>
              <a:t>②模型裁剪  减小</a:t>
            </a:r>
            <a:r>
              <a:rPr lang="en-US" altLang="zh-CN" dirty="0" smtClean="0"/>
              <a:t>transformer</a:t>
            </a:r>
            <a:r>
              <a:rPr lang="zh-CN" altLang="en-US" dirty="0" smtClean="0"/>
              <a:t>层数或者</a:t>
            </a:r>
            <a:r>
              <a:rPr lang="en-US" altLang="zh-CN" dirty="0" err="1" smtClean="0"/>
              <a:t>lstm</a:t>
            </a:r>
            <a:r>
              <a:rPr lang="zh-CN" altLang="en-US" dirty="0" smtClean="0"/>
              <a:t>层数、或者隐层的维度，目的是降低计算量</a:t>
            </a:r>
            <a:endParaRPr lang="en-US" altLang="zh-CN" dirty="0" smtClean="0"/>
          </a:p>
          <a:p>
            <a:r>
              <a:rPr lang="zh-CN" altLang="en-US" dirty="0" smtClean="0"/>
              <a:t>③模型异构计算</a:t>
            </a:r>
            <a:endParaRPr lang="en-US" altLang="zh-CN" dirty="0" smtClean="0"/>
          </a:p>
          <a:p>
            <a:r>
              <a:rPr lang="zh-CN" altLang="en-US" dirty="0" smtClean="0"/>
              <a:t>④端到端体验反馈表格设计、体验项确定、体验反馈表格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总结</a:t>
            </a:r>
            <a:endParaRPr lang="en-US" altLang="zh-CN" dirty="0" smtClean="0"/>
          </a:p>
          <a:p>
            <a:r>
              <a:rPr lang="zh-CN" altLang="en-US" dirty="0" smtClean="0"/>
              <a:t>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3016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如何写</a:t>
            </a:r>
            <a:r>
              <a:rPr lang="en-US" altLang="zh-CN" dirty="0" smtClean="0"/>
              <a:t>BB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751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CLAS</a:t>
            </a:r>
            <a:r>
              <a:rPr lang="zh-CN" altLang="en-US" dirty="0" smtClean="0"/>
              <a:t>模型前向计算所涉及到的</a:t>
            </a:r>
            <a:r>
              <a:rPr lang="en-US" altLang="zh-CN" dirty="0" smtClean="0"/>
              <a:t>BB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1.Head bb </a:t>
            </a:r>
            <a:r>
              <a:rPr lang="zh-CN" altLang="en-US" dirty="0" smtClean="0"/>
              <a:t>属于外部数据的输入处</a:t>
            </a:r>
            <a:endParaRPr lang="en-US" altLang="zh-CN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2.Operator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BB </a:t>
            </a:r>
            <a:r>
              <a:rPr lang="zh-CN" altLang="en-US" baseline="0" dirty="0" smtClean="0"/>
              <a:t>属于内部数据处理的中转站，对外是不可见</a:t>
            </a:r>
            <a:endParaRPr lang="en-US" altLang="zh-CN" baseline="0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所以在模型存在多个子图时，一般就需要使用</a:t>
            </a:r>
            <a:r>
              <a:rPr lang="en-US" altLang="zh-CN" baseline="0" dirty="0" smtClean="0"/>
              <a:t>BB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但是原来</a:t>
            </a:r>
            <a:r>
              <a:rPr lang="en-US" altLang="zh-CN" baseline="0" dirty="0" smtClean="0"/>
              <a:t>VGG-Trans</a:t>
            </a:r>
            <a:r>
              <a:rPr lang="zh-CN" altLang="en-US" baseline="0" dirty="0" smtClean="0"/>
              <a:t>的</a:t>
            </a:r>
            <a:r>
              <a:rPr lang="en-US" altLang="zh-CN" baseline="0" dirty="0" err="1" smtClean="0"/>
              <a:t>MaxEngine</a:t>
            </a:r>
            <a:r>
              <a:rPr lang="en-US" altLang="zh-CN" baseline="0" dirty="0" smtClean="0"/>
              <a:t>-Lite</a:t>
            </a:r>
            <a:r>
              <a:rPr lang="zh-CN" altLang="en-US" baseline="0" dirty="0" smtClean="0"/>
              <a:t>是没有</a:t>
            </a:r>
            <a:r>
              <a:rPr lang="en-US" altLang="zh-CN" baseline="0" dirty="0" smtClean="0"/>
              <a:t>BB</a:t>
            </a:r>
            <a:r>
              <a:rPr lang="zh-CN" altLang="en-US" baseline="0" dirty="0" smtClean="0"/>
              <a:t>的，也能实现模型计算，为何目前需要添加这个功能呢？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9320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390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CLAS</a:t>
            </a:r>
            <a:r>
              <a:rPr lang="zh-CN" altLang="en-US" dirty="0" smtClean="0"/>
              <a:t>模型前向计算所涉及到的</a:t>
            </a:r>
            <a:r>
              <a:rPr lang="en-US" altLang="zh-CN" dirty="0" smtClean="0"/>
              <a:t>BB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1.Head bb </a:t>
            </a:r>
            <a:r>
              <a:rPr lang="zh-CN" altLang="en-US" dirty="0" smtClean="0"/>
              <a:t>属于外部数据的输入处</a:t>
            </a:r>
            <a:endParaRPr lang="en-US" altLang="zh-CN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2.Operator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BB </a:t>
            </a:r>
            <a:r>
              <a:rPr lang="zh-CN" altLang="en-US" baseline="0" dirty="0" smtClean="0"/>
              <a:t>属于内部数据处理的中转站，对外是不可见</a:t>
            </a:r>
            <a:endParaRPr lang="en-US" altLang="zh-CN" baseline="0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所以在模型存在多个子图时，一般就需要使用</a:t>
            </a:r>
            <a:r>
              <a:rPr lang="en-US" altLang="zh-CN" baseline="0" dirty="0" smtClean="0"/>
              <a:t>BB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但是原来</a:t>
            </a:r>
            <a:r>
              <a:rPr lang="en-US" altLang="zh-CN" baseline="0" dirty="0" smtClean="0"/>
              <a:t>VGG-Trans</a:t>
            </a:r>
            <a:r>
              <a:rPr lang="zh-CN" altLang="en-US" baseline="0" dirty="0" smtClean="0"/>
              <a:t>的</a:t>
            </a:r>
            <a:r>
              <a:rPr lang="en-US" altLang="zh-CN" baseline="0" dirty="0" err="1" smtClean="0"/>
              <a:t>MaxEngine</a:t>
            </a:r>
            <a:r>
              <a:rPr lang="en-US" altLang="zh-CN" baseline="0" dirty="0" smtClean="0"/>
              <a:t>-Lite</a:t>
            </a:r>
            <a:r>
              <a:rPr lang="zh-CN" altLang="en-US" baseline="0" dirty="0" smtClean="0"/>
              <a:t>是没有</a:t>
            </a:r>
            <a:r>
              <a:rPr lang="en-US" altLang="zh-CN" baseline="0" dirty="0" smtClean="0"/>
              <a:t>BB</a:t>
            </a:r>
            <a:r>
              <a:rPr lang="zh-CN" altLang="en-US" baseline="0" dirty="0" smtClean="0"/>
              <a:t>的，也能实现模型计算，为何目前需要添加这个功能呢？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589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CLAS</a:t>
            </a:r>
            <a:r>
              <a:rPr lang="zh-CN" altLang="en-US" dirty="0" smtClean="0"/>
              <a:t>模型前向计算所涉及到的</a:t>
            </a:r>
            <a:r>
              <a:rPr lang="en-US" altLang="zh-CN" dirty="0" smtClean="0"/>
              <a:t>BB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1.Head bb </a:t>
            </a:r>
            <a:r>
              <a:rPr lang="zh-CN" altLang="en-US" dirty="0" smtClean="0"/>
              <a:t>属于外部数据的输入处</a:t>
            </a:r>
            <a:endParaRPr lang="en-US" altLang="zh-CN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2.Operator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BB </a:t>
            </a:r>
            <a:r>
              <a:rPr lang="zh-CN" altLang="en-US" baseline="0" dirty="0" smtClean="0"/>
              <a:t>属于内部数据处理的中转站，对外是不可见</a:t>
            </a:r>
            <a:endParaRPr lang="en-US" altLang="zh-CN" baseline="0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所以在模型存在多个子图时，一般就需要使用</a:t>
            </a:r>
            <a:r>
              <a:rPr lang="en-US" altLang="zh-CN" baseline="0" dirty="0" smtClean="0"/>
              <a:t>BB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但是原来</a:t>
            </a:r>
            <a:r>
              <a:rPr lang="en-US" altLang="zh-CN" baseline="0" dirty="0" smtClean="0"/>
              <a:t>VGG-Trans</a:t>
            </a:r>
            <a:r>
              <a:rPr lang="zh-CN" altLang="en-US" baseline="0" dirty="0" smtClean="0"/>
              <a:t>的</a:t>
            </a:r>
            <a:r>
              <a:rPr lang="en-US" altLang="zh-CN" baseline="0" dirty="0" err="1" smtClean="0"/>
              <a:t>MaxEngine</a:t>
            </a:r>
            <a:r>
              <a:rPr lang="en-US" altLang="zh-CN" baseline="0" dirty="0" smtClean="0"/>
              <a:t>-Lite</a:t>
            </a:r>
            <a:r>
              <a:rPr lang="zh-CN" altLang="en-US" baseline="0" dirty="0" smtClean="0"/>
              <a:t>是没有</a:t>
            </a:r>
            <a:r>
              <a:rPr lang="en-US" altLang="zh-CN" baseline="0" dirty="0" smtClean="0"/>
              <a:t>BB</a:t>
            </a:r>
            <a:r>
              <a:rPr lang="zh-CN" altLang="en-US" baseline="0" dirty="0" smtClean="0"/>
              <a:t>的，也能实现模型计算，为何目前需要添加这个功能呢？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734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CLAS</a:t>
            </a:r>
            <a:r>
              <a:rPr lang="zh-CN" altLang="en-US" dirty="0" smtClean="0"/>
              <a:t>模型前向计算所涉及到的</a:t>
            </a:r>
            <a:r>
              <a:rPr lang="en-US" altLang="zh-CN" dirty="0" smtClean="0"/>
              <a:t>BB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1.Head bb </a:t>
            </a:r>
            <a:r>
              <a:rPr lang="zh-CN" altLang="en-US" dirty="0" smtClean="0"/>
              <a:t>属于外部数据的输入处</a:t>
            </a:r>
            <a:endParaRPr lang="en-US" altLang="zh-CN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2.Operator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BB </a:t>
            </a:r>
            <a:r>
              <a:rPr lang="zh-CN" altLang="en-US" baseline="0" dirty="0" smtClean="0"/>
              <a:t>属于内部数据处理的中转站，对外是不可见</a:t>
            </a:r>
            <a:endParaRPr lang="en-US" altLang="zh-CN" baseline="0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所以在模型存在多个子图时，一般就需要使用</a:t>
            </a:r>
            <a:r>
              <a:rPr lang="en-US" altLang="zh-CN" baseline="0" dirty="0" smtClean="0"/>
              <a:t>BB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但是原来</a:t>
            </a:r>
            <a:r>
              <a:rPr lang="en-US" altLang="zh-CN" baseline="0" dirty="0" smtClean="0"/>
              <a:t>VGG-Trans</a:t>
            </a:r>
            <a:r>
              <a:rPr lang="zh-CN" altLang="en-US" baseline="0" dirty="0" smtClean="0"/>
              <a:t>的</a:t>
            </a:r>
            <a:r>
              <a:rPr lang="en-US" altLang="zh-CN" baseline="0" dirty="0" err="1" smtClean="0"/>
              <a:t>MaxEngine</a:t>
            </a:r>
            <a:r>
              <a:rPr lang="en-US" altLang="zh-CN" baseline="0" dirty="0" smtClean="0"/>
              <a:t>-Lite</a:t>
            </a:r>
            <a:r>
              <a:rPr lang="zh-CN" altLang="en-US" baseline="0" dirty="0" smtClean="0"/>
              <a:t>是没有</a:t>
            </a:r>
            <a:r>
              <a:rPr lang="en-US" altLang="zh-CN" baseline="0" dirty="0" smtClean="0"/>
              <a:t>BB</a:t>
            </a:r>
            <a:r>
              <a:rPr lang="zh-CN" altLang="en-US" baseline="0" dirty="0" smtClean="0"/>
              <a:t>的，也能实现模型计算，为何目前需要添加这个功能呢？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191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CLAS</a:t>
            </a:r>
            <a:r>
              <a:rPr lang="zh-CN" altLang="en-US" dirty="0" smtClean="0"/>
              <a:t>模型前向计算所涉及到的</a:t>
            </a:r>
            <a:r>
              <a:rPr lang="en-US" altLang="zh-CN" dirty="0" smtClean="0"/>
              <a:t>BB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1.Head bb </a:t>
            </a:r>
            <a:r>
              <a:rPr lang="zh-CN" altLang="en-US" dirty="0" smtClean="0"/>
              <a:t>属于外部数据的输入处</a:t>
            </a:r>
            <a:endParaRPr lang="en-US" altLang="zh-CN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2.Operator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BB </a:t>
            </a:r>
            <a:r>
              <a:rPr lang="zh-CN" altLang="en-US" baseline="0" dirty="0" smtClean="0"/>
              <a:t>属于内部数据处理的中转站，对外是不可见</a:t>
            </a:r>
            <a:endParaRPr lang="en-US" altLang="zh-CN" baseline="0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所以在模型存在多个子图时，一般就需要使用</a:t>
            </a:r>
            <a:r>
              <a:rPr lang="en-US" altLang="zh-CN" baseline="0" dirty="0" smtClean="0"/>
              <a:t>BB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但是原来</a:t>
            </a:r>
            <a:r>
              <a:rPr lang="en-US" altLang="zh-CN" baseline="0" dirty="0" smtClean="0"/>
              <a:t>VGG-Trans</a:t>
            </a:r>
            <a:r>
              <a:rPr lang="zh-CN" altLang="en-US" baseline="0" dirty="0" smtClean="0"/>
              <a:t>的</a:t>
            </a:r>
            <a:r>
              <a:rPr lang="en-US" altLang="zh-CN" baseline="0" dirty="0" err="1" smtClean="0"/>
              <a:t>MaxEngine</a:t>
            </a:r>
            <a:r>
              <a:rPr lang="en-US" altLang="zh-CN" baseline="0" dirty="0" smtClean="0"/>
              <a:t>-Lite</a:t>
            </a:r>
            <a:r>
              <a:rPr lang="zh-CN" altLang="en-US" baseline="0" dirty="0" smtClean="0"/>
              <a:t>是没有</a:t>
            </a:r>
            <a:r>
              <a:rPr lang="en-US" altLang="zh-CN" baseline="0" dirty="0" smtClean="0"/>
              <a:t>BB</a:t>
            </a:r>
            <a:r>
              <a:rPr lang="zh-CN" altLang="en-US" baseline="0" dirty="0" smtClean="0"/>
              <a:t>的，也能实现模型计算，为何目前需要添加这个功能呢？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847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CLAS</a:t>
            </a:r>
            <a:r>
              <a:rPr lang="zh-CN" altLang="en-US" dirty="0" smtClean="0"/>
              <a:t>模型前向计算所涉及到的</a:t>
            </a:r>
            <a:r>
              <a:rPr lang="en-US" altLang="zh-CN" dirty="0" smtClean="0"/>
              <a:t>BB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1.Head bb </a:t>
            </a:r>
            <a:r>
              <a:rPr lang="zh-CN" altLang="en-US" dirty="0" smtClean="0"/>
              <a:t>属于外部数据的输入处</a:t>
            </a:r>
            <a:endParaRPr lang="en-US" altLang="zh-CN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2.Operator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BB </a:t>
            </a:r>
            <a:r>
              <a:rPr lang="zh-CN" altLang="en-US" baseline="0" dirty="0" smtClean="0"/>
              <a:t>属于内部数据处理的中转站，对外是不可见</a:t>
            </a:r>
            <a:endParaRPr lang="en-US" altLang="zh-CN" baseline="0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所以在模型存在多个子图时，一般就需要使用</a:t>
            </a:r>
            <a:r>
              <a:rPr lang="en-US" altLang="zh-CN" baseline="0" dirty="0" smtClean="0"/>
              <a:t>BB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但是原来</a:t>
            </a:r>
            <a:r>
              <a:rPr lang="en-US" altLang="zh-CN" baseline="0" dirty="0" smtClean="0"/>
              <a:t>VGG-Trans</a:t>
            </a:r>
            <a:r>
              <a:rPr lang="zh-CN" altLang="en-US" baseline="0" dirty="0" smtClean="0"/>
              <a:t>的</a:t>
            </a:r>
            <a:r>
              <a:rPr lang="en-US" altLang="zh-CN" baseline="0" dirty="0" err="1" smtClean="0"/>
              <a:t>MaxEngine</a:t>
            </a:r>
            <a:r>
              <a:rPr lang="en-US" altLang="zh-CN" baseline="0" dirty="0" smtClean="0"/>
              <a:t>-Lite</a:t>
            </a:r>
            <a:r>
              <a:rPr lang="zh-CN" altLang="en-US" baseline="0" dirty="0" smtClean="0"/>
              <a:t>是没有</a:t>
            </a:r>
            <a:r>
              <a:rPr lang="en-US" altLang="zh-CN" baseline="0" dirty="0" smtClean="0"/>
              <a:t>BB</a:t>
            </a:r>
            <a:r>
              <a:rPr lang="zh-CN" altLang="en-US" baseline="0" dirty="0" smtClean="0"/>
              <a:t>的，也能实现模型计算，为何目前需要添加这个功能呢？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002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如何写</a:t>
            </a:r>
            <a:r>
              <a:rPr lang="en-US" altLang="zh-CN" dirty="0" smtClean="0"/>
              <a:t>BB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834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①</a:t>
            </a:r>
            <a:r>
              <a:rPr lang="en-US" altLang="zh-CN" dirty="0" smtClean="0"/>
              <a:t>PGS</a:t>
            </a:r>
            <a:r>
              <a:rPr lang="zh-CN" altLang="en-US" dirty="0" smtClean="0"/>
              <a:t>效果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②小语种标注无法满足传统训练方案，端到端方案具备更佳的</a:t>
            </a:r>
            <a:endParaRPr lang="en-US" altLang="zh-CN" dirty="0" smtClean="0"/>
          </a:p>
          <a:p>
            <a:r>
              <a:rPr lang="zh-CN" altLang="en-US" dirty="0" smtClean="0"/>
              <a:t>模型工程化方案</a:t>
            </a:r>
            <a:endParaRPr lang="en-US" altLang="zh-CN" dirty="0" smtClean="0"/>
          </a:p>
          <a:p>
            <a:r>
              <a:rPr lang="zh-CN" altLang="en-US" dirty="0" smtClean="0"/>
              <a:t>①模型结构</a:t>
            </a:r>
            <a:endParaRPr lang="en-US" altLang="zh-CN" dirty="0" smtClean="0"/>
          </a:p>
          <a:p>
            <a:r>
              <a:rPr lang="zh-CN" altLang="en-US" dirty="0" smtClean="0"/>
              <a:t>②模型</a:t>
            </a:r>
            <a:r>
              <a:rPr lang="en-US" altLang="zh-CN" dirty="0" smtClean="0"/>
              <a:t>BB</a:t>
            </a:r>
            <a:r>
              <a:rPr lang="zh-CN" altLang="en-US" dirty="0" smtClean="0"/>
              <a:t>设计，窗长设置，数据回写方案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模型工程优化</a:t>
            </a:r>
            <a:endParaRPr lang="en-US" altLang="zh-CN" dirty="0" smtClean="0"/>
          </a:p>
          <a:p>
            <a:r>
              <a:rPr lang="zh-CN" altLang="en-US" dirty="0" smtClean="0"/>
              <a:t>①数据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优化，多流</a:t>
            </a:r>
            <a:r>
              <a:rPr lang="en-US" altLang="zh-CN" dirty="0" smtClean="0"/>
              <a:t>stream</a:t>
            </a:r>
            <a:r>
              <a:rPr lang="zh-CN" altLang="en-US" dirty="0" smtClean="0"/>
              <a:t>并行、连续内存存储</a:t>
            </a:r>
            <a:endParaRPr lang="en-US" altLang="zh-CN" dirty="0" smtClean="0"/>
          </a:p>
          <a:p>
            <a:r>
              <a:rPr lang="zh-CN" altLang="en-US" dirty="0" smtClean="0"/>
              <a:t>②模型裁剪  减小</a:t>
            </a:r>
            <a:r>
              <a:rPr lang="en-US" altLang="zh-CN" dirty="0" smtClean="0"/>
              <a:t>transformer</a:t>
            </a:r>
            <a:r>
              <a:rPr lang="zh-CN" altLang="en-US" dirty="0" smtClean="0"/>
              <a:t>层数或者</a:t>
            </a:r>
            <a:r>
              <a:rPr lang="en-US" altLang="zh-CN" dirty="0" err="1" smtClean="0"/>
              <a:t>lstm</a:t>
            </a:r>
            <a:r>
              <a:rPr lang="zh-CN" altLang="en-US" dirty="0" smtClean="0"/>
              <a:t>层数、或者隐层的维度，目的是降低计算量</a:t>
            </a:r>
            <a:endParaRPr lang="en-US" altLang="zh-CN" dirty="0" smtClean="0"/>
          </a:p>
          <a:p>
            <a:r>
              <a:rPr lang="zh-CN" altLang="en-US" dirty="0" smtClean="0"/>
              <a:t>③模型异构计算</a:t>
            </a:r>
            <a:endParaRPr lang="en-US" altLang="zh-CN" dirty="0" smtClean="0"/>
          </a:p>
          <a:p>
            <a:r>
              <a:rPr lang="zh-CN" altLang="en-US" dirty="0" smtClean="0"/>
              <a:t>④端到端体验反馈表格设计、体验项确定、体验反馈表格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总结</a:t>
            </a:r>
            <a:endParaRPr lang="en-US" altLang="zh-CN" dirty="0" smtClean="0"/>
          </a:p>
          <a:p>
            <a:r>
              <a:rPr lang="zh-CN" altLang="en-US" dirty="0" smtClean="0"/>
              <a:t>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76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08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41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780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904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71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86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60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15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91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81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06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5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10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10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10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10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11" Type="http://schemas.openxmlformats.org/officeDocument/2006/relationships/image" Target="../media/image10.png"/><Relationship Id="rId10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11" Type="http://schemas.openxmlformats.org/officeDocument/2006/relationships/image" Target="../media/image11.png"/><Relationship Id="rId10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11" Type="http://schemas.openxmlformats.org/officeDocument/2006/relationships/image" Target="../media/image12.png"/><Relationship Id="rId5" Type="http://schemas.openxmlformats.org/officeDocument/2006/relationships/image" Target="../media/image1.png"/><Relationship Id="rId10" Type="http://schemas.openxmlformats.org/officeDocument/2006/relationships/image" Target="../media/image4.sv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10" Type="http://schemas.openxmlformats.org/officeDocument/2006/relationships/image" Target="../media/image4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10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11" Type="http://schemas.openxmlformats.org/officeDocument/2006/relationships/image" Target="../media/image2.png"/><Relationship Id="rId10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10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11" Type="http://schemas.openxmlformats.org/officeDocument/2006/relationships/image" Target="../media/image4.png"/><Relationship Id="rId10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11" Type="http://schemas.openxmlformats.org/officeDocument/2006/relationships/image" Target="../media/image5.png"/><Relationship Id="rId10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11" Type="http://schemas.openxmlformats.org/officeDocument/2006/relationships/image" Target="../media/image6.png"/><Relationship Id="rId10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10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10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11" Type="http://schemas.openxmlformats.org/officeDocument/2006/relationships/image" Target="../media/image9.png"/><Relationship Id="rId10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524000" y="0"/>
            <a:ext cx="252028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</a:rPr>
              <a:t>文档密级：公司内部</a:t>
            </a:r>
            <a:r>
              <a:rPr lang="en-US" altLang="zh-CN" dirty="0">
                <a:solidFill>
                  <a:srgbClr val="000000"/>
                </a:solidFill>
              </a:rPr>
              <a:t>A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7408" y="836712"/>
            <a:ext cx="74888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Mlpflow</a:t>
            </a:r>
            <a:r>
              <a:rPr lang="zh-CN" altLang="en-US" dirty="0"/>
              <a:t>架构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定义会话 </a:t>
            </a:r>
            <a:r>
              <a:rPr lang="en-US" altLang="zh-CN" dirty="0"/>
              <a:t>mx_session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定义执行器</a:t>
            </a:r>
            <a:r>
              <a:rPr lang="en-US" altLang="zh-CN" dirty="0" smtClean="0"/>
              <a:t>mx_executor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定义调度器</a:t>
            </a:r>
            <a:r>
              <a:rPr lang="en-US" altLang="zh-CN" dirty="0"/>
              <a:t> mx_batchbuild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定义模型 </a:t>
            </a:r>
            <a:r>
              <a:rPr lang="en-US" altLang="zh-CN" dirty="0" smtClean="0"/>
              <a:t>mx_model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定义实例 </a:t>
            </a:r>
            <a:r>
              <a:rPr lang="en-US" altLang="zh-CN" dirty="0" smtClean="0"/>
              <a:t>mx_inst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定义接口 </a:t>
            </a:r>
            <a:r>
              <a:rPr lang="en-US" altLang="zh-CN" dirty="0" smtClean="0"/>
              <a:t>mx_inferface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65176" y="2996952"/>
            <a:ext cx="576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模型 </a:t>
            </a:r>
            <a:r>
              <a:rPr lang="en-US" altLang="zh-CN" dirty="0" smtClean="0"/>
              <a:t>mx_model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管理模型参数和计算图、模型节点数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管理模型计算的设备信息，包括设备类型和设备</a:t>
            </a:r>
            <a:r>
              <a:rPr lang="en-US" altLang="zh-CN" dirty="0" smtClean="0"/>
              <a:t>ID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3392" y="4049197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调度器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="" xmlns:a16="http://schemas.microsoft.com/office/drawing/2014/main" id="{D081CAA8-BAE3-49B5-8AED-4C1F2EB96BAF}"/>
              </a:ext>
            </a:extLst>
          </p:cNvPr>
          <p:cNvGrpSpPr/>
          <p:nvPr/>
        </p:nvGrpSpPr>
        <p:grpSpPr>
          <a:xfrm>
            <a:off x="1847531" y="144021"/>
            <a:ext cx="534283" cy="534283"/>
            <a:chOff x="2123728" y="1579724"/>
            <a:chExt cx="1197175" cy="1197175"/>
          </a:xfrm>
          <a:effectLst/>
        </p:grpSpPr>
        <p:sp>
          <p:nvSpPr>
            <p:cNvPr id="46" name="同心圆 15">
              <a:extLst>
                <a:ext uri="{FF2B5EF4-FFF2-40B4-BE49-F238E27FC236}">
                  <a16:creationId xmlns="" xmlns:a16="http://schemas.microsoft.com/office/drawing/2014/main" id="{F2E70849-D600-4D84-850F-343DDC6662E4}"/>
                </a:ext>
              </a:extLst>
            </p:cNvPr>
            <p:cNvSpPr/>
            <p:nvPr/>
          </p:nvSpPr>
          <p:spPr>
            <a:xfrm>
              <a:off x="2123728" y="1579724"/>
              <a:ext cx="1197175" cy="1197175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/>
              </a:endParaRPr>
            </a:p>
          </p:txBody>
        </p:sp>
        <p:pic>
          <p:nvPicPr>
            <p:cNvPr id="47" name="图形 102" descr="庭院">
              <a:extLst>
                <a:ext uri="{FF2B5EF4-FFF2-40B4-BE49-F238E27FC236}">
                  <a16:creationId xmlns="" xmlns:a16="http://schemas.microsoft.com/office/drawing/2014/main" id="{1EE5FAC3-715C-4610-ACD8-FF7783595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2356200" y="1782271"/>
              <a:ext cx="732229" cy="732229"/>
            </a:xfrm>
            <a:prstGeom prst="rect">
              <a:avLst/>
            </a:prstGeom>
          </p:spPr>
        </p:pic>
      </p:grpSp>
      <p:sp>
        <p:nvSpPr>
          <p:cNvPr id="16" name="矩形 15"/>
          <p:cNvSpPr/>
          <p:nvPr/>
        </p:nvSpPr>
        <p:spPr>
          <a:xfrm>
            <a:off x="1883312" y="1045079"/>
            <a:ext cx="3164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RNN-T</a:t>
            </a:r>
            <a:r>
              <a:rPr lang="zh-CN" altLang="en-US" dirty="0"/>
              <a:t>模型推理计算</a:t>
            </a:r>
            <a:endParaRPr lang="en-US" altLang="zh-CN" dirty="0"/>
          </a:p>
        </p:txBody>
      </p:sp>
      <p:sp>
        <p:nvSpPr>
          <p:cNvPr id="37" name="TextBox 40">
            <a:extLst>
              <a:ext uri="{FF2B5EF4-FFF2-40B4-BE49-F238E27FC236}">
                <a16:creationId xmlns=""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2500589" y="144021"/>
            <a:ext cx="2475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en-US" altLang="zh-CN" sz="3200" b="1" kern="0" spc="300" dirty="0">
                <a:latin typeface="微软雅黑"/>
                <a:cs typeface="Lato Black" charset="0"/>
              </a:rPr>
              <a:t>RNNT</a:t>
            </a:r>
            <a:r>
              <a:rPr lang="zh-CN" altLang="en-US" sz="3200" b="1" kern="0" spc="300" dirty="0">
                <a:latin typeface="微软雅黑"/>
                <a:cs typeface="Lato Black" charset="0"/>
              </a:rPr>
              <a:t>优化</a:t>
            </a:r>
            <a:endParaRPr lang="en-US" sz="3200" b="1" kern="0" spc="300" dirty="0">
              <a:latin typeface="微软雅黑"/>
              <a:cs typeface="Lato Black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137550"/>
              </p:ext>
            </p:extLst>
          </p:nvPr>
        </p:nvGraphicFramePr>
        <p:xfrm>
          <a:off x="1991546" y="1450084"/>
          <a:ext cx="7725747" cy="999741"/>
        </p:xfrm>
        <a:graphic>
          <a:graphicData uri="http://schemas.openxmlformats.org/drawingml/2006/table">
            <a:tbl>
              <a:tblPr firstRow="1" firstCol="1" bandRow="1"/>
              <a:tblGrid>
                <a:gridCol w="599732"/>
                <a:gridCol w="1111927"/>
                <a:gridCol w="792504"/>
                <a:gridCol w="1187359"/>
                <a:gridCol w="1452768"/>
                <a:gridCol w="1187359"/>
                <a:gridCol w="1394098"/>
              </a:tblGrid>
              <a:tr h="3332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Fp32/fp16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路数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Batch</a:t>
                      </a:r>
                      <a:r>
                        <a:rPr lang="zh-CN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online/offline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优化措施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响应时间</a:t>
                      </a: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</a:tr>
              <a:tr h="3332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Fp32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online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--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4861.0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2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Fp16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online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--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4476.9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193888"/>
              </p:ext>
            </p:extLst>
          </p:nvPr>
        </p:nvGraphicFramePr>
        <p:xfrm>
          <a:off x="1991546" y="2636912"/>
          <a:ext cx="7725746" cy="2194560"/>
        </p:xfrm>
        <a:graphic>
          <a:graphicData uri="http://schemas.openxmlformats.org/drawingml/2006/table">
            <a:tbl>
              <a:tblPr firstRow="1" firstCol="1" bandRow="1"/>
              <a:tblGrid>
                <a:gridCol w="599732"/>
                <a:gridCol w="1111926"/>
                <a:gridCol w="792503"/>
                <a:gridCol w="1187359"/>
                <a:gridCol w="1452768"/>
                <a:gridCol w="1187359"/>
                <a:gridCol w="1394099"/>
              </a:tblGrid>
              <a:tr h="2225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Fp32/fp16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路数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Batch</a:t>
                      </a:r>
                      <a:r>
                        <a:rPr lang="zh-CN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online/offline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优化措施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响应时间</a:t>
                      </a: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</a:tr>
              <a:tr h="2225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Fp32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online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3177.9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5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Fp16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online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3079.6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5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Fp32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online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A+B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201.5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5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Fp16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online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A+B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176.9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5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Fp32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online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A+B+C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163.8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5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Fp16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online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A+B+C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142.6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5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Fp32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online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A+B+C+D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22.6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5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Fp16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online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A+B+C+D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24.0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837150" y="5018560"/>
            <a:ext cx="814728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措施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A: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优化</a:t>
            </a:r>
            <a:r>
              <a:rPr lang="en-US" altLang="zh-CN" sz="16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encoder_rnnt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batch builder </a:t>
            </a:r>
            <a:r>
              <a:rPr lang="en-US" altLang="zh-CN" sz="16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data_collect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函数 </a:t>
            </a:r>
            <a:r>
              <a:rPr lang="en-US" altLang="zh-CN" sz="16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kv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值的拷贝，改为连续拷贝</a:t>
            </a:r>
          </a:p>
          <a:p>
            <a:pPr algn="just"/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措施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B: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优化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encoder </a:t>
            </a:r>
            <a:r>
              <a:rPr lang="en-US" altLang="zh-CN" sz="16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rnnt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batch builder </a:t>
            </a:r>
            <a:r>
              <a:rPr lang="en-US" altLang="zh-CN" sz="16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push_task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kv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值的回写拷贝，改为连续拷贝</a:t>
            </a:r>
          </a:p>
          <a:p>
            <a:pPr algn="just"/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措施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：优化</a:t>
            </a:r>
            <a:r>
              <a:rPr lang="en-US" altLang="zh-CN" sz="16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encoder_rnnt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batch builder </a:t>
            </a:r>
            <a:r>
              <a:rPr lang="en-US" altLang="zh-CN" sz="16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data_collect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r>
              <a:rPr lang="en-US" altLang="zh-CN" sz="16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kv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值的拷贝，改成</a:t>
            </a:r>
            <a:r>
              <a:rPr lang="en-US" altLang="zh-CN" sz="16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batch_cpy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操作</a:t>
            </a:r>
          </a:p>
          <a:p>
            <a:r>
              <a:rPr lang="zh-CN" altLang="zh-CN" sz="16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措施</a:t>
            </a:r>
            <a:r>
              <a:rPr lang="en-US" altLang="zh-CN" sz="16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D: </a:t>
            </a:r>
            <a:r>
              <a:rPr lang="zh-CN" altLang="zh-CN" sz="16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优化</a:t>
            </a:r>
            <a:r>
              <a:rPr lang="en-US" altLang="zh-CN" sz="16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encoder </a:t>
            </a:r>
            <a:r>
              <a:rPr lang="en-US" altLang="zh-CN" sz="16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rnnt</a:t>
            </a:r>
            <a:r>
              <a:rPr lang="en-US" altLang="zh-CN" sz="16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batch builder push task</a:t>
            </a:r>
            <a:r>
              <a:rPr lang="zh-CN" altLang="zh-CN" sz="16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r>
              <a:rPr lang="zh-CN" altLang="zh-CN" sz="1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kv</a:t>
            </a:r>
            <a:r>
              <a:rPr lang="zh-CN" altLang="zh-CN" sz="16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值回写拷贝，改成</a:t>
            </a:r>
            <a:r>
              <a:rPr lang="en-US" altLang="zh-CN" sz="16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batch_cpy</a:t>
            </a:r>
            <a:r>
              <a:rPr lang="zh-CN" altLang="zh-CN" sz="16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操作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9353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="" xmlns:a16="http://schemas.microsoft.com/office/drawing/2014/main" id="{D081CAA8-BAE3-49B5-8AED-4C1F2EB96BAF}"/>
              </a:ext>
            </a:extLst>
          </p:cNvPr>
          <p:cNvGrpSpPr/>
          <p:nvPr/>
        </p:nvGrpSpPr>
        <p:grpSpPr>
          <a:xfrm>
            <a:off x="1847531" y="144021"/>
            <a:ext cx="534283" cy="534283"/>
            <a:chOff x="2123728" y="1579724"/>
            <a:chExt cx="1197175" cy="1197175"/>
          </a:xfrm>
          <a:effectLst/>
        </p:grpSpPr>
        <p:sp>
          <p:nvSpPr>
            <p:cNvPr id="46" name="同心圆 15">
              <a:extLst>
                <a:ext uri="{FF2B5EF4-FFF2-40B4-BE49-F238E27FC236}">
                  <a16:creationId xmlns="" xmlns:a16="http://schemas.microsoft.com/office/drawing/2014/main" id="{F2E70849-D600-4D84-850F-343DDC6662E4}"/>
                </a:ext>
              </a:extLst>
            </p:cNvPr>
            <p:cNvSpPr/>
            <p:nvPr/>
          </p:nvSpPr>
          <p:spPr>
            <a:xfrm>
              <a:off x="2123728" y="1579724"/>
              <a:ext cx="1197175" cy="1197175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/>
              </a:endParaRPr>
            </a:p>
          </p:txBody>
        </p:sp>
        <p:pic>
          <p:nvPicPr>
            <p:cNvPr id="47" name="图形 102" descr="庭院">
              <a:extLst>
                <a:ext uri="{FF2B5EF4-FFF2-40B4-BE49-F238E27FC236}">
                  <a16:creationId xmlns="" xmlns:a16="http://schemas.microsoft.com/office/drawing/2014/main" id="{1EE5FAC3-715C-4610-ACD8-FF7783595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2356200" y="1782271"/>
              <a:ext cx="732229" cy="732229"/>
            </a:xfrm>
            <a:prstGeom prst="rect">
              <a:avLst/>
            </a:prstGeom>
          </p:spPr>
        </p:pic>
      </p:grpSp>
      <p:sp>
        <p:nvSpPr>
          <p:cNvPr id="37" name="TextBox 40">
            <a:extLst>
              <a:ext uri="{FF2B5EF4-FFF2-40B4-BE49-F238E27FC236}">
                <a16:creationId xmlns=""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2500589" y="144021"/>
            <a:ext cx="2475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en-US" altLang="zh-CN" sz="3200" b="1" kern="0" spc="300" dirty="0">
                <a:latin typeface="微软雅黑"/>
                <a:cs typeface="Lato Black" charset="0"/>
              </a:rPr>
              <a:t>RNNT</a:t>
            </a:r>
            <a:r>
              <a:rPr lang="zh-CN" altLang="en-US" sz="3200" b="1" kern="0" spc="300" dirty="0">
                <a:latin typeface="微软雅黑"/>
                <a:cs typeface="Lato Black" charset="0"/>
              </a:rPr>
              <a:t>优化</a:t>
            </a:r>
            <a:endParaRPr lang="en-US" sz="3200" b="1" kern="0" spc="300" dirty="0">
              <a:latin typeface="微软雅黑"/>
              <a:cs typeface="Lato Black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206666"/>
              </p:ext>
            </p:extLst>
          </p:nvPr>
        </p:nvGraphicFramePr>
        <p:xfrm>
          <a:off x="1951279" y="1988840"/>
          <a:ext cx="7941768" cy="1696720"/>
        </p:xfrm>
        <a:graphic>
          <a:graphicData uri="http://schemas.openxmlformats.org/drawingml/2006/table">
            <a:tbl>
              <a:tblPr firstRow="1" firstCol="1" bandRow="1"/>
              <a:tblGrid>
                <a:gridCol w="616026"/>
                <a:gridCol w="1142977"/>
                <a:gridCol w="814805"/>
                <a:gridCol w="877626"/>
                <a:gridCol w="1461773"/>
                <a:gridCol w="1196422"/>
                <a:gridCol w="1832139"/>
              </a:tblGrid>
              <a:tr h="2641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Fp32/fp16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路数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Batch</a:t>
                      </a:r>
                      <a:r>
                        <a:rPr lang="zh-CN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online/offline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响应时间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PGS</a:t>
                      </a:r>
                      <a:r>
                        <a:rPr lang="zh-CN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首字响应时间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</a:tr>
              <a:tr h="2641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NoRNNT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online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72.6352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2641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Fp32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online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301.3924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1125.6713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Fp16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online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272.3509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1301.8613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7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Fp32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online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240.0538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1125.4392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8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Fp16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online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235.9306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1124.9855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7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Fp16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online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72.8136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1123.8357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1951279" y="1124515"/>
            <a:ext cx="3164624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RNN-T</a:t>
            </a:r>
            <a:r>
              <a:rPr lang="zh-CN" altLang="en-US" dirty="0"/>
              <a:t>模型推理计算</a:t>
            </a:r>
            <a:endParaRPr lang="en-US" altLang="zh-CN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引擎效率测试验证</a:t>
            </a:r>
            <a:endParaRPr lang="en-US" altLang="zh-CN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412779"/>
              </p:ext>
            </p:extLst>
          </p:nvPr>
        </p:nvGraphicFramePr>
        <p:xfrm>
          <a:off x="1951279" y="4221089"/>
          <a:ext cx="7941768" cy="1440159"/>
        </p:xfrm>
        <a:graphic>
          <a:graphicData uri="http://schemas.openxmlformats.org/drawingml/2006/table">
            <a:tbl>
              <a:tblPr firstRow="1" firstCol="1" bandRow="1"/>
              <a:tblGrid>
                <a:gridCol w="692559"/>
                <a:gridCol w="1284977"/>
                <a:gridCol w="1111046"/>
                <a:gridCol w="1448366"/>
                <a:gridCol w="1345062"/>
                <a:gridCol w="2059758"/>
              </a:tblGrid>
              <a:tr h="3520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RNNT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路数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online/offline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响应时间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PGS</a:t>
                      </a:r>
                      <a:r>
                        <a:rPr lang="zh-CN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首字响应时间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</a:tr>
              <a:tr h="3520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online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58.7591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2369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online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62.7487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2462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Yes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online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71.46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1300.3341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0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Yes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online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274.0605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1301.4887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1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="" xmlns:a16="http://schemas.microsoft.com/office/drawing/2014/main" id="{D081CAA8-BAE3-49B5-8AED-4C1F2EB96BAF}"/>
              </a:ext>
            </a:extLst>
          </p:cNvPr>
          <p:cNvGrpSpPr/>
          <p:nvPr/>
        </p:nvGrpSpPr>
        <p:grpSpPr>
          <a:xfrm>
            <a:off x="1847531" y="144021"/>
            <a:ext cx="534283" cy="534283"/>
            <a:chOff x="2123728" y="1579724"/>
            <a:chExt cx="1197175" cy="1197175"/>
          </a:xfrm>
          <a:effectLst/>
        </p:grpSpPr>
        <p:sp>
          <p:nvSpPr>
            <p:cNvPr id="46" name="同心圆 15">
              <a:extLst>
                <a:ext uri="{FF2B5EF4-FFF2-40B4-BE49-F238E27FC236}">
                  <a16:creationId xmlns="" xmlns:a16="http://schemas.microsoft.com/office/drawing/2014/main" id="{F2E70849-D600-4D84-850F-343DDC6662E4}"/>
                </a:ext>
              </a:extLst>
            </p:cNvPr>
            <p:cNvSpPr/>
            <p:nvPr/>
          </p:nvSpPr>
          <p:spPr>
            <a:xfrm>
              <a:off x="2123728" y="1579724"/>
              <a:ext cx="1197175" cy="1197175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/>
              </a:endParaRPr>
            </a:p>
          </p:txBody>
        </p:sp>
        <p:pic>
          <p:nvPicPr>
            <p:cNvPr id="47" name="图形 102" descr="庭院">
              <a:extLst>
                <a:ext uri="{FF2B5EF4-FFF2-40B4-BE49-F238E27FC236}">
                  <a16:creationId xmlns="" xmlns:a16="http://schemas.microsoft.com/office/drawing/2014/main" id="{1EE5FAC3-715C-4610-ACD8-FF7783595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2356200" y="1782271"/>
              <a:ext cx="732229" cy="732229"/>
            </a:xfrm>
            <a:prstGeom prst="rect">
              <a:avLst/>
            </a:prstGeom>
          </p:spPr>
        </p:pic>
      </p:grpSp>
      <p:sp>
        <p:nvSpPr>
          <p:cNvPr id="37" name="TextBox 40">
            <a:extLst>
              <a:ext uri="{FF2B5EF4-FFF2-40B4-BE49-F238E27FC236}">
                <a16:creationId xmlns=""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2500589" y="144021"/>
            <a:ext cx="2475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en-US" altLang="zh-CN" sz="3200" b="1" kern="0" spc="300" dirty="0">
                <a:latin typeface="微软雅黑"/>
                <a:cs typeface="Lato Black" charset="0"/>
              </a:rPr>
              <a:t>RNNT</a:t>
            </a:r>
            <a:r>
              <a:rPr lang="zh-CN" altLang="en-US" sz="3200" b="1" kern="0" spc="300" dirty="0">
                <a:latin typeface="微软雅黑"/>
                <a:cs typeface="Lato Black" charset="0"/>
              </a:rPr>
              <a:t>优化</a:t>
            </a:r>
            <a:endParaRPr lang="en-US" sz="3200" b="1" kern="0" spc="300" dirty="0">
              <a:latin typeface="微软雅黑"/>
              <a:cs typeface="Lato Black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951279" y="1124514"/>
            <a:ext cx="3164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RNN-T</a:t>
            </a:r>
            <a:r>
              <a:rPr lang="zh-CN" altLang="en-US" dirty="0"/>
              <a:t>模型推理计算</a:t>
            </a:r>
            <a:endParaRPr lang="en-US" altLang="zh-CN" dirty="0"/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215655"/>
              </p:ext>
            </p:extLst>
          </p:nvPr>
        </p:nvGraphicFramePr>
        <p:xfrm>
          <a:off x="1951279" y="2136783"/>
          <a:ext cx="5267960" cy="643890"/>
        </p:xfrm>
        <a:graphic>
          <a:graphicData uri="http://schemas.openxmlformats.org/drawingml/2006/table">
            <a:tbl>
              <a:tblPr firstRow="1" firstCol="1" bandRow="1"/>
              <a:tblGrid>
                <a:gridCol w="526415"/>
                <a:gridCol w="876300"/>
                <a:gridCol w="414655"/>
                <a:gridCol w="829310"/>
                <a:gridCol w="706755"/>
                <a:gridCol w="963930"/>
                <a:gridCol w="950595"/>
              </a:tblGrid>
              <a:tr h="2641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5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5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RNN-T</a:t>
                      </a:r>
                      <a:r>
                        <a:rPr lang="zh-CN" sz="75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强制</a:t>
                      </a:r>
                      <a:r>
                        <a:rPr lang="en-US" sz="75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stop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5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路数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5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online/offline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5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响应时间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5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PGS</a:t>
                      </a:r>
                      <a:r>
                        <a:rPr lang="zh-CN" sz="75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首字响应时间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5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PGS</a:t>
                      </a:r>
                      <a:r>
                        <a:rPr lang="zh-CN" sz="75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拒识率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8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基线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online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399.14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490.82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2.24%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1898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模型</a:t>
                      </a: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online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285.6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455.55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3.23%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9" name="Rectangle 41"/>
          <p:cNvSpPr>
            <a:spLocks noChangeArrowheads="1"/>
          </p:cNvSpPr>
          <p:nvPr/>
        </p:nvSpPr>
        <p:spPr bwMode="auto">
          <a:xfrm>
            <a:off x="1871884" y="1606378"/>
            <a:ext cx="415530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10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decode lstm</a:t>
            </a:r>
            <a:r>
              <a:rPr lang="zh-CN" altLang="en-US" sz="10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网络计算移到</a:t>
            </a:r>
            <a:r>
              <a:rPr lang="en-US" altLang="zh-CN" sz="10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10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上，模型依旧使用裁剪模型</a:t>
            </a:r>
            <a:r>
              <a:rPr lang="en-US" altLang="zh-CN" sz="10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0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sz="1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未收敛</a:t>
            </a:r>
            <a:r>
              <a:rPr lang="zh-CN" altLang="en-US" sz="10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486498"/>
              </p:ext>
            </p:extLst>
          </p:nvPr>
        </p:nvGraphicFramePr>
        <p:xfrm>
          <a:off x="1955273" y="3763769"/>
          <a:ext cx="5260975" cy="389255"/>
        </p:xfrm>
        <a:graphic>
          <a:graphicData uri="http://schemas.openxmlformats.org/drawingml/2006/table">
            <a:tbl>
              <a:tblPr firstRow="1" firstCol="1" bandRow="1"/>
              <a:tblGrid>
                <a:gridCol w="528955"/>
                <a:gridCol w="818515"/>
                <a:gridCol w="539750"/>
                <a:gridCol w="607695"/>
                <a:gridCol w="922655"/>
                <a:gridCol w="899795"/>
                <a:gridCol w="943610"/>
              </a:tblGrid>
              <a:tr h="226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5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5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RNN-T</a:t>
                      </a:r>
                      <a:r>
                        <a:rPr lang="zh-CN" sz="75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强制</a:t>
                      </a:r>
                      <a:r>
                        <a:rPr lang="en-US" sz="75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stop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5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路数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5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响应时间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5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PGS</a:t>
                      </a:r>
                      <a:r>
                        <a:rPr lang="zh-CN" sz="75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首字响应时间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5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PGS</a:t>
                      </a:r>
                      <a:r>
                        <a:rPr lang="zh-CN" sz="75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拒识率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5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备注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模型</a:t>
                      </a: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161.87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438.45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3.2%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1927833" y="3164356"/>
            <a:ext cx="26035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zh-CN" altLang="zh-CN" sz="10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新增</a:t>
            </a:r>
            <a:r>
              <a:rPr lang="en-US" altLang="zh-CN" sz="10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MaxIndex</a:t>
            </a:r>
            <a:r>
              <a:rPr lang="zh-CN" altLang="en-US" sz="10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0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CPU op</a:t>
            </a:r>
            <a:endParaRPr lang="en-US" altLang="zh-CN" sz="600"/>
          </a:p>
          <a:p>
            <a:pPr>
              <a:buFontTx/>
              <a:buChar char="•"/>
            </a:pPr>
            <a:r>
              <a:rPr lang="zh-CN" altLang="en-US" sz="10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10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decode_out</a:t>
            </a:r>
            <a:r>
              <a:rPr lang="zh-CN" altLang="en-US" sz="10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子图迁移到</a:t>
            </a:r>
            <a:r>
              <a:rPr lang="en-US" altLang="zh-CN" sz="10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10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设备进行计算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87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="" xmlns:a16="http://schemas.microsoft.com/office/drawing/2014/main" id="{D081CAA8-BAE3-49B5-8AED-4C1F2EB96BAF}"/>
              </a:ext>
            </a:extLst>
          </p:cNvPr>
          <p:cNvGrpSpPr/>
          <p:nvPr/>
        </p:nvGrpSpPr>
        <p:grpSpPr>
          <a:xfrm>
            <a:off x="1847531" y="144021"/>
            <a:ext cx="534283" cy="534283"/>
            <a:chOff x="2123728" y="1579724"/>
            <a:chExt cx="1197175" cy="1197175"/>
          </a:xfrm>
          <a:effectLst/>
        </p:grpSpPr>
        <p:sp>
          <p:nvSpPr>
            <p:cNvPr id="46" name="同心圆 15">
              <a:extLst>
                <a:ext uri="{FF2B5EF4-FFF2-40B4-BE49-F238E27FC236}">
                  <a16:creationId xmlns="" xmlns:a16="http://schemas.microsoft.com/office/drawing/2014/main" id="{F2E70849-D600-4D84-850F-343DDC6662E4}"/>
                </a:ext>
              </a:extLst>
            </p:cNvPr>
            <p:cNvSpPr/>
            <p:nvPr/>
          </p:nvSpPr>
          <p:spPr>
            <a:xfrm>
              <a:off x="2123728" y="1579724"/>
              <a:ext cx="1197175" cy="1197175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/>
              </a:endParaRPr>
            </a:p>
          </p:txBody>
        </p:sp>
        <p:pic>
          <p:nvPicPr>
            <p:cNvPr id="47" name="图形 102" descr="庭院">
              <a:extLst>
                <a:ext uri="{FF2B5EF4-FFF2-40B4-BE49-F238E27FC236}">
                  <a16:creationId xmlns="" xmlns:a16="http://schemas.microsoft.com/office/drawing/2014/main" id="{1EE5FAC3-715C-4610-ACD8-FF7783595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2356200" y="1782271"/>
              <a:ext cx="732229" cy="732229"/>
            </a:xfrm>
            <a:prstGeom prst="rect">
              <a:avLst/>
            </a:prstGeom>
          </p:spPr>
        </p:pic>
      </p:grpSp>
      <p:sp>
        <p:nvSpPr>
          <p:cNvPr id="37" name="TextBox 40">
            <a:extLst>
              <a:ext uri="{FF2B5EF4-FFF2-40B4-BE49-F238E27FC236}">
                <a16:creationId xmlns=""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2500589" y="144021"/>
            <a:ext cx="2475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en-US" altLang="zh-CN" sz="3200" b="1" kern="0" spc="300" dirty="0">
                <a:latin typeface="微软雅黑"/>
                <a:cs typeface="Lato Black" charset="0"/>
              </a:rPr>
              <a:t>RNNT</a:t>
            </a:r>
            <a:r>
              <a:rPr lang="zh-CN" altLang="en-US" sz="3200" b="1" kern="0" spc="300" dirty="0">
                <a:latin typeface="微软雅黑"/>
                <a:cs typeface="Lato Black" charset="0"/>
              </a:rPr>
              <a:t>优化</a:t>
            </a:r>
            <a:endParaRPr lang="en-US" sz="3200" b="1" kern="0" spc="300" dirty="0">
              <a:latin typeface="微软雅黑"/>
              <a:cs typeface="Lato Black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951279" y="1124514"/>
            <a:ext cx="3164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RNN-T</a:t>
            </a:r>
            <a:r>
              <a:rPr lang="zh-CN" altLang="en-US" dirty="0"/>
              <a:t>模型推理计算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1951279" y="1616892"/>
            <a:ext cx="6678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模型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：验证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层 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trans + 1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层 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lstm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裁剪模型的效率和效果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模型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：验证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层 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trans + 2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层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lstm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未裁剪模型的效率和效果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489007"/>
              </p:ext>
            </p:extLst>
          </p:nvPr>
        </p:nvGraphicFramePr>
        <p:xfrm>
          <a:off x="1951277" y="3068961"/>
          <a:ext cx="6881026" cy="2232249"/>
        </p:xfrm>
        <a:graphic>
          <a:graphicData uri="http://schemas.openxmlformats.org/drawingml/2006/table">
            <a:tbl>
              <a:tblPr firstRow="1" firstCol="1" bandRow="1"/>
              <a:tblGrid>
                <a:gridCol w="1830572"/>
                <a:gridCol w="872570"/>
                <a:gridCol w="1115595"/>
                <a:gridCol w="893306"/>
                <a:gridCol w="1073294"/>
                <a:gridCol w="1095689"/>
              </a:tblGrid>
              <a:tr h="232746"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截断</a:t>
                      </a:r>
                      <a:r>
                        <a:rPr lang="en-US" sz="1100" b="1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VGG + RNNT PGS</a:t>
                      </a:r>
                      <a:r>
                        <a:rPr lang="zh-CN" sz="1100" b="1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效果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21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Cocurrency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50" b="1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响应时间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50" b="1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PGS</a:t>
                      </a:r>
                      <a:r>
                        <a:rPr lang="zh-CN" sz="750" b="1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首字响应时间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50" b="1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50" b="1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PGS</a:t>
                      </a:r>
                      <a:r>
                        <a:rPr lang="zh-CN" sz="750" b="1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拒识率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50" b="1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备注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3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141.57ms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436.09ms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2.49%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167"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443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scp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音频数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刷字率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过程识别正确率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PGS</a:t>
                      </a: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首字正确率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1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it_it_20200110_test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2000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0.788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69.75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90.90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1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it_it_italian_xw_test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2000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0.819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77.43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76.45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1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test_itit_xw_20200401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5000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0.840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78.19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79.50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951280" y="2495604"/>
            <a:ext cx="326082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b="1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模型</a:t>
            </a:r>
            <a:r>
              <a:rPr lang="en-US" altLang="zh-CN" sz="1000" b="1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000" b="1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10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验证</a:t>
            </a:r>
            <a:r>
              <a:rPr lang="en-US" altLang="zh-CN" sz="10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10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层 </a:t>
            </a:r>
            <a:r>
              <a:rPr lang="en-US" altLang="zh-CN" sz="10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trans + 1</a:t>
            </a:r>
            <a:r>
              <a:rPr lang="zh-CN" altLang="en-US" sz="10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层 </a:t>
            </a:r>
            <a:r>
              <a:rPr lang="en-US" altLang="zh-CN" sz="10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lstm </a:t>
            </a:r>
            <a:r>
              <a:rPr lang="zh-CN" altLang="en-US" sz="10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裁剪模型的效率和效果</a:t>
            </a:r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68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="" xmlns:a16="http://schemas.microsoft.com/office/drawing/2014/main" id="{D081CAA8-BAE3-49B5-8AED-4C1F2EB96BAF}"/>
              </a:ext>
            </a:extLst>
          </p:cNvPr>
          <p:cNvGrpSpPr/>
          <p:nvPr/>
        </p:nvGrpSpPr>
        <p:grpSpPr>
          <a:xfrm>
            <a:off x="1847531" y="144021"/>
            <a:ext cx="534283" cy="534283"/>
            <a:chOff x="2123728" y="1579724"/>
            <a:chExt cx="1197175" cy="1197175"/>
          </a:xfrm>
          <a:effectLst/>
        </p:grpSpPr>
        <p:sp>
          <p:nvSpPr>
            <p:cNvPr id="46" name="同心圆 15">
              <a:extLst>
                <a:ext uri="{FF2B5EF4-FFF2-40B4-BE49-F238E27FC236}">
                  <a16:creationId xmlns="" xmlns:a16="http://schemas.microsoft.com/office/drawing/2014/main" id="{F2E70849-D600-4D84-850F-343DDC6662E4}"/>
                </a:ext>
              </a:extLst>
            </p:cNvPr>
            <p:cNvSpPr/>
            <p:nvPr/>
          </p:nvSpPr>
          <p:spPr>
            <a:xfrm>
              <a:off x="2123728" y="1579724"/>
              <a:ext cx="1197175" cy="1197175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/>
              </a:endParaRPr>
            </a:p>
          </p:txBody>
        </p:sp>
        <p:pic>
          <p:nvPicPr>
            <p:cNvPr id="47" name="图形 102" descr="庭院">
              <a:extLst>
                <a:ext uri="{FF2B5EF4-FFF2-40B4-BE49-F238E27FC236}">
                  <a16:creationId xmlns="" xmlns:a16="http://schemas.microsoft.com/office/drawing/2014/main" id="{1EE5FAC3-715C-4610-ACD8-FF7783595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2356200" y="1782271"/>
              <a:ext cx="732229" cy="732229"/>
            </a:xfrm>
            <a:prstGeom prst="rect">
              <a:avLst/>
            </a:prstGeom>
          </p:spPr>
        </p:pic>
      </p:grpSp>
      <p:sp>
        <p:nvSpPr>
          <p:cNvPr id="37" name="TextBox 40">
            <a:extLst>
              <a:ext uri="{FF2B5EF4-FFF2-40B4-BE49-F238E27FC236}">
                <a16:creationId xmlns=""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2500589" y="144021"/>
            <a:ext cx="2475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en-US" altLang="zh-CN" sz="3200" b="1" kern="0" spc="300" dirty="0">
                <a:latin typeface="微软雅黑"/>
                <a:cs typeface="Lato Black" charset="0"/>
              </a:rPr>
              <a:t>RNNT</a:t>
            </a:r>
            <a:r>
              <a:rPr lang="zh-CN" altLang="en-US" sz="3200" b="1" kern="0" spc="300" dirty="0">
                <a:latin typeface="微软雅黑"/>
                <a:cs typeface="Lato Black" charset="0"/>
              </a:rPr>
              <a:t>优化</a:t>
            </a:r>
            <a:endParaRPr lang="en-US" sz="3200" b="1" kern="0" spc="300" dirty="0">
              <a:latin typeface="微软雅黑"/>
              <a:cs typeface="Lato Black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951279" y="1124514"/>
            <a:ext cx="3164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RNN-T</a:t>
            </a:r>
            <a:r>
              <a:rPr lang="zh-CN" altLang="en-US" dirty="0"/>
              <a:t>端到端体验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4670" y="1700808"/>
            <a:ext cx="7797754" cy="439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="" xmlns:a16="http://schemas.microsoft.com/office/drawing/2014/main" id="{D081CAA8-BAE3-49B5-8AED-4C1F2EB96BAF}"/>
              </a:ext>
            </a:extLst>
          </p:cNvPr>
          <p:cNvGrpSpPr/>
          <p:nvPr/>
        </p:nvGrpSpPr>
        <p:grpSpPr>
          <a:xfrm>
            <a:off x="1847531" y="144021"/>
            <a:ext cx="534283" cy="534283"/>
            <a:chOff x="2123728" y="1579724"/>
            <a:chExt cx="1197175" cy="1197175"/>
          </a:xfrm>
          <a:effectLst/>
        </p:grpSpPr>
        <p:sp>
          <p:nvSpPr>
            <p:cNvPr id="46" name="同心圆 15">
              <a:extLst>
                <a:ext uri="{FF2B5EF4-FFF2-40B4-BE49-F238E27FC236}">
                  <a16:creationId xmlns="" xmlns:a16="http://schemas.microsoft.com/office/drawing/2014/main" id="{F2E70849-D600-4D84-850F-343DDC6662E4}"/>
                </a:ext>
              </a:extLst>
            </p:cNvPr>
            <p:cNvSpPr/>
            <p:nvPr/>
          </p:nvSpPr>
          <p:spPr>
            <a:xfrm>
              <a:off x="2123728" y="1579724"/>
              <a:ext cx="1197175" cy="1197175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/>
              </a:endParaRPr>
            </a:p>
          </p:txBody>
        </p:sp>
        <p:pic>
          <p:nvPicPr>
            <p:cNvPr id="47" name="图形 102" descr="庭院">
              <a:extLst>
                <a:ext uri="{FF2B5EF4-FFF2-40B4-BE49-F238E27FC236}">
                  <a16:creationId xmlns="" xmlns:a16="http://schemas.microsoft.com/office/drawing/2014/main" id="{1EE5FAC3-715C-4610-ACD8-FF7783595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2356200" y="1782271"/>
              <a:ext cx="732229" cy="732229"/>
            </a:xfrm>
            <a:prstGeom prst="rect">
              <a:avLst/>
            </a:prstGeom>
          </p:spPr>
        </p:pic>
      </p:grpSp>
      <p:sp>
        <p:nvSpPr>
          <p:cNvPr id="37" name="TextBox 40">
            <a:extLst>
              <a:ext uri="{FF2B5EF4-FFF2-40B4-BE49-F238E27FC236}">
                <a16:creationId xmlns=""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2500589" y="144021"/>
            <a:ext cx="2475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en-US" altLang="zh-CN" sz="3200" b="1" kern="0" spc="300" dirty="0">
                <a:latin typeface="微软雅黑"/>
                <a:cs typeface="Lato Black" charset="0"/>
              </a:rPr>
              <a:t>RNNT</a:t>
            </a:r>
            <a:r>
              <a:rPr lang="zh-CN" altLang="en-US" sz="3200" b="1" kern="0" spc="300" dirty="0">
                <a:latin typeface="微软雅黑"/>
                <a:cs typeface="Lato Black" charset="0"/>
              </a:rPr>
              <a:t>优化</a:t>
            </a:r>
            <a:endParaRPr lang="en-US" sz="3200" b="1" kern="0" spc="300" dirty="0">
              <a:latin typeface="微软雅黑"/>
              <a:cs typeface="Lato Black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951279" y="1124514"/>
            <a:ext cx="3164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RNN-T</a:t>
            </a:r>
            <a:r>
              <a:rPr lang="zh-CN" altLang="en-US" dirty="0"/>
              <a:t>端到端体验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11624" y="1628800"/>
            <a:ext cx="6361036" cy="44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1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="" xmlns:a16="http://schemas.microsoft.com/office/drawing/2014/main" id="{D081CAA8-BAE3-49B5-8AED-4C1F2EB96BAF}"/>
              </a:ext>
            </a:extLst>
          </p:cNvPr>
          <p:cNvGrpSpPr/>
          <p:nvPr/>
        </p:nvGrpSpPr>
        <p:grpSpPr>
          <a:xfrm>
            <a:off x="1847531" y="144021"/>
            <a:ext cx="534283" cy="534283"/>
            <a:chOff x="2123728" y="1579724"/>
            <a:chExt cx="1197175" cy="1197175"/>
          </a:xfrm>
          <a:effectLst/>
        </p:grpSpPr>
        <p:sp>
          <p:nvSpPr>
            <p:cNvPr id="46" name="同心圆 15">
              <a:extLst>
                <a:ext uri="{FF2B5EF4-FFF2-40B4-BE49-F238E27FC236}">
                  <a16:creationId xmlns="" xmlns:a16="http://schemas.microsoft.com/office/drawing/2014/main" id="{F2E70849-D600-4D84-850F-343DDC6662E4}"/>
                </a:ext>
              </a:extLst>
            </p:cNvPr>
            <p:cNvSpPr/>
            <p:nvPr/>
          </p:nvSpPr>
          <p:spPr>
            <a:xfrm>
              <a:off x="2123728" y="1579724"/>
              <a:ext cx="1197175" cy="1197175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/>
              </a:endParaRPr>
            </a:p>
          </p:txBody>
        </p:sp>
        <p:pic>
          <p:nvPicPr>
            <p:cNvPr id="47" name="图形 102" descr="庭院">
              <a:extLst>
                <a:ext uri="{FF2B5EF4-FFF2-40B4-BE49-F238E27FC236}">
                  <a16:creationId xmlns="" xmlns:a16="http://schemas.microsoft.com/office/drawing/2014/main" id="{1EE5FAC3-715C-4610-ACD8-FF7783595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2356200" y="1782271"/>
              <a:ext cx="732229" cy="732229"/>
            </a:xfrm>
            <a:prstGeom prst="rect">
              <a:avLst/>
            </a:prstGeom>
          </p:spPr>
        </p:pic>
      </p:grpSp>
      <p:sp>
        <p:nvSpPr>
          <p:cNvPr id="37" name="TextBox 40">
            <a:extLst>
              <a:ext uri="{FF2B5EF4-FFF2-40B4-BE49-F238E27FC236}">
                <a16:creationId xmlns=""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2500589" y="144021"/>
            <a:ext cx="2475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en-US" altLang="zh-CN" sz="3200" b="1" kern="0" spc="300" dirty="0">
                <a:latin typeface="微软雅黑"/>
                <a:cs typeface="Lato Black" charset="0"/>
              </a:rPr>
              <a:t>RNNT</a:t>
            </a:r>
            <a:r>
              <a:rPr lang="zh-CN" altLang="en-US" sz="3200" b="1" kern="0" spc="300" dirty="0">
                <a:latin typeface="微软雅黑"/>
                <a:cs typeface="Lato Black" charset="0"/>
              </a:rPr>
              <a:t>优化</a:t>
            </a:r>
            <a:endParaRPr lang="en-US" sz="3200" b="1" kern="0" spc="300" dirty="0">
              <a:latin typeface="微软雅黑"/>
              <a:cs typeface="Lato Black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951279" y="1124514"/>
            <a:ext cx="3164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RNN-T</a:t>
            </a:r>
            <a:r>
              <a:rPr lang="zh-CN" altLang="en-US" dirty="0"/>
              <a:t>端到端体验</a:t>
            </a:r>
            <a:endParaRPr lang="en-US" altLang="zh-CN" dirty="0"/>
          </a:p>
        </p:txBody>
      </p:sp>
      <p:pic>
        <p:nvPicPr>
          <p:cNvPr id="4" name="新PGS：首词识别卡顿+尾词识别不流畅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2114672" y="1628800"/>
            <a:ext cx="7509721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3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="" xmlns:a16="http://schemas.microsoft.com/office/drawing/2014/main" id="{D081CAA8-BAE3-49B5-8AED-4C1F2EB96BAF}"/>
              </a:ext>
            </a:extLst>
          </p:cNvPr>
          <p:cNvGrpSpPr/>
          <p:nvPr/>
        </p:nvGrpSpPr>
        <p:grpSpPr>
          <a:xfrm>
            <a:off x="1847531" y="144021"/>
            <a:ext cx="534283" cy="534283"/>
            <a:chOff x="2123728" y="1579724"/>
            <a:chExt cx="1197175" cy="1197175"/>
          </a:xfrm>
          <a:effectLst/>
        </p:grpSpPr>
        <p:sp>
          <p:nvSpPr>
            <p:cNvPr id="46" name="同心圆 15">
              <a:extLst>
                <a:ext uri="{FF2B5EF4-FFF2-40B4-BE49-F238E27FC236}">
                  <a16:creationId xmlns="" xmlns:a16="http://schemas.microsoft.com/office/drawing/2014/main" id="{F2E70849-D600-4D84-850F-343DDC6662E4}"/>
                </a:ext>
              </a:extLst>
            </p:cNvPr>
            <p:cNvSpPr/>
            <p:nvPr/>
          </p:nvSpPr>
          <p:spPr>
            <a:xfrm>
              <a:off x="2123728" y="1579724"/>
              <a:ext cx="1197175" cy="1197175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/>
              </a:endParaRPr>
            </a:p>
          </p:txBody>
        </p:sp>
        <p:pic>
          <p:nvPicPr>
            <p:cNvPr id="47" name="图形 102" descr="庭院">
              <a:extLst>
                <a:ext uri="{FF2B5EF4-FFF2-40B4-BE49-F238E27FC236}">
                  <a16:creationId xmlns="" xmlns:a16="http://schemas.microsoft.com/office/drawing/2014/main" id="{1EE5FAC3-715C-4610-ACD8-FF7783595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2356200" y="1782271"/>
              <a:ext cx="732229" cy="732229"/>
            </a:xfrm>
            <a:prstGeom prst="rect">
              <a:avLst/>
            </a:prstGeom>
          </p:spPr>
        </p:pic>
      </p:grpSp>
      <p:sp>
        <p:nvSpPr>
          <p:cNvPr id="37" name="TextBox 40">
            <a:extLst>
              <a:ext uri="{FF2B5EF4-FFF2-40B4-BE49-F238E27FC236}">
                <a16:creationId xmlns=""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2500589" y="144021"/>
            <a:ext cx="2475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en-US" altLang="zh-CN" sz="3200" b="1" kern="0" spc="300" dirty="0">
                <a:latin typeface="微软雅黑"/>
                <a:cs typeface="Lato Black" charset="0"/>
              </a:rPr>
              <a:t>RNNT</a:t>
            </a:r>
            <a:r>
              <a:rPr lang="zh-CN" altLang="en-US" sz="3200" b="1" kern="0" spc="300" dirty="0">
                <a:latin typeface="微软雅黑"/>
                <a:cs typeface="Lato Black" charset="0"/>
              </a:rPr>
              <a:t>优化</a:t>
            </a:r>
            <a:endParaRPr lang="en-US" sz="3200" b="1" kern="0" spc="300" dirty="0">
              <a:latin typeface="微软雅黑"/>
              <a:cs typeface="Lato Black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951279" y="1124514"/>
            <a:ext cx="3164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RNN-T</a:t>
            </a:r>
            <a:r>
              <a:rPr lang="zh-CN" altLang="en-US" dirty="0"/>
              <a:t>端到端体验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1951279" y="1556792"/>
            <a:ext cx="82491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针对意大利语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RNNT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尾字卡段的问题进行排查修复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外部调用识别音频时，采用每次写音频帧后就去调用</a:t>
            </a:r>
            <a:r>
              <a:rPr lang="en-US" altLang="zh-CN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getResult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结果，由于现在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ED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模型解码存在窗长，因此并不是每次解码都能立刻结束，这也就是为何写音频帧是非阻塞接口的原因。尤其是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RNN-T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模型，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encode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存在窗长，且在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joint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网络属于帧解码，因此当音频将最后的数据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push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进来时，需要经过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encode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计算，再进行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decode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解码，模型解码得到最后的几次结果需要一定的响应时间。而且外部写完音频数据后，立马调用</a:t>
            </a:r>
            <a:r>
              <a:rPr lang="en-US" altLang="zh-CN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getResult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接口，肯定是无法立刻获得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PGS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结果的，因此造成尾部丢字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886357"/>
              </p:ext>
            </p:extLst>
          </p:nvPr>
        </p:nvGraphicFramePr>
        <p:xfrm>
          <a:off x="3369879" y="3834822"/>
          <a:ext cx="5267960" cy="426720"/>
        </p:xfrm>
        <a:graphic>
          <a:graphicData uri="http://schemas.openxmlformats.org/drawingml/2006/table">
            <a:tbl>
              <a:tblPr firstRow="1" firstCol="1" bandRow="1"/>
              <a:tblGrid>
                <a:gridCol w="1755775"/>
                <a:gridCol w="1755775"/>
                <a:gridCol w="175641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历史窗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主窗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未来窗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zh-CN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帧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24</a:t>
                      </a:r>
                      <a:r>
                        <a:rPr lang="zh-CN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帧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r>
                        <a:rPr lang="zh-CN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帧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951278" y="4314002"/>
            <a:ext cx="810516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FontTx/>
              <a:buChar char="•"/>
            </a:pPr>
            <a:r>
              <a:rPr lang="zh-CN" altLang="zh-CN" sz="1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当最后送的数据能够把在主窗长度补足，且存多余的数据放在未来窗，则未来窗的数据需要放在</a:t>
            </a:r>
            <a:r>
              <a:rPr lang="en-US" altLang="zh-CN" sz="1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encode</a:t>
            </a:r>
            <a:r>
              <a:rPr lang="zh-CN" altLang="en-US" sz="1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的下一次计算，因此这几帧的解码结果在主模型的响应时间时间内，应该是无法返回的</a:t>
            </a:r>
            <a:endParaRPr lang="zh-CN" altLang="en-US" sz="1000" dirty="0"/>
          </a:p>
          <a:p>
            <a:pPr>
              <a:buFontTx/>
              <a:buChar char="•"/>
            </a:pPr>
            <a:r>
              <a:rPr lang="zh-CN" altLang="en-US" sz="1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当最后送的数据无法补足主窗的长度，这种情况下，当前剩余的数据可以在</a:t>
            </a:r>
            <a:r>
              <a:rPr lang="en-US" altLang="zh-CN" sz="1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encode</a:t>
            </a:r>
            <a:r>
              <a:rPr lang="zh-CN" altLang="en-US" sz="1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一次计算全部完成，这些数据是可能在主模型响应之前解码出结果的</a:t>
            </a:r>
            <a:endParaRPr lang="zh-CN" altLang="en-US" sz="1000" dirty="0"/>
          </a:p>
          <a:p>
            <a:r>
              <a:rPr lang="zh-CN" altLang="en-US" sz="1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其他存在影响尾字卡顿的因素：</a:t>
            </a:r>
            <a:endParaRPr lang="zh-CN" altLang="en-US" sz="1000" dirty="0"/>
          </a:p>
          <a:p>
            <a:pPr>
              <a:buFontTx/>
              <a:buChar char="•"/>
            </a:pPr>
            <a:r>
              <a:rPr lang="zh-CN" altLang="en-US" sz="1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外部每次按照</a:t>
            </a:r>
            <a:r>
              <a:rPr lang="en-US" altLang="zh-CN" sz="1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帧长度送音频帧，粒度较大，对</a:t>
            </a:r>
            <a:r>
              <a:rPr lang="en-US" altLang="zh-CN" sz="1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RNNT</a:t>
            </a:r>
            <a:r>
              <a:rPr lang="zh-CN" altLang="en-US" sz="1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的逐帧解码不太友好，</a:t>
            </a:r>
            <a:r>
              <a:rPr lang="zh-CN" altLang="en-US" sz="14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无法优化</a:t>
            </a:r>
            <a:endParaRPr lang="zh-CN" altLang="en-US" sz="1000" dirty="0"/>
          </a:p>
          <a:p>
            <a:pPr>
              <a:buFontTx/>
              <a:buChar char="•"/>
            </a:pPr>
            <a:r>
              <a:rPr lang="en-US" altLang="zh-CN" sz="14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w_fea</a:t>
            </a:r>
            <a:r>
              <a:rPr lang="zh-CN" altLang="en-US" sz="1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模型按照</a:t>
            </a:r>
            <a:r>
              <a:rPr lang="en-US" altLang="zh-CN" sz="1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帧数据往</a:t>
            </a:r>
            <a:r>
              <a:rPr lang="en-US" altLang="zh-CN" sz="1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lite</a:t>
            </a:r>
            <a:r>
              <a:rPr lang="zh-CN" altLang="en-US" sz="1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写，粒度太大，目前优化为每帧就写，</a:t>
            </a:r>
            <a:r>
              <a:rPr lang="zh-CN" altLang="en-US" sz="14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可优化</a:t>
            </a:r>
            <a:endParaRPr lang="zh-CN" altLang="en-US" sz="1000" dirty="0"/>
          </a:p>
          <a:p>
            <a:pPr>
              <a:buFontTx/>
              <a:buChar char="•"/>
            </a:pPr>
            <a:r>
              <a:rPr lang="en-US" altLang="zh-CN" sz="1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RNNT</a:t>
            </a:r>
            <a:r>
              <a:rPr lang="zh-CN" altLang="en-US" sz="1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的主窗</a:t>
            </a:r>
            <a:r>
              <a:rPr lang="en-US" altLang="zh-CN" sz="1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r>
              <a:rPr lang="zh-CN" altLang="en-US" sz="1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帧粒度太大，可尝试缩小为</a:t>
            </a:r>
            <a:r>
              <a:rPr lang="en-US" altLang="zh-CN" sz="1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sz="1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1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、甚至</a:t>
            </a:r>
            <a:r>
              <a:rPr lang="en-US" altLang="zh-CN" sz="1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，但是需要和计算量之间保持平衡，</a:t>
            </a:r>
            <a:r>
              <a:rPr lang="zh-CN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可优化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9947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/>
          <p:cNvGrpSpPr/>
          <p:nvPr/>
        </p:nvGrpSpPr>
        <p:grpSpPr>
          <a:xfrm>
            <a:off x="2999663" y="2877898"/>
            <a:ext cx="1556665" cy="1480015"/>
            <a:chOff x="1302305" y="2020643"/>
            <a:chExt cx="1197175" cy="1197175"/>
          </a:xfrm>
        </p:grpSpPr>
        <p:grpSp>
          <p:nvGrpSpPr>
            <p:cNvPr id="105" name="组合 104"/>
            <p:cNvGrpSpPr/>
            <p:nvPr/>
          </p:nvGrpSpPr>
          <p:grpSpPr>
            <a:xfrm>
              <a:off x="1302305" y="2020643"/>
              <a:ext cx="1197175" cy="119717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7" name="同心圆 10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rgbClr val="FFFFFF"/>
                  </a:gs>
                  <a:gs pos="55000">
                    <a:srgbClr val="FFFFFF">
                      <a:lumMod val="95000"/>
                    </a:srgbClr>
                  </a:gs>
                  <a:gs pos="100000">
                    <a:srgbClr val="FFFFFF">
                      <a:lumMod val="65000"/>
                    </a:srgbClr>
                  </a:gs>
                </a:gsLst>
                <a:lin ang="81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>
                  <a:solidFill>
                    <a:srgbClr val="000000"/>
                  </a:solidFill>
                  <a:latin typeface="Arial Unicode MS"/>
                  <a:ea typeface="黑体" panose="02010609060101010101" charset="-122"/>
                </a:endParaRPr>
              </a:p>
            </p:txBody>
          </p:sp>
          <p:sp>
            <p:nvSpPr>
              <p:cNvPr id="108" name="椭圆 10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51000">
                    <a:srgbClr val="FFFFFF">
                      <a:lumMod val="9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89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>
                  <a:solidFill>
                    <a:srgbClr val="FFFFFF"/>
                  </a:solidFill>
                  <a:latin typeface="Arial Unicode MS"/>
                  <a:ea typeface="黑体" panose="02010609060101010101" charset="-122"/>
                </a:endParaRPr>
              </a:p>
            </p:txBody>
          </p:sp>
        </p:grpSp>
        <p:sp>
          <p:nvSpPr>
            <p:cNvPr id="106" name="TextBox 70"/>
            <p:cNvSpPr txBox="1"/>
            <p:nvPr/>
          </p:nvSpPr>
          <p:spPr>
            <a:xfrm>
              <a:off x="1393021" y="2373758"/>
              <a:ext cx="1031040" cy="4481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457200">
                <a:defRPr/>
              </a:pPr>
              <a:r>
                <a:rPr lang="zh-CN" altLang="en-US" sz="36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Ebrima" panose="02000000000000000000" pitchFamily="2" charset="0"/>
                </a:rPr>
                <a:t>目录</a:t>
              </a: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440224" y="1268767"/>
            <a:ext cx="4101695" cy="725075"/>
            <a:chOff x="3628189" y="1129586"/>
            <a:chExt cx="4101695" cy="599235"/>
          </a:xfrm>
        </p:grpSpPr>
        <p:sp>
          <p:nvSpPr>
            <p:cNvPr id="75" name="圆角矩形 74"/>
            <p:cNvSpPr/>
            <p:nvPr/>
          </p:nvSpPr>
          <p:spPr>
            <a:xfrm>
              <a:off x="3628189" y="1129586"/>
              <a:ext cx="4101695" cy="59923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45000">
                  <a:srgbClr val="FFFFFF"/>
                </a:gs>
                <a:gs pos="100000">
                  <a:srgbClr val="FFFFFF">
                    <a:lumMod val="85000"/>
                  </a:srgbClr>
                </a:gs>
              </a:gsLst>
              <a:lin ang="18000000" scaled="0"/>
              <a:tileRect/>
            </a:gradFill>
            <a:ln w="6350" cap="flat" cmpd="sng" algn="ctr">
              <a:gradFill>
                <a:gsLst>
                  <a:gs pos="0">
                    <a:srgbClr val="FFFFFF">
                      <a:lumMod val="85000"/>
                    </a:srgbClr>
                  </a:gs>
                  <a:gs pos="100000">
                    <a:srgbClr val="FFFFFF"/>
                  </a:gs>
                </a:gsLst>
                <a:lin ang="17400000" scaled="0"/>
              </a:gradFill>
              <a:prstDash val="solid"/>
              <a:miter lim="800000"/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sz="105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黑体" panose="02010609060101010101" charset="-122"/>
              </a:endParaRPr>
            </a:p>
          </p:txBody>
        </p:sp>
        <p:sp>
          <p:nvSpPr>
            <p:cNvPr id="76" name="圆角矩形 113"/>
            <p:cNvSpPr/>
            <p:nvPr/>
          </p:nvSpPr>
          <p:spPr>
            <a:xfrm>
              <a:off x="3707358" y="1218924"/>
              <a:ext cx="3920826" cy="434740"/>
            </a:xfrm>
            <a:prstGeom prst="roundRect">
              <a:avLst>
                <a:gd name="adj" fmla="val 50000"/>
              </a:avLst>
            </a:prstGeom>
            <a:solidFill>
              <a:srgbClr val="1F8A70"/>
            </a:solidFill>
            <a:ln w="6350" cap="flat" cmpd="sng" algn="ctr">
              <a:noFill/>
              <a:prstDash val="solid"/>
              <a:miter lim="800000"/>
            </a:ln>
            <a:effectLst>
              <a:innerShdw blurRad="63500" dist="50800" dir="16200000">
                <a:prstClr val="black">
                  <a:alpha val="32000"/>
                </a:prstClr>
              </a:inn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zh-CN" altLang="en-US" sz="2500" kern="0" dirty="0">
                  <a:solidFill>
                    <a:schemeClr val="bg1"/>
                  </a:solidFill>
                  <a:latin typeface="+mj-ea"/>
                </a:rPr>
                <a:t>背景</a:t>
              </a: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4551375" y="3163169"/>
            <a:ext cx="265562" cy="26556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8" name="同心圆 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 panose="02010609060101010101" charset="-122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89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FFFFFF"/>
                </a:solidFill>
                <a:latin typeface="Arial Unicode MS"/>
                <a:ea typeface="黑体" panose="02010609060101010101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927648" y="4323342"/>
            <a:ext cx="329802" cy="32980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1" name="同心圆 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 panose="02010609060101010101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89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FFFFFF"/>
                </a:solidFill>
                <a:latin typeface="Arial Unicode MS"/>
                <a:ea typeface="黑体" panose="02010609060101010101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3997530" y="4765235"/>
            <a:ext cx="295896" cy="29589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4" name="同心圆 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 panose="02010609060101010101" charset="-122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89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FFFFFF"/>
                </a:solidFill>
                <a:latin typeface="Arial Unicode MS"/>
                <a:ea typeface="黑体" panose="02010609060101010101" charset="-122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748088" y="2535671"/>
            <a:ext cx="509135" cy="50913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7" name="同心圆 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 panose="02010609060101010101" charset="-122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89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FFFFFF"/>
                </a:solidFill>
                <a:latin typeface="Arial Unicode MS"/>
                <a:ea typeface="黑体" panose="02010609060101010101" charset="-122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3882143" y="2442503"/>
            <a:ext cx="329363" cy="32936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0" name="同心圆 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 panose="02010609060101010101" charset="-122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89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FFFFFF"/>
                </a:solidFill>
                <a:latin typeface="Arial Unicode MS"/>
                <a:ea typeface="黑体" panose="02010609060101010101" charset="-122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2216465" y="3566427"/>
            <a:ext cx="322211" cy="32221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3" name="同心圆 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 panose="02010609060101010101" charset="-122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89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FFFFFF"/>
                </a:solidFill>
                <a:latin typeface="Arial Unicode MS"/>
                <a:ea typeface="黑体" panose="02010609060101010101" charset="-122"/>
              </a:endParaRPr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8996296" y="1402280"/>
            <a:ext cx="484080" cy="484079"/>
            <a:chOff x="3697823" y="1194997"/>
            <a:chExt cx="484080" cy="484079"/>
          </a:xfrm>
        </p:grpSpPr>
        <p:grpSp>
          <p:nvGrpSpPr>
            <p:cNvPr id="185" name="组合 184"/>
            <p:cNvGrpSpPr/>
            <p:nvPr/>
          </p:nvGrpSpPr>
          <p:grpSpPr>
            <a:xfrm>
              <a:off x="3697823" y="1194997"/>
              <a:ext cx="484080" cy="484079"/>
              <a:chOff x="304800" y="673100"/>
              <a:chExt cx="4000500" cy="400050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87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8" name="椭圆 187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6" name="TextBox 70"/>
            <p:cNvSpPr txBox="1"/>
            <p:nvPr/>
          </p:nvSpPr>
          <p:spPr>
            <a:xfrm>
              <a:off x="3747221" y="1281601"/>
              <a:ext cx="39041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1F8A70"/>
                  </a:solidFill>
                  <a:latin typeface="微软雅黑" panose="020B0503020204020204" pitchFamily="34" charset="-122"/>
                </a:rPr>
                <a:t>01</a:t>
              </a:r>
              <a:endParaRPr lang="zh-CN" altLang="en-US" sz="2000" b="1" dirty="0">
                <a:solidFill>
                  <a:srgbClr val="1F8A70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462209" y="2297234"/>
            <a:ext cx="4101695" cy="725075"/>
            <a:chOff x="3887795" y="2826544"/>
            <a:chExt cx="4101695" cy="725075"/>
          </a:xfrm>
        </p:grpSpPr>
        <p:grpSp>
          <p:nvGrpSpPr>
            <p:cNvPr id="101" name="组合 100"/>
            <p:cNvGrpSpPr/>
            <p:nvPr/>
          </p:nvGrpSpPr>
          <p:grpSpPr>
            <a:xfrm>
              <a:off x="3887795" y="2826544"/>
              <a:ext cx="4101695" cy="725075"/>
              <a:chOff x="3628189" y="1914617"/>
              <a:chExt cx="4101695" cy="599235"/>
            </a:xfrm>
          </p:grpSpPr>
          <p:sp>
            <p:nvSpPr>
              <p:cNvPr id="102" name="圆角矩形 101"/>
              <p:cNvSpPr/>
              <p:nvPr/>
            </p:nvSpPr>
            <p:spPr>
              <a:xfrm>
                <a:off x="3628189" y="1914617"/>
                <a:ext cx="4101695" cy="59923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rgbClr val="FFFFFF"/>
                  </a:gs>
                  <a:gs pos="100000">
                    <a:srgbClr val="FFFFFF">
                      <a:lumMod val="85000"/>
                    </a:srgb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rgbClr val="FFFFFF">
                        <a:lumMod val="85000"/>
                      </a:srgbClr>
                    </a:gs>
                    <a:gs pos="100000">
                      <a:srgbClr val="FFFFFF"/>
                    </a:gs>
                  </a:gsLst>
                  <a:lin ang="17400000" scaled="0"/>
                </a:gradFill>
                <a:prstDash val="solid"/>
                <a:miter lim="800000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sz="1050" kern="0">
                  <a:solidFill>
                    <a:srgbClr val="000000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黑体" panose="02010609060101010101" charset="-122"/>
                </a:endParaRPr>
              </a:p>
            </p:txBody>
          </p:sp>
          <p:sp>
            <p:nvSpPr>
              <p:cNvPr id="103" name="圆角矩形 113"/>
              <p:cNvSpPr/>
              <p:nvPr/>
            </p:nvSpPr>
            <p:spPr>
              <a:xfrm>
                <a:off x="3735780" y="1998773"/>
                <a:ext cx="3910261" cy="434740"/>
              </a:xfrm>
              <a:prstGeom prst="roundRect">
                <a:avLst>
                  <a:gd name="adj" fmla="val 50000"/>
                </a:avLst>
              </a:prstGeom>
              <a:solidFill>
                <a:srgbClr val="7CB554"/>
              </a:solidFill>
              <a:ln w="6350" cap="flat" cmpd="sng" algn="ctr">
                <a:noFill/>
                <a:prstDash val="solid"/>
                <a:miter lim="800000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r>
                  <a:rPr lang="en-US" altLang="zh-CN" sz="2500" kern="0" dirty="0">
                    <a:solidFill>
                      <a:schemeClr val="bg1"/>
                    </a:solidFill>
                    <a:latin typeface="+mj-ea"/>
                  </a:rPr>
                  <a:t>RNNT</a:t>
                </a:r>
                <a:r>
                  <a:rPr lang="zh-CN" altLang="en-US" sz="2500" kern="0" dirty="0">
                    <a:solidFill>
                      <a:schemeClr val="bg1"/>
                    </a:solidFill>
                    <a:latin typeface="+mj-ea"/>
                  </a:rPr>
                  <a:t>方案</a:t>
                </a:r>
              </a:p>
            </p:txBody>
          </p:sp>
        </p:grpSp>
        <p:grpSp>
          <p:nvGrpSpPr>
            <p:cNvPr id="189" name="组合 188"/>
            <p:cNvGrpSpPr/>
            <p:nvPr/>
          </p:nvGrpSpPr>
          <p:grpSpPr>
            <a:xfrm>
              <a:off x="7443874" y="2949352"/>
              <a:ext cx="484080" cy="484079"/>
              <a:chOff x="3697823" y="1976958"/>
              <a:chExt cx="484080" cy="484079"/>
            </a:xfrm>
          </p:grpSpPr>
          <p:grpSp>
            <p:nvGrpSpPr>
              <p:cNvPr id="190" name="组合 189"/>
              <p:cNvGrpSpPr/>
              <p:nvPr/>
            </p:nvGrpSpPr>
            <p:grpSpPr>
              <a:xfrm>
                <a:off x="3697823" y="1976958"/>
                <a:ext cx="484080" cy="484079"/>
                <a:chOff x="304800" y="673100"/>
                <a:chExt cx="4000500" cy="4000500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92" name="同心圆 50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3" name="椭圆 192"/>
                <p:cNvSpPr/>
                <p:nvPr/>
              </p:nvSpPr>
              <p:spPr>
                <a:xfrm>
                  <a:off x="392112" y="760412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91" name="TextBox 70"/>
              <p:cNvSpPr txBox="1"/>
              <p:nvPr/>
            </p:nvSpPr>
            <p:spPr>
              <a:xfrm>
                <a:off x="3761847" y="2058529"/>
                <a:ext cx="39041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rgbClr val="7CB554"/>
                    </a:solidFill>
                    <a:latin typeface="微软雅黑" panose="020B0503020204020204" pitchFamily="34" charset="-122"/>
                  </a:rPr>
                  <a:t>02</a:t>
                </a:r>
                <a:endParaRPr lang="zh-CN" altLang="en-US" sz="2000" b="1" dirty="0">
                  <a:solidFill>
                    <a:srgbClr val="7CB554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5519393" y="3422934"/>
            <a:ext cx="4101695" cy="789663"/>
            <a:chOff x="3879039" y="4384328"/>
            <a:chExt cx="4101695" cy="789663"/>
          </a:xfrm>
        </p:grpSpPr>
        <p:sp>
          <p:nvSpPr>
            <p:cNvPr id="206" name="矩形 205"/>
            <p:cNvSpPr/>
            <p:nvPr/>
          </p:nvSpPr>
          <p:spPr>
            <a:xfrm>
              <a:off x="5685122" y="4384328"/>
              <a:ext cx="18473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57200">
                <a:defRPr/>
              </a:pPr>
              <a:endParaRPr lang="zh-CN" altLang="en-US" sz="2800" kern="0" dirty="0">
                <a:solidFill>
                  <a:srgbClr val="FFFFFF"/>
                </a:solidFill>
                <a:latin typeface="微软雅黑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3879039" y="4448916"/>
              <a:ext cx="4101695" cy="725075"/>
              <a:chOff x="3638661" y="2699651"/>
              <a:chExt cx="4101695" cy="599235"/>
            </a:xfrm>
          </p:grpSpPr>
          <p:sp>
            <p:nvSpPr>
              <p:cNvPr id="61" name="圆角矩形 60"/>
              <p:cNvSpPr/>
              <p:nvPr/>
            </p:nvSpPr>
            <p:spPr>
              <a:xfrm>
                <a:off x="3638661" y="2699651"/>
                <a:ext cx="4101695" cy="59923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rgbClr val="FFFFFF"/>
                  </a:gs>
                  <a:gs pos="100000">
                    <a:srgbClr val="FFFFFF">
                      <a:lumMod val="85000"/>
                    </a:srgb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rgbClr val="FFFFFF">
                        <a:lumMod val="85000"/>
                      </a:srgbClr>
                    </a:gs>
                    <a:gs pos="100000">
                      <a:srgbClr val="FFFFFF"/>
                    </a:gs>
                  </a:gsLst>
                  <a:lin ang="17400000" scaled="0"/>
                </a:gradFill>
                <a:prstDash val="solid"/>
                <a:miter lim="800000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sz="1050" kern="0">
                  <a:solidFill>
                    <a:srgbClr val="000000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黑体" panose="02010609060101010101" charset="-122"/>
                </a:endParaRPr>
              </a:p>
            </p:txBody>
          </p:sp>
          <p:sp>
            <p:nvSpPr>
              <p:cNvPr id="62" name="圆角矩形 113"/>
              <p:cNvSpPr/>
              <p:nvPr/>
            </p:nvSpPr>
            <p:spPr>
              <a:xfrm>
                <a:off x="3697824" y="2788989"/>
                <a:ext cx="3940832" cy="434740"/>
              </a:xfrm>
              <a:prstGeom prst="roundRect">
                <a:avLst>
                  <a:gd name="adj" fmla="val 50000"/>
                </a:avLst>
              </a:prstGeom>
              <a:solidFill>
                <a:srgbClr val="FAC14D"/>
              </a:solidFill>
              <a:ln w="6350" cap="flat" cmpd="sng" algn="ctr">
                <a:noFill/>
                <a:prstDash val="solid"/>
                <a:miter lim="800000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r>
                  <a:rPr lang="en-US" altLang="zh-CN" sz="2500" kern="0" dirty="0">
                    <a:solidFill>
                      <a:srgbClr val="FFFFFF"/>
                    </a:solidFill>
                    <a:latin typeface="微软雅黑"/>
                  </a:rPr>
                  <a:t>RNNT</a:t>
                </a:r>
                <a:r>
                  <a:rPr lang="zh-CN" altLang="en-US" sz="2500" kern="0" dirty="0">
                    <a:solidFill>
                      <a:srgbClr val="FFFFFF"/>
                    </a:solidFill>
                    <a:latin typeface="微软雅黑"/>
                  </a:rPr>
                  <a:t>优化</a:t>
                </a: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7404670" y="4575559"/>
              <a:ext cx="484080" cy="484079"/>
              <a:chOff x="3697823" y="2766755"/>
              <a:chExt cx="484080" cy="484079"/>
            </a:xfrm>
          </p:grpSpPr>
          <p:grpSp>
            <p:nvGrpSpPr>
              <p:cNvPr id="64" name="组合 63"/>
              <p:cNvGrpSpPr/>
              <p:nvPr/>
            </p:nvGrpSpPr>
            <p:grpSpPr>
              <a:xfrm>
                <a:off x="3697823" y="2766755"/>
                <a:ext cx="484080" cy="484079"/>
                <a:chOff x="304800" y="673100"/>
                <a:chExt cx="4000500" cy="4000500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6" name="同心圆 50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椭圆 66"/>
                <p:cNvSpPr/>
                <p:nvPr/>
              </p:nvSpPr>
              <p:spPr>
                <a:xfrm>
                  <a:off x="392112" y="760412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5" name="TextBox 70"/>
              <p:cNvSpPr txBox="1"/>
              <p:nvPr/>
            </p:nvSpPr>
            <p:spPr>
              <a:xfrm>
                <a:off x="3747221" y="2871502"/>
                <a:ext cx="39041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rgbClr val="FAC14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000" b="1" dirty="0">
                  <a:solidFill>
                    <a:srgbClr val="FAC1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矩形 67"/>
            <p:cNvSpPr/>
            <p:nvPr/>
          </p:nvSpPr>
          <p:spPr>
            <a:xfrm>
              <a:off x="5837522" y="4536728"/>
              <a:ext cx="18473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57200">
                <a:defRPr/>
              </a:pPr>
              <a:endParaRPr lang="zh-CN" altLang="en-US" sz="2800" kern="0" dirty="0">
                <a:solidFill>
                  <a:schemeClr val="bg1"/>
                </a:solidFill>
                <a:latin typeface="+mj-ea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519392" y="4518350"/>
            <a:ext cx="4101695" cy="789663"/>
            <a:chOff x="3879039" y="4384328"/>
            <a:chExt cx="4101695" cy="789663"/>
          </a:xfrm>
        </p:grpSpPr>
        <p:sp>
          <p:nvSpPr>
            <p:cNvPr id="54" name="矩形 53"/>
            <p:cNvSpPr/>
            <p:nvPr/>
          </p:nvSpPr>
          <p:spPr>
            <a:xfrm>
              <a:off x="5685122" y="4384328"/>
              <a:ext cx="18473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57200">
                <a:defRPr/>
              </a:pPr>
              <a:endParaRPr lang="zh-CN" altLang="en-US" sz="2800" kern="0" dirty="0">
                <a:solidFill>
                  <a:srgbClr val="FFFFFF"/>
                </a:solidFill>
                <a:latin typeface="微软雅黑"/>
              </a:endParaRP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3879039" y="4448916"/>
              <a:ext cx="4101695" cy="725075"/>
              <a:chOff x="3638661" y="2699651"/>
              <a:chExt cx="4101695" cy="599235"/>
            </a:xfrm>
          </p:grpSpPr>
          <p:sp>
            <p:nvSpPr>
              <p:cNvPr id="71" name="圆角矩形 70"/>
              <p:cNvSpPr/>
              <p:nvPr/>
            </p:nvSpPr>
            <p:spPr>
              <a:xfrm>
                <a:off x="3638661" y="2699651"/>
                <a:ext cx="4101695" cy="59923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rgbClr val="FFFFFF"/>
                  </a:gs>
                  <a:gs pos="100000">
                    <a:srgbClr val="FFFFFF">
                      <a:lumMod val="85000"/>
                    </a:srgb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rgbClr val="FFFFFF">
                        <a:lumMod val="85000"/>
                      </a:srgbClr>
                    </a:gs>
                    <a:gs pos="100000">
                      <a:srgbClr val="FFFFFF"/>
                    </a:gs>
                  </a:gsLst>
                  <a:lin ang="17400000" scaled="0"/>
                </a:gradFill>
                <a:prstDash val="solid"/>
                <a:miter lim="800000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sz="1050" kern="0">
                  <a:solidFill>
                    <a:srgbClr val="000000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黑体" panose="02010609060101010101" charset="-122"/>
                </a:endParaRPr>
              </a:p>
            </p:txBody>
          </p:sp>
          <p:sp>
            <p:nvSpPr>
              <p:cNvPr id="72" name="圆角矩形 113"/>
              <p:cNvSpPr/>
              <p:nvPr/>
            </p:nvSpPr>
            <p:spPr>
              <a:xfrm>
                <a:off x="3697824" y="2788989"/>
                <a:ext cx="3940832" cy="434740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r>
                  <a:rPr lang="zh-CN" altLang="en-US" sz="2500" kern="0" dirty="0">
                    <a:solidFill>
                      <a:srgbClr val="FFFFFF"/>
                    </a:solidFill>
                    <a:latin typeface="微软雅黑"/>
                  </a:rPr>
                  <a:t>总结</a:t>
                </a:r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7404670" y="4575559"/>
              <a:ext cx="484080" cy="484079"/>
              <a:chOff x="3697823" y="2766755"/>
              <a:chExt cx="484080" cy="484079"/>
            </a:xfrm>
          </p:grpSpPr>
          <p:grpSp>
            <p:nvGrpSpPr>
              <p:cNvPr id="58" name="组合 57"/>
              <p:cNvGrpSpPr/>
              <p:nvPr/>
            </p:nvGrpSpPr>
            <p:grpSpPr>
              <a:xfrm>
                <a:off x="3697823" y="2766755"/>
                <a:ext cx="484080" cy="484079"/>
                <a:chOff x="304800" y="673100"/>
                <a:chExt cx="4000500" cy="4000500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9" name="同心圆 50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椭圆 69"/>
                <p:cNvSpPr/>
                <p:nvPr/>
              </p:nvSpPr>
              <p:spPr>
                <a:xfrm>
                  <a:off x="392112" y="760412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9" name="TextBox 70"/>
              <p:cNvSpPr txBox="1"/>
              <p:nvPr/>
            </p:nvSpPr>
            <p:spPr>
              <a:xfrm>
                <a:off x="3747221" y="2871502"/>
                <a:ext cx="39041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0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矩形 56"/>
            <p:cNvSpPr/>
            <p:nvPr/>
          </p:nvSpPr>
          <p:spPr>
            <a:xfrm>
              <a:off x="5837522" y="4536728"/>
              <a:ext cx="18473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57200">
                <a:defRPr/>
              </a:pPr>
              <a:endParaRPr lang="zh-CN" altLang="en-US" sz="2800" kern="0" dirty="0">
                <a:solidFill>
                  <a:schemeClr val="bg1"/>
                </a:solidFill>
                <a:latin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805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="" xmlns:a16="http://schemas.microsoft.com/office/drawing/2014/main" id="{D081CAA8-BAE3-49B5-8AED-4C1F2EB96BAF}"/>
              </a:ext>
            </a:extLst>
          </p:cNvPr>
          <p:cNvGrpSpPr/>
          <p:nvPr/>
        </p:nvGrpSpPr>
        <p:grpSpPr>
          <a:xfrm>
            <a:off x="1847531" y="144021"/>
            <a:ext cx="534283" cy="534283"/>
            <a:chOff x="2123728" y="1579724"/>
            <a:chExt cx="1197175" cy="1197175"/>
          </a:xfrm>
          <a:effectLst/>
        </p:grpSpPr>
        <p:sp>
          <p:nvSpPr>
            <p:cNvPr id="46" name="同心圆 15">
              <a:extLst>
                <a:ext uri="{FF2B5EF4-FFF2-40B4-BE49-F238E27FC236}">
                  <a16:creationId xmlns="" xmlns:a16="http://schemas.microsoft.com/office/drawing/2014/main" id="{F2E70849-D600-4D84-850F-343DDC6662E4}"/>
                </a:ext>
              </a:extLst>
            </p:cNvPr>
            <p:cNvSpPr/>
            <p:nvPr/>
          </p:nvSpPr>
          <p:spPr>
            <a:xfrm>
              <a:off x="2123728" y="1579724"/>
              <a:ext cx="1197175" cy="1197175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/>
              </a:endParaRPr>
            </a:p>
          </p:txBody>
        </p:sp>
        <p:pic>
          <p:nvPicPr>
            <p:cNvPr id="47" name="图形 102" descr="庭院">
              <a:extLst>
                <a:ext uri="{FF2B5EF4-FFF2-40B4-BE49-F238E27FC236}">
                  <a16:creationId xmlns="" xmlns:a16="http://schemas.microsoft.com/office/drawing/2014/main" id="{1EE5FAC3-715C-4610-ACD8-FF7783595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2356200" y="1782271"/>
              <a:ext cx="732229" cy="732229"/>
            </a:xfrm>
            <a:prstGeom prst="rect">
              <a:avLst/>
            </a:prstGeom>
          </p:spPr>
        </p:pic>
      </p:grpSp>
      <p:sp>
        <p:nvSpPr>
          <p:cNvPr id="37" name="TextBox 40">
            <a:extLst>
              <a:ext uri="{FF2B5EF4-FFF2-40B4-BE49-F238E27FC236}">
                <a16:creationId xmlns=""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2500589" y="144021"/>
            <a:ext cx="108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zh-CN" altLang="en-US" sz="3200" b="1" kern="0" spc="300" dirty="0">
                <a:latin typeface="微软雅黑"/>
                <a:cs typeface="Lato Black" charset="0"/>
              </a:rPr>
              <a:t>总结</a:t>
            </a:r>
            <a:endParaRPr lang="en-US" sz="3200" b="1" kern="0" spc="300" dirty="0">
              <a:latin typeface="微软雅黑"/>
              <a:cs typeface="Lato Black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951279" y="1124514"/>
            <a:ext cx="3164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RNN-T</a:t>
            </a:r>
            <a:r>
              <a:rPr lang="zh-CN" altLang="en-US" dirty="0"/>
              <a:t>端到端体验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487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="" xmlns:a16="http://schemas.microsoft.com/office/drawing/2014/main" id="{D081CAA8-BAE3-49B5-8AED-4C1F2EB96BAF}"/>
              </a:ext>
            </a:extLst>
          </p:cNvPr>
          <p:cNvGrpSpPr/>
          <p:nvPr/>
        </p:nvGrpSpPr>
        <p:grpSpPr>
          <a:xfrm>
            <a:off x="703215" y="144021"/>
            <a:ext cx="534283" cy="534283"/>
            <a:chOff x="2123728" y="1579724"/>
            <a:chExt cx="1197175" cy="1197175"/>
          </a:xfrm>
          <a:effectLst/>
        </p:grpSpPr>
        <p:sp>
          <p:nvSpPr>
            <p:cNvPr id="46" name="同心圆 15">
              <a:extLst>
                <a:ext uri="{FF2B5EF4-FFF2-40B4-BE49-F238E27FC236}">
                  <a16:creationId xmlns="" xmlns:a16="http://schemas.microsoft.com/office/drawing/2014/main" id="{F2E70849-D600-4D84-850F-343DDC6662E4}"/>
                </a:ext>
              </a:extLst>
            </p:cNvPr>
            <p:cNvSpPr/>
            <p:nvPr/>
          </p:nvSpPr>
          <p:spPr>
            <a:xfrm>
              <a:off x="2123728" y="1579724"/>
              <a:ext cx="1197175" cy="1197175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/>
              </a:endParaRPr>
            </a:p>
          </p:txBody>
        </p:sp>
        <p:pic>
          <p:nvPicPr>
            <p:cNvPr id="47" name="图形 102" descr="庭院">
              <a:extLst>
                <a:ext uri="{FF2B5EF4-FFF2-40B4-BE49-F238E27FC236}">
                  <a16:creationId xmlns="" xmlns:a16="http://schemas.microsoft.com/office/drawing/2014/main" id="{1EE5FAC3-715C-4610-ACD8-FF7783595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2356200" y="1782271"/>
              <a:ext cx="732229" cy="732229"/>
            </a:xfrm>
            <a:prstGeom prst="rect">
              <a:avLst/>
            </a:prstGeom>
          </p:spPr>
        </p:pic>
      </p:grpSp>
      <p:sp>
        <p:nvSpPr>
          <p:cNvPr id="20" name="TextBox 40">
            <a:extLst>
              <a:ext uri="{FF2B5EF4-FFF2-40B4-BE49-F238E27FC236}">
                <a16:creationId xmlns=""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1341244" y="144021"/>
            <a:ext cx="108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zh-CN" altLang="en-US" sz="3200" b="1" kern="0" spc="300" dirty="0">
                <a:latin typeface="微软雅黑"/>
                <a:cs typeface="Lato Black" charset="0"/>
              </a:rPr>
              <a:t>模型</a:t>
            </a:r>
            <a:endParaRPr lang="en-US" sz="3200" b="1" kern="0" spc="300" dirty="0">
              <a:latin typeface="微软雅黑"/>
              <a:cs typeface="Lato Black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3183" y="872678"/>
            <a:ext cx="2598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/>
              <a:t>模型</a:t>
            </a:r>
            <a:r>
              <a:rPr lang="en-US" altLang="zh-CN" sz="2000" dirty="0" err="1"/>
              <a:t>MXModel</a:t>
            </a:r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9400" y="1416670"/>
            <a:ext cx="4246859" cy="518068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885312" y="1416670"/>
            <a:ext cx="46695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管理模型参数和计算图、模型节点数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管理模型计算的设备信息，包括设备类型和设备</a:t>
            </a:r>
            <a:r>
              <a:rPr lang="en-US" altLang="zh-CN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设备类型包含：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24564" y="2708920"/>
            <a:ext cx="22955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7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>
            <a:extLst>
              <a:ext uri="{FF2B5EF4-FFF2-40B4-BE49-F238E27FC236}">
                <a16:creationId xmlns="" xmlns:a16="http://schemas.microsoft.com/office/drawing/2014/main" id="{41AD2351-283F-4F25-9630-1063F0CE3E36}"/>
              </a:ext>
            </a:extLst>
          </p:cNvPr>
          <p:cNvGrpSpPr/>
          <p:nvPr/>
        </p:nvGrpSpPr>
        <p:grpSpPr>
          <a:xfrm>
            <a:off x="1659953" y="144021"/>
            <a:ext cx="2785361" cy="613555"/>
            <a:chOff x="135946" y="144014"/>
            <a:chExt cx="2785361" cy="613555"/>
          </a:xfrm>
        </p:grpSpPr>
        <p:sp>
          <p:nvSpPr>
            <p:cNvPr id="42" name="TextBox 40">
              <a:extLst>
                <a:ext uri="{FF2B5EF4-FFF2-40B4-BE49-F238E27FC236}">
                  <a16:creationId xmlns="" xmlns:a16="http://schemas.microsoft.com/office/drawing/2014/main" id="{7A4B2DF8-6AD1-4022-B1A9-5B4F41DD0FBF}"/>
                </a:ext>
              </a:extLst>
            </p:cNvPr>
            <p:cNvSpPr txBox="1"/>
            <p:nvPr/>
          </p:nvSpPr>
          <p:spPr>
            <a:xfrm>
              <a:off x="752123" y="172794"/>
              <a:ext cx="21691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defRPr/>
              </a:pPr>
              <a:r>
                <a:rPr lang="zh-CN" altLang="en-US" sz="3200" b="1" kern="0" spc="300" dirty="0">
                  <a:latin typeface="微软雅黑"/>
                  <a:cs typeface="Lato Black" charset="0"/>
                </a:rPr>
                <a:t>如何写</a:t>
              </a:r>
              <a:r>
                <a:rPr lang="en-US" altLang="zh-CN" sz="3200" b="1" kern="0" spc="300" dirty="0">
                  <a:latin typeface="微软雅黑"/>
                  <a:cs typeface="Lato Black" charset="0"/>
                </a:rPr>
                <a:t>BB</a:t>
              </a:r>
              <a:endParaRPr lang="en-US" sz="3200" b="1" kern="0" spc="300" dirty="0">
                <a:latin typeface="微软雅黑"/>
                <a:cs typeface="Lato Black" charset="0"/>
              </a:endParaRPr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="" xmlns:a16="http://schemas.microsoft.com/office/drawing/2014/main" id="{D081CAA8-BAE3-49B5-8AED-4C1F2EB96BAF}"/>
                </a:ext>
              </a:extLst>
            </p:cNvPr>
            <p:cNvGrpSpPr/>
            <p:nvPr/>
          </p:nvGrpSpPr>
          <p:grpSpPr>
            <a:xfrm>
              <a:off x="135946" y="144014"/>
              <a:ext cx="534283" cy="534283"/>
              <a:chOff x="2123728" y="1579724"/>
              <a:chExt cx="1197175" cy="1197175"/>
            </a:xfrm>
            <a:effectLst/>
          </p:grpSpPr>
          <p:sp>
            <p:nvSpPr>
              <p:cNvPr id="46" name="同心圆 15">
                <a:extLst>
                  <a:ext uri="{FF2B5EF4-FFF2-40B4-BE49-F238E27FC236}">
                    <a16:creationId xmlns="" xmlns:a16="http://schemas.microsoft.com/office/drawing/2014/main" id="{F2E70849-D600-4D84-850F-343DDC6662E4}"/>
                  </a:ext>
                </a:extLst>
              </p:cNvPr>
              <p:cNvSpPr/>
              <p:nvPr/>
            </p:nvSpPr>
            <p:spPr>
              <a:xfrm>
                <a:off x="2123728" y="1579724"/>
                <a:ext cx="1197175" cy="1197175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rgbClr val="FFFFFF"/>
                  </a:gs>
                  <a:gs pos="55000">
                    <a:srgbClr val="FFFFFF">
                      <a:lumMod val="95000"/>
                    </a:srgbClr>
                  </a:gs>
                  <a:gs pos="100000">
                    <a:srgbClr val="FFFFFF">
                      <a:lumMod val="65000"/>
                    </a:srgbClr>
                  </a:gs>
                </a:gsLst>
                <a:lin ang="81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>
                  <a:solidFill>
                    <a:srgbClr val="000000"/>
                  </a:solidFill>
                  <a:latin typeface="Arial Unicode MS"/>
                  <a:ea typeface="黑体"/>
                </a:endParaRPr>
              </a:p>
            </p:txBody>
          </p:sp>
          <p:pic>
            <p:nvPicPr>
              <p:cNvPr id="47" name="图形 102" descr="庭院">
                <a:extLst>
                  <a:ext uri="{FF2B5EF4-FFF2-40B4-BE49-F238E27FC236}">
                    <a16:creationId xmlns="" xmlns:a16="http://schemas.microsoft.com/office/drawing/2014/main" id="{1EE5FAC3-715C-4610-ACD8-FF77835957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0"/>
                  </a:ext>
                </a:extLst>
              </a:blip>
              <a:stretch>
                <a:fillRect/>
              </a:stretch>
            </p:blipFill>
            <p:spPr>
              <a:xfrm>
                <a:off x="2356200" y="1782271"/>
                <a:ext cx="732229" cy="732229"/>
              </a:xfrm>
              <a:prstGeom prst="rect">
                <a:avLst/>
              </a:prstGeom>
            </p:spPr>
          </p:pic>
        </p:grpSp>
      </p:grp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495600" y="2492896"/>
            <a:ext cx="6943950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96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5400" b="1" dirty="0">
                <a:solidFill>
                  <a:srgbClr val="0C4B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交流讨论</a:t>
            </a:r>
          </a:p>
        </p:txBody>
      </p:sp>
    </p:spTree>
    <p:extLst>
      <p:ext uri="{BB962C8B-B14F-4D97-AF65-F5344CB8AC3E}">
        <p14:creationId xmlns:p14="http://schemas.microsoft.com/office/powerpoint/2010/main" val="405010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="" xmlns:a16="http://schemas.microsoft.com/office/drawing/2014/main" id="{D081CAA8-BAE3-49B5-8AED-4C1F2EB96BAF}"/>
              </a:ext>
            </a:extLst>
          </p:cNvPr>
          <p:cNvGrpSpPr/>
          <p:nvPr/>
        </p:nvGrpSpPr>
        <p:grpSpPr>
          <a:xfrm>
            <a:off x="551384" y="144021"/>
            <a:ext cx="534283" cy="534283"/>
            <a:chOff x="2123728" y="1579724"/>
            <a:chExt cx="1197175" cy="1197175"/>
          </a:xfrm>
          <a:effectLst/>
        </p:grpSpPr>
        <p:sp>
          <p:nvSpPr>
            <p:cNvPr id="46" name="同心圆 15">
              <a:extLst>
                <a:ext uri="{FF2B5EF4-FFF2-40B4-BE49-F238E27FC236}">
                  <a16:creationId xmlns="" xmlns:a16="http://schemas.microsoft.com/office/drawing/2014/main" id="{F2E70849-D600-4D84-850F-343DDC6662E4}"/>
                </a:ext>
              </a:extLst>
            </p:cNvPr>
            <p:cNvSpPr/>
            <p:nvPr/>
          </p:nvSpPr>
          <p:spPr>
            <a:xfrm>
              <a:off x="2123728" y="1579724"/>
              <a:ext cx="1197175" cy="1197175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/>
              </a:endParaRPr>
            </a:p>
          </p:txBody>
        </p:sp>
        <p:pic>
          <p:nvPicPr>
            <p:cNvPr id="47" name="图形 102" descr="庭院">
              <a:extLst>
                <a:ext uri="{FF2B5EF4-FFF2-40B4-BE49-F238E27FC236}">
                  <a16:creationId xmlns="" xmlns:a16="http://schemas.microsoft.com/office/drawing/2014/main" id="{1EE5FAC3-715C-4610-ACD8-FF7783595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2356200" y="1782271"/>
              <a:ext cx="732229" cy="732229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254149" y="939768"/>
            <a:ext cx="420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Ø"/>
            </a:lvl1pPr>
          </a:lstStyle>
          <a:p>
            <a:r>
              <a:rPr lang="zh-CN" altLang="en-US" dirty="0"/>
              <a:t>执行器</a:t>
            </a:r>
            <a:r>
              <a:rPr lang="en-US" altLang="zh-CN" dirty="0" err="1"/>
              <a:t>MXExecutor</a:t>
            </a:r>
            <a:endParaRPr lang="zh-CN" altLang="en-US" dirty="0"/>
          </a:p>
        </p:txBody>
      </p:sp>
      <p:sp>
        <p:nvSpPr>
          <p:cNvPr id="20" name="TextBox 40">
            <a:extLst>
              <a:ext uri="{FF2B5EF4-FFF2-40B4-BE49-F238E27FC236}">
                <a16:creationId xmlns=""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1189413" y="144021"/>
            <a:ext cx="1531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zh-CN" altLang="en-US" sz="3200" b="1" kern="0" spc="300" dirty="0">
                <a:latin typeface="微软雅黑"/>
                <a:cs typeface="Lato Black" charset="0"/>
              </a:rPr>
              <a:t>执行器</a:t>
            </a:r>
            <a:endParaRPr lang="en-US" sz="3200" b="1" kern="0" spc="300" dirty="0">
              <a:latin typeface="微软雅黑"/>
              <a:cs typeface="Lato Black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3444" y="1309099"/>
            <a:ext cx="6200284" cy="544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3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="" xmlns:a16="http://schemas.microsoft.com/office/drawing/2014/main" id="{D081CAA8-BAE3-49B5-8AED-4C1F2EB96BAF}"/>
              </a:ext>
            </a:extLst>
          </p:cNvPr>
          <p:cNvGrpSpPr/>
          <p:nvPr/>
        </p:nvGrpSpPr>
        <p:grpSpPr>
          <a:xfrm>
            <a:off x="551384" y="144021"/>
            <a:ext cx="534283" cy="534283"/>
            <a:chOff x="2123728" y="1579724"/>
            <a:chExt cx="1197175" cy="1197175"/>
          </a:xfrm>
          <a:effectLst/>
        </p:grpSpPr>
        <p:sp>
          <p:nvSpPr>
            <p:cNvPr id="46" name="同心圆 15">
              <a:extLst>
                <a:ext uri="{FF2B5EF4-FFF2-40B4-BE49-F238E27FC236}">
                  <a16:creationId xmlns="" xmlns:a16="http://schemas.microsoft.com/office/drawing/2014/main" id="{F2E70849-D600-4D84-850F-343DDC6662E4}"/>
                </a:ext>
              </a:extLst>
            </p:cNvPr>
            <p:cNvSpPr/>
            <p:nvPr/>
          </p:nvSpPr>
          <p:spPr>
            <a:xfrm>
              <a:off x="2123728" y="1579724"/>
              <a:ext cx="1197175" cy="1197175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/>
              </a:endParaRPr>
            </a:p>
          </p:txBody>
        </p:sp>
        <p:pic>
          <p:nvPicPr>
            <p:cNvPr id="47" name="图形 102" descr="庭院">
              <a:extLst>
                <a:ext uri="{FF2B5EF4-FFF2-40B4-BE49-F238E27FC236}">
                  <a16:creationId xmlns="" xmlns:a16="http://schemas.microsoft.com/office/drawing/2014/main" id="{1EE5FAC3-715C-4610-ACD8-FF7783595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2356200" y="1782271"/>
              <a:ext cx="732229" cy="732229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254149" y="939768"/>
            <a:ext cx="420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Ø"/>
            </a:lvl1pPr>
          </a:lstStyle>
          <a:p>
            <a:r>
              <a:rPr lang="zh-CN" altLang="en-US" dirty="0"/>
              <a:t>执行器</a:t>
            </a:r>
            <a:r>
              <a:rPr lang="en-US" altLang="zh-CN" dirty="0" err="1"/>
              <a:t>MXExecutor</a:t>
            </a:r>
            <a:endParaRPr lang="zh-CN" altLang="en-US" dirty="0"/>
          </a:p>
        </p:txBody>
      </p:sp>
      <p:sp>
        <p:nvSpPr>
          <p:cNvPr id="20" name="TextBox 40">
            <a:extLst>
              <a:ext uri="{FF2B5EF4-FFF2-40B4-BE49-F238E27FC236}">
                <a16:creationId xmlns=""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1189413" y="144021"/>
            <a:ext cx="1531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zh-CN" altLang="en-US" sz="3200" b="1" kern="0" spc="300" dirty="0">
                <a:latin typeface="微软雅黑"/>
                <a:cs typeface="Lato Black" charset="0"/>
              </a:rPr>
              <a:t>执行器</a:t>
            </a:r>
            <a:endParaRPr lang="en-US" sz="3200" b="1" kern="0" spc="300" dirty="0">
              <a:latin typeface="微软雅黑"/>
              <a:cs typeface="Lato Black" charset="0"/>
            </a:endParaRPr>
          </a:p>
        </p:txBody>
      </p:sp>
      <p:pic>
        <p:nvPicPr>
          <p:cNvPr id="246" name="图片 24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7368" y="1343961"/>
            <a:ext cx="5040560" cy="544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="" xmlns:a16="http://schemas.microsoft.com/office/drawing/2014/main" id="{D081CAA8-BAE3-49B5-8AED-4C1F2EB96BAF}"/>
              </a:ext>
            </a:extLst>
          </p:cNvPr>
          <p:cNvGrpSpPr/>
          <p:nvPr/>
        </p:nvGrpSpPr>
        <p:grpSpPr>
          <a:xfrm>
            <a:off x="479376" y="179929"/>
            <a:ext cx="534283" cy="534283"/>
            <a:chOff x="2123728" y="1579724"/>
            <a:chExt cx="1197175" cy="1197175"/>
          </a:xfrm>
          <a:effectLst/>
        </p:grpSpPr>
        <p:sp>
          <p:nvSpPr>
            <p:cNvPr id="46" name="同心圆 15">
              <a:extLst>
                <a:ext uri="{FF2B5EF4-FFF2-40B4-BE49-F238E27FC236}">
                  <a16:creationId xmlns="" xmlns:a16="http://schemas.microsoft.com/office/drawing/2014/main" id="{F2E70849-D600-4D84-850F-343DDC6662E4}"/>
                </a:ext>
              </a:extLst>
            </p:cNvPr>
            <p:cNvSpPr/>
            <p:nvPr/>
          </p:nvSpPr>
          <p:spPr>
            <a:xfrm>
              <a:off x="2123728" y="1579724"/>
              <a:ext cx="1197175" cy="1197175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/>
              </a:endParaRPr>
            </a:p>
          </p:txBody>
        </p:sp>
        <p:pic>
          <p:nvPicPr>
            <p:cNvPr id="47" name="图形 102" descr="庭院">
              <a:extLst>
                <a:ext uri="{FF2B5EF4-FFF2-40B4-BE49-F238E27FC236}">
                  <a16:creationId xmlns="" xmlns:a16="http://schemas.microsoft.com/office/drawing/2014/main" id="{1EE5FAC3-715C-4610-ACD8-FF7783595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2356200" y="1782271"/>
              <a:ext cx="732229" cy="732229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414126" y="925026"/>
            <a:ext cx="387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Ø"/>
            </a:lvl1pPr>
          </a:lstStyle>
          <a:p>
            <a:r>
              <a:rPr lang="zh-CN" altLang="en-US" dirty="0"/>
              <a:t>执行器</a:t>
            </a:r>
            <a:r>
              <a:rPr lang="en-US" altLang="zh-CN" dirty="0" err="1"/>
              <a:t>MXExecutor</a:t>
            </a:r>
            <a:endParaRPr lang="zh-CN" altLang="en-US" dirty="0"/>
          </a:p>
        </p:txBody>
      </p:sp>
      <p:sp>
        <p:nvSpPr>
          <p:cNvPr id="20" name="TextBox 40">
            <a:extLst>
              <a:ext uri="{FF2B5EF4-FFF2-40B4-BE49-F238E27FC236}">
                <a16:creationId xmlns=""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1117405" y="179929"/>
            <a:ext cx="1531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zh-CN" altLang="en-US" sz="3200" b="1" kern="0" spc="300" dirty="0">
                <a:latin typeface="微软雅黑"/>
                <a:cs typeface="Lato Black" charset="0"/>
              </a:rPr>
              <a:t>执行器</a:t>
            </a:r>
            <a:endParaRPr lang="en-US" sz="3200" b="1" kern="0" spc="300" dirty="0">
              <a:latin typeface="微软雅黑"/>
              <a:cs typeface="Lato Black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1344" y="1303450"/>
            <a:ext cx="3809666" cy="53545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51784" y="1294358"/>
            <a:ext cx="3816424" cy="53636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84232" y="1303450"/>
            <a:ext cx="2608502" cy="255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33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="" xmlns:a16="http://schemas.microsoft.com/office/drawing/2014/main" id="{D081CAA8-BAE3-49B5-8AED-4C1F2EB96BAF}"/>
              </a:ext>
            </a:extLst>
          </p:cNvPr>
          <p:cNvGrpSpPr/>
          <p:nvPr/>
        </p:nvGrpSpPr>
        <p:grpSpPr>
          <a:xfrm>
            <a:off x="1862560" y="144021"/>
            <a:ext cx="534283" cy="534283"/>
            <a:chOff x="2123728" y="1579724"/>
            <a:chExt cx="1197175" cy="1197175"/>
          </a:xfrm>
          <a:effectLst/>
        </p:grpSpPr>
        <p:sp>
          <p:nvSpPr>
            <p:cNvPr id="46" name="同心圆 15">
              <a:extLst>
                <a:ext uri="{FF2B5EF4-FFF2-40B4-BE49-F238E27FC236}">
                  <a16:creationId xmlns="" xmlns:a16="http://schemas.microsoft.com/office/drawing/2014/main" id="{F2E70849-D600-4D84-850F-343DDC6662E4}"/>
                </a:ext>
              </a:extLst>
            </p:cNvPr>
            <p:cNvSpPr/>
            <p:nvPr/>
          </p:nvSpPr>
          <p:spPr>
            <a:xfrm>
              <a:off x="2123728" y="1579724"/>
              <a:ext cx="1197175" cy="1197175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/>
              </a:endParaRPr>
            </a:p>
          </p:txBody>
        </p:sp>
        <p:pic>
          <p:nvPicPr>
            <p:cNvPr id="47" name="图形 102" descr="庭院">
              <a:extLst>
                <a:ext uri="{FF2B5EF4-FFF2-40B4-BE49-F238E27FC236}">
                  <a16:creationId xmlns="" xmlns:a16="http://schemas.microsoft.com/office/drawing/2014/main" id="{1EE5FAC3-715C-4610-ACD8-FF7783595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2356200" y="1782271"/>
              <a:ext cx="732229" cy="732229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862559" y="1124744"/>
            <a:ext cx="387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Ø"/>
            </a:lvl1pPr>
          </a:lstStyle>
          <a:p>
            <a:r>
              <a:rPr lang="zh-CN" altLang="en-US" dirty="0"/>
              <a:t>执行器</a:t>
            </a:r>
            <a:r>
              <a:rPr lang="en-US" altLang="zh-CN" dirty="0" err="1"/>
              <a:t>MXExecutor</a:t>
            </a:r>
            <a:endParaRPr lang="zh-CN" altLang="en-US" dirty="0"/>
          </a:p>
        </p:txBody>
      </p:sp>
      <p:sp>
        <p:nvSpPr>
          <p:cNvPr id="20" name="TextBox 40">
            <a:extLst>
              <a:ext uri="{FF2B5EF4-FFF2-40B4-BE49-F238E27FC236}">
                <a16:creationId xmlns=""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2500589" y="144021"/>
            <a:ext cx="1531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zh-CN" altLang="en-US" sz="3200" b="1" kern="0" spc="300" dirty="0">
                <a:latin typeface="微软雅黑"/>
                <a:cs typeface="Lato Black" charset="0"/>
              </a:rPr>
              <a:t>执行器</a:t>
            </a:r>
            <a:endParaRPr lang="en-US" sz="3200" b="1" kern="0" spc="300" dirty="0">
              <a:latin typeface="微软雅黑"/>
              <a:cs typeface="Lato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39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="" xmlns:a16="http://schemas.microsoft.com/office/drawing/2014/main" id="{D081CAA8-BAE3-49B5-8AED-4C1F2EB96BAF}"/>
              </a:ext>
            </a:extLst>
          </p:cNvPr>
          <p:cNvGrpSpPr/>
          <p:nvPr/>
        </p:nvGrpSpPr>
        <p:grpSpPr>
          <a:xfrm>
            <a:off x="1862560" y="144021"/>
            <a:ext cx="534283" cy="534283"/>
            <a:chOff x="2123728" y="1579724"/>
            <a:chExt cx="1197175" cy="1197175"/>
          </a:xfrm>
          <a:effectLst/>
        </p:grpSpPr>
        <p:sp>
          <p:nvSpPr>
            <p:cNvPr id="46" name="同心圆 15">
              <a:extLst>
                <a:ext uri="{FF2B5EF4-FFF2-40B4-BE49-F238E27FC236}">
                  <a16:creationId xmlns="" xmlns:a16="http://schemas.microsoft.com/office/drawing/2014/main" id="{F2E70849-D600-4D84-850F-343DDC6662E4}"/>
                </a:ext>
              </a:extLst>
            </p:cNvPr>
            <p:cNvSpPr/>
            <p:nvPr/>
          </p:nvSpPr>
          <p:spPr>
            <a:xfrm>
              <a:off x="2123728" y="1579724"/>
              <a:ext cx="1197175" cy="1197175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/>
              </a:endParaRPr>
            </a:p>
          </p:txBody>
        </p:sp>
        <p:pic>
          <p:nvPicPr>
            <p:cNvPr id="47" name="图形 102" descr="庭院">
              <a:extLst>
                <a:ext uri="{FF2B5EF4-FFF2-40B4-BE49-F238E27FC236}">
                  <a16:creationId xmlns="" xmlns:a16="http://schemas.microsoft.com/office/drawing/2014/main" id="{1EE5FAC3-715C-4610-ACD8-FF7783595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2356200" y="1782271"/>
              <a:ext cx="732229" cy="732229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3910867" y="5498586"/>
            <a:ext cx="2841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RNNT Transformer</a:t>
            </a:r>
            <a:r>
              <a:rPr lang="zh-CN" altLang="en-US" sz="1600" dirty="0"/>
              <a:t>层视野</a:t>
            </a:r>
          </a:p>
        </p:txBody>
      </p:sp>
      <p:sp>
        <p:nvSpPr>
          <p:cNvPr id="20" name="TextBox 40">
            <a:extLst>
              <a:ext uri="{FF2B5EF4-FFF2-40B4-BE49-F238E27FC236}">
                <a16:creationId xmlns=""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2500589" y="144021"/>
            <a:ext cx="2475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en-US" altLang="zh-CN" sz="3200" b="1" kern="0" spc="300" dirty="0">
                <a:latin typeface="微软雅黑"/>
                <a:cs typeface="Lato Black" charset="0"/>
              </a:rPr>
              <a:t>RNNT</a:t>
            </a:r>
            <a:r>
              <a:rPr lang="zh-CN" altLang="en-US" sz="3200" b="1" kern="0" spc="300" dirty="0">
                <a:latin typeface="微软雅黑"/>
                <a:cs typeface="Lato Black" charset="0"/>
              </a:rPr>
              <a:t>方案</a:t>
            </a:r>
            <a:endParaRPr lang="en-US" sz="3200" b="1" kern="0" spc="300" dirty="0">
              <a:latin typeface="微软雅黑"/>
              <a:cs typeface="Lato Black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66306" y="1251078"/>
            <a:ext cx="3164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RNN-T</a:t>
            </a:r>
            <a:r>
              <a:rPr lang="zh-CN" altLang="en-US" dirty="0"/>
              <a:t>模型窗视野</a:t>
            </a:r>
            <a:endParaRPr lang="en-US" altLang="zh-CN" dirty="0"/>
          </a:p>
        </p:txBody>
      </p:sp>
      <p:grpSp>
        <p:nvGrpSpPr>
          <p:cNvPr id="768" name="组合 767"/>
          <p:cNvGrpSpPr/>
          <p:nvPr/>
        </p:nvGrpSpPr>
        <p:grpSpPr>
          <a:xfrm>
            <a:off x="1991544" y="1880481"/>
            <a:ext cx="7128793" cy="3584352"/>
            <a:chOff x="1264013" y="1809958"/>
            <a:chExt cx="7050474" cy="3584352"/>
          </a:xfrm>
        </p:grpSpPr>
        <p:grpSp>
          <p:nvGrpSpPr>
            <p:cNvPr id="769" name="组合 768"/>
            <p:cNvGrpSpPr/>
            <p:nvPr/>
          </p:nvGrpSpPr>
          <p:grpSpPr>
            <a:xfrm>
              <a:off x="1264013" y="1809958"/>
              <a:ext cx="7050474" cy="2639569"/>
              <a:chOff x="1264013" y="1809958"/>
              <a:chExt cx="8617726" cy="3309367"/>
            </a:xfrm>
          </p:grpSpPr>
          <p:sp>
            <p:nvSpPr>
              <p:cNvPr id="778" name="文本框 777"/>
              <p:cNvSpPr txBox="1"/>
              <p:nvPr/>
            </p:nvSpPr>
            <p:spPr>
              <a:xfrm>
                <a:off x="8290497" y="4656274"/>
                <a:ext cx="1591241" cy="46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CN" kern="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rPr>
                  <a:t>Attention1</a:t>
                </a:r>
                <a:endParaRPr lang="zh-CN" altLang="en-US" kern="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779" name="文本框 778"/>
              <p:cNvSpPr txBox="1"/>
              <p:nvPr/>
            </p:nvSpPr>
            <p:spPr>
              <a:xfrm>
                <a:off x="8290497" y="4057423"/>
                <a:ext cx="1514538" cy="46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CN" kern="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rPr>
                  <a:t>Attention2</a:t>
                </a:r>
                <a:endParaRPr lang="zh-CN" altLang="en-US" kern="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780" name="文本框 779"/>
              <p:cNvSpPr txBox="1"/>
              <p:nvPr/>
            </p:nvSpPr>
            <p:spPr>
              <a:xfrm>
                <a:off x="8290497" y="3422714"/>
                <a:ext cx="1514538" cy="46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CN" kern="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rPr>
                  <a:t>Attention3</a:t>
                </a:r>
                <a:endParaRPr lang="zh-CN" altLang="en-US" kern="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781" name="文本框 780"/>
              <p:cNvSpPr txBox="1"/>
              <p:nvPr/>
            </p:nvSpPr>
            <p:spPr>
              <a:xfrm>
                <a:off x="8290498" y="1898714"/>
                <a:ext cx="1591241" cy="46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CN" kern="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rPr>
                  <a:t>Attention12</a:t>
                </a:r>
                <a:endParaRPr lang="zh-CN" altLang="en-US" kern="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grpSp>
            <p:nvGrpSpPr>
              <p:cNvPr id="782" name="组合 781"/>
              <p:cNvGrpSpPr/>
              <p:nvPr/>
            </p:nvGrpSpPr>
            <p:grpSpPr>
              <a:xfrm>
                <a:off x="1264013" y="1809958"/>
                <a:ext cx="6934213" cy="3257360"/>
                <a:chOff x="1264013" y="1809958"/>
                <a:chExt cx="6934213" cy="3257360"/>
              </a:xfrm>
            </p:grpSpPr>
            <p:grpSp>
              <p:nvGrpSpPr>
                <p:cNvPr id="783" name="组合 782"/>
                <p:cNvGrpSpPr/>
                <p:nvPr/>
              </p:nvGrpSpPr>
              <p:grpSpPr>
                <a:xfrm>
                  <a:off x="1264013" y="4604267"/>
                  <a:ext cx="6929725" cy="463051"/>
                  <a:chOff x="1264013" y="4604267"/>
                  <a:chExt cx="6929725" cy="463051"/>
                </a:xfrm>
              </p:grpSpPr>
              <p:grpSp>
                <p:nvGrpSpPr>
                  <p:cNvPr id="850" name="组合 849"/>
                  <p:cNvGrpSpPr/>
                  <p:nvPr/>
                </p:nvGrpSpPr>
                <p:grpSpPr>
                  <a:xfrm>
                    <a:off x="1264013" y="4693023"/>
                    <a:ext cx="6929725" cy="295835"/>
                    <a:chOff x="197213" y="2888412"/>
                    <a:chExt cx="6929725" cy="295835"/>
                  </a:xfrm>
                </p:grpSpPr>
                <p:grpSp>
                  <p:nvGrpSpPr>
                    <p:cNvPr id="852" name="组合 851"/>
                    <p:cNvGrpSpPr/>
                    <p:nvPr/>
                  </p:nvGrpSpPr>
                  <p:grpSpPr>
                    <a:xfrm>
                      <a:off x="2474257" y="2888412"/>
                      <a:ext cx="4652681" cy="295835"/>
                      <a:chOff x="1748116" y="4240306"/>
                      <a:chExt cx="4652681" cy="295835"/>
                    </a:xfrm>
                  </p:grpSpPr>
                  <p:grpSp>
                    <p:nvGrpSpPr>
                      <p:cNvPr id="857" name="组合 856"/>
                      <p:cNvGrpSpPr/>
                      <p:nvPr/>
                    </p:nvGrpSpPr>
                    <p:grpSpPr>
                      <a:xfrm>
                        <a:off x="2940422" y="4240306"/>
                        <a:ext cx="3460375" cy="295835"/>
                        <a:chOff x="2805952" y="2868706"/>
                        <a:chExt cx="3460375" cy="295835"/>
                      </a:xfrm>
                    </p:grpSpPr>
                    <p:sp>
                      <p:nvSpPr>
                        <p:cNvPr id="861" name="流程图: 联系 860"/>
                        <p:cNvSpPr/>
                        <p:nvPr/>
                      </p:nvSpPr>
                      <p:spPr>
                        <a:xfrm>
                          <a:off x="3594846" y="2868706"/>
                          <a:ext cx="286871" cy="295835"/>
                        </a:xfrm>
                        <a:prstGeom prst="flowChartConnector">
                          <a:avLst/>
                        </a:prstGeom>
                        <a:solidFill>
                          <a:srgbClr val="FF0000"/>
                        </a:solidFill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algn="ctr">
                            <a:defRPr/>
                          </a:pPr>
                          <a:endParaRPr lang="zh-CN" altLang="en-US" kern="0">
                            <a:solidFill>
                              <a:prstClr val="white"/>
                            </a:solidFill>
                            <a:latin typeface="Calibri" panose="020F0502020204030204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862" name="流程图: 联系 861"/>
                        <p:cNvSpPr/>
                        <p:nvPr/>
                      </p:nvSpPr>
                      <p:spPr>
                        <a:xfrm>
                          <a:off x="3209364" y="2868706"/>
                          <a:ext cx="286871" cy="295835"/>
                        </a:xfrm>
                        <a:prstGeom prst="flowChartConnector">
                          <a:avLst/>
                        </a:prstGeom>
                        <a:solidFill>
                          <a:srgbClr val="92D050"/>
                        </a:solidFill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algn="ctr">
                            <a:defRPr/>
                          </a:pPr>
                          <a:endParaRPr lang="zh-CN" altLang="en-US" kern="0">
                            <a:solidFill>
                              <a:prstClr val="white"/>
                            </a:solidFill>
                            <a:latin typeface="Calibri" panose="020F0502020204030204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863" name="流程图: 联系 862"/>
                        <p:cNvSpPr/>
                        <p:nvPr/>
                      </p:nvSpPr>
                      <p:spPr>
                        <a:xfrm>
                          <a:off x="2805952" y="2868706"/>
                          <a:ext cx="286871" cy="295835"/>
                        </a:xfrm>
                        <a:prstGeom prst="flowChartConnector">
                          <a:avLst/>
                        </a:prstGeom>
                        <a:solidFill>
                          <a:srgbClr val="FF0000"/>
                        </a:solidFill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algn="ctr">
                            <a:defRPr/>
                          </a:pPr>
                          <a:endParaRPr lang="zh-CN" altLang="en-US" kern="0">
                            <a:solidFill>
                              <a:prstClr val="white"/>
                            </a:solidFill>
                            <a:latin typeface="Calibri" panose="020F0502020204030204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864" name="流程图: 联系 863"/>
                        <p:cNvSpPr/>
                        <p:nvPr/>
                      </p:nvSpPr>
                      <p:spPr>
                        <a:xfrm>
                          <a:off x="4805081" y="2868706"/>
                          <a:ext cx="286871" cy="295835"/>
                        </a:xfrm>
                        <a:prstGeom prst="flowChartConnector">
                          <a:avLst/>
                        </a:prstGeom>
                        <a:noFill/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algn="ctr">
                            <a:defRPr/>
                          </a:pPr>
                          <a:endParaRPr lang="zh-CN" altLang="en-US" kern="0">
                            <a:solidFill>
                              <a:prstClr val="white"/>
                            </a:solidFill>
                            <a:latin typeface="Calibri" panose="020F0502020204030204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865" name="流程图: 联系 864"/>
                        <p:cNvSpPr/>
                        <p:nvPr/>
                      </p:nvSpPr>
                      <p:spPr>
                        <a:xfrm>
                          <a:off x="4419599" y="2868706"/>
                          <a:ext cx="286871" cy="295835"/>
                        </a:xfrm>
                        <a:prstGeom prst="flowChartConnector">
                          <a:avLst/>
                        </a:prstGeom>
                        <a:noFill/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algn="ctr">
                            <a:defRPr/>
                          </a:pPr>
                          <a:endParaRPr lang="zh-CN" altLang="en-US" kern="0">
                            <a:solidFill>
                              <a:prstClr val="white"/>
                            </a:solidFill>
                            <a:latin typeface="Calibri" panose="020F0502020204030204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866" name="流程图: 联系 865"/>
                        <p:cNvSpPr/>
                        <p:nvPr/>
                      </p:nvSpPr>
                      <p:spPr>
                        <a:xfrm>
                          <a:off x="4016187" y="2868706"/>
                          <a:ext cx="286871" cy="295835"/>
                        </a:xfrm>
                        <a:prstGeom prst="flowChartConnector">
                          <a:avLst/>
                        </a:prstGeom>
                        <a:noFill/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algn="ctr">
                            <a:defRPr/>
                          </a:pPr>
                          <a:endParaRPr lang="zh-CN" altLang="en-US" kern="0">
                            <a:solidFill>
                              <a:prstClr val="white"/>
                            </a:solidFill>
                            <a:latin typeface="Calibri" panose="020F0502020204030204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867" name="流程图: 联系 866"/>
                        <p:cNvSpPr/>
                        <p:nvPr/>
                      </p:nvSpPr>
                      <p:spPr>
                        <a:xfrm>
                          <a:off x="5979456" y="2868706"/>
                          <a:ext cx="286871" cy="295835"/>
                        </a:xfrm>
                        <a:prstGeom prst="flowChartConnector">
                          <a:avLst/>
                        </a:prstGeom>
                        <a:noFill/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algn="ctr">
                            <a:defRPr/>
                          </a:pPr>
                          <a:endParaRPr lang="zh-CN" altLang="en-US" kern="0">
                            <a:solidFill>
                              <a:prstClr val="white"/>
                            </a:solidFill>
                            <a:latin typeface="Calibri" panose="020F0502020204030204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868" name="流程图: 联系 867"/>
                        <p:cNvSpPr/>
                        <p:nvPr/>
                      </p:nvSpPr>
                      <p:spPr>
                        <a:xfrm>
                          <a:off x="5593974" y="2868706"/>
                          <a:ext cx="286871" cy="295835"/>
                        </a:xfrm>
                        <a:prstGeom prst="flowChartConnector">
                          <a:avLst/>
                        </a:prstGeom>
                        <a:noFill/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algn="ctr">
                            <a:defRPr/>
                          </a:pPr>
                          <a:endParaRPr lang="zh-CN" altLang="en-US" kern="0">
                            <a:solidFill>
                              <a:prstClr val="white"/>
                            </a:solidFill>
                            <a:latin typeface="Calibri" panose="020F0502020204030204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869" name="流程图: 联系 868"/>
                        <p:cNvSpPr/>
                        <p:nvPr/>
                      </p:nvSpPr>
                      <p:spPr>
                        <a:xfrm>
                          <a:off x="5190562" y="2868706"/>
                          <a:ext cx="286871" cy="295835"/>
                        </a:xfrm>
                        <a:prstGeom prst="flowChartConnector">
                          <a:avLst/>
                        </a:prstGeom>
                        <a:noFill/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algn="ctr">
                            <a:defRPr/>
                          </a:pPr>
                          <a:endParaRPr lang="zh-CN" altLang="en-US" kern="0">
                            <a:solidFill>
                              <a:prstClr val="white"/>
                            </a:solidFill>
                            <a:latin typeface="Calibri" panose="020F0502020204030204"/>
                            <a:ea typeface="宋体" panose="02010600030101010101" pitchFamily="2" charset="-122"/>
                          </a:endParaRPr>
                        </a:p>
                      </p:txBody>
                    </p:sp>
                  </p:grpSp>
                  <p:sp>
                    <p:nvSpPr>
                      <p:cNvPr id="858" name="流程图: 联系 857"/>
                      <p:cNvSpPr/>
                      <p:nvPr/>
                    </p:nvSpPr>
                    <p:spPr>
                      <a:xfrm>
                        <a:off x="2537010" y="4240306"/>
                        <a:ext cx="286871" cy="295835"/>
                      </a:xfrm>
                      <a:prstGeom prst="flowChartConnector">
                        <a:avLst/>
                      </a:prstGeom>
                      <a:solidFill>
                        <a:srgbClr val="FF0000"/>
                      </a:solidFill>
                      <a:ln w="1270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>
                          <a:defRPr/>
                        </a:pPr>
                        <a:endParaRPr lang="zh-CN" altLang="en-US" kern="0">
                          <a:solidFill>
                            <a:prstClr val="white"/>
                          </a:solidFill>
                          <a:latin typeface="Calibri" panose="020F0502020204030204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859" name="流程图: 联系 858"/>
                      <p:cNvSpPr/>
                      <p:nvPr/>
                    </p:nvSpPr>
                    <p:spPr>
                      <a:xfrm>
                        <a:off x="2151528" y="4240306"/>
                        <a:ext cx="286871" cy="295835"/>
                      </a:xfrm>
                      <a:prstGeom prst="flowChartConnector">
                        <a:avLst/>
                      </a:prstGeom>
                      <a:solidFill>
                        <a:srgbClr val="FF0000"/>
                      </a:solidFill>
                      <a:ln w="1270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>
                          <a:defRPr/>
                        </a:pPr>
                        <a:endParaRPr lang="zh-CN" altLang="en-US" kern="0">
                          <a:solidFill>
                            <a:prstClr val="white"/>
                          </a:solidFill>
                          <a:latin typeface="Calibri" panose="020F0502020204030204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860" name="流程图: 联系 859"/>
                      <p:cNvSpPr/>
                      <p:nvPr/>
                    </p:nvSpPr>
                    <p:spPr>
                      <a:xfrm>
                        <a:off x="1748116" y="4240306"/>
                        <a:ext cx="286871" cy="295835"/>
                      </a:xfrm>
                      <a:prstGeom prst="flowChartConnector">
                        <a:avLst/>
                      </a:prstGeom>
                      <a:solidFill>
                        <a:srgbClr val="FF0000"/>
                      </a:solidFill>
                      <a:ln w="1270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>
                          <a:defRPr/>
                        </a:pPr>
                        <a:endParaRPr lang="zh-CN" altLang="en-US" kern="0">
                          <a:solidFill>
                            <a:prstClr val="white"/>
                          </a:solidFill>
                          <a:latin typeface="Calibri" panose="020F0502020204030204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  <p:sp>
                  <p:nvSpPr>
                    <p:cNvPr id="853" name="流程图: 联系 852"/>
                    <p:cNvSpPr/>
                    <p:nvPr/>
                  </p:nvSpPr>
                  <p:spPr>
                    <a:xfrm>
                      <a:off x="1389519" y="2888412"/>
                      <a:ext cx="286871" cy="295835"/>
                    </a:xfrm>
                    <a:prstGeom prst="flowChartConnector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zh-CN" altLang="en-US" kern="0">
                        <a:solidFill>
                          <a:prstClr val="white"/>
                        </a:solidFill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854" name="流程图: 联系 853"/>
                    <p:cNvSpPr/>
                    <p:nvPr/>
                  </p:nvSpPr>
                  <p:spPr>
                    <a:xfrm>
                      <a:off x="986107" y="2888412"/>
                      <a:ext cx="286871" cy="295835"/>
                    </a:xfrm>
                    <a:prstGeom prst="flowChartConnector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zh-CN" altLang="en-US" kern="0">
                        <a:solidFill>
                          <a:prstClr val="white"/>
                        </a:solidFill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855" name="流程图: 联系 854"/>
                    <p:cNvSpPr/>
                    <p:nvPr/>
                  </p:nvSpPr>
                  <p:spPr>
                    <a:xfrm>
                      <a:off x="600625" y="2888412"/>
                      <a:ext cx="286871" cy="295835"/>
                    </a:xfrm>
                    <a:prstGeom prst="flowChartConnector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zh-CN" altLang="en-US" kern="0">
                        <a:solidFill>
                          <a:prstClr val="white"/>
                        </a:solidFill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856" name="流程图: 联系 855"/>
                    <p:cNvSpPr/>
                    <p:nvPr/>
                  </p:nvSpPr>
                  <p:spPr>
                    <a:xfrm>
                      <a:off x="197213" y="2888412"/>
                      <a:ext cx="286871" cy="295835"/>
                    </a:xfrm>
                    <a:prstGeom prst="flowChartConnector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zh-CN" altLang="en-US" kern="0">
                        <a:solidFill>
                          <a:prstClr val="white"/>
                        </a:solidFill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851" name="文本框 850"/>
                  <p:cNvSpPr txBox="1"/>
                  <p:nvPr/>
                </p:nvSpPr>
                <p:spPr>
                  <a:xfrm>
                    <a:off x="2895598" y="4604267"/>
                    <a:ext cx="788894" cy="46305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altLang="zh-CN" kern="0" dirty="0">
                        <a:solidFill>
                          <a:prstClr val="black"/>
                        </a:solidFill>
                        <a:latin typeface="Calibri" panose="020F0502020204030204"/>
                        <a:ea typeface="宋体" panose="02010600030101010101" pitchFamily="2" charset="-122"/>
                      </a:rPr>
                      <a:t>……</a:t>
                    </a:r>
                    <a:endParaRPr lang="zh-CN" altLang="en-US" kern="0" dirty="0">
                      <a:solidFill>
                        <a:prstClr val="black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784" name="组合 783"/>
                <p:cNvGrpSpPr/>
                <p:nvPr/>
              </p:nvGrpSpPr>
              <p:grpSpPr>
                <a:xfrm>
                  <a:off x="1268500" y="3968666"/>
                  <a:ext cx="6929725" cy="463051"/>
                  <a:chOff x="1264013" y="4604267"/>
                  <a:chExt cx="6929725" cy="463051"/>
                </a:xfrm>
              </p:grpSpPr>
              <p:grpSp>
                <p:nvGrpSpPr>
                  <p:cNvPr id="830" name="组合 829"/>
                  <p:cNvGrpSpPr/>
                  <p:nvPr/>
                </p:nvGrpSpPr>
                <p:grpSpPr>
                  <a:xfrm>
                    <a:off x="1264013" y="4693023"/>
                    <a:ext cx="6929725" cy="295835"/>
                    <a:chOff x="197213" y="2888412"/>
                    <a:chExt cx="6929725" cy="295835"/>
                  </a:xfrm>
                </p:grpSpPr>
                <p:grpSp>
                  <p:nvGrpSpPr>
                    <p:cNvPr id="832" name="组合 831"/>
                    <p:cNvGrpSpPr/>
                    <p:nvPr/>
                  </p:nvGrpSpPr>
                  <p:grpSpPr>
                    <a:xfrm>
                      <a:off x="2474257" y="2888412"/>
                      <a:ext cx="4652681" cy="295835"/>
                      <a:chOff x="1748116" y="4240306"/>
                      <a:chExt cx="4652681" cy="295835"/>
                    </a:xfrm>
                  </p:grpSpPr>
                  <p:grpSp>
                    <p:nvGrpSpPr>
                      <p:cNvPr id="837" name="组合 836"/>
                      <p:cNvGrpSpPr/>
                      <p:nvPr/>
                    </p:nvGrpSpPr>
                    <p:grpSpPr>
                      <a:xfrm>
                        <a:off x="2940422" y="4240306"/>
                        <a:ext cx="3460375" cy="295835"/>
                        <a:chOff x="2805952" y="2868706"/>
                        <a:chExt cx="3460375" cy="295835"/>
                      </a:xfrm>
                    </p:grpSpPr>
                    <p:sp>
                      <p:nvSpPr>
                        <p:cNvPr id="841" name="流程图: 联系 840"/>
                        <p:cNvSpPr/>
                        <p:nvPr/>
                      </p:nvSpPr>
                      <p:spPr>
                        <a:xfrm>
                          <a:off x="3594846" y="2868706"/>
                          <a:ext cx="286871" cy="295835"/>
                        </a:xfrm>
                        <a:prstGeom prst="flowChartConnector">
                          <a:avLst/>
                        </a:prstGeom>
                        <a:solidFill>
                          <a:srgbClr val="FF0000"/>
                        </a:solidFill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algn="ctr">
                            <a:defRPr/>
                          </a:pPr>
                          <a:endParaRPr lang="zh-CN" altLang="en-US" kern="0">
                            <a:solidFill>
                              <a:prstClr val="white"/>
                            </a:solidFill>
                            <a:latin typeface="Calibri" panose="020F0502020204030204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842" name="流程图: 联系 841"/>
                        <p:cNvSpPr/>
                        <p:nvPr/>
                      </p:nvSpPr>
                      <p:spPr>
                        <a:xfrm>
                          <a:off x="3209364" y="2868706"/>
                          <a:ext cx="286871" cy="295835"/>
                        </a:xfrm>
                        <a:prstGeom prst="flowChartConnector">
                          <a:avLst/>
                        </a:prstGeom>
                        <a:solidFill>
                          <a:srgbClr val="92D050"/>
                        </a:solidFill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algn="ctr">
                            <a:defRPr/>
                          </a:pPr>
                          <a:endParaRPr lang="zh-CN" altLang="en-US" kern="0">
                            <a:solidFill>
                              <a:prstClr val="white"/>
                            </a:solidFill>
                            <a:latin typeface="Calibri" panose="020F0502020204030204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843" name="流程图: 联系 842"/>
                        <p:cNvSpPr/>
                        <p:nvPr/>
                      </p:nvSpPr>
                      <p:spPr>
                        <a:xfrm>
                          <a:off x="2805952" y="2868706"/>
                          <a:ext cx="286871" cy="295835"/>
                        </a:xfrm>
                        <a:prstGeom prst="flowChartConnector">
                          <a:avLst/>
                        </a:prstGeom>
                        <a:solidFill>
                          <a:srgbClr val="FF0000"/>
                        </a:solidFill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algn="ctr">
                            <a:defRPr/>
                          </a:pPr>
                          <a:endParaRPr lang="zh-CN" altLang="en-US" kern="0">
                            <a:solidFill>
                              <a:prstClr val="white"/>
                            </a:solidFill>
                            <a:latin typeface="Calibri" panose="020F0502020204030204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844" name="流程图: 联系 843"/>
                        <p:cNvSpPr/>
                        <p:nvPr/>
                      </p:nvSpPr>
                      <p:spPr>
                        <a:xfrm>
                          <a:off x="4805081" y="2868706"/>
                          <a:ext cx="286871" cy="295835"/>
                        </a:xfrm>
                        <a:prstGeom prst="flowChartConnector">
                          <a:avLst/>
                        </a:prstGeom>
                        <a:noFill/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algn="ctr">
                            <a:defRPr/>
                          </a:pPr>
                          <a:endParaRPr lang="zh-CN" altLang="en-US" kern="0">
                            <a:solidFill>
                              <a:prstClr val="white"/>
                            </a:solidFill>
                            <a:latin typeface="Calibri" panose="020F0502020204030204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845" name="流程图: 联系 844"/>
                        <p:cNvSpPr/>
                        <p:nvPr/>
                      </p:nvSpPr>
                      <p:spPr>
                        <a:xfrm>
                          <a:off x="4419599" y="2868706"/>
                          <a:ext cx="286871" cy="295835"/>
                        </a:xfrm>
                        <a:prstGeom prst="flowChartConnector">
                          <a:avLst/>
                        </a:prstGeom>
                        <a:noFill/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algn="ctr">
                            <a:defRPr/>
                          </a:pPr>
                          <a:endParaRPr lang="zh-CN" altLang="en-US" kern="0">
                            <a:solidFill>
                              <a:prstClr val="white"/>
                            </a:solidFill>
                            <a:latin typeface="Calibri" panose="020F0502020204030204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846" name="流程图: 联系 845"/>
                        <p:cNvSpPr/>
                        <p:nvPr/>
                      </p:nvSpPr>
                      <p:spPr>
                        <a:xfrm>
                          <a:off x="4016187" y="2868706"/>
                          <a:ext cx="286871" cy="295835"/>
                        </a:xfrm>
                        <a:prstGeom prst="flowChartConnector">
                          <a:avLst/>
                        </a:prstGeom>
                        <a:noFill/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algn="ctr">
                            <a:defRPr/>
                          </a:pPr>
                          <a:endParaRPr lang="zh-CN" altLang="en-US" kern="0">
                            <a:solidFill>
                              <a:prstClr val="white"/>
                            </a:solidFill>
                            <a:latin typeface="Calibri" panose="020F0502020204030204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847" name="流程图: 联系 846"/>
                        <p:cNvSpPr/>
                        <p:nvPr/>
                      </p:nvSpPr>
                      <p:spPr>
                        <a:xfrm>
                          <a:off x="5979456" y="2868706"/>
                          <a:ext cx="286871" cy="295835"/>
                        </a:xfrm>
                        <a:prstGeom prst="flowChartConnector">
                          <a:avLst/>
                        </a:prstGeom>
                        <a:noFill/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algn="ctr">
                            <a:defRPr/>
                          </a:pPr>
                          <a:endParaRPr lang="zh-CN" altLang="en-US" kern="0">
                            <a:solidFill>
                              <a:prstClr val="white"/>
                            </a:solidFill>
                            <a:latin typeface="Calibri" panose="020F0502020204030204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848" name="流程图: 联系 847"/>
                        <p:cNvSpPr/>
                        <p:nvPr/>
                      </p:nvSpPr>
                      <p:spPr>
                        <a:xfrm>
                          <a:off x="5593974" y="2868706"/>
                          <a:ext cx="286871" cy="295835"/>
                        </a:xfrm>
                        <a:prstGeom prst="flowChartConnector">
                          <a:avLst/>
                        </a:prstGeom>
                        <a:noFill/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algn="ctr">
                            <a:defRPr/>
                          </a:pPr>
                          <a:endParaRPr lang="zh-CN" altLang="en-US" kern="0">
                            <a:solidFill>
                              <a:prstClr val="white"/>
                            </a:solidFill>
                            <a:latin typeface="Calibri" panose="020F0502020204030204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849" name="流程图: 联系 848"/>
                        <p:cNvSpPr/>
                        <p:nvPr/>
                      </p:nvSpPr>
                      <p:spPr>
                        <a:xfrm>
                          <a:off x="5190562" y="2868706"/>
                          <a:ext cx="286871" cy="295835"/>
                        </a:xfrm>
                        <a:prstGeom prst="flowChartConnector">
                          <a:avLst/>
                        </a:prstGeom>
                        <a:noFill/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algn="ctr">
                            <a:defRPr/>
                          </a:pPr>
                          <a:endParaRPr lang="zh-CN" altLang="en-US" kern="0">
                            <a:solidFill>
                              <a:prstClr val="white"/>
                            </a:solidFill>
                            <a:latin typeface="Calibri" panose="020F0502020204030204"/>
                            <a:ea typeface="宋体" panose="02010600030101010101" pitchFamily="2" charset="-122"/>
                          </a:endParaRPr>
                        </a:p>
                      </p:txBody>
                    </p:sp>
                  </p:grpSp>
                  <p:sp>
                    <p:nvSpPr>
                      <p:cNvPr id="838" name="流程图: 联系 837"/>
                      <p:cNvSpPr/>
                      <p:nvPr/>
                    </p:nvSpPr>
                    <p:spPr>
                      <a:xfrm>
                        <a:off x="2537010" y="4240306"/>
                        <a:ext cx="286871" cy="295835"/>
                      </a:xfrm>
                      <a:prstGeom prst="flowChartConnector">
                        <a:avLst/>
                      </a:prstGeom>
                      <a:solidFill>
                        <a:srgbClr val="FF0000"/>
                      </a:solidFill>
                      <a:ln w="1270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>
                          <a:defRPr/>
                        </a:pPr>
                        <a:endParaRPr lang="zh-CN" altLang="en-US" kern="0">
                          <a:solidFill>
                            <a:prstClr val="white"/>
                          </a:solidFill>
                          <a:latin typeface="Calibri" panose="020F0502020204030204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839" name="流程图: 联系 838"/>
                      <p:cNvSpPr/>
                      <p:nvPr/>
                    </p:nvSpPr>
                    <p:spPr>
                      <a:xfrm>
                        <a:off x="2151528" y="4240306"/>
                        <a:ext cx="286871" cy="295835"/>
                      </a:xfrm>
                      <a:prstGeom prst="flowChartConnector">
                        <a:avLst/>
                      </a:prstGeom>
                      <a:solidFill>
                        <a:srgbClr val="FF0000"/>
                      </a:solidFill>
                      <a:ln w="1270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>
                          <a:defRPr/>
                        </a:pPr>
                        <a:endParaRPr lang="zh-CN" altLang="en-US" kern="0">
                          <a:solidFill>
                            <a:prstClr val="white"/>
                          </a:solidFill>
                          <a:latin typeface="Calibri" panose="020F0502020204030204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840" name="流程图: 联系 839"/>
                      <p:cNvSpPr/>
                      <p:nvPr/>
                    </p:nvSpPr>
                    <p:spPr>
                      <a:xfrm>
                        <a:off x="1748116" y="4240306"/>
                        <a:ext cx="286871" cy="295835"/>
                      </a:xfrm>
                      <a:prstGeom prst="flowChartConnector">
                        <a:avLst/>
                      </a:prstGeom>
                      <a:solidFill>
                        <a:srgbClr val="FF0000"/>
                      </a:solidFill>
                      <a:ln w="1270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>
                          <a:defRPr/>
                        </a:pPr>
                        <a:endParaRPr lang="zh-CN" altLang="en-US" kern="0">
                          <a:solidFill>
                            <a:prstClr val="white"/>
                          </a:solidFill>
                          <a:latin typeface="Calibri" panose="020F0502020204030204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  <p:sp>
                  <p:nvSpPr>
                    <p:cNvPr id="833" name="流程图: 联系 832"/>
                    <p:cNvSpPr/>
                    <p:nvPr/>
                  </p:nvSpPr>
                  <p:spPr>
                    <a:xfrm>
                      <a:off x="1389519" y="2888412"/>
                      <a:ext cx="286871" cy="295835"/>
                    </a:xfrm>
                    <a:prstGeom prst="flowChartConnector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zh-CN" altLang="en-US" kern="0">
                        <a:solidFill>
                          <a:prstClr val="white"/>
                        </a:solidFill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834" name="流程图: 联系 833"/>
                    <p:cNvSpPr/>
                    <p:nvPr/>
                  </p:nvSpPr>
                  <p:spPr>
                    <a:xfrm>
                      <a:off x="986107" y="2888412"/>
                      <a:ext cx="286871" cy="295835"/>
                    </a:xfrm>
                    <a:prstGeom prst="flowChartConnector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zh-CN" altLang="en-US" kern="0">
                        <a:solidFill>
                          <a:prstClr val="white"/>
                        </a:solidFill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835" name="流程图: 联系 834"/>
                    <p:cNvSpPr/>
                    <p:nvPr/>
                  </p:nvSpPr>
                  <p:spPr>
                    <a:xfrm>
                      <a:off x="600625" y="2888412"/>
                      <a:ext cx="286871" cy="295835"/>
                    </a:xfrm>
                    <a:prstGeom prst="flowChartConnector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zh-CN" altLang="en-US" kern="0">
                        <a:solidFill>
                          <a:prstClr val="white"/>
                        </a:solidFill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836" name="流程图: 联系 835"/>
                    <p:cNvSpPr/>
                    <p:nvPr/>
                  </p:nvSpPr>
                  <p:spPr>
                    <a:xfrm>
                      <a:off x="197213" y="2888412"/>
                      <a:ext cx="286871" cy="295835"/>
                    </a:xfrm>
                    <a:prstGeom prst="flowChartConnector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zh-CN" altLang="en-US" kern="0">
                        <a:solidFill>
                          <a:prstClr val="white"/>
                        </a:solidFill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831" name="文本框 830"/>
                  <p:cNvSpPr txBox="1"/>
                  <p:nvPr/>
                </p:nvSpPr>
                <p:spPr>
                  <a:xfrm>
                    <a:off x="2895598" y="4604267"/>
                    <a:ext cx="788894" cy="46305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altLang="zh-CN" kern="0" dirty="0">
                        <a:solidFill>
                          <a:prstClr val="black"/>
                        </a:solidFill>
                        <a:latin typeface="Calibri" panose="020F0502020204030204"/>
                        <a:ea typeface="宋体" panose="02010600030101010101" pitchFamily="2" charset="-122"/>
                      </a:rPr>
                      <a:t>……</a:t>
                    </a:r>
                    <a:endParaRPr lang="zh-CN" altLang="en-US" kern="0" dirty="0">
                      <a:solidFill>
                        <a:prstClr val="black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785" name="组合 784"/>
                <p:cNvGrpSpPr/>
                <p:nvPr/>
              </p:nvGrpSpPr>
              <p:grpSpPr>
                <a:xfrm>
                  <a:off x="1268500" y="3333957"/>
                  <a:ext cx="6929725" cy="463051"/>
                  <a:chOff x="1264013" y="4604267"/>
                  <a:chExt cx="6929725" cy="463051"/>
                </a:xfrm>
              </p:grpSpPr>
              <p:grpSp>
                <p:nvGrpSpPr>
                  <p:cNvPr id="810" name="组合 809"/>
                  <p:cNvGrpSpPr/>
                  <p:nvPr/>
                </p:nvGrpSpPr>
                <p:grpSpPr>
                  <a:xfrm>
                    <a:off x="1264013" y="4693023"/>
                    <a:ext cx="6929725" cy="295835"/>
                    <a:chOff x="197213" y="2888412"/>
                    <a:chExt cx="6929725" cy="295835"/>
                  </a:xfrm>
                </p:grpSpPr>
                <p:grpSp>
                  <p:nvGrpSpPr>
                    <p:cNvPr id="812" name="组合 811"/>
                    <p:cNvGrpSpPr/>
                    <p:nvPr/>
                  </p:nvGrpSpPr>
                  <p:grpSpPr>
                    <a:xfrm>
                      <a:off x="2474257" y="2888412"/>
                      <a:ext cx="4652681" cy="295835"/>
                      <a:chOff x="1748116" y="4240306"/>
                      <a:chExt cx="4652681" cy="295835"/>
                    </a:xfrm>
                  </p:grpSpPr>
                  <p:grpSp>
                    <p:nvGrpSpPr>
                      <p:cNvPr id="817" name="组合 816"/>
                      <p:cNvGrpSpPr/>
                      <p:nvPr/>
                    </p:nvGrpSpPr>
                    <p:grpSpPr>
                      <a:xfrm>
                        <a:off x="2940422" y="4240306"/>
                        <a:ext cx="3460375" cy="295835"/>
                        <a:chOff x="2805952" y="2868706"/>
                        <a:chExt cx="3460375" cy="295835"/>
                      </a:xfrm>
                    </p:grpSpPr>
                    <p:sp>
                      <p:nvSpPr>
                        <p:cNvPr id="821" name="流程图: 联系 820"/>
                        <p:cNvSpPr/>
                        <p:nvPr/>
                      </p:nvSpPr>
                      <p:spPr>
                        <a:xfrm>
                          <a:off x="3594846" y="2868706"/>
                          <a:ext cx="286871" cy="295835"/>
                        </a:xfrm>
                        <a:prstGeom prst="flowChartConnector">
                          <a:avLst/>
                        </a:prstGeom>
                        <a:noFill/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algn="ctr">
                            <a:defRPr/>
                          </a:pPr>
                          <a:endParaRPr lang="zh-CN" altLang="en-US" kern="0">
                            <a:solidFill>
                              <a:prstClr val="white"/>
                            </a:solidFill>
                            <a:latin typeface="Calibri" panose="020F0502020204030204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822" name="流程图: 联系 821"/>
                        <p:cNvSpPr/>
                        <p:nvPr/>
                      </p:nvSpPr>
                      <p:spPr>
                        <a:xfrm>
                          <a:off x="3209364" y="2868706"/>
                          <a:ext cx="286871" cy="295835"/>
                        </a:xfrm>
                        <a:prstGeom prst="flowChartConnector">
                          <a:avLst/>
                        </a:prstGeom>
                        <a:solidFill>
                          <a:srgbClr val="92D050"/>
                        </a:solidFill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algn="ctr">
                            <a:defRPr/>
                          </a:pPr>
                          <a:endParaRPr lang="zh-CN" altLang="en-US" kern="0">
                            <a:solidFill>
                              <a:prstClr val="white"/>
                            </a:solidFill>
                            <a:latin typeface="Calibri" panose="020F0502020204030204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823" name="流程图: 联系 822"/>
                        <p:cNvSpPr/>
                        <p:nvPr/>
                      </p:nvSpPr>
                      <p:spPr>
                        <a:xfrm>
                          <a:off x="2805952" y="2868706"/>
                          <a:ext cx="286871" cy="295835"/>
                        </a:xfrm>
                        <a:prstGeom prst="flowChartConnector">
                          <a:avLst/>
                        </a:prstGeom>
                        <a:solidFill>
                          <a:srgbClr val="FF0000"/>
                        </a:solidFill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algn="ctr">
                            <a:defRPr/>
                          </a:pPr>
                          <a:endParaRPr lang="zh-CN" altLang="en-US" kern="0">
                            <a:solidFill>
                              <a:prstClr val="white"/>
                            </a:solidFill>
                            <a:latin typeface="Calibri" panose="020F0502020204030204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824" name="流程图: 联系 823"/>
                        <p:cNvSpPr/>
                        <p:nvPr/>
                      </p:nvSpPr>
                      <p:spPr>
                        <a:xfrm>
                          <a:off x="4805081" y="2868706"/>
                          <a:ext cx="286871" cy="295835"/>
                        </a:xfrm>
                        <a:prstGeom prst="flowChartConnector">
                          <a:avLst/>
                        </a:prstGeom>
                        <a:noFill/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algn="ctr">
                            <a:defRPr/>
                          </a:pPr>
                          <a:endParaRPr lang="zh-CN" altLang="en-US" kern="0">
                            <a:solidFill>
                              <a:prstClr val="white"/>
                            </a:solidFill>
                            <a:latin typeface="Calibri" panose="020F0502020204030204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825" name="流程图: 联系 824"/>
                        <p:cNvSpPr/>
                        <p:nvPr/>
                      </p:nvSpPr>
                      <p:spPr>
                        <a:xfrm>
                          <a:off x="4419599" y="2868706"/>
                          <a:ext cx="286871" cy="295835"/>
                        </a:xfrm>
                        <a:prstGeom prst="flowChartConnector">
                          <a:avLst/>
                        </a:prstGeom>
                        <a:noFill/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algn="ctr">
                            <a:defRPr/>
                          </a:pPr>
                          <a:endParaRPr lang="zh-CN" altLang="en-US" kern="0">
                            <a:solidFill>
                              <a:prstClr val="white"/>
                            </a:solidFill>
                            <a:latin typeface="Calibri" panose="020F0502020204030204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826" name="流程图: 联系 825"/>
                        <p:cNvSpPr/>
                        <p:nvPr/>
                      </p:nvSpPr>
                      <p:spPr>
                        <a:xfrm>
                          <a:off x="4016187" y="2868706"/>
                          <a:ext cx="286871" cy="295835"/>
                        </a:xfrm>
                        <a:prstGeom prst="flowChartConnector">
                          <a:avLst/>
                        </a:prstGeom>
                        <a:noFill/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algn="ctr">
                            <a:defRPr/>
                          </a:pPr>
                          <a:endParaRPr lang="zh-CN" altLang="en-US" kern="0">
                            <a:solidFill>
                              <a:prstClr val="white"/>
                            </a:solidFill>
                            <a:latin typeface="Calibri" panose="020F0502020204030204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827" name="流程图: 联系 826"/>
                        <p:cNvSpPr/>
                        <p:nvPr/>
                      </p:nvSpPr>
                      <p:spPr>
                        <a:xfrm>
                          <a:off x="5979456" y="2868706"/>
                          <a:ext cx="286871" cy="295835"/>
                        </a:xfrm>
                        <a:prstGeom prst="flowChartConnector">
                          <a:avLst/>
                        </a:prstGeom>
                        <a:noFill/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algn="ctr">
                            <a:defRPr/>
                          </a:pPr>
                          <a:endParaRPr lang="zh-CN" altLang="en-US" kern="0">
                            <a:solidFill>
                              <a:prstClr val="white"/>
                            </a:solidFill>
                            <a:latin typeface="Calibri" panose="020F0502020204030204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828" name="流程图: 联系 827"/>
                        <p:cNvSpPr/>
                        <p:nvPr/>
                      </p:nvSpPr>
                      <p:spPr>
                        <a:xfrm>
                          <a:off x="5593974" y="2868706"/>
                          <a:ext cx="286871" cy="295835"/>
                        </a:xfrm>
                        <a:prstGeom prst="flowChartConnector">
                          <a:avLst/>
                        </a:prstGeom>
                        <a:noFill/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algn="ctr">
                            <a:defRPr/>
                          </a:pPr>
                          <a:endParaRPr lang="zh-CN" altLang="en-US" kern="0">
                            <a:solidFill>
                              <a:prstClr val="white"/>
                            </a:solidFill>
                            <a:latin typeface="Calibri" panose="020F0502020204030204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829" name="流程图: 联系 828"/>
                        <p:cNvSpPr/>
                        <p:nvPr/>
                      </p:nvSpPr>
                      <p:spPr>
                        <a:xfrm>
                          <a:off x="5190562" y="2868706"/>
                          <a:ext cx="286871" cy="295835"/>
                        </a:xfrm>
                        <a:prstGeom prst="flowChartConnector">
                          <a:avLst/>
                        </a:prstGeom>
                        <a:noFill/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algn="ctr">
                            <a:defRPr/>
                          </a:pPr>
                          <a:endParaRPr lang="zh-CN" altLang="en-US" kern="0">
                            <a:solidFill>
                              <a:prstClr val="white"/>
                            </a:solidFill>
                            <a:latin typeface="Calibri" panose="020F0502020204030204"/>
                            <a:ea typeface="宋体" panose="02010600030101010101" pitchFamily="2" charset="-122"/>
                          </a:endParaRPr>
                        </a:p>
                      </p:txBody>
                    </p:sp>
                  </p:grpSp>
                  <p:sp>
                    <p:nvSpPr>
                      <p:cNvPr id="818" name="流程图: 联系 817"/>
                      <p:cNvSpPr/>
                      <p:nvPr/>
                    </p:nvSpPr>
                    <p:spPr>
                      <a:xfrm>
                        <a:off x="2537010" y="4240306"/>
                        <a:ext cx="286871" cy="295835"/>
                      </a:xfrm>
                      <a:prstGeom prst="flowChartConnector">
                        <a:avLst/>
                      </a:prstGeom>
                      <a:solidFill>
                        <a:srgbClr val="FF0000"/>
                      </a:solidFill>
                      <a:ln w="1270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>
                          <a:defRPr/>
                        </a:pPr>
                        <a:endParaRPr lang="zh-CN" altLang="en-US" kern="0">
                          <a:solidFill>
                            <a:prstClr val="white"/>
                          </a:solidFill>
                          <a:latin typeface="Calibri" panose="020F0502020204030204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819" name="流程图: 联系 818"/>
                      <p:cNvSpPr/>
                      <p:nvPr/>
                    </p:nvSpPr>
                    <p:spPr>
                      <a:xfrm>
                        <a:off x="2151528" y="4240306"/>
                        <a:ext cx="286871" cy="295835"/>
                      </a:xfrm>
                      <a:prstGeom prst="flowChartConnector">
                        <a:avLst/>
                      </a:prstGeom>
                      <a:solidFill>
                        <a:srgbClr val="FF0000"/>
                      </a:solidFill>
                      <a:ln w="1270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>
                          <a:defRPr/>
                        </a:pPr>
                        <a:endParaRPr lang="zh-CN" altLang="en-US" kern="0">
                          <a:solidFill>
                            <a:prstClr val="white"/>
                          </a:solidFill>
                          <a:latin typeface="Calibri" panose="020F0502020204030204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820" name="流程图: 联系 819"/>
                      <p:cNvSpPr/>
                      <p:nvPr/>
                    </p:nvSpPr>
                    <p:spPr>
                      <a:xfrm>
                        <a:off x="1748116" y="4240306"/>
                        <a:ext cx="286871" cy="295835"/>
                      </a:xfrm>
                      <a:prstGeom prst="flowChartConnector">
                        <a:avLst/>
                      </a:prstGeom>
                      <a:solidFill>
                        <a:srgbClr val="FF0000"/>
                      </a:solidFill>
                      <a:ln w="1270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>
                          <a:defRPr/>
                        </a:pPr>
                        <a:endParaRPr lang="zh-CN" altLang="en-US" kern="0">
                          <a:solidFill>
                            <a:prstClr val="white"/>
                          </a:solidFill>
                          <a:latin typeface="Calibri" panose="020F0502020204030204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  <p:sp>
                  <p:nvSpPr>
                    <p:cNvPr id="813" name="流程图: 联系 812"/>
                    <p:cNvSpPr/>
                    <p:nvPr/>
                  </p:nvSpPr>
                  <p:spPr>
                    <a:xfrm>
                      <a:off x="1389519" y="2888412"/>
                      <a:ext cx="286871" cy="295835"/>
                    </a:xfrm>
                    <a:prstGeom prst="flowChartConnector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zh-CN" altLang="en-US" kern="0">
                        <a:solidFill>
                          <a:prstClr val="white"/>
                        </a:solidFill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814" name="流程图: 联系 813"/>
                    <p:cNvSpPr/>
                    <p:nvPr/>
                  </p:nvSpPr>
                  <p:spPr>
                    <a:xfrm>
                      <a:off x="986107" y="2888412"/>
                      <a:ext cx="286871" cy="295835"/>
                    </a:xfrm>
                    <a:prstGeom prst="flowChartConnector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zh-CN" altLang="en-US" kern="0">
                        <a:solidFill>
                          <a:prstClr val="white"/>
                        </a:solidFill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815" name="流程图: 联系 814"/>
                    <p:cNvSpPr/>
                    <p:nvPr/>
                  </p:nvSpPr>
                  <p:spPr>
                    <a:xfrm>
                      <a:off x="600625" y="2888412"/>
                      <a:ext cx="286871" cy="295835"/>
                    </a:xfrm>
                    <a:prstGeom prst="flowChartConnector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zh-CN" altLang="en-US" kern="0">
                        <a:solidFill>
                          <a:prstClr val="white"/>
                        </a:solidFill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816" name="流程图: 联系 815"/>
                    <p:cNvSpPr/>
                    <p:nvPr/>
                  </p:nvSpPr>
                  <p:spPr>
                    <a:xfrm>
                      <a:off x="197213" y="2888412"/>
                      <a:ext cx="286871" cy="295835"/>
                    </a:xfrm>
                    <a:prstGeom prst="flowChartConnector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zh-CN" altLang="en-US" kern="0">
                        <a:solidFill>
                          <a:prstClr val="white"/>
                        </a:solidFill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811" name="文本框 810"/>
                  <p:cNvSpPr txBox="1"/>
                  <p:nvPr/>
                </p:nvSpPr>
                <p:spPr>
                  <a:xfrm>
                    <a:off x="2895598" y="4604267"/>
                    <a:ext cx="788894" cy="46305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altLang="zh-CN" kern="0" dirty="0">
                        <a:solidFill>
                          <a:prstClr val="black"/>
                        </a:solidFill>
                        <a:latin typeface="Calibri" panose="020F0502020204030204"/>
                        <a:ea typeface="宋体" panose="02010600030101010101" pitchFamily="2" charset="-122"/>
                      </a:rPr>
                      <a:t>……</a:t>
                    </a:r>
                    <a:endParaRPr lang="zh-CN" altLang="en-US" kern="0" dirty="0">
                      <a:solidFill>
                        <a:prstClr val="black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786" name="组合 785"/>
                <p:cNvGrpSpPr/>
                <p:nvPr/>
              </p:nvGrpSpPr>
              <p:grpSpPr>
                <a:xfrm>
                  <a:off x="1268501" y="1809958"/>
                  <a:ext cx="6929725" cy="463051"/>
                  <a:chOff x="1264013" y="4604267"/>
                  <a:chExt cx="6929725" cy="463051"/>
                </a:xfrm>
              </p:grpSpPr>
              <p:grpSp>
                <p:nvGrpSpPr>
                  <p:cNvPr id="790" name="组合 789"/>
                  <p:cNvGrpSpPr/>
                  <p:nvPr/>
                </p:nvGrpSpPr>
                <p:grpSpPr>
                  <a:xfrm>
                    <a:off x="1264013" y="4693023"/>
                    <a:ext cx="6929725" cy="295835"/>
                    <a:chOff x="197213" y="2888412"/>
                    <a:chExt cx="6929725" cy="295835"/>
                  </a:xfrm>
                </p:grpSpPr>
                <p:grpSp>
                  <p:nvGrpSpPr>
                    <p:cNvPr id="792" name="组合 791"/>
                    <p:cNvGrpSpPr/>
                    <p:nvPr/>
                  </p:nvGrpSpPr>
                  <p:grpSpPr>
                    <a:xfrm>
                      <a:off x="2474257" y="2888412"/>
                      <a:ext cx="4652681" cy="295835"/>
                      <a:chOff x="1748116" y="4240306"/>
                      <a:chExt cx="4652681" cy="295835"/>
                    </a:xfrm>
                  </p:grpSpPr>
                  <p:grpSp>
                    <p:nvGrpSpPr>
                      <p:cNvPr id="797" name="组合 796"/>
                      <p:cNvGrpSpPr/>
                      <p:nvPr/>
                    </p:nvGrpSpPr>
                    <p:grpSpPr>
                      <a:xfrm>
                        <a:off x="2940422" y="4240306"/>
                        <a:ext cx="3460375" cy="295835"/>
                        <a:chOff x="2805952" y="2868706"/>
                        <a:chExt cx="3460375" cy="295835"/>
                      </a:xfrm>
                    </p:grpSpPr>
                    <p:sp>
                      <p:nvSpPr>
                        <p:cNvPr id="801" name="流程图: 联系 800"/>
                        <p:cNvSpPr/>
                        <p:nvPr/>
                      </p:nvSpPr>
                      <p:spPr>
                        <a:xfrm>
                          <a:off x="3594846" y="2868706"/>
                          <a:ext cx="286871" cy="295835"/>
                        </a:xfrm>
                        <a:prstGeom prst="flowChartConnector">
                          <a:avLst/>
                        </a:prstGeom>
                        <a:noFill/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algn="ctr">
                            <a:defRPr/>
                          </a:pPr>
                          <a:endParaRPr lang="zh-CN" altLang="en-US" kern="0">
                            <a:solidFill>
                              <a:prstClr val="white"/>
                            </a:solidFill>
                            <a:latin typeface="Calibri" panose="020F0502020204030204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802" name="流程图: 联系 801"/>
                        <p:cNvSpPr/>
                        <p:nvPr/>
                      </p:nvSpPr>
                      <p:spPr>
                        <a:xfrm>
                          <a:off x="3209364" y="2868706"/>
                          <a:ext cx="286871" cy="295835"/>
                        </a:xfrm>
                        <a:prstGeom prst="flowChartConnector">
                          <a:avLst/>
                        </a:prstGeom>
                        <a:solidFill>
                          <a:srgbClr val="92D050"/>
                        </a:solidFill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algn="ctr">
                            <a:defRPr/>
                          </a:pPr>
                          <a:endParaRPr lang="zh-CN" altLang="en-US" kern="0">
                            <a:solidFill>
                              <a:prstClr val="white"/>
                            </a:solidFill>
                            <a:latin typeface="Calibri" panose="020F0502020204030204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803" name="流程图: 联系 802"/>
                        <p:cNvSpPr/>
                        <p:nvPr/>
                      </p:nvSpPr>
                      <p:spPr>
                        <a:xfrm>
                          <a:off x="2805952" y="2868706"/>
                          <a:ext cx="286871" cy="295835"/>
                        </a:xfrm>
                        <a:prstGeom prst="flowChartConnector">
                          <a:avLst/>
                        </a:prstGeom>
                        <a:solidFill>
                          <a:srgbClr val="FF0000"/>
                        </a:solidFill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algn="ctr">
                            <a:defRPr/>
                          </a:pPr>
                          <a:endParaRPr lang="zh-CN" altLang="en-US" kern="0">
                            <a:solidFill>
                              <a:prstClr val="white"/>
                            </a:solidFill>
                            <a:latin typeface="Calibri" panose="020F0502020204030204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804" name="流程图: 联系 803"/>
                        <p:cNvSpPr/>
                        <p:nvPr/>
                      </p:nvSpPr>
                      <p:spPr>
                        <a:xfrm>
                          <a:off x="4805081" y="2868706"/>
                          <a:ext cx="286871" cy="295835"/>
                        </a:xfrm>
                        <a:prstGeom prst="flowChartConnector">
                          <a:avLst/>
                        </a:prstGeom>
                        <a:noFill/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algn="ctr">
                            <a:defRPr/>
                          </a:pPr>
                          <a:endParaRPr lang="zh-CN" altLang="en-US" kern="0">
                            <a:solidFill>
                              <a:prstClr val="white"/>
                            </a:solidFill>
                            <a:latin typeface="Calibri" panose="020F0502020204030204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805" name="流程图: 联系 804"/>
                        <p:cNvSpPr/>
                        <p:nvPr/>
                      </p:nvSpPr>
                      <p:spPr>
                        <a:xfrm>
                          <a:off x="4419599" y="2868706"/>
                          <a:ext cx="286871" cy="295835"/>
                        </a:xfrm>
                        <a:prstGeom prst="flowChartConnector">
                          <a:avLst/>
                        </a:prstGeom>
                        <a:noFill/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algn="ctr">
                            <a:defRPr/>
                          </a:pPr>
                          <a:endParaRPr lang="zh-CN" altLang="en-US" kern="0">
                            <a:solidFill>
                              <a:prstClr val="white"/>
                            </a:solidFill>
                            <a:latin typeface="Calibri" panose="020F0502020204030204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806" name="流程图: 联系 805"/>
                        <p:cNvSpPr/>
                        <p:nvPr/>
                      </p:nvSpPr>
                      <p:spPr>
                        <a:xfrm>
                          <a:off x="4016187" y="2868706"/>
                          <a:ext cx="286871" cy="295835"/>
                        </a:xfrm>
                        <a:prstGeom prst="flowChartConnector">
                          <a:avLst/>
                        </a:prstGeom>
                        <a:noFill/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algn="ctr">
                            <a:defRPr/>
                          </a:pPr>
                          <a:endParaRPr lang="zh-CN" altLang="en-US" kern="0">
                            <a:solidFill>
                              <a:prstClr val="white"/>
                            </a:solidFill>
                            <a:latin typeface="Calibri" panose="020F0502020204030204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807" name="流程图: 联系 806"/>
                        <p:cNvSpPr/>
                        <p:nvPr/>
                      </p:nvSpPr>
                      <p:spPr>
                        <a:xfrm>
                          <a:off x="5979456" y="2868706"/>
                          <a:ext cx="286871" cy="295835"/>
                        </a:xfrm>
                        <a:prstGeom prst="flowChartConnector">
                          <a:avLst/>
                        </a:prstGeom>
                        <a:noFill/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algn="ctr">
                            <a:defRPr/>
                          </a:pPr>
                          <a:endParaRPr lang="zh-CN" altLang="en-US" kern="0">
                            <a:solidFill>
                              <a:prstClr val="white"/>
                            </a:solidFill>
                            <a:latin typeface="Calibri" panose="020F0502020204030204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808" name="流程图: 联系 807"/>
                        <p:cNvSpPr/>
                        <p:nvPr/>
                      </p:nvSpPr>
                      <p:spPr>
                        <a:xfrm>
                          <a:off x="5593974" y="2868706"/>
                          <a:ext cx="286871" cy="295835"/>
                        </a:xfrm>
                        <a:prstGeom prst="flowChartConnector">
                          <a:avLst/>
                        </a:prstGeom>
                        <a:noFill/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algn="ctr">
                            <a:defRPr/>
                          </a:pPr>
                          <a:endParaRPr lang="zh-CN" altLang="en-US" kern="0">
                            <a:solidFill>
                              <a:prstClr val="white"/>
                            </a:solidFill>
                            <a:latin typeface="Calibri" panose="020F0502020204030204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809" name="流程图: 联系 808"/>
                        <p:cNvSpPr/>
                        <p:nvPr/>
                      </p:nvSpPr>
                      <p:spPr>
                        <a:xfrm>
                          <a:off x="5190562" y="2868706"/>
                          <a:ext cx="286871" cy="295835"/>
                        </a:xfrm>
                        <a:prstGeom prst="flowChartConnector">
                          <a:avLst/>
                        </a:prstGeom>
                        <a:noFill/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algn="ctr">
                            <a:defRPr/>
                          </a:pPr>
                          <a:endParaRPr lang="zh-CN" altLang="en-US" kern="0">
                            <a:solidFill>
                              <a:prstClr val="white"/>
                            </a:solidFill>
                            <a:latin typeface="Calibri" panose="020F0502020204030204"/>
                            <a:ea typeface="宋体" panose="02010600030101010101" pitchFamily="2" charset="-122"/>
                          </a:endParaRPr>
                        </a:p>
                      </p:txBody>
                    </p:sp>
                  </p:grpSp>
                  <p:sp>
                    <p:nvSpPr>
                      <p:cNvPr id="798" name="流程图: 联系 797"/>
                      <p:cNvSpPr/>
                      <p:nvPr/>
                    </p:nvSpPr>
                    <p:spPr>
                      <a:xfrm>
                        <a:off x="2537010" y="4240306"/>
                        <a:ext cx="286871" cy="295835"/>
                      </a:xfrm>
                      <a:prstGeom prst="flowChartConnector">
                        <a:avLst/>
                      </a:prstGeom>
                      <a:solidFill>
                        <a:srgbClr val="FF0000"/>
                      </a:solidFill>
                      <a:ln w="1270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>
                          <a:defRPr/>
                        </a:pPr>
                        <a:endParaRPr lang="zh-CN" altLang="en-US" kern="0">
                          <a:solidFill>
                            <a:prstClr val="white"/>
                          </a:solidFill>
                          <a:latin typeface="Calibri" panose="020F0502020204030204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799" name="流程图: 联系 798"/>
                      <p:cNvSpPr/>
                      <p:nvPr/>
                    </p:nvSpPr>
                    <p:spPr>
                      <a:xfrm>
                        <a:off x="2151528" y="4240306"/>
                        <a:ext cx="286871" cy="295835"/>
                      </a:xfrm>
                      <a:prstGeom prst="flowChartConnector">
                        <a:avLst/>
                      </a:prstGeom>
                      <a:solidFill>
                        <a:srgbClr val="FF0000"/>
                      </a:solidFill>
                      <a:ln w="1270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>
                          <a:defRPr/>
                        </a:pPr>
                        <a:endParaRPr lang="zh-CN" altLang="en-US" kern="0">
                          <a:solidFill>
                            <a:prstClr val="white"/>
                          </a:solidFill>
                          <a:latin typeface="Calibri" panose="020F0502020204030204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800" name="流程图: 联系 799"/>
                      <p:cNvSpPr/>
                      <p:nvPr/>
                    </p:nvSpPr>
                    <p:spPr>
                      <a:xfrm>
                        <a:off x="1748116" y="4240306"/>
                        <a:ext cx="286871" cy="295835"/>
                      </a:xfrm>
                      <a:prstGeom prst="flowChartConnector">
                        <a:avLst/>
                      </a:prstGeom>
                      <a:solidFill>
                        <a:srgbClr val="FF0000"/>
                      </a:solidFill>
                      <a:ln w="1270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>
                          <a:defRPr/>
                        </a:pPr>
                        <a:endParaRPr lang="zh-CN" altLang="en-US" kern="0">
                          <a:solidFill>
                            <a:prstClr val="white"/>
                          </a:solidFill>
                          <a:latin typeface="Calibri" panose="020F0502020204030204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  <p:sp>
                  <p:nvSpPr>
                    <p:cNvPr id="793" name="流程图: 联系 792"/>
                    <p:cNvSpPr/>
                    <p:nvPr/>
                  </p:nvSpPr>
                  <p:spPr>
                    <a:xfrm>
                      <a:off x="1389519" y="2888412"/>
                      <a:ext cx="286871" cy="295835"/>
                    </a:xfrm>
                    <a:prstGeom prst="flowChartConnector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zh-CN" altLang="en-US" kern="0">
                        <a:solidFill>
                          <a:prstClr val="white"/>
                        </a:solidFill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794" name="流程图: 联系 793"/>
                    <p:cNvSpPr/>
                    <p:nvPr/>
                  </p:nvSpPr>
                  <p:spPr>
                    <a:xfrm>
                      <a:off x="986107" y="2888412"/>
                      <a:ext cx="286871" cy="295835"/>
                    </a:xfrm>
                    <a:prstGeom prst="flowChartConnector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zh-CN" altLang="en-US" kern="0">
                        <a:solidFill>
                          <a:prstClr val="white"/>
                        </a:solidFill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795" name="流程图: 联系 794"/>
                    <p:cNvSpPr/>
                    <p:nvPr/>
                  </p:nvSpPr>
                  <p:spPr>
                    <a:xfrm>
                      <a:off x="600625" y="2888412"/>
                      <a:ext cx="286871" cy="295835"/>
                    </a:xfrm>
                    <a:prstGeom prst="flowChartConnector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zh-CN" altLang="en-US" kern="0">
                        <a:solidFill>
                          <a:prstClr val="white"/>
                        </a:solidFill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796" name="流程图: 联系 795"/>
                    <p:cNvSpPr/>
                    <p:nvPr/>
                  </p:nvSpPr>
                  <p:spPr>
                    <a:xfrm>
                      <a:off x="197213" y="2888412"/>
                      <a:ext cx="286871" cy="295835"/>
                    </a:xfrm>
                    <a:prstGeom prst="flowChartConnector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zh-CN" altLang="en-US" kern="0">
                        <a:solidFill>
                          <a:prstClr val="white"/>
                        </a:solidFill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791" name="文本框 790"/>
                  <p:cNvSpPr txBox="1"/>
                  <p:nvPr/>
                </p:nvSpPr>
                <p:spPr>
                  <a:xfrm>
                    <a:off x="2895598" y="4604267"/>
                    <a:ext cx="788894" cy="46305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altLang="zh-CN" kern="0" dirty="0">
                        <a:solidFill>
                          <a:prstClr val="black"/>
                        </a:solidFill>
                        <a:latin typeface="Calibri" panose="020F0502020204030204"/>
                        <a:ea typeface="宋体" panose="02010600030101010101" pitchFamily="2" charset="-122"/>
                      </a:rPr>
                      <a:t>……</a:t>
                    </a:r>
                    <a:endParaRPr lang="zh-CN" altLang="en-US" kern="0" dirty="0">
                      <a:solidFill>
                        <a:prstClr val="black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787" name="文本框 786"/>
                <p:cNvSpPr txBox="1"/>
                <p:nvPr/>
              </p:nvSpPr>
              <p:spPr>
                <a:xfrm>
                  <a:off x="1908501" y="2588523"/>
                  <a:ext cx="892943" cy="493060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kern="0" dirty="0">
                      <a:solidFill>
                        <a:prstClr val="black"/>
                      </a:solidFill>
                      <a:latin typeface="Calibri" panose="020F0502020204030204"/>
                      <a:ea typeface="宋体" panose="02010600030101010101" pitchFamily="2" charset="-122"/>
                    </a:rPr>
                    <a:t>……</a:t>
                  </a:r>
                  <a:endParaRPr lang="zh-CN" altLang="en-US" kern="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88" name="文本框 787"/>
                <p:cNvSpPr txBox="1"/>
                <p:nvPr/>
              </p:nvSpPr>
              <p:spPr>
                <a:xfrm>
                  <a:off x="3954712" y="2590098"/>
                  <a:ext cx="892943" cy="493060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kern="0" dirty="0">
                      <a:solidFill>
                        <a:prstClr val="black"/>
                      </a:solidFill>
                      <a:latin typeface="Calibri" panose="020F0502020204030204"/>
                      <a:ea typeface="宋体" panose="02010600030101010101" pitchFamily="2" charset="-122"/>
                    </a:rPr>
                    <a:t>……</a:t>
                  </a:r>
                  <a:endParaRPr lang="zh-CN" altLang="en-US" kern="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89" name="文本框 788"/>
                <p:cNvSpPr txBox="1"/>
                <p:nvPr/>
              </p:nvSpPr>
              <p:spPr>
                <a:xfrm>
                  <a:off x="6265354" y="2588522"/>
                  <a:ext cx="892943" cy="493060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kern="0" dirty="0">
                      <a:solidFill>
                        <a:prstClr val="black"/>
                      </a:solidFill>
                      <a:latin typeface="Calibri" panose="020F0502020204030204"/>
                      <a:ea typeface="宋体" panose="02010600030101010101" pitchFamily="2" charset="-122"/>
                    </a:rPr>
                    <a:t>……</a:t>
                  </a:r>
                  <a:endParaRPr lang="zh-CN" altLang="en-US" kern="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770" name="文本框 769"/>
            <p:cNvSpPr txBox="1"/>
            <p:nvPr/>
          </p:nvSpPr>
          <p:spPr>
            <a:xfrm>
              <a:off x="7251749" y="2453483"/>
              <a:ext cx="730549" cy="39326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>
                <a:defRPr/>
              </a:pPr>
              <a:r>
                <a:rPr lang="en-US" altLang="zh-CN" kern="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……</a:t>
              </a:r>
              <a:endParaRPr lang="zh-CN" altLang="en-US" kern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71" name="右大括号 770"/>
            <p:cNvSpPr/>
            <p:nvPr/>
          </p:nvSpPr>
          <p:spPr>
            <a:xfrm rot="5400000">
              <a:off x="2642572" y="3135194"/>
              <a:ext cx="215658" cy="2891038"/>
            </a:xfrm>
            <a:prstGeom prst="rightBrace">
              <a:avLst/>
            </a:prstGeom>
            <a:noFill/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72" name="右大括号 771"/>
            <p:cNvSpPr/>
            <p:nvPr/>
          </p:nvSpPr>
          <p:spPr>
            <a:xfrm rot="5400000">
              <a:off x="4764246" y="4457760"/>
              <a:ext cx="190676" cy="245906"/>
            </a:xfrm>
            <a:prstGeom prst="rightBrace">
              <a:avLst/>
            </a:prstGeom>
            <a:noFill/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73" name="文本框 772"/>
            <p:cNvSpPr txBox="1"/>
            <p:nvPr/>
          </p:nvSpPr>
          <p:spPr>
            <a:xfrm>
              <a:off x="1763394" y="4688542"/>
              <a:ext cx="21631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1600" kern="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Attention </a:t>
              </a:r>
              <a:r>
                <a:rPr lang="zh-CN" altLang="en-US" sz="1600" kern="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左视野为 </a:t>
              </a:r>
              <a:r>
                <a:rPr lang="en-US" altLang="zh-CN" sz="1600" kern="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16</a:t>
              </a:r>
              <a:endParaRPr lang="zh-CN" altLang="en-US" sz="1600" kern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74" name="文本框 773"/>
            <p:cNvSpPr txBox="1"/>
            <p:nvPr/>
          </p:nvSpPr>
          <p:spPr>
            <a:xfrm>
              <a:off x="4654432" y="4676050"/>
              <a:ext cx="2090334" cy="351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1600" kern="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Attention </a:t>
              </a:r>
              <a:r>
                <a:rPr lang="zh-CN" altLang="en-US" sz="1600" kern="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右视野为</a:t>
              </a:r>
              <a:r>
                <a:rPr lang="en-US" altLang="zh-CN" sz="1600" kern="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lang="zh-CN" altLang="en-US" sz="1600" kern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75" name="矩形 774"/>
            <p:cNvSpPr/>
            <p:nvPr/>
          </p:nvSpPr>
          <p:spPr>
            <a:xfrm>
              <a:off x="4381277" y="1809958"/>
              <a:ext cx="333113" cy="2878584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76" name="右大括号 775"/>
            <p:cNvSpPr/>
            <p:nvPr/>
          </p:nvSpPr>
          <p:spPr>
            <a:xfrm rot="5400000">
              <a:off x="4446929" y="4808805"/>
              <a:ext cx="190676" cy="245906"/>
            </a:xfrm>
            <a:prstGeom prst="rightBrace">
              <a:avLst/>
            </a:prstGeom>
            <a:noFill/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77" name="文本框 776"/>
            <p:cNvSpPr txBox="1"/>
            <p:nvPr/>
          </p:nvSpPr>
          <p:spPr>
            <a:xfrm>
              <a:off x="3889718" y="5055756"/>
              <a:ext cx="14899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1600" kern="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Attention </a:t>
              </a:r>
              <a:r>
                <a:rPr lang="zh-CN" altLang="en-US" sz="1600" kern="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主窗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857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="" xmlns:a16="http://schemas.microsoft.com/office/drawing/2014/main" id="{D081CAA8-BAE3-49B5-8AED-4C1F2EB96BAF}"/>
              </a:ext>
            </a:extLst>
          </p:cNvPr>
          <p:cNvGrpSpPr/>
          <p:nvPr/>
        </p:nvGrpSpPr>
        <p:grpSpPr>
          <a:xfrm>
            <a:off x="1847531" y="144021"/>
            <a:ext cx="534283" cy="534283"/>
            <a:chOff x="2123728" y="1579724"/>
            <a:chExt cx="1197175" cy="1197175"/>
          </a:xfrm>
          <a:effectLst/>
        </p:grpSpPr>
        <p:sp>
          <p:nvSpPr>
            <p:cNvPr id="46" name="同心圆 15">
              <a:extLst>
                <a:ext uri="{FF2B5EF4-FFF2-40B4-BE49-F238E27FC236}">
                  <a16:creationId xmlns="" xmlns:a16="http://schemas.microsoft.com/office/drawing/2014/main" id="{F2E70849-D600-4D84-850F-343DDC6662E4}"/>
                </a:ext>
              </a:extLst>
            </p:cNvPr>
            <p:cNvSpPr/>
            <p:nvPr/>
          </p:nvSpPr>
          <p:spPr>
            <a:xfrm>
              <a:off x="2123728" y="1579724"/>
              <a:ext cx="1197175" cy="1197175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/>
              </a:endParaRPr>
            </a:p>
          </p:txBody>
        </p:sp>
        <p:pic>
          <p:nvPicPr>
            <p:cNvPr id="47" name="图形 102" descr="庭院">
              <a:extLst>
                <a:ext uri="{FF2B5EF4-FFF2-40B4-BE49-F238E27FC236}">
                  <a16:creationId xmlns="" xmlns:a16="http://schemas.microsoft.com/office/drawing/2014/main" id="{1EE5FAC3-715C-4610-ACD8-FF7783595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2356200" y="1782271"/>
              <a:ext cx="732229" cy="732229"/>
            </a:xfrm>
            <a:prstGeom prst="rect">
              <a:avLst/>
            </a:prstGeom>
          </p:spPr>
        </p:pic>
      </p:grpSp>
      <p:sp>
        <p:nvSpPr>
          <p:cNvPr id="16" name="矩形 15"/>
          <p:cNvSpPr/>
          <p:nvPr/>
        </p:nvSpPr>
        <p:spPr>
          <a:xfrm>
            <a:off x="1883312" y="1045079"/>
            <a:ext cx="3164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RNN-T</a:t>
            </a:r>
            <a:r>
              <a:rPr lang="zh-CN" altLang="en-US" dirty="0"/>
              <a:t>模型计算剖析</a:t>
            </a:r>
            <a:endParaRPr lang="en-US" altLang="zh-CN" dirty="0"/>
          </a:p>
        </p:txBody>
      </p:sp>
      <p:grpSp>
        <p:nvGrpSpPr>
          <p:cNvPr id="53" name="组合 52"/>
          <p:cNvGrpSpPr/>
          <p:nvPr/>
        </p:nvGrpSpPr>
        <p:grpSpPr>
          <a:xfrm>
            <a:off x="1811512" y="1942288"/>
            <a:ext cx="3420392" cy="576064"/>
            <a:chOff x="4788024" y="1556792"/>
            <a:chExt cx="2833464" cy="57606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" name="矩形 4"/>
            <p:cNvSpPr/>
            <p:nvPr/>
          </p:nvSpPr>
          <p:spPr bwMode="auto">
            <a:xfrm>
              <a:off x="4788024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4930699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5092824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5245224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5397624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5550024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5702424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5854824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6482680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6625355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6787480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6939880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7092280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7244680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7397080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7549480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5966139" y="1647762"/>
              <a:ext cx="752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……</a:t>
              </a:r>
              <a:endParaRPr lang="zh-CN" altLang="en-US" b="1" dirty="0"/>
            </a:p>
          </p:txBody>
        </p:sp>
      </p:grpSp>
      <p:sp>
        <p:nvSpPr>
          <p:cNvPr id="7" name="左大括号 6"/>
          <p:cNvSpPr/>
          <p:nvPr/>
        </p:nvSpPr>
        <p:spPr bwMode="auto">
          <a:xfrm rot="-5400000">
            <a:off x="2594442" y="1778176"/>
            <a:ext cx="270345" cy="1836240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左大括号 131"/>
          <p:cNvSpPr/>
          <p:nvPr/>
        </p:nvSpPr>
        <p:spPr bwMode="auto">
          <a:xfrm rot="-5400000">
            <a:off x="3098498" y="2014041"/>
            <a:ext cx="270345" cy="1836240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左大括号 132"/>
          <p:cNvSpPr/>
          <p:nvPr/>
        </p:nvSpPr>
        <p:spPr bwMode="auto">
          <a:xfrm rot="-5400000">
            <a:off x="3638595" y="2191984"/>
            <a:ext cx="270345" cy="1836240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文本框 134"/>
          <p:cNvSpPr txBox="1"/>
          <p:nvPr/>
        </p:nvSpPr>
        <p:spPr>
          <a:xfrm>
            <a:off x="4142153" y="3095911"/>
            <a:ext cx="108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09090" y="1737224"/>
            <a:ext cx="5179525" cy="308670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570228" y="4823937"/>
            <a:ext cx="30572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19191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RNN-T</a:t>
            </a:r>
            <a:r>
              <a:rPr lang="zh-CN" altLang="en-US" sz="1400" b="1" dirty="0">
                <a:solidFill>
                  <a:srgbClr val="19191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 </a:t>
            </a:r>
            <a:r>
              <a:rPr lang="en-US" altLang="zh-CN" sz="1400" b="1" dirty="0">
                <a:solidFill>
                  <a:srgbClr val="19191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Lite</a:t>
            </a:r>
            <a:r>
              <a:rPr lang="zh-CN" altLang="en-US" sz="1400" b="1" dirty="0">
                <a:solidFill>
                  <a:srgbClr val="19191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引擎前向计算框架图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 bwMode="auto">
          <a:xfrm>
            <a:off x="5447928" y="2518352"/>
            <a:ext cx="1512168" cy="54898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 bwMode="auto">
          <a:xfrm>
            <a:off x="7097005" y="2512234"/>
            <a:ext cx="1573323" cy="54898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 bwMode="auto">
          <a:xfrm>
            <a:off x="6198782" y="3661825"/>
            <a:ext cx="1697418" cy="54898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3130290" y="3394086"/>
            <a:ext cx="12869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19191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在线化送数据</a:t>
            </a:r>
            <a:endParaRPr lang="zh-CN" altLang="en-US" sz="1400" dirty="0"/>
          </a:p>
        </p:txBody>
      </p:sp>
      <p:sp>
        <p:nvSpPr>
          <p:cNvPr id="140" name="文本框 139"/>
          <p:cNvSpPr txBox="1"/>
          <p:nvPr/>
        </p:nvSpPr>
        <p:spPr>
          <a:xfrm>
            <a:off x="1711397" y="155679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音频帧</a:t>
            </a:r>
          </a:p>
        </p:txBody>
      </p:sp>
      <p:sp>
        <p:nvSpPr>
          <p:cNvPr id="37" name="TextBox 40">
            <a:extLst>
              <a:ext uri="{FF2B5EF4-FFF2-40B4-BE49-F238E27FC236}">
                <a16:creationId xmlns=""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2500589" y="144021"/>
            <a:ext cx="2475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en-US" altLang="zh-CN" sz="3200" b="1" kern="0" spc="300" dirty="0">
                <a:latin typeface="微软雅黑"/>
                <a:cs typeface="Lato Black" charset="0"/>
              </a:rPr>
              <a:t>RNNT</a:t>
            </a:r>
            <a:r>
              <a:rPr lang="zh-CN" altLang="en-US" sz="3200" b="1" kern="0" spc="300" dirty="0">
                <a:latin typeface="微软雅黑"/>
                <a:cs typeface="Lato Black" charset="0"/>
              </a:rPr>
              <a:t>方案</a:t>
            </a:r>
            <a:endParaRPr lang="en-US" sz="3200" b="1" kern="0" spc="300" dirty="0">
              <a:latin typeface="微软雅黑"/>
              <a:cs typeface="Lato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94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2" grpId="0" animBg="1"/>
      <p:bldP spid="133" grpId="0" animBg="1"/>
      <p:bldP spid="135" grpId="0"/>
      <p:bldP spid="11" grpId="0"/>
      <p:bldP spid="12" grpId="0" animBg="1"/>
      <p:bldP spid="136" grpId="0" animBg="1"/>
      <p:bldP spid="137" grpId="0" animBg="1"/>
      <p:bldP spid="138" grpId="0"/>
      <p:bldP spid="1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/>
          <p:cNvGrpSpPr/>
          <p:nvPr/>
        </p:nvGrpSpPr>
        <p:grpSpPr>
          <a:xfrm>
            <a:off x="2999663" y="2877898"/>
            <a:ext cx="1556665" cy="1480015"/>
            <a:chOff x="1302305" y="2020643"/>
            <a:chExt cx="1197175" cy="1197175"/>
          </a:xfrm>
        </p:grpSpPr>
        <p:grpSp>
          <p:nvGrpSpPr>
            <p:cNvPr id="105" name="组合 104"/>
            <p:cNvGrpSpPr/>
            <p:nvPr/>
          </p:nvGrpSpPr>
          <p:grpSpPr>
            <a:xfrm>
              <a:off x="1302305" y="2020643"/>
              <a:ext cx="1197175" cy="119717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7" name="同心圆 10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rgbClr val="FFFFFF"/>
                  </a:gs>
                  <a:gs pos="55000">
                    <a:srgbClr val="FFFFFF">
                      <a:lumMod val="95000"/>
                    </a:srgbClr>
                  </a:gs>
                  <a:gs pos="100000">
                    <a:srgbClr val="FFFFFF">
                      <a:lumMod val="65000"/>
                    </a:srgbClr>
                  </a:gs>
                </a:gsLst>
                <a:lin ang="81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>
                  <a:solidFill>
                    <a:srgbClr val="000000"/>
                  </a:solidFill>
                  <a:latin typeface="Arial Unicode MS"/>
                  <a:ea typeface="黑体" panose="02010609060101010101" charset="-122"/>
                </a:endParaRPr>
              </a:p>
            </p:txBody>
          </p:sp>
          <p:sp>
            <p:nvSpPr>
              <p:cNvPr id="108" name="椭圆 10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51000">
                    <a:srgbClr val="FFFFFF">
                      <a:lumMod val="9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89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>
                  <a:solidFill>
                    <a:srgbClr val="FFFFFF"/>
                  </a:solidFill>
                  <a:latin typeface="Arial Unicode MS"/>
                  <a:ea typeface="黑体" panose="02010609060101010101" charset="-122"/>
                </a:endParaRPr>
              </a:p>
            </p:txBody>
          </p:sp>
        </p:grpSp>
        <p:sp>
          <p:nvSpPr>
            <p:cNvPr id="106" name="TextBox 70"/>
            <p:cNvSpPr txBox="1"/>
            <p:nvPr/>
          </p:nvSpPr>
          <p:spPr>
            <a:xfrm>
              <a:off x="1393021" y="2373758"/>
              <a:ext cx="1031040" cy="4481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457200">
                <a:defRPr/>
              </a:pPr>
              <a:r>
                <a:rPr lang="zh-CN" altLang="en-US" sz="36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Ebrima" panose="02000000000000000000" pitchFamily="2" charset="0"/>
                </a:rPr>
                <a:t>目录</a:t>
              </a: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440224" y="1268767"/>
            <a:ext cx="4101695" cy="725075"/>
            <a:chOff x="3628189" y="1129586"/>
            <a:chExt cx="4101695" cy="599235"/>
          </a:xfrm>
        </p:grpSpPr>
        <p:sp>
          <p:nvSpPr>
            <p:cNvPr id="75" name="圆角矩形 74"/>
            <p:cNvSpPr/>
            <p:nvPr/>
          </p:nvSpPr>
          <p:spPr>
            <a:xfrm>
              <a:off x="3628189" y="1129586"/>
              <a:ext cx="4101695" cy="59923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45000">
                  <a:srgbClr val="FFFFFF"/>
                </a:gs>
                <a:gs pos="100000">
                  <a:srgbClr val="FFFFFF">
                    <a:lumMod val="85000"/>
                  </a:srgbClr>
                </a:gs>
              </a:gsLst>
              <a:lin ang="18000000" scaled="0"/>
              <a:tileRect/>
            </a:gradFill>
            <a:ln w="6350" cap="flat" cmpd="sng" algn="ctr">
              <a:gradFill>
                <a:gsLst>
                  <a:gs pos="0">
                    <a:srgbClr val="FFFFFF">
                      <a:lumMod val="85000"/>
                    </a:srgbClr>
                  </a:gs>
                  <a:gs pos="100000">
                    <a:srgbClr val="FFFFFF"/>
                  </a:gs>
                </a:gsLst>
                <a:lin ang="17400000" scaled="0"/>
              </a:gradFill>
              <a:prstDash val="solid"/>
              <a:miter lim="800000"/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sz="105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黑体" panose="02010609060101010101" charset="-122"/>
              </a:endParaRPr>
            </a:p>
          </p:txBody>
        </p:sp>
        <p:sp>
          <p:nvSpPr>
            <p:cNvPr id="76" name="圆角矩形 113"/>
            <p:cNvSpPr/>
            <p:nvPr/>
          </p:nvSpPr>
          <p:spPr>
            <a:xfrm>
              <a:off x="3707358" y="1218924"/>
              <a:ext cx="3920826" cy="434740"/>
            </a:xfrm>
            <a:prstGeom prst="roundRect">
              <a:avLst>
                <a:gd name="adj" fmla="val 50000"/>
              </a:avLst>
            </a:prstGeom>
            <a:solidFill>
              <a:srgbClr val="1F8A70"/>
            </a:solidFill>
            <a:ln w="6350" cap="flat" cmpd="sng" algn="ctr">
              <a:noFill/>
              <a:prstDash val="solid"/>
              <a:miter lim="800000"/>
            </a:ln>
            <a:effectLst>
              <a:innerShdw blurRad="63500" dist="50800" dir="16200000">
                <a:prstClr val="black">
                  <a:alpha val="32000"/>
                </a:prstClr>
              </a:inn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zh-CN" altLang="en-US" sz="2500" kern="0" dirty="0">
                  <a:solidFill>
                    <a:schemeClr val="bg1"/>
                  </a:solidFill>
                  <a:latin typeface="+mj-ea"/>
                </a:rPr>
                <a:t>背景</a:t>
              </a: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4551375" y="3163169"/>
            <a:ext cx="265562" cy="26556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8" name="同心圆 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 panose="02010609060101010101" charset="-122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89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FFFFFF"/>
                </a:solidFill>
                <a:latin typeface="Arial Unicode MS"/>
                <a:ea typeface="黑体" panose="02010609060101010101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927648" y="4323342"/>
            <a:ext cx="329802" cy="32980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1" name="同心圆 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 panose="02010609060101010101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89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FFFFFF"/>
                </a:solidFill>
                <a:latin typeface="Arial Unicode MS"/>
                <a:ea typeface="黑体" panose="02010609060101010101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3997530" y="4765235"/>
            <a:ext cx="295896" cy="29589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4" name="同心圆 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 panose="02010609060101010101" charset="-122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89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FFFFFF"/>
                </a:solidFill>
                <a:latin typeface="Arial Unicode MS"/>
                <a:ea typeface="黑体" panose="02010609060101010101" charset="-122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748088" y="2535671"/>
            <a:ext cx="509135" cy="50913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7" name="同心圆 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 panose="02010609060101010101" charset="-122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89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FFFFFF"/>
                </a:solidFill>
                <a:latin typeface="Arial Unicode MS"/>
                <a:ea typeface="黑体" panose="02010609060101010101" charset="-122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3882143" y="2442503"/>
            <a:ext cx="329363" cy="32936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0" name="同心圆 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 panose="02010609060101010101" charset="-122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89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FFFFFF"/>
                </a:solidFill>
                <a:latin typeface="Arial Unicode MS"/>
                <a:ea typeface="黑体" panose="02010609060101010101" charset="-122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2216465" y="3566427"/>
            <a:ext cx="322211" cy="32221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3" name="同心圆 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 panose="02010609060101010101" charset="-122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89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FFFFFF"/>
                </a:solidFill>
                <a:latin typeface="Arial Unicode MS"/>
                <a:ea typeface="黑体" panose="02010609060101010101" charset="-122"/>
              </a:endParaRPr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8996296" y="1402280"/>
            <a:ext cx="484080" cy="484079"/>
            <a:chOff x="3697823" y="1194997"/>
            <a:chExt cx="484080" cy="484079"/>
          </a:xfrm>
        </p:grpSpPr>
        <p:grpSp>
          <p:nvGrpSpPr>
            <p:cNvPr id="185" name="组合 184"/>
            <p:cNvGrpSpPr/>
            <p:nvPr/>
          </p:nvGrpSpPr>
          <p:grpSpPr>
            <a:xfrm>
              <a:off x="3697823" y="1194997"/>
              <a:ext cx="484080" cy="484079"/>
              <a:chOff x="304800" y="673100"/>
              <a:chExt cx="4000500" cy="400050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87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8" name="椭圆 187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6" name="TextBox 70"/>
            <p:cNvSpPr txBox="1"/>
            <p:nvPr/>
          </p:nvSpPr>
          <p:spPr>
            <a:xfrm>
              <a:off x="3747221" y="1281601"/>
              <a:ext cx="39041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1F8A70"/>
                  </a:solidFill>
                  <a:latin typeface="微软雅黑" panose="020B0503020204020204" pitchFamily="34" charset="-122"/>
                </a:rPr>
                <a:t>01</a:t>
              </a:r>
              <a:endParaRPr lang="zh-CN" altLang="en-US" sz="2000" b="1" dirty="0">
                <a:solidFill>
                  <a:srgbClr val="1F8A70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462209" y="2297234"/>
            <a:ext cx="4101695" cy="725075"/>
            <a:chOff x="3887795" y="2826544"/>
            <a:chExt cx="4101695" cy="725075"/>
          </a:xfrm>
        </p:grpSpPr>
        <p:grpSp>
          <p:nvGrpSpPr>
            <p:cNvPr id="101" name="组合 100"/>
            <p:cNvGrpSpPr/>
            <p:nvPr/>
          </p:nvGrpSpPr>
          <p:grpSpPr>
            <a:xfrm>
              <a:off x="3887795" y="2826544"/>
              <a:ext cx="4101695" cy="725075"/>
              <a:chOff x="3628189" y="1914617"/>
              <a:chExt cx="4101695" cy="599235"/>
            </a:xfrm>
          </p:grpSpPr>
          <p:sp>
            <p:nvSpPr>
              <p:cNvPr id="102" name="圆角矩形 101"/>
              <p:cNvSpPr/>
              <p:nvPr/>
            </p:nvSpPr>
            <p:spPr>
              <a:xfrm>
                <a:off x="3628189" y="1914617"/>
                <a:ext cx="4101695" cy="59923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rgbClr val="FFFFFF"/>
                  </a:gs>
                  <a:gs pos="100000">
                    <a:srgbClr val="FFFFFF">
                      <a:lumMod val="85000"/>
                    </a:srgb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rgbClr val="FFFFFF">
                        <a:lumMod val="85000"/>
                      </a:srgbClr>
                    </a:gs>
                    <a:gs pos="100000">
                      <a:srgbClr val="FFFFFF"/>
                    </a:gs>
                  </a:gsLst>
                  <a:lin ang="17400000" scaled="0"/>
                </a:gradFill>
                <a:prstDash val="solid"/>
                <a:miter lim="800000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sz="1050" kern="0">
                  <a:solidFill>
                    <a:srgbClr val="000000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黑体" panose="02010609060101010101" charset="-122"/>
                </a:endParaRPr>
              </a:p>
            </p:txBody>
          </p:sp>
          <p:sp>
            <p:nvSpPr>
              <p:cNvPr id="103" name="圆角矩形 113"/>
              <p:cNvSpPr/>
              <p:nvPr/>
            </p:nvSpPr>
            <p:spPr>
              <a:xfrm>
                <a:off x="3735780" y="1998773"/>
                <a:ext cx="3910261" cy="434740"/>
              </a:xfrm>
              <a:prstGeom prst="roundRect">
                <a:avLst>
                  <a:gd name="adj" fmla="val 50000"/>
                </a:avLst>
              </a:prstGeom>
              <a:solidFill>
                <a:srgbClr val="7CB554"/>
              </a:solidFill>
              <a:ln w="6350" cap="flat" cmpd="sng" algn="ctr">
                <a:noFill/>
                <a:prstDash val="solid"/>
                <a:miter lim="800000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r>
                  <a:rPr lang="en-US" altLang="zh-CN" sz="2500" kern="0" dirty="0">
                    <a:solidFill>
                      <a:schemeClr val="bg1"/>
                    </a:solidFill>
                    <a:latin typeface="+mj-ea"/>
                  </a:rPr>
                  <a:t>RNNT</a:t>
                </a:r>
                <a:r>
                  <a:rPr lang="zh-CN" altLang="en-US" sz="2500" kern="0" dirty="0">
                    <a:solidFill>
                      <a:schemeClr val="bg1"/>
                    </a:solidFill>
                    <a:latin typeface="+mj-ea"/>
                  </a:rPr>
                  <a:t>方案</a:t>
                </a:r>
              </a:p>
            </p:txBody>
          </p:sp>
        </p:grpSp>
        <p:grpSp>
          <p:nvGrpSpPr>
            <p:cNvPr id="189" name="组合 188"/>
            <p:cNvGrpSpPr/>
            <p:nvPr/>
          </p:nvGrpSpPr>
          <p:grpSpPr>
            <a:xfrm>
              <a:off x="7443874" y="2949352"/>
              <a:ext cx="484080" cy="484079"/>
              <a:chOff x="3697823" y="1976958"/>
              <a:chExt cx="484080" cy="484079"/>
            </a:xfrm>
          </p:grpSpPr>
          <p:grpSp>
            <p:nvGrpSpPr>
              <p:cNvPr id="190" name="组合 189"/>
              <p:cNvGrpSpPr/>
              <p:nvPr/>
            </p:nvGrpSpPr>
            <p:grpSpPr>
              <a:xfrm>
                <a:off x="3697823" y="1976958"/>
                <a:ext cx="484080" cy="484079"/>
                <a:chOff x="304800" y="673100"/>
                <a:chExt cx="4000500" cy="4000500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92" name="同心圆 50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3" name="椭圆 192"/>
                <p:cNvSpPr/>
                <p:nvPr/>
              </p:nvSpPr>
              <p:spPr>
                <a:xfrm>
                  <a:off x="392112" y="760412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91" name="TextBox 70"/>
              <p:cNvSpPr txBox="1"/>
              <p:nvPr/>
            </p:nvSpPr>
            <p:spPr>
              <a:xfrm>
                <a:off x="3761847" y="2058529"/>
                <a:ext cx="39041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rgbClr val="7CB554"/>
                    </a:solidFill>
                    <a:latin typeface="微软雅黑" panose="020B0503020204020204" pitchFamily="34" charset="-122"/>
                  </a:rPr>
                  <a:t>02</a:t>
                </a:r>
                <a:endParaRPr lang="zh-CN" altLang="en-US" sz="2000" b="1" dirty="0">
                  <a:solidFill>
                    <a:srgbClr val="7CB554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5519393" y="3422934"/>
            <a:ext cx="4101695" cy="789663"/>
            <a:chOff x="3879039" y="4384328"/>
            <a:chExt cx="4101695" cy="789663"/>
          </a:xfrm>
        </p:grpSpPr>
        <p:sp>
          <p:nvSpPr>
            <p:cNvPr id="206" name="矩形 205"/>
            <p:cNvSpPr/>
            <p:nvPr/>
          </p:nvSpPr>
          <p:spPr>
            <a:xfrm>
              <a:off x="5685122" y="4384328"/>
              <a:ext cx="18473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57200">
                <a:defRPr/>
              </a:pPr>
              <a:endParaRPr lang="zh-CN" altLang="en-US" sz="2800" kern="0" dirty="0">
                <a:solidFill>
                  <a:srgbClr val="FFFFFF"/>
                </a:solidFill>
                <a:latin typeface="微软雅黑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3879039" y="4448916"/>
              <a:ext cx="4101695" cy="725075"/>
              <a:chOff x="3638661" y="2699651"/>
              <a:chExt cx="4101695" cy="599235"/>
            </a:xfrm>
          </p:grpSpPr>
          <p:sp>
            <p:nvSpPr>
              <p:cNvPr id="61" name="圆角矩形 60"/>
              <p:cNvSpPr/>
              <p:nvPr/>
            </p:nvSpPr>
            <p:spPr>
              <a:xfrm>
                <a:off x="3638661" y="2699651"/>
                <a:ext cx="4101695" cy="59923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rgbClr val="FFFFFF"/>
                  </a:gs>
                  <a:gs pos="100000">
                    <a:srgbClr val="FFFFFF">
                      <a:lumMod val="85000"/>
                    </a:srgb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rgbClr val="FFFFFF">
                        <a:lumMod val="85000"/>
                      </a:srgbClr>
                    </a:gs>
                    <a:gs pos="100000">
                      <a:srgbClr val="FFFFFF"/>
                    </a:gs>
                  </a:gsLst>
                  <a:lin ang="17400000" scaled="0"/>
                </a:gradFill>
                <a:prstDash val="solid"/>
                <a:miter lim="800000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sz="1050" kern="0">
                  <a:solidFill>
                    <a:srgbClr val="000000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黑体" panose="02010609060101010101" charset="-122"/>
                </a:endParaRPr>
              </a:p>
            </p:txBody>
          </p:sp>
          <p:sp>
            <p:nvSpPr>
              <p:cNvPr id="62" name="圆角矩形 113"/>
              <p:cNvSpPr/>
              <p:nvPr/>
            </p:nvSpPr>
            <p:spPr>
              <a:xfrm>
                <a:off x="3697824" y="2788989"/>
                <a:ext cx="3940832" cy="434740"/>
              </a:xfrm>
              <a:prstGeom prst="roundRect">
                <a:avLst>
                  <a:gd name="adj" fmla="val 50000"/>
                </a:avLst>
              </a:prstGeom>
              <a:solidFill>
                <a:srgbClr val="FAC14D"/>
              </a:solidFill>
              <a:ln w="6350" cap="flat" cmpd="sng" algn="ctr">
                <a:noFill/>
                <a:prstDash val="solid"/>
                <a:miter lim="800000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r>
                  <a:rPr lang="en-US" altLang="zh-CN" sz="2500" kern="0" dirty="0">
                    <a:solidFill>
                      <a:srgbClr val="FFFFFF"/>
                    </a:solidFill>
                    <a:latin typeface="微软雅黑"/>
                  </a:rPr>
                  <a:t>RNNT</a:t>
                </a:r>
                <a:r>
                  <a:rPr lang="zh-CN" altLang="en-US" sz="2500" kern="0" dirty="0">
                    <a:solidFill>
                      <a:srgbClr val="FFFFFF"/>
                    </a:solidFill>
                    <a:latin typeface="微软雅黑"/>
                  </a:rPr>
                  <a:t>优化</a:t>
                </a: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7404670" y="4575559"/>
              <a:ext cx="484080" cy="484079"/>
              <a:chOff x="3697823" y="2766755"/>
              <a:chExt cx="484080" cy="484079"/>
            </a:xfrm>
          </p:grpSpPr>
          <p:grpSp>
            <p:nvGrpSpPr>
              <p:cNvPr id="64" name="组合 63"/>
              <p:cNvGrpSpPr/>
              <p:nvPr/>
            </p:nvGrpSpPr>
            <p:grpSpPr>
              <a:xfrm>
                <a:off x="3697823" y="2766755"/>
                <a:ext cx="484080" cy="484079"/>
                <a:chOff x="304800" y="673100"/>
                <a:chExt cx="4000500" cy="4000500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6" name="同心圆 50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椭圆 66"/>
                <p:cNvSpPr/>
                <p:nvPr/>
              </p:nvSpPr>
              <p:spPr>
                <a:xfrm>
                  <a:off x="392112" y="760412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5" name="TextBox 70"/>
              <p:cNvSpPr txBox="1"/>
              <p:nvPr/>
            </p:nvSpPr>
            <p:spPr>
              <a:xfrm>
                <a:off x="3747221" y="2871502"/>
                <a:ext cx="39041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rgbClr val="FAC14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000" b="1" dirty="0">
                  <a:solidFill>
                    <a:srgbClr val="FAC1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矩形 67"/>
            <p:cNvSpPr/>
            <p:nvPr/>
          </p:nvSpPr>
          <p:spPr>
            <a:xfrm>
              <a:off x="5837522" y="4536728"/>
              <a:ext cx="18473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57200">
                <a:defRPr/>
              </a:pPr>
              <a:endParaRPr lang="zh-CN" altLang="en-US" sz="2800" kern="0" dirty="0">
                <a:solidFill>
                  <a:schemeClr val="bg1"/>
                </a:solidFill>
                <a:latin typeface="+mj-ea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519392" y="4518350"/>
            <a:ext cx="4101695" cy="789663"/>
            <a:chOff x="3879039" y="4384328"/>
            <a:chExt cx="4101695" cy="789663"/>
          </a:xfrm>
        </p:grpSpPr>
        <p:sp>
          <p:nvSpPr>
            <p:cNvPr id="54" name="矩形 53"/>
            <p:cNvSpPr/>
            <p:nvPr/>
          </p:nvSpPr>
          <p:spPr>
            <a:xfrm>
              <a:off x="5685122" y="4384328"/>
              <a:ext cx="18473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57200">
                <a:defRPr/>
              </a:pPr>
              <a:endParaRPr lang="zh-CN" altLang="en-US" sz="2800" kern="0" dirty="0">
                <a:solidFill>
                  <a:srgbClr val="FFFFFF"/>
                </a:solidFill>
                <a:latin typeface="微软雅黑"/>
              </a:endParaRP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3879039" y="4448916"/>
              <a:ext cx="4101695" cy="725075"/>
              <a:chOff x="3638661" y="2699651"/>
              <a:chExt cx="4101695" cy="599235"/>
            </a:xfrm>
          </p:grpSpPr>
          <p:sp>
            <p:nvSpPr>
              <p:cNvPr id="71" name="圆角矩形 70"/>
              <p:cNvSpPr/>
              <p:nvPr/>
            </p:nvSpPr>
            <p:spPr>
              <a:xfrm>
                <a:off x="3638661" y="2699651"/>
                <a:ext cx="4101695" cy="59923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rgbClr val="FFFFFF"/>
                  </a:gs>
                  <a:gs pos="100000">
                    <a:srgbClr val="FFFFFF">
                      <a:lumMod val="85000"/>
                    </a:srgb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rgbClr val="FFFFFF">
                        <a:lumMod val="85000"/>
                      </a:srgbClr>
                    </a:gs>
                    <a:gs pos="100000">
                      <a:srgbClr val="FFFFFF"/>
                    </a:gs>
                  </a:gsLst>
                  <a:lin ang="17400000" scaled="0"/>
                </a:gradFill>
                <a:prstDash val="solid"/>
                <a:miter lim="800000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sz="1050" kern="0">
                  <a:solidFill>
                    <a:srgbClr val="000000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黑体" panose="02010609060101010101" charset="-122"/>
                </a:endParaRPr>
              </a:p>
            </p:txBody>
          </p:sp>
          <p:sp>
            <p:nvSpPr>
              <p:cNvPr id="72" name="圆角矩形 113"/>
              <p:cNvSpPr/>
              <p:nvPr/>
            </p:nvSpPr>
            <p:spPr>
              <a:xfrm>
                <a:off x="3697824" y="2788989"/>
                <a:ext cx="3940832" cy="434740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r>
                  <a:rPr lang="zh-CN" altLang="en-US" sz="2500" kern="0" dirty="0">
                    <a:solidFill>
                      <a:srgbClr val="FFFFFF"/>
                    </a:solidFill>
                    <a:latin typeface="微软雅黑"/>
                  </a:rPr>
                  <a:t>总结</a:t>
                </a:r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7404670" y="4575559"/>
              <a:ext cx="484080" cy="484079"/>
              <a:chOff x="3697823" y="2766755"/>
              <a:chExt cx="484080" cy="484079"/>
            </a:xfrm>
          </p:grpSpPr>
          <p:grpSp>
            <p:nvGrpSpPr>
              <p:cNvPr id="58" name="组合 57"/>
              <p:cNvGrpSpPr/>
              <p:nvPr/>
            </p:nvGrpSpPr>
            <p:grpSpPr>
              <a:xfrm>
                <a:off x="3697823" y="2766755"/>
                <a:ext cx="484080" cy="484079"/>
                <a:chOff x="304800" y="673100"/>
                <a:chExt cx="4000500" cy="4000500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9" name="同心圆 50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椭圆 69"/>
                <p:cNvSpPr/>
                <p:nvPr/>
              </p:nvSpPr>
              <p:spPr>
                <a:xfrm>
                  <a:off x="392112" y="760412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9" name="TextBox 70"/>
              <p:cNvSpPr txBox="1"/>
              <p:nvPr/>
            </p:nvSpPr>
            <p:spPr>
              <a:xfrm>
                <a:off x="3747221" y="2871502"/>
                <a:ext cx="39041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0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矩形 56"/>
            <p:cNvSpPr/>
            <p:nvPr/>
          </p:nvSpPr>
          <p:spPr>
            <a:xfrm>
              <a:off x="5837522" y="4536728"/>
              <a:ext cx="18473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57200">
                <a:defRPr/>
              </a:pPr>
              <a:endParaRPr lang="zh-CN" altLang="en-US" sz="2800" kern="0" dirty="0">
                <a:solidFill>
                  <a:schemeClr val="bg1"/>
                </a:solidFill>
                <a:latin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823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新员工入职培训模板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71098</TotalTime>
  <Words>1688</Words>
  <Application>Microsoft Office PowerPoint</Application>
  <PresentationFormat>宽屏</PresentationFormat>
  <Paragraphs>445</Paragraphs>
  <Slides>20</Slides>
  <Notes>20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 Unicode MS</vt:lpstr>
      <vt:lpstr>Lato Black</vt:lpstr>
      <vt:lpstr>黑体</vt:lpstr>
      <vt:lpstr>宋体</vt:lpstr>
      <vt:lpstr>微软雅黑</vt:lpstr>
      <vt:lpstr>Arial</vt:lpstr>
      <vt:lpstr>Calibri</vt:lpstr>
      <vt:lpstr>Calibri Light</vt:lpstr>
      <vt:lpstr>Ebrima</vt:lpstr>
      <vt:lpstr>Times New Roman</vt:lpstr>
      <vt:lpstr>Wingdings</vt:lpstr>
      <vt:lpstr>新员工入职培训模板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Communication 2010专题调研</dc:title>
  <dc:creator>jinchen</dc:creator>
  <cp:lastModifiedBy>朱晓斐</cp:lastModifiedBy>
  <cp:revision>10865</cp:revision>
  <dcterms:created xsi:type="dcterms:W3CDTF">2018-03-25T01:30:00Z</dcterms:created>
  <dcterms:modified xsi:type="dcterms:W3CDTF">2022-08-29T07:13:12Z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