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handoutMasterIdLst>
    <p:handoutMasterId r:id="rId45"/>
  </p:handoutMasterIdLst>
  <p:sldIdLst>
    <p:sldId id="256" r:id="rId2"/>
    <p:sldId id="273" r:id="rId3"/>
    <p:sldId id="338" r:id="rId4"/>
    <p:sldId id="339" r:id="rId5"/>
    <p:sldId id="373" r:id="rId6"/>
    <p:sldId id="372" r:id="rId7"/>
    <p:sldId id="374" r:id="rId8"/>
    <p:sldId id="377" r:id="rId9"/>
    <p:sldId id="375" r:id="rId10"/>
    <p:sldId id="376" r:id="rId11"/>
    <p:sldId id="341" r:id="rId12"/>
    <p:sldId id="345" r:id="rId13"/>
    <p:sldId id="371" r:id="rId14"/>
    <p:sldId id="379" r:id="rId15"/>
    <p:sldId id="380" r:id="rId16"/>
    <p:sldId id="381" r:id="rId17"/>
    <p:sldId id="342" r:id="rId18"/>
    <p:sldId id="354" r:id="rId19"/>
    <p:sldId id="356" r:id="rId20"/>
    <p:sldId id="355" r:id="rId21"/>
    <p:sldId id="358" r:id="rId22"/>
    <p:sldId id="343" r:id="rId23"/>
    <p:sldId id="348" r:id="rId24"/>
    <p:sldId id="360" r:id="rId25"/>
    <p:sldId id="361" r:id="rId26"/>
    <p:sldId id="362" r:id="rId27"/>
    <p:sldId id="363" r:id="rId28"/>
    <p:sldId id="365" r:id="rId29"/>
    <p:sldId id="364" r:id="rId30"/>
    <p:sldId id="344" r:id="rId31"/>
    <p:sldId id="366" r:id="rId32"/>
    <p:sldId id="367" r:id="rId33"/>
    <p:sldId id="368" r:id="rId34"/>
    <p:sldId id="359" r:id="rId35"/>
    <p:sldId id="349" r:id="rId36"/>
    <p:sldId id="369" r:id="rId37"/>
    <p:sldId id="351" r:id="rId38"/>
    <p:sldId id="370" r:id="rId39"/>
    <p:sldId id="352" r:id="rId40"/>
    <p:sldId id="316" r:id="rId41"/>
    <p:sldId id="330" r:id="rId42"/>
    <p:sldId id="301"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5E4"/>
    <a:srgbClr val="9C9CDF"/>
    <a:srgbClr val="FFC000"/>
    <a:srgbClr val="9A0000"/>
    <a:srgbClr val="FFFBDF"/>
    <a:srgbClr val="BCA310"/>
    <a:srgbClr val="E20322"/>
    <a:srgbClr val="7F7F7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0" autoAdjust="0"/>
    <p:restoredTop sz="93893" autoAdjust="0"/>
  </p:normalViewPr>
  <p:slideViewPr>
    <p:cSldViewPr>
      <p:cViewPr varScale="1">
        <p:scale>
          <a:sx n="109" d="100"/>
          <a:sy n="109" d="100"/>
        </p:scale>
        <p:origin x="1794" y="84"/>
      </p:cViewPr>
      <p:guideLst>
        <p:guide orient="horz" pos="2160"/>
        <p:guide pos="2880"/>
      </p:guideLst>
    </p:cSldViewPr>
  </p:slideViewPr>
  <p:notesTextViewPr>
    <p:cViewPr>
      <p:scale>
        <a:sx n="3" d="2"/>
        <a:sy n="3" d="2"/>
      </p:scale>
      <p:origin x="0" y="0"/>
    </p:cViewPr>
  </p:notesTextViewPr>
  <p:notesViewPr>
    <p:cSldViewPr>
      <p:cViewPr varScale="1">
        <p:scale>
          <a:sx n="68" d="100"/>
          <a:sy n="68" d="100"/>
        </p:scale>
        <p:origin x="-28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24CD86-5991-458D-ABA2-D3EA7524E529}" type="datetimeFigureOut">
              <a:rPr lang="zh-CN" altLang="en-US" smtClean="0"/>
              <a:pPr/>
              <a:t>2019/3/14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D32EB7-D24A-47D9-88AC-ABDF2991DFBB}" type="slidenum">
              <a:rPr lang="zh-CN" altLang="en-US" smtClean="0"/>
              <a:pPr/>
              <a:t>‹#›</a:t>
            </a:fld>
            <a:endParaRPr lang="zh-CN" altLang="en-US"/>
          </a:p>
        </p:txBody>
      </p:sp>
    </p:spTree>
    <p:extLst>
      <p:ext uri="{BB962C8B-B14F-4D97-AF65-F5344CB8AC3E}">
        <p14:creationId xmlns:p14="http://schemas.microsoft.com/office/powerpoint/2010/main" val="10550752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E9266-70DF-4BDF-A501-3B1081992CA4}" type="datetimeFigureOut">
              <a:rPr lang="zh-CN" altLang="en-US" smtClean="0"/>
              <a:pPr/>
              <a:t>2019/3/14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172655-3953-4F7B-8757-DC5A9E7D2072}" type="slidenum">
              <a:rPr lang="zh-CN" altLang="en-US" smtClean="0"/>
              <a:pPr/>
              <a:t>‹#›</a:t>
            </a:fld>
            <a:endParaRPr lang="zh-CN" altLang="en-US"/>
          </a:p>
        </p:txBody>
      </p:sp>
    </p:spTree>
    <p:extLst>
      <p:ext uri="{BB962C8B-B14F-4D97-AF65-F5344CB8AC3E}">
        <p14:creationId xmlns:p14="http://schemas.microsoft.com/office/powerpoint/2010/main" val="24526223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xxx.cc/"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xxx.cu/"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xxx.cc/"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xxx.cu/"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xxx.cc/"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xxx.cu/"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xxx.cc/"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xxx.cu/"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xxx.cc/"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xxx.cu/"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uda.sh/"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172655-3953-4F7B-8757-DC5A9E7D2072}" type="slidenum">
              <a:rPr lang="zh-CN" altLang="en-US" smtClean="0"/>
              <a:pPr/>
              <a:t>1</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740207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我们发布了</a:t>
            </a:r>
            <a:r>
              <a:rPr lang="en-US" altLang="zh-CN" dirty="0" smtClean="0"/>
              <a:t>1.0 </a:t>
            </a:r>
            <a:r>
              <a:rPr lang="zh-CN" altLang="en-US" dirty="0" smtClean="0"/>
              <a:t>版本</a:t>
            </a:r>
            <a:endParaRPr lang="en-US" altLang="zh-CN" dirty="0" smtClean="0"/>
          </a:p>
          <a:p>
            <a:pPr marL="228600" indent="-228600">
              <a:buAutoNum type="arabicPeriod"/>
            </a:pPr>
            <a:r>
              <a:rPr lang="zh-CN" altLang="en-US" dirty="0" smtClean="0"/>
              <a:t>完善了文档</a:t>
            </a:r>
            <a:endParaRPr lang="en-US" altLang="zh-CN" dirty="0" smtClean="0"/>
          </a:p>
          <a:p>
            <a:pPr marL="228600" indent="-228600">
              <a:buAutoNum type="arabicPeriod"/>
            </a:pPr>
            <a:r>
              <a:rPr lang="zh-CN" altLang="en-US" dirty="0" smtClean="0"/>
              <a:t>添加了</a:t>
            </a:r>
            <a:r>
              <a:rPr lang="en-US" altLang="zh-CN" dirty="0" smtClean="0"/>
              <a:t>python</a:t>
            </a:r>
            <a:r>
              <a:rPr lang="zh-CN" altLang="en-US" dirty="0" smtClean="0"/>
              <a:t>支持</a:t>
            </a:r>
            <a:endParaRPr lang="en-US" altLang="zh-CN" dirty="0" smtClean="0"/>
          </a:p>
          <a:p>
            <a:pPr marL="228600" indent="-228600">
              <a:buAutoNum type="arabicPeriod"/>
            </a:pPr>
            <a:r>
              <a:rPr lang="en-US" altLang="zh-CN" dirty="0" smtClean="0"/>
              <a:t>Arm</a:t>
            </a:r>
            <a:r>
              <a:rPr lang="zh-CN" altLang="en-US" dirty="0" smtClean="0"/>
              <a:t>端验证了更多网络，在一些情况下效率优于</a:t>
            </a:r>
            <a:r>
              <a:rPr lang="en-US" altLang="zh-CN" dirty="0" err="1" smtClean="0"/>
              <a:t>ncnn</a:t>
            </a:r>
            <a:r>
              <a:rPr lang="zh-CN" altLang="en-US" dirty="0" smtClean="0"/>
              <a:t>方案。</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10</a:t>
            </a:fld>
            <a:endParaRPr lang="zh-CN" altLang="en-US"/>
          </a:p>
        </p:txBody>
      </p:sp>
    </p:spTree>
    <p:extLst>
      <p:ext uri="{BB962C8B-B14F-4D97-AF65-F5344CB8AC3E}">
        <p14:creationId xmlns:p14="http://schemas.microsoft.com/office/powerpoint/2010/main" val="2760481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11</a:t>
            </a:fld>
            <a:endParaRPr lang="zh-CN" altLang="en-US"/>
          </a:p>
        </p:txBody>
      </p:sp>
    </p:spTree>
    <p:extLst>
      <p:ext uri="{BB962C8B-B14F-4D97-AF65-F5344CB8AC3E}">
        <p14:creationId xmlns:p14="http://schemas.microsoft.com/office/powerpoint/2010/main" val="160874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12</a:t>
            </a:fld>
            <a:endParaRPr lang="zh-CN" altLang="en-US"/>
          </a:p>
        </p:txBody>
      </p:sp>
    </p:spTree>
    <p:extLst>
      <p:ext uri="{BB962C8B-B14F-4D97-AF65-F5344CB8AC3E}">
        <p14:creationId xmlns:p14="http://schemas.microsoft.com/office/powerpoint/2010/main" val="43301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13</a:t>
            </a:fld>
            <a:endParaRPr lang="zh-CN" altLang="en-US"/>
          </a:p>
        </p:txBody>
      </p:sp>
    </p:spTree>
    <p:extLst>
      <p:ext uri="{BB962C8B-B14F-4D97-AF65-F5344CB8AC3E}">
        <p14:creationId xmlns:p14="http://schemas.microsoft.com/office/powerpoint/2010/main" val="23710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baseline="0" dirty="0" smtClean="0"/>
              <a:t>在有 </a:t>
            </a:r>
            <a:r>
              <a:rPr lang="en-US" altLang="zh-CN" baseline="0" dirty="0" smtClean="0"/>
              <a:t>Backward </a:t>
            </a:r>
            <a:r>
              <a:rPr lang="zh-CN" altLang="en-US" baseline="0" dirty="0" smtClean="0"/>
              <a:t>反向时的基本算法，从</a:t>
            </a:r>
            <a:r>
              <a:rPr lang="en-US" altLang="zh-CN" baseline="0" dirty="0" err="1" smtClean="0"/>
              <a:t>indexed_graph</a:t>
            </a:r>
            <a:r>
              <a:rPr lang="en-US" altLang="zh-CN" baseline="0" dirty="0" smtClean="0"/>
              <a:t> </a:t>
            </a:r>
            <a:r>
              <a:rPr lang="zh-CN" altLang="en-US" baseline="0" dirty="0" smtClean="0"/>
              <a:t>里的第一个 </a:t>
            </a:r>
            <a:r>
              <a:rPr lang="en-US" altLang="zh-CN" baseline="0" dirty="0" smtClean="0"/>
              <a:t>node </a:t>
            </a:r>
            <a:r>
              <a:rPr lang="zh-CN" altLang="en-US" baseline="0" dirty="0" smtClean="0"/>
              <a:t>开始，一直向前，遍历所有的 </a:t>
            </a:r>
            <a:r>
              <a:rPr lang="en-US" altLang="zh-CN" baseline="0" dirty="0" smtClean="0"/>
              <a:t>node, </a:t>
            </a:r>
            <a:r>
              <a:rPr lang="zh-CN" altLang="en-US" baseline="0" dirty="0" smtClean="0"/>
              <a:t>如果是 </a:t>
            </a:r>
            <a:r>
              <a:rPr lang="en-US" altLang="zh-CN" baseline="0" dirty="0" smtClean="0"/>
              <a:t>OP</a:t>
            </a:r>
            <a:r>
              <a:rPr lang="zh-CN" altLang="en-US" baseline="0" dirty="0" smtClean="0"/>
              <a:t>， 逐个运行 </a:t>
            </a:r>
            <a:r>
              <a:rPr lang="en-US" altLang="zh-CN" baseline="0" dirty="0" err="1" smtClean="0"/>
              <a:t>infershape</a:t>
            </a:r>
            <a:r>
              <a:rPr lang="zh-CN" altLang="en-US" baseline="0" dirty="0" smtClean="0"/>
              <a:t>函数，逐个推导每个 </a:t>
            </a:r>
            <a:r>
              <a:rPr lang="en-US" altLang="zh-CN" baseline="0" dirty="0" smtClean="0"/>
              <a:t>node entry </a:t>
            </a:r>
            <a:r>
              <a:rPr lang="zh-CN" altLang="en-US" baseline="0" dirty="0" smtClean="0"/>
              <a:t>的 </a:t>
            </a:r>
            <a:r>
              <a:rPr lang="en-US" altLang="zh-CN" baseline="0" dirty="0" smtClean="0"/>
              <a:t>shape, </a:t>
            </a:r>
            <a:r>
              <a:rPr lang="zh-CN" altLang="en-US" baseline="0" dirty="0" smtClean="0"/>
              <a:t>能推导出的填入结果，不能继续保持默认值（空），一轮检查下来</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14</a:t>
            </a:fld>
            <a:endParaRPr lang="zh-CN" altLang="en-US"/>
          </a:p>
        </p:txBody>
      </p:sp>
    </p:spTree>
    <p:extLst>
      <p:ext uri="{BB962C8B-B14F-4D97-AF65-F5344CB8AC3E}">
        <p14:creationId xmlns:p14="http://schemas.microsoft.com/office/powerpoint/2010/main" val="1210712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baseline="0" dirty="0" smtClean="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15</a:t>
            </a:fld>
            <a:endParaRPr lang="zh-CN" altLang="en-US"/>
          </a:p>
        </p:txBody>
      </p:sp>
    </p:spTree>
    <p:extLst>
      <p:ext uri="{BB962C8B-B14F-4D97-AF65-F5344CB8AC3E}">
        <p14:creationId xmlns:p14="http://schemas.microsoft.com/office/powerpoint/2010/main" val="1193528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baseline="0" dirty="0" smtClean="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16</a:t>
            </a:fld>
            <a:endParaRPr lang="zh-CN" altLang="en-US"/>
          </a:p>
        </p:txBody>
      </p:sp>
    </p:spTree>
    <p:extLst>
      <p:ext uri="{BB962C8B-B14F-4D97-AF65-F5344CB8AC3E}">
        <p14:creationId xmlns:p14="http://schemas.microsoft.com/office/powerpoint/2010/main" val="104188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17</a:t>
            </a:fld>
            <a:endParaRPr lang="zh-CN" altLang="en-US"/>
          </a:p>
        </p:txBody>
      </p:sp>
    </p:spTree>
    <p:extLst>
      <p:ext uri="{BB962C8B-B14F-4D97-AF65-F5344CB8AC3E}">
        <p14:creationId xmlns:p14="http://schemas.microsoft.com/office/powerpoint/2010/main" val="1956493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a:t>
            </a:r>
            <a:r>
              <a:rPr lang="zh-CN" altLang="en-US" baseline="0" dirty="0" smtClean="0"/>
              <a:t> </a:t>
            </a:r>
            <a:r>
              <a:rPr lang="en-US" altLang="zh-CN" baseline="0" dirty="0" err="1" smtClean="0"/>
              <a:t>MaxEngine</a:t>
            </a:r>
            <a:r>
              <a:rPr lang="en-US" altLang="zh-CN" baseline="0" dirty="0" smtClean="0"/>
              <a:t>-Lite </a:t>
            </a:r>
            <a:r>
              <a:rPr lang="zh-CN" altLang="en-US" baseline="0" dirty="0" smtClean="0"/>
              <a:t>中，存储大致分为两部分。第一部分是 </a:t>
            </a:r>
            <a:r>
              <a:rPr lang="en-US" altLang="zh-CN" baseline="0" dirty="0" smtClean="0"/>
              <a:t>OP </a:t>
            </a:r>
            <a:r>
              <a:rPr lang="zh-CN" altLang="en-US" baseline="0" dirty="0" smtClean="0"/>
              <a:t>所需的固有存储，比如 </a:t>
            </a:r>
            <a:r>
              <a:rPr lang="en-US" altLang="zh-CN" baseline="0" dirty="0" smtClean="0"/>
              <a:t>OP </a:t>
            </a:r>
            <a:r>
              <a:rPr lang="zh-CN" altLang="en-US" baseline="0" dirty="0" smtClean="0"/>
              <a:t>输入输出时 </a:t>
            </a:r>
            <a:r>
              <a:rPr lang="en-US" altLang="zh-CN" baseline="0" dirty="0" smtClean="0"/>
              <a:t>Tensor </a:t>
            </a:r>
            <a:r>
              <a:rPr lang="zh-CN" altLang="en-US" baseline="0" dirty="0" smtClean="0"/>
              <a:t>的存储。</a:t>
            </a:r>
            <a:r>
              <a:rPr lang="zh-CN" altLang="en-US" baseline="0" dirty="0"/>
              <a:t>第二</a:t>
            </a:r>
            <a:r>
              <a:rPr lang="zh-CN" altLang="en-US" baseline="0" dirty="0" smtClean="0"/>
              <a:t>部分是运行时的临时存储，一些</a:t>
            </a:r>
            <a:r>
              <a:rPr lang="en-US" altLang="zh-CN" baseline="0" dirty="0" smtClean="0"/>
              <a:t>OP</a:t>
            </a:r>
            <a:r>
              <a:rPr lang="zh-CN" altLang="en-US" baseline="0" dirty="0" smtClean="0"/>
              <a:t>在前向计算时需要临时空间，这些</a:t>
            </a:r>
            <a:r>
              <a:rPr lang="en-US" altLang="zh-CN" baseline="0" dirty="0" smtClean="0"/>
              <a:t>OP</a:t>
            </a:r>
            <a:r>
              <a:rPr lang="zh-CN" altLang="en-US" baseline="0" dirty="0" smtClean="0"/>
              <a:t>需要开辟额外的存储。</a:t>
            </a:r>
            <a:endParaRPr lang="en-US" altLang="zh-CN" baseline="0" dirty="0" smtClean="0"/>
          </a:p>
          <a:p>
            <a:pPr marL="228600" indent="-228600">
              <a:buAutoNum type="arabicPeriod"/>
            </a:pPr>
            <a:r>
              <a:rPr lang="zh-CN" altLang="en-US" baseline="0" dirty="0" smtClean="0"/>
              <a:t>固定存储和临时存储最终都通过 </a:t>
            </a:r>
            <a:r>
              <a:rPr lang="en-US" altLang="zh-CN" baseline="0" dirty="0" smtClean="0"/>
              <a:t>Storage </a:t>
            </a:r>
            <a:r>
              <a:rPr lang="zh-CN" altLang="en-US" baseline="0" dirty="0" smtClean="0"/>
              <a:t>模块开辟，</a:t>
            </a:r>
            <a:r>
              <a:rPr lang="en-US" altLang="zh-CN" baseline="0" dirty="0" smtClean="0"/>
              <a:t>Storage </a:t>
            </a:r>
            <a:r>
              <a:rPr lang="zh-CN" altLang="en-US" baseline="0" dirty="0" smtClean="0"/>
              <a:t>模块拥有最底层的 </a:t>
            </a:r>
            <a:r>
              <a:rPr lang="en-US" altLang="zh-CN" baseline="0" dirty="0" err="1" smtClean="0"/>
              <a:t>Alloc</a:t>
            </a:r>
            <a:r>
              <a:rPr lang="zh-CN" altLang="en-US" baseline="0" dirty="0" smtClean="0"/>
              <a:t>， </a:t>
            </a:r>
            <a:r>
              <a:rPr lang="en-US" altLang="zh-CN" baseline="0" dirty="0" smtClean="0"/>
              <a:t>Free </a:t>
            </a:r>
            <a:r>
              <a:rPr lang="zh-CN" altLang="en-US" baseline="0" dirty="0" smtClean="0"/>
              <a:t>等函数。</a:t>
            </a:r>
            <a:endParaRPr lang="en-US" altLang="zh-CN" baseline="0" dirty="0" smtClean="0"/>
          </a:p>
          <a:p>
            <a:pPr marL="228600" indent="-228600">
              <a:buAutoNum type="arabicPeriod"/>
            </a:pPr>
            <a:r>
              <a:rPr lang="zh-CN" altLang="en-US" baseline="0" dirty="0" smtClean="0"/>
              <a:t>不同的时，两种存储开辟的上层调用结构不同。</a:t>
            </a:r>
            <a:r>
              <a:rPr lang="en-US" altLang="zh-CN" baseline="0" dirty="0" smtClean="0"/>
              <a:t>OP</a:t>
            </a:r>
            <a:r>
              <a:rPr lang="zh-CN" altLang="en-US" baseline="0" dirty="0" smtClean="0"/>
              <a:t>固定存储在构图，建立 </a:t>
            </a:r>
            <a:r>
              <a:rPr lang="en-US" altLang="zh-CN" baseline="0" dirty="0" smtClean="0"/>
              <a:t>Tensor Blob </a:t>
            </a:r>
            <a:r>
              <a:rPr lang="zh-CN" altLang="en-US" baseline="0" dirty="0" smtClean="0"/>
              <a:t>时分配， </a:t>
            </a:r>
            <a:r>
              <a:rPr lang="en-US" altLang="zh-CN" baseline="0" dirty="0" err="1" smtClean="0"/>
              <a:t>Tensor_blob</a:t>
            </a:r>
            <a:r>
              <a:rPr lang="en-US" altLang="zh-CN" baseline="0" dirty="0" smtClean="0"/>
              <a:t> </a:t>
            </a:r>
            <a:r>
              <a:rPr lang="zh-CN" altLang="en-US" baseline="0" dirty="0" smtClean="0"/>
              <a:t>直接调用 </a:t>
            </a:r>
            <a:r>
              <a:rPr lang="en-US" altLang="zh-CN" baseline="0" dirty="0" smtClean="0"/>
              <a:t>Storage </a:t>
            </a:r>
            <a:r>
              <a:rPr lang="zh-CN" altLang="en-US" baseline="0" dirty="0" smtClean="0"/>
              <a:t>模块。临时存储被归类为一种 </a:t>
            </a:r>
            <a:r>
              <a:rPr lang="en-US" altLang="zh-CN" baseline="0" dirty="0" smtClean="0"/>
              <a:t>Resource </a:t>
            </a:r>
            <a:r>
              <a:rPr lang="zh-CN" altLang="en-US" baseline="0" dirty="0" smtClean="0"/>
              <a:t>资源。在构图时通过 </a:t>
            </a:r>
            <a:r>
              <a:rPr lang="en-US" altLang="zh-CN" baseline="0" dirty="0" smtClean="0"/>
              <a:t>Resource</a:t>
            </a:r>
            <a:r>
              <a:rPr lang="zh-CN" altLang="en-US" baseline="0" dirty="0" smtClean="0"/>
              <a:t>注册（表示存在），但不开辟。在运行时，视</a:t>
            </a:r>
            <a:r>
              <a:rPr lang="en-US" altLang="zh-CN" baseline="0" dirty="0" smtClean="0"/>
              <a:t>OP</a:t>
            </a:r>
            <a:r>
              <a:rPr lang="zh-CN" altLang="en-US" baseline="0" dirty="0" smtClean="0"/>
              <a:t>具体需要开辟对应空间。</a:t>
            </a:r>
            <a:endParaRPr lang="en-US" altLang="zh-CN" baseline="0" dirty="0" smtClean="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18</a:t>
            </a:fld>
            <a:endParaRPr lang="zh-CN" altLang="en-US"/>
          </a:p>
        </p:txBody>
      </p:sp>
    </p:spTree>
    <p:extLst>
      <p:ext uri="{BB962C8B-B14F-4D97-AF65-F5344CB8AC3E}">
        <p14:creationId xmlns:p14="http://schemas.microsoft.com/office/powerpoint/2010/main" val="3627053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a:t>
            </a:r>
            <a:r>
              <a:rPr lang="zh-CN" altLang="en-US" baseline="0" dirty="0" smtClean="0"/>
              <a:t> </a:t>
            </a:r>
            <a:r>
              <a:rPr lang="en-US" altLang="zh-CN" baseline="0" dirty="0" err="1" smtClean="0"/>
              <a:t>MaxEngine</a:t>
            </a:r>
            <a:r>
              <a:rPr lang="en-US" altLang="zh-CN" baseline="0" dirty="0" smtClean="0"/>
              <a:t>-Lite </a:t>
            </a:r>
            <a:r>
              <a:rPr lang="zh-CN" altLang="en-US" baseline="0" dirty="0" smtClean="0"/>
              <a:t>中，存储大致分为两部分。第一部分是 </a:t>
            </a:r>
            <a:r>
              <a:rPr lang="en-US" altLang="zh-CN" baseline="0" dirty="0" smtClean="0"/>
              <a:t>OP </a:t>
            </a:r>
            <a:r>
              <a:rPr lang="zh-CN" altLang="en-US" baseline="0" dirty="0" smtClean="0"/>
              <a:t>所需的固有存储，比如 </a:t>
            </a:r>
            <a:r>
              <a:rPr lang="en-US" altLang="zh-CN" baseline="0" dirty="0" smtClean="0"/>
              <a:t>OP </a:t>
            </a:r>
            <a:r>
              <a:rPr lang="zh-CN" altLang="en-US" baseline="0" dirty="0" smtClean="0"/>
              <a:t>输入输出时 </a:t>
            </a:r>
            <a:r>
              <a:rPr lang="en-US" altLang="zh-CN" baseline="0" dirty="0" smtClean="0"/>
              <a:t>Tensor </a:t>
            </a:r>
            <a:r>
              <a:rPr lang="zh-CN" altLang="en-US" baseline="0" dirty="0" smtClean="0"/>
              <a:t>的存储。</a:t>
            </a:r>
            <a:r>
              <a:rPr lang="zh-CN" altLang="en-US" baseline="0" dirty="0"/>
              <a:t>第二</a:t>
            </a:r>
            <a:r>
              <a:rPr lang="zh-CN" altLang="en-US" baseline="0" dirty="0" smtClean="0"/>
              <a:t>部分是运行时的临时存储，一些</a:t>
            </a:r>
            <a:r>
              <a:rPr lang="en-US" altLang="zh-CN" baseline="0" dirty="0" smtClean="0"/>
              <a:t>OP</a:t>
            </a:r>
            <a:r>
              <a:rPr lang="zh-CN" altLang="en-US" baseline="0" dirty="0" smtClean="0"/>
              <a:t>在前向计算时需要临时空间，这些</a:t>
            </a:r>
            <a:r>
              <a:rPr lang="en-US" altLang="zh-CN" baseline="0" dirty="0" smtClean="0"/>
              <a:t>OP</a:t>
            </a:r>
            <a:r>
              <a:rPr lang="zh-CN" altLang="en-US" baseline="0" dirty="0" smtClean="0"/>
              <a:t>需要开辟额外的存储。</a:t>
            </a:r>
            <a:endParaRPr lang="en-US" altLang="zh-CN" baseline="0" dirty="0" smtClean="0"/>
          </a:p>
          <a:p>
            <a:pPr marL="228600" indent="-228600">
              <a:buAutoNum type="arabicPeriod"/>
            </a:pPr>
            <a:r>
              <a:rPr lang="zh-CN" altLang="en-US" baseline="0" dirty="0" smtClean="0"/>
              <a:t>固定存储和临时存储最终都通过 </a:t>
            </a:r>
            <a:r>
              <a:rPr lang="en-US" altLang="zh-CN" baseline="0" dirty="0" smtClean="0"/>
              <a:t>Storage </a:t>
            </a:r>
            <a:r>
              <a:rPr lang="zh-CN" altLang="en-US" baseline="0" dirty="0" smtClean="0"/>
              <a:t>模块开辟，</a:t>
            </a:r>
            <a:r>
              <a:rPr lang="en-US" altLang="zh-CN" baseline="0" dirty="0" smtClean="0"/>
              <a:t>Storage </a:t>
            </a:r>
            <a:r>
              <a:rPr lang="zh-CN" altLang="en-US" baseline="0" dirty="0" smtClean="0"/>
              <a:t>模块拥有最底层的 </a:t>
            </a:r>
            <a:r>
              <a:rPr lang="en-US" altLang="zh-CN" baseline="0" dirty="0" err="1" smtClean="0"/>
              <a:t>Alloc</a:t>
            </a:r>
            <a:r>
              <a:rPr lang="zh-CN" altLang="en-US" baseline="0" dirty="0" smtClean="0"/>
              <a:t>， </a:t>
            </a:r>
            <a:r>
              <a:rPr lang="en-US" altLang="zh-CN" baseline="0" dirty="0" smtClean="0"/>
              <a:t>Free </a:t>
            </a:r>
            <a:r>
              <a:rPr lang="zh-CN" altLang="en-US" baseline="0" dirty="0" smtClean="0"/>
              <a:t>等函数。</a:t>
            </a:r>
            <a:endParaRPr lang="en-US" altLang="zh-CN" baseline="0" dirty="0" smtClean="0"/>
          </a:p>
          <a:p>
            <a:pPr marL="228600" indent="-228600">
              <a:buAutoNum type="arabicPeriod"/>
            </a:pPr>
            <a:r>
              <a:rPr lang="zh-CN" altLang="en-US" baseline="0" dirty="0" smtClean="0"/>
              <a:t>不同的时，两种存储开辟的上层调用结构不同。</a:t>
            </a:r>
            <a:r>
              <a:rPr lang="en-US" altLang="zh-CN" baseline="0" dirty="0" smtClean="0"/>
              <a:t>OP</a:t>
            </a:r>
            <a:r>
              <a:rPr lang="zh-CN" altLang="en-US" baseline="0" dirty="0" smtClean="0"/>
              <a:t>固定存储在构图，建立 </a:t>
            </a:r>
            <a:r>
              <a:rPr lang="en-US" altLang="zh-CN" baseline="0" dirty="0" smtClean="0"/>
              <a:t>Tensor Blob </a:t>
            </a:r>
            <a:r>
              <a:rPr lang="zh-CN" altLang="en-US" baseline="0" dirty="0" smtClean="0"/>
              <a:t>时分配， </a:t>
            </a:r>
            <a:r>
              <a:rPr lang="en-US" altLang="zh-CN" baseline="0" dirty="0" err="1" smtClean="0"/>
              <a:t>Tensor_blob</a:t>
            </a:r>
            <a:r>
              <a:rPr lang="en-US" altLang="zh-CN" baseline="0" dirty="0" smtClean="0"/>
              <a:t> </a:t>
            </a:r>
            <a:r>
              <a:rPr lang="zh-CN" altLang="en-US" baseline="0" dirty="0" smtClean="0"/>
              <a:t>直接调用 </a:t>
            </a:r>
            <a:r>
              <a:rPr lang="en-US" altLang="zh-CN" baseline="0" dirty="0" smtClean="0"/>
              <a:t>Storage </a:t>
            </a:r>
            <a:r>
              <a:rPr lang="zh-CN" altLang="en-US" baseline="0" dirty="0" smtClean="0"/>
              <a:t>模块。临时存储被归类为一种 </a:t>
            </a:r>
            <a:r>
              <a:rPr lang="en-US" altLang="zh-CN" baseline="0" dirty="0" smtClean="0"/>
              <a:t>Resource </a:t>
            </a:r>
            <a:r>
              <a:rPr lang="zh-CN" altLang="en-US" baseline="0" dirty="0" smtClean="0"/>
              <a:t>资源。在构图时通过 </a:t>
            </a:r>
            <a:r>
              <a:rPr lang="en-US" altLang="zh-CN" baseline="0" dirty="0" smtClean="0"/>
              <a:t>Resource</a:t>
            </a:r>
            <a:r>
              <a:rPr lang="zh-CN" altLang="en-US" baseline="0" dirty="0" smtClean="0"/>
              <a:t>注册（表示存在），但不开辟。在运行时，视</a:t>
            </a:r>
            <a:r>
              <a:rPr lang="en-US" altLang="zh-CN" baseline="0" dirty="0" smtClean="0"/>
              <a:t>OP</a:t>
            </a:r>
            <a:r>
              <a:rPr lang="zh-CN" altLang="en-US" baseline="0" dirty="0" smtClean="0"/>
              <a:t>具体需要开辟对应空间。</a:t>
            </a:r>
            <a:endParaRPr lang="en-US" altLang="zh-CN" baseline="0" dirty="0" smtClean="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19</a:t>
            </a:fld>
            <a:endParaRPr lang="zh-CN" altLang="en-US"/>
          </a:p>
        </p:txBody>
      </p:sp>
    </p:spTree>
    <p:extLst>
      <p:ext uri="{BB962C8B-B14F-4D97-AF65-F5344CB8AC3E}">
        <p14:creationId xmlns:p14="http://schemas.microsoft.com/office/powerpoint/2010/main" val="388991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a:t>
            </a:fld>
            <a:endParaRPr lang="zh-CN" altLang="en-US"/>
          </a:p>
        </p:txBody>
      </p:sp>
    </p:spTree>
    <p:extLst>
      <p:ext uri="{BB962C8B-B14F-4D97-AF65-F5344CB8AC3E}">
        <p14:creationId xmlns:p14="http://schemas.microsoft.com/office/powerpoint/2010/main" val="254838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20</a:t>
            </a:fld>
            <a:endParaRPr lang="zh-CN" altLang="en-US"/>
          </a:p>
        </p:txBody>
      </p:sp>
    </p:spTree>
    <p:extLst>
      <p:ext uri="{BB962C8B-B14F-4D97-AF65-F5344CB8AC3E}">
        <p14:creationId xmlns:p14="http://schemas.microsoft.com/office/powerpoint/2010/main" val="1546907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21</a:t>
            </a:fld>
            <a:endParaRPr lang="zh-CN" altLang="en-US"/>
          </a:p>
        </p:txBody>
      </p:sp>
    </p:spTree>
    <p:extLst>
      <p:ext uri="{BB962C8B-B14F-4D97-AF65-F5344CB8AC3E}">
        <p14:creationId xmlns:p14="http://schemas.microsoft.com/office/powerpoint/2010/main" val="1891017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22</a:t>
            </a:fld>
            <a:endParaRPr lang="zh-CN" altLang="en-US"/>
          </a:p>
        </p:txBody>
      </p:sp>
    </p:spTree>
    <p:extLst>
      <p:ext uri="{BB962C8B-B14F-4D97-AF65-F5344CB8AC3E}">
        <p14:creationId xmlns:p14="http://schemas.microsoft.com/office/powerpoint/2010/main" val="13260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相对公版 MXNet, MaxEngine-Lite 去掉了矩阵库 MShadow。MShadow 在设计上主要考虑了对训练自动梯度求解以及大规模分布式系统的支持。比如在设计上， MShadow 中设计了```Map()```函数，对各种 Tensor 元素级别的基本操作进行封装。在公版 MXNet OP 的代码中，部分 OP 通过MShadow的模板功能，多层封装，实现 cpu, gpu 前向共用一条代码</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23</a:t>
            </a:fld>
            <a:endParaRPr lang="zh-CN" altLang="en-US"/>
          </a:p>
        </p:txBody>
      </p:sp>
    </p:spTree>
    <p:extLst>
      <p:ext uri="{BB962C8B-B14F-4D97-AF65-F5344CB8AC3E}">
        <p14:creationId xmlns:p14="http://schemas.microsoft.com/office/powerpoint/2010/main" val="211526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随手截取的公版 </a:t>
            </a:r>
            <a:r>
              <a:rPr lang="en-US" altLang="zh-CN" dirty="0" err="1" smtClean="0"/>
              <a:t>MXNet</a:t>
            </a:r>
            <a:r>
              <a:rPr lang="en-US" altLang="zh-CN" dirty="0" smtClean="0"/>
              <a:t> </a:t>
            </a:r>
            <a:r>
              <a:rPr lang="zh-CN" altLang="en-US" baseline="0" dirty="0" smtClean="0"/>
              <a:t> </a:t>
            </a:r>
            <a:r>
              <a:rPr lang="en-US" altLang="zh-CN" baseline="0" dirty="0" err="1" smtClean="0"/>
              <a:t>concat</a:t>
            </a:r>
            <a:r>
              <a:rPr lang="en-US" altLang="zh-CN" baseline="0" dirty="0" smtClean="0"/>
              <a:t> OP </a:t>
            </a:r>
            <a:r>
              <a:rPr lang="zh-CN" altLang="en-US" baseline="0" dirty="0" smtClean="0"/>
              <a:t>中一段，各种 </a:t>
            </a:r>
            <a:r>
              <a:rPr lang="en-US" altLang="zh-CN" baseline="0" dirty="0" smtClean="0"/>
              <a:t>Kernel</a:t>
            </a:r>
            <a:r>
              <a:rPr lang="zh-CN" altLang="en-US" baseline="0" dirty="0" smtClean="0"/>
              <a:t>， 还有 </a:t>
            </a:r>
            <a:r>
              <a:rPr lang="en-US" altLang="zh-CN" baseline="0" dirty="0" smtClean="0"/>
              <a:t>Map </a:t>
            </a:r>
            <a:r>
              <a:rPr lang="zh-CN" altLang="en-US" baseline="0" dirty="0" smtClean="0"/>
              <a:t>函数层层嵌套，可读性差，在仅用于推理的环境下，这种封装是没有必要的。</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24</a:t>
            </a:fld>
            <a:endParaRPr lang="zh-CN" altLang="en-US"/>
          </a:p>
        </p:txBody>
      </p:sp>
    </p:spTree>
    <p:extLst>
      <p:ext uri="{BB962C8B-B14F-4D97-AF65-F5344CB8AC3E}">
        <p14:creationId xmlns:p14="http://schemas.microsoft.com/office/powerpoint/2010/main" val="2089836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MaxEngine</a:t>
            </a:r>
            <a:r>
              <a:rPr lang="en-US" altLang="zh-CN" dirty="0" smtClean="0"/>
              <a:t>-Lite OP </a:t>
            </a:r>
            <a:r>
              <a:rPr lang="zh-CN" altLang="en-US" dirty="0" smtClean="0"/>
              <a:t>抛弃了过重的矩阵库</a:t>
            </a:r>
            <a:r>
              <a:rPr lang="zh-CN" altLang="en-US" baseline="0" dirty="0" smtClean="0"/>
              <a:t> </a:t>
            </a:r>
            <a:r>
              <a:rPr lang="en-US" altLang="zh-CN" baseline="0" dirty="0" err="1" smtClean="0"/>
              <a:t>Mshadow</a:t>
            </a:r>
            <a:r>
              <a:rPr lang="zh-CN" altLang="en-US" baseline="0" dirty="0" smtClean="0"/>
              <a:t>， 使用 </a:t>
            </a:r>
            <a:r>
              <a:rPr lang="en-US" altLang="zh-CN" baseline="0" dirty="0" smtClean="0"/>
              <a:t>Tensor </a:t>
            </a:r>
            <a:r>
              <a:rPr lang="zh-CN" altLang="en-US" baseline="0" dirty="0" smtClean="0"/>
              <a:t>直接操作，直接操作指针  </a:t>
            </a:r>
            <a:r>
              <a:rPr lang="en-US" altLang="zh-CN" baseline="0" dirty="0" err="1" smtClean="0"/>
              <a:t>dptr</a:t>
            </a:r>
            <a:r>
              <a:rPr lang="en-US" altLang="zh-CN" baseline="0" dirty="0" smtClean="0"/>
              <a:t>_;</a:t>
            </a:r>
          </a:p>
          <a:p>
            <a:r>
              <a:rPr lang="en-US" altLang="zh-CN" dirty="0" smtClean="0"/>
              <a:t>2.</a:t>
            </a:r>
            <a:r>
              <a:rPr lang="zh-CN" altLang="en-US" sz="1200" b="0" i="0" kern="1200" dirty="0" smtClean="0">
                <a:solidFill>
                  <a:schemeClr val="tx1"/>
                </a:solidFill>
                <a:effectLst/>
                <a:latin typeface="+mn-lt"/>
                <a:ea typeface="+mn-ea"/>
                <a:cs typeface="+mn-cs"/>
              </a:rPr>
              <a:t>与公版 </a:t>
            </a:r>
            <a:r>
              <a:rPr lang="en-US" altLang="zh-CN" sz="1200" b="0" i="0" kern="1200" dirty="0" err="1" smtClean="0">
                <a:solidFill>
                  <a:schemeClr val="tx1"/>
                </a:solidFill>
                <a:effectLst/>
                <a:latin typeface="+mn-lt"/>
                <a:ea typeface="+mn-ea"/>
                <a:cs typeface="+mn-cs"/>
              </a:rPr>
              <a:t>MXNet</a:t>
            </a:r>
            <a:r>
              <a:rPr lang="en-US" altLang="zh-CN" sz="1200" b="0" i="0" kern="1200" dirty="0" smtClean="0">
                <a:solidFill>
                  <a:schemeClr val="tx1"/>
                </a:solidFill>
                <a:effectLst/>
                <a:latin typeface="+mn-lt"/>
                <a:ea typeface="+mn-ea"/>
                <a:cs typeface="+mn-cs"/>
              </a:rPr>
              <a:t> OP </a:t>
            </a:r>
            <a:r>
              <a:rPr lang="zh-CN" altLang="en-US" sz="1200" b="0" i="0" kern="1200" dirty="0" smtClean="0">
                <a:solidFill>
                  <a:schemeClr val="tx1"/>
                </a:solidFill>
                <a:effectLst/>
                <a:latin typeface="+mn-lt"/>
                <a:ea typeface="+mn-ea"/>
                <a:cs typeface="+mn-cs"/>
              </a:rPr>
              <a:t>一般由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dirty="0" smtClean="0"/>
              <a:t>, </a:t>
            </a:r>
            <a:r>
              <a:rPr lang="en-US" altLang="zh-CN" sz="1200" u="none" strike="noStrike" kern="1200" dirty="0" smtClean="0">
                <a:solidFill>
                  <a:schemeClr val="tx1"/>
                </a:solidFill>
                <a:effectLst/>
                <a:latin typeface="+mn-lt"/>
                <a:ea typeface="+mn-ea"/>
                <a:cs typeface="+mn-cs"/>
                <a:hlinkClick r:id="rId4"/>
              </a:rPr>
              <a:t>XXX.cu</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三个文件构成不同，</a:t>
            </a:r>
            <a:r>
              <a:rPr lang="en-US" altLang="zh-CN" sz="1200" b="0" i="0" kern="1200" dirty="0" err="1" smtClean="0">
                <a:solidFill>
                  <a:schemeClr val="tx1"/>
                </a:solidFill>
                <a:effectLst/>
                <a:latin typeface="+mn-lt"/>
                <a:ea typeface="+mn-ea"/>
                <a:cs typeface="+mn-cs"/>
              </a:rPr>
              <a:t>MaxEngine</a:t>
            </a:r>
            <a:r>
              <a:rPr lang="en-US" altLang="zh-CN" sz="1200" b="0" i="0" kern="1200" dirty="0" smtClean="0">
                <a:solidFill>
                  <a:schemeClr val="tx1"/>
                </a:solidFill>
                <a:effectLst/>
                <a:latin typeface="+mn-lt"/>
                <a:ea typeface="+mn-ea"/>
                <a:cs typeface="+mn-cs"/>
              </a:rPr>
              <a:t>-Lite OP </a:t>
            </a:r>
            <a:r>
              <a:rPr lang="zh-CN" altLang="en-US" sz="1200" b="0" i="0" kern="1200" dirty="0" smtClean="0">
                <a:solidFill>
                  <a:schemeClr val="tx1"/>
                </a:solidFill>
                <a:effectLst/>
                <a:latin typeface="+mn-lt"/>
                <a:ea typeface="+mn-ea"/>
                <a:cs typeface="+mn-cs"/>
              </a:rPr>
              <a:t>分为</a:t>
            </a:r>
            <a:r>
              <a:rPr lang="zh-CN" altLang="en-US" sz="1200" b="1" i="0" kern="1200" dirty="0" smtClean="0">
                <a:solidFill>
                  <a:schemeClr val="tx1"/>
                </a:solidFill>
                <a:effectLst/>
                <a:latin typeface="+mn-lt"/>
                <a:ea typeface="+mn-ea"/>
                <a:cs typeface="+mn-cs"/>
              </a:rPr>
              <a:t>各终端通用注册</a:t>
            </a:r>
            <a:r>
              <a:rPr lang="zh-CN" altLang="en-US" sz="1200" b="0" i="0" kern="1200" dirty="0" smtClean="0">
                <a:solidFill>
                  <a:schemeClr val="tx1"/>
                </a:solidFill>
                <a:effectLst/>
                <a:latin typeface="+mn-lt"/>
                <a:ea typeface="+mn-ea"/>
                <a:cs typeface="+mn-cs"/>
              </a:rPr>
              <a:t>和各个终端</a:t>
            </a:r>
            <a:r>
              <a:rPr lang="zh-CN" altLang="en-US" sz="1200" b="1" i="0" kern="1200" dirty="0" smtClean="0">
                <a:solidFill>
                  <a:schemeClr val="tx1"/>
                </a:solidFill>
                <a:effectLst/>
                <a:latin typeface="+mn-lt"/>
                <a:ea typeface="+mn-ea"/>
                <a:cs typeface="+mn-cs"/>
              </a:rPr>
              <a:t>特有实现</a:t>
            </a:r>
            <a:r>
              <a:rPr lang="zh-CN" altLang="en-US" sz="1200" b="0" i="0" kern="1200" dirty="0" smtClean="0">
                <a:solidFill>
                  <a:schemeClr val="tx1"/>
                </a:solidFill>
                <a:effectLst/>
                <a:latin typeface="+mn-lt"/>
                <a:ea typeface="+mn-ea"/>
                <a:cs typeface="+mn-cs"/>
              </a:rPr>
              <a:t>两个大部分，其中，通用注册由 </a:t>
            </a:r>
            <a:r>
              <a:rPr lang="en-US" altLang="zh-CN" dirty="0" err="1" smtClean="0"/>
              <a:t>src</a:t>
            </a:r>
            <a:r>
              <a:rPr lang="en-US" altLang="zh-CN" dirty="0" smtClean="0"/>
              <a:t>/operator/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文件夹下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两个文件组成，终端实现则分散在 </a:t>
            </a:r>
            <a:r>
              <a:rPr lang="en-US" altLang="zh-CN" dirty="0" err="1" smtClean="0"/>
              <a:t>src</a:t>
            </a:r>
            <a:r>
              <a:rPr lang="en-US" altLang="zh-CN" dirty="0" smtClean="0"/>
              <a:t>/operator/</a:t>
            </a:r>
            <a:r>
              <a:rPr lang="en-US" altLang="zh-CN" dirty="0" err="1" smtClean="0"/>
              <a:t>cuda</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/operator/x86</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/operator/arm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等子文件夹中，名字格式为 </a:t>
            </a:r>
            <a:r>
              <a:rPr lang="en-US" altLang="zh-CN" dirty="0" err="1" smtClean="0"/>
              <a:t>cuda_XXX.h</a:t>
            </a:r>
            <a:r>
              <a:rPr lang="en-US" altLang="zh-CN" dirty="0" smtClean="0"/>
              <a:t>, arm_XXX.cc/cu</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25</a:t>
            </a:fld>
            <a:endParaRPr lang="zh-CN" altLang="en-US"/>
          </a:p>
        </p:txBody>
      </p:sp>
    </p:spTree>
    <p:extLst>
      <p:ext uri="{BB962C8B-B14F-4D97-AF65-F5344CB8AC3E}">
        <p14:creationId xmlns:p14="http://schemas.microsoft.com/office/powerpoint/2010/main" val="51795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MaxEngine</a:t>
            </a:r>
            <a:r>
              <a:rPr lang="en-US" altLang="zh-CN" dirty="0" smtClean="0"/>
              <a:t>-Lite OP </a:t>
            </a:r>
            <a:r>
              <a:rPr lang="zh-CN" altLang="en-US" dirty="0" smtClean="0"/>
              <a:t>抛弃了过重的矩阵库</a:t>
            </a:r>
            <a:r>
              <a:rPr lang="zh-CN" altLang="en-US" baseline="0" dirty="0" smtClean="0"/>
              <a:t> </a:t>
            </a:r>
            <a:r>
              <a:rPr lang="en-US" altLang="zh-CN" baseline="0" dirty="0" err="1" smtClean="0"/>
              <a:t>Mshadow</a:t>
            </a:r>
            <a:r>
              <a:rPr lang="zh-CN" altLang="en-US" baseline="0" dirty="0" smtClean="0"/>
              <a:t>， 使用 </a:t>
            </a:r>
            <a:r>
              <a:rPr lang="en-US" altLang="zh-CN" baseline="0" dirty="0" smtClean="0"/>
              <a:t>Tensor </a:t>
            </a:r>
            <a:r>
              <a:rPr lang="zh-CN" altLang="en-US" baseline="0" dirty="0" smtClean="0"/>
              <a:t>直接操作，直接操作指针  </a:t>
            </a:r>
            <a:r>
              <a:rPr lang="en-US" altLang="zh-CN" baseline="0" dirty="0" err="1" smtClean="0"/>
              <a:t>dptr</a:t>
            </a:r>
            <a:r>
              <a:rPr lang="en-US" altLang="zh-CN" baseline="0" dirty="0" smtClean="0"/>
              <a:t>_;</a:t>
            </a:r>
          </a:p>
          <a:p>
            <a:r>
              <a:rPr lang="en-US" altLang="zh-CN" dirty="0" smtClean="0"/>
              <a:t>2.</a:t>
            </a:r>
            <a:r>
              <a:rPr lang="zh-CN" altLang="en-US" sz="1200" b="0" i="0" kern="1200" dirty="0" smtClean="0">
                <a:solidFill>
                  <a:schemeClr val="tx1"/>
                </a:solidFill>
                <a:effectLst/>
                <a:latin typeface="+mn-lt"/>
                <a:ea typeface="+mn-ea"/>
                <a:cs typeface="+mn-cs"/>
              </a:rPr>
              <a:t>与公版 </a:t>
            </a:r>
            <a:r>
              <a:rPr lang="en-US" altLang="zh-CN" sz="1200" b="0" i="0" kern="1200" dirty="0" err="1" smtClean="0">
                <a:solidFill>
                  <a:schemeClr val="tx1"/>
                </a:solidFill>
                <a:effectLst/>
                <a:latin typeface="+mn-lt"/>
                <a:ea typeface="+mn-ea"/>
                <a:cs typeface="+mn-cs"/>
              </a:rPr>
              <a:t>MXNet</a:t>
            </a:r>
            <a:r>
              <a:rPr lang="en-US" altLang="zh-CN" sz="1200" b="0" i="0" kern="1200" dirty="0" smtClean="0">
                <a:solidFill>
                  <a:schemeClr val="tx1"/>
                </a:solidFill>
                <a:effectLst/>
                <a:latin typeface="+mn-lt"/>
                <a:ea typeface="+mn-ea"/>
                <a:cs typeface="+mn-cs"/>
              </a:rPr>
              <a:t> OP </a:t>
            </a:r>
            <a:r>
              <a:rPr lang="zh-CN" altLang="en-US" sz="1200" b="0" i="0" kern="1200" dirty="0" smtClean="0">
                <a:solidFill>
                  <a:schemeClr val="tx1"/>
                </a:solidFill>
                <a:effectLst/>
                <a:latin typeface="+mn-lt"/>
                <a:ea typeface="+mn-ea"/>
                <a:cs typeface="+mn-cs"/>
              </a:rPr>
              <a:t>一般由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dirty="0" smtClean="0"/>
              <a:t>, </a:t>
            </a:r>
            <a:r>
              <a:rPr lang="en-US" altLang="zh-CN" sz="1200" u="none" strike="noStrike" kern="1200" dirty="0" smtClean="0">
                <a:solidFill>
                  <a:schemeClr val="tx1"/>
                </a:solidFill>
                <a:effectLst/>
                <a:latin typeface="+mn-lt"/>
                <a:ea typeface="+mn-ea"/>
                <a:cs typeface="+mn-cs"/>
                <a:hlinkClick r:id="rId4"/>
              </a:rPr>
              <a:t>XXX.cu</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三个文件构成不同，</a:t>
            </a:r>
            <a:r>
              <a:rPr lang="en-US" altLang="zh-CN" sz="1200" b="0" i="0" kern="1200" dirty="0" err="1" smtClean="0">
                <a:solidFill>
                  <a:schemeClr val="tx1"/>
                </a:solidFill>
                <a:effectLst/>
                <a:latin typeface="+mn-lt"/>
                <a:ea typeface="+mn-ea"/>
                <a:cs typeface="+mn-cs"/>
              </a:rPr>
              <a:t>MaxEngine</a:t>
            </a:r>
            <a:r>
              <a:rPr lang="en-US" altLang="zh-CN" sz="1200" b="0" i="0" kern="1200" dirty="0" smtClean="0">
                <a:solidFill>
                  <a:schemeClr val="tx1"/>
                </a:solidFill>
                <a:effectLst/>
                <a:latin typeface="+mn-lt"/>
                <a:ea typeface="+mn-ea"/>
                <a:cs typeface="+mn-cs"/>
              </a:rPr>
              <a:t>-Lite OP </a:t>
            </a:r>
            <a:r>
              <a:rPr lang="zh-CN" altLang="en-US" sz="1200" b="0" i="0" kern="1200" dirty="0" smtClean="0">
                <a:solidFill>
                  <a:schemeClr val="tx1"/>
                </a:solidFill>
                <a:effectLst/>
                <a:latin typeface="+mn-lt"/>
                <a:ea typeface="+mn-ea"/>
                <a:cs typeface="+mn-cs"/>
              </a:rPr>
              <a:t>分为</a:t>
            </a:r>
            <a:r>
              <a:rPr lang="zh-CN" altLang="en-US" sz="1200" b="1" i="0" kern="1200" dirty="0" smtClean="0">
                <a:solidFill>
                  <a:schemeClr val="tx1"/>
                </a:solidFill>
                <a:effectLst/>
                <a:latin typeface="+mn-lt"/>
                <a:ea typeface="+mn-ea"/>
                <a:cs typeface="+mn-cs"/>
              </a:rPr>
              <a:t>各终端通用注册</a:t>
            </a:r>
            <a:r>
              <a:rPr lang="zh-CN" altLang="en-US" sz="1200" b="0" i="0" kern="1200" dirty="0" smtClean="0">
                <a:solidFill>
                  <a:schemeClr val="tx1"/>
                </a:solidFill>
                <a:effectLst/>
                <a:latin typeface="+mn-lt"/>
                <a:ea typeface="+mn-ea"/>
                <a:cs typeface="+mn-cs"/>
              </a:rPr>
              <a:t>和各个终端</a:t>
            </a:r>
            <a:r>
              <a:rPr lang="zh-CN" altLang="en-US" sz="1200" b="1" i="0" kern="1200" dirty="0" smtClean="0">
                <a:solidFill>
                  <a:schemeClr val="tx1"/>
                </a:solidFill>
                <a:effectLst/>
                <a:latin typeface="+mn-lt"/>
                <a:ea typeface="+mn-ea"/>
                <a:cs typeface="+mn-cs"/>
              </a:rPr>
              <a:t>特有实现</a:t>
            </a:r>
            <a:r>
              <a:rPr lang="zh-CN" altLang="en-US" sz="1200" b="0" i="0" kern="1200" dirty="0" smtClean="0">
                <a:solidFill>
                  <a:schemeClr val="tx1"/>
                </a:solidFill>
                <a:effectLst/>
                <a:latin typeface="+mn-lt"/>
                <a:ea typeface="+mn-ea"/>
                <a:cs typeface="+mn-cs"/>
              </a:rPr>
              <a:t>两个大部分，其中，通用注册由 </a:t>
            </a:r>
            <a:r>
              <a:rPr lang="en-US" altLang="zh-CN" dirty="0" err="1" smtClean="0"/>
              <a:t>src</a:t>
            </a:r>
            <a:r>
              <a:rPr lang="en-US" altLang="zh-CN" dirty="0" smtClean="0"/>
              <a:t>/operator/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文件夹下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两个文件组成，终端实现则分散在 </a:t>
            </a:r>
            <a:r>
              <a:rPr lang="en-US" altLang="zh-CN" dirty="0" err="1" smtClean="0"/>
              <a:t>src</a:t>
            </a:r>
            <a:r>
              <a:rPr lang="en-US" altLang="zh-CN" dirty="0" smtClean="0"/>
              <a:t>/operator/</a:t>
            </a:r>
            <a:r>
              <a:rPr lang="en-US" altLang="zh-CN" dirty="0" err="1" smtClean="0"/>
              <a:t>cuda</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/operator/x86</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/operator/arm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等子文件夹中，名字格式为 </a:t>
            </a:r>
            <a:r>
              <a:rPr lang="en-US" altLang="zh-CN" dirty="0" err="1" smtClean="0"/>
              <a:t>cuda_XXX.h</a:t>
            </a:r>
            <a:r>
              <a:rPr lang="en-US" altLang="zh-CN" dirty="0" smtClean="0"/>
              <a:t>, arm_XXX.cc/cu</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26</a:t>
            </a:fld>
            <a:endParaRPr lang="zh-CN" altLang="en-US"/>
          </a:p>
        </p:txBody>
      </p:sp>
    </p:spTree>
    <p:extLst>
      <p:ext uri="{BB962C8B-B14F-4D97-AF65-F5344CB8AC3E}">
        <p14:creationId xmlns:p14="http://schemas.microsoft.com/office/powerpoint/2010/main" val="1165669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MaxEngine</a:t>
            </a:r>
            <a:r>
              <a:rPr lang="en-US" altLang="zh-CN" dirty="0" smtClean="0"/>
              <a:t>-Lite OP </a:t>
            </a:r>
            <a:r>
              <a:rPr lang="zh-CN" altLang="en-US" dirty="0" smtClean="0"/>
              <a:t>抛弃了过重的矩阵库</a:t>
            </a:r>
            <a:r>
              <a:rPr lang="zh-CN" altLang="en-US" baseline="0" dirty="0" smtClean="0"/>
              <a:t> </a:t>
            </a:r>
            <a:r>
              <a:rPr lang="en-US" altLang="zh-CN" baseline="0" dirty="0" err="1" smtClean="0"/>
              <a:t>Mshadow</a:t>
            </a:r>
            <a:r>
              <a:rPr lang="zh-CN" altLang="en-US" baseline="0" dirty="0" smtClean="0"/>
              <a:t>， 使用 </a:t>
            </a:r>
            <a:r>
              <a:rPr lang="en-US" altLang="zh-CN" baseline="0" dirty="0" smtClean="0"/>
              <a:t>Tensor </a:t>
            </a:r>
            <a:r>
              <a:rPr lang="zh-CN" altLang="en-US" baseline="0" dirty="0" smtClean="0"/>
              <a:t>直接操作，直接操作指针  </a:t>
            </a:r>
            <a:r>
              <a:rPr lang="en-US" altLang="zh-CN" baseline="0" dirty="0" err="1" smtClean="0"/>
              <a:t>dptr</a:t>
            </a:r>
            <a:r>
              <a:rPr lang="en-US" altLang="zh-CN" baseline="0" dirty="0" smtClean="0"/>
              <a:t>_;</a:t>
            </a:r>
          </a:p>
          <a:p>
            <a:r>
              <a:rPr lang="en-US" altLang="zh-CN" dirty="0" smtClean="0"/>
              <a:t>2.</a:t>
            </a:r>
            <a:r>
              <a:rPr lang="zh-CN" altLang="en-US" sz="1200" b="0" i="0" kern="1200" dirty="0" smtClean="0">
                <a:solidFill>
                  <a:schemeClr val="tx1"/>
                </a:solidFill>
                <a:effectLst/>
                <a:latin typeface="+mn-lt"/>
                <a:ea typeface="+mn-ea"/>
                <a:cs typeface="+mn-cs"/>
              </a:rPr>
              <a:t>与公版 </a:t>
            </a:r>
            <a:r>
              <a:rPr lang="en-US" altLang="zh-CN" sz="1200" b="0" i="0" kern="1200" dirty="0" err="1" smtClean="0">
                <a:solidFill>
                  <a:schemeClr val="tx1"/>
                </a:solidFill>
                <a:effectLst/>
                <a:latin typeface="+mn-lt"/>
                <a:ea typeface="+mn-ea"/>
                <a:cs typeface="+mn-cs"/>
              </a:rPr>
              <a:t>MXNet</a:t>
            </a:r>
            <a:r>
              <a:rPr lang="en-US" altLang="zh-CN" sz="1200" b="0" i="0" kern="1200" dirty="0" smtClean="0">
                <a:solidFill>
                  <a:schemeClr val="tx1"/>
                </a:solidFill>
                <a:effectLst/>
                <a:latin typeface="+mn-lt"/>
                <a:ea typeface="+mn-ea"/>
                <a:cs typeface="+mn-cs"/>
              </a:rPr>
              <a:t> OP </a:t>
            </a:r>
            <a:r>
              <a:rPr lang="zh-CN" altLang="en-US" sz="1200" b="0" i="0" kern="1200" dirty="0" smtClean="0">
                <a:solidFill>
                  <a:schemeClr val="tx1"/>
                </a:solidFill>
                <a:effectLst/>
                <a:latin typeface="+mn-lt"/>
                <a:ea typeface="+mn-ea"/>
                <a:cs typeface="+mn-cs"/>
              </a:rPr>
              <a:t>一般由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dirty="0" smtClean="0"/>
              <a:t>, </a:t>
            </a:r>
            <a:r>
              <a:rPr lang="en-US" altLang="zh-CN" sz="1200" u="none" strike="noStrike" kern="1200" dirty="0" smtClean="0">
                <a:solidFill>
                  <a:schemeClr val="tx1"/>
                </a:solidFill>
                <a:effectLst/>
                <a:latin typeface="+mn-lt"/>
                <a:ea typeface="+mn-ea"/>
                <a:cs typeface="+mn-cs"/>
                <a:hlinkClick r:id="rId4"/>
              </a:rPr>
              <a:t>XXX.cu</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三个文件构成不同，</a:t>
            </a:r>
            <a:r>
              <a:rPr lang="en-US" altLang="zh-CN" sz="1200" b="0" i="0" kern="1200" dirty="0" err="1" smtClean="0">
                <a:solidFill>
                  <a:schemeClr val="tx1"/>
                </a:solidFill>
                <a:effectLst/>
                <a:latin typeface="+mn-lt"/>
                <a:ea typeface="+mn-ea"/>
                <a:cs typeface="+mn-cs"/>
              </a:rPr>
              <a:t>MaxEngine</a:t>
            </a:r>
            <a:r>
              <a:rPr lang="en-US" altLang="zh-CN" sz="1200" b="0" i="0" kern="1200" dirty="0" smtClean="0">
                <a:solidFill>
                  <a:schemeClr val="tx1"/>
                </a:solidFill>
                <a:effectLst/>
                <a:latin typeface="+mn-lt"/>
                <a:ea typeface="+mn-ea"/>
                <a:cs typeface="+mn-cs"/>
              </a:rPr>
              <a:t>-Lite OP </a:t>
            </a:r>
            <a:r>
              <a:rPr lang="zh-CN" altLang="en-US" sz="1200" b="0" i="0" kern="1200" dirty="0" smtClean="0">
                <a:solidFill>
                  <a:schemeClr val="tx1"/>
                </a:solidFill>
                <a:effectLst/>
                <a:latin typeface="+mn-lt"/>
                <a:ea typeface="+mn-ea"/>
                <a:cs typeface="+mn-cs"/>
              </a:rPr>
              <a:t>分为</a:t>
            </a:r>
            <a:r>
              <a:rPr lang="zh-CN" altLang="en-US" sz="1200" b="1" i="0" kern="1200" dirty="0" smtClean="0">
                <a:solidFill>
                  <a:schemeClr val="tx1"/>
                </a:solidFill>
                <a:effectLst/>
                <a:latin typeface="+mn-lt"/>
                <a:ea typeface="+mn-ea"/>
                <a:cs typeface="+mn-cs"/>
              </a:rPr>
              <a:t>各终端通用注册</a:t>
            </a:r>
            <a:r>
              <a:rPr lang="zh-CN" altLang="en-US" sz="1200" b="0" i="0" kern="1200" dirty="0" smtClean="0">
                <a:solidFill>
                  <a:schemeClr val="tx1"/>
                </a:solidFill>
                <a:effectLst/>
                <a:latin typeface="+mn-lt"/>
                <a:ea typeface="+mn-ea"/>
                <a:cs typeface="+mn-cs"/>
              </a:rPr>
              <a:t>和各个终端</a:t>
            </a:r>
            <a:r>
              <a:rPr lang="zh-CN" altLang="en-US" sz="1200" b="1" i="0" kern="1200" dirty="0" smtClean="0">
                <a:solidFill>
                  <a:schemeClr val="tx1"/>
                </a:solidFill>
                <a:effectLst/>
                <a:latin typeface="+mn-lt"/>
                <a:ea typeface="+mn-ea"/>
                <a:cs typeface="+mn-cs"/>
              </a:rPr>
              <a:t>特有实现</a:t>
            </a:r>
            <a:r>
              <a:rPr lang="zh-CN" altLang="en-US" sz="1200" b="0" i="0" kern="1200" dirty="0" smtClean="0">
                <a:solidFill>
                  <a:schemeClr val="tx1"/>
                </a:solidFill>
                <a:effectLst/>
                <a:latin typeface="+mn-lt"/>
                <a:ea typeface="+mn-ea"/>
                <a:cs typeface="+mn-cs"/>
              </a:rPr>
              <a:t>两个大部分，其中，通用注册由 </a:t>
            </a:r>
            <a:r>
              <a:rPr lang="en-US" altLang="zh-CN" dirty="0" err="1" smtClean="0"/>
              <a:t>src</a:t>
            </a:r>
            <a:r>
              <a:rPr lang="en-US" altLang="zh-CN" dirty="0" smtClean="0"/>
              <a:t>/operator/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文件夹下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两个文件组成，终端实现则分散在 </a:t>
            </a:r>
            <a:r>
              <a:rPr lang="en-US" altLang="zh-CN" dirty="0" err="1" smtClean="0"/>
              <a:t>src</a:t>
            </a:r>
            <a:r>
              <a:rPr lang="en-US" altLang="zh-CN" dirty="0" smtClean="0"/>
              <a:t>/operator/</a:t>
            </a:r>
            <a:r>
              <a:rPr lang="en-US" altLang="zh-CN" dirty="0" err="1" smtClean="0"/>
              <a:t>cuda</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/operator/x86</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/operator/arm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等子文件夹中，名字格式为 </a:t>
            </a:r>
            <a:r>
              <a:rPr lang="en-US" altLang="zh-CN" dirty="0" err="1" smtClean="0"/>
              <a:t>cuda_XXX.h</a:t>
            </a:r>
            <a:r>
              <a:rPr lang="en-US" altLang="zh-CN" dirty="0" smtClean="0"/>
              <a:t>, arm_XXX.cc/cu</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27</a:t>
            </a:fld>
            <a:endParaRPr lang="zh-CN" altLang="en-US"/>
          </a:p>
        </p:txBody>
      </p:sp>
    </p:spTree>
    <p:extLst>
      <p:ext uri="{BB962C8B-B14F-4D97-AF65-F5344CB8AC3E}">
        <p14:creationId xmlns:p14="http://schemas.microsoft.com/office/powerpoint/2010/main" val="367311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MaxEngine</a:t>
            </a:r>
            <a:r>
              <a:rPr lang="en-US" altLang="zh-CN" dirty="0" smtClean="0"/>
              <a:t>-Lite OP </a:t>
            </a:r>
            <a:r>
              <a:rPr lang="zh-CN" altLang="en-US" dirty="0" smtClean="0"/>
              <a:t>抛弃了过重的矩阵库</a:t>
            </a:r>
            <a:r>
              <a:rPr lang="zh-CN" altLang="en-US" baseline="0" dirty="0" smtClean="0"/>
              <a:t> </a:t>
            </a:r>
            <a:r>
              <a:rPr lang="en-US" altLang="zh-CN" baseline="0" dirty="0" err="1" smtClean="0"/>
              <a:t>Mshadow</a:t>
            </a:r>
            <a:r>
              <a:rPr lang="zh-CN" altLang="en-US" baseline="0" dirty="0" smtClean="0"/>
              <a:t>， 使用 </a:t>
            </a:r>
            <a:r>
              <a:rPr lang="en-US" altLang="zh-CN" baseline="0" dirty="0" smtClean="0"/>
              <a:t>Tensor </a:t>
            </a:r>
            <a:r>
              <a:rPr lang="zh-CN" altLang="en-US" baseline="0" dirty="0" smtClean="0"/>
              <a:t>直接操作，直接操作指针  </a:t>
            </a:r>
            <a:r>
              <a:rPr lang="en-US" altLang="zh-CN" baseline="0" dirty="0" err="1" smtClean="0"/>
              <a:t>dptr</a:t>
            </a:r>
            <a:r>
              <a:rPr lang="en-US" altLang="zh-CN" baseline="0" dirty="0" smtClean="0"/>
              <a:t>_;</a:t>
            </a:r>
          </a:p>
          <a:p>
            <a:r>
              <a:rPr lang="en-US" altLang="zh-CN" dirty="0" smtClean="0"/>
              <a:t>2.</a:t>
            </a:r>
            <a:r>
              <a:rPr lang="zh-CN" altLang="en-US" sz="1200" b="0" i="0" kern="1200" dirty="0" smtClean="0">
                <a:solidFill>
                  <a:schemeClr val="tx1"/>
                </a:solidFill>
                <a:effectLst/>
                <a:latin typeface="+mn-lt"/>
                <a:ea typeface="+mn-ea"/>
                <a:cs typeface="+mn-cs"/>
              </a:rPr>
              <a:t>与公版 </a:t>
            </a:r>
            <a:r>
              <a:rPr lang="en-US" altLang="zh-CN" sz="1200" b="0" i="0" kern="1200" dirty="0" err="1" smtClean="0">
                <a:solidFill>
                  <a:schemeClr val="tx1"/>
                </a:solidFill>
                <a:effectLst/>
                <a:latin typeface="+mn-lt"/>
                <a:ea typeface="+mn-ea"/>
                <a:cs typeface="+mn-cs"/>
              </a:rPr>
              <a:t>MXNet</a:t>
            </a:r>
            <a:r>
              <a:rPr lang="en-US" altLang="zh-CN" sz="1200" b="0" i="0" kern="1200" dirty="0" smtClean="0">
                <a:solidFill>
                  <a:schemeClr val="tx1"/>
                </a:solidFill>
                <a:effectLst/>
                <a:latin typeface="+mn-lt"/>
                <a:ea typeface="+mn-ea"/>
                <a:cs typeface="+mn-cs"/>
              </a:rPr>
              <a:t> OP </a:t>
            </a:r>
            <a:r>
              <a:rPr lang="zh-CN" altLang="en-US" sz="1200" b="0" i="0" kern="1200" dirty="0" smtClean="0">
                <a:solidFill>
                  <a:schemeClr val="tx1"/>
                </a:solidFill>
                <a:effectLst/>
                <a:latin typeface="+mn-lt"/>
                <a:ea typeface="+mn-ea"/>
                <a:cs typeface="+mn-cs"/>
              </a:rPr>
              <a:t>一般由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dirty="0" smtClean="0"/>
              <a:t>, </a:t>
            </a:r>
            <a:r>
              <a:rPr lang="en-US" altLang="zh-CN" sz="1200" u="none" strike="noStrike" kern="1200" dirty="0" smtClean="0">
                <a:solidFill>
                  <a:schemeClr val="tx1"/>
                </a:solidFill>
                <a:effectLst/>
                <a:latin typeface="+mn-lt"/>
                <a:ea typeface="+mn-ea"/>
                <a:cs typeface="+mn-cs"/>
                <a:hlinkClick r:id="rId4"/>
              </a:rPr>
              <a:t>XXX.cu</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三个文件构成不同，</a:t>
            </a:r>
            <a:r>
              <a:rPr lang="en-US" altLang="zh-CN" sz="1200" b="0" i="0" kern="1200" dirty="0" err="1" smtClean="0">
                <a:solidFill>
                  <a:schemeClr val="tx1"/>
                </a:solidFill>
                <a:effectLst/>
                <a:latin typeface="+mn-lt"/>
                <a:ea typeface="+mn-ea"/>
                <a:cs typeface="+mn-cs"/>
              </a:rPr>
              <a:t>MaxEngine</a:t>
            </a:r>
            <a:r>
              <a:rPr lang="en-US" altLang="zh-CN" sz="1200" b="0" i="0" kern="1200" dirty="0" smtClean="0">
                <a:solidFill>
                  <a:schemeClr val="tx1"/>
                </a:solidFill>
                <a:effectLst/>
                <a:latin typeface="+mn-lt"/>
                <a:ea typeface="+mn-ea"/>
                <a:cs typeface="+mn-cs"/>
              </a:rPr>
              <a:t>-Lite OP </a:t>
            </a:r>
            <a:r>
              <a:rPr lang="zh-CN" altLang="en-US" sz="1200" b="0" i="0" kern="1200" dirty="0" smtClean="0">
                <a:solidFill>
                  <a:schemeClr val="tx1"/>
                </a:solidFill>
                <a:effectLst/>
                <a:latin typeface="+mn-lt"/>
                <a:ea typeface="+mn-ea"/>
                <a:cs typeface="+mn-cs"/>
              </a:rPr>
              <a:t>分为</a:t>
            </a:r>
            <a:r>
              <a:rPr lang="zh-CN" altLang="en-US" sz="1200" b="1" i="0" kern="1200" dirty="0" smtClean="0">
                <a:solidFill>
                  <a:schemeClr val="tx1"/>
                </a:solidFill>
                <a:effectLst/>
                <a:latin typeface="+mn-lt"/>
                <a:ea typeface="+mn-ea"/>
                <a:cs typeface="+mn-cs"/>
              </a:rPr>
              <a:t>各终端通用注册</a:t>
            </a:r>
            <a:r>
              <a:rPr lang="zh-CN" altLang="en-US" sz="1200" b="0" i="0" kern="1200" dirty="0" smtClean="0">
                <a:solidFill>
                  <a:schemeClr val="tx1"/>
                </a:solidFill>
                <a:effectLst/>
                <a:latin typeface="+mn-lt"/>
                <a:ea typeface="+mn-ea"/>
                <a:cs typeface="+mn-cs"/>
              </a:rPr>
              <a:t>和各个终端</a:t>
            </a:r>
            <a:r>
              <a:rPr lang="zh-CN" altLang="en-US" sz="1200" b="1" i="0" kern="1200" dirty="0" smtClean="0">
                <a:solidFill>
                  <a:schemeClr val="tx1"/>
                </a:solidFill>
                <a:effectLst/>
                <a:latin typeface="+mn-lt"/>
                <a:ea typeface="+mn-ea"/>
                <a:cs typeface="+mn-cs"/>
              </a:rPr>
              <a:t>特有实现</a:t>
            </a:r>
            <a:r>
              <a:rPr lang="zh-CN" altLang="en-US" sz="1200" b="0" i="0" kern="1200" dirty="0" smtClean="0">
                <a:solidFill>
                  <a:schemeClr val="tx1"/>
                </a:solidFill>
                <a:effectLst/>
                <a:latin typeface="+mn-lt"/>
                <a:ea typeface="+mn-ea"/>
                <a:cs typeface="+mn-cs"/>
              </a:rPr>
              <a:t>两个大部分，其中，通用注册由 </a:t>
            </a:r>
            <a:r>
              <a:rPr lang="en-US" altLang="zh-CN" dirty="0" err="1" smtClean="0"/>
              <a:t>src</a:t>
            </a:r>
            <a:r>
              <a:rPr lang="en-US" altLang="zh-CN" dirty="0" smtClean="0"/>
              <a:t>/operator/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文件夹下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两个文件组成，终端实现则分散在 </a:t>
            </a:r>
            <a:r>
              <a:rPr lang="en-US" altLang="zh-CN" dirty="0" err="1" smtClean="0"/>
              <a:t>src</a:t>
            </a:r>
            <a:r>
              <a:rPr lang="en-US" altLang="zh-CN" dirty="0" smtClean="0"/>
              <a:t>/operator/</a:t>
            </a:r>
            <a:r>
              <a:rPr lang="en-US" altLang="zh-CN" dirty="0" err="1" smtClean="0"/>
              <a:t>cuda</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/operator/x86</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/operator/arm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等子文件夹中，名字格式为 </a:t>
            </a:r>
            <a:r>
              <a:rPr lang="en-US" altLang="zh-CN" dirty="0" err="1" smtClean="0"/>
              <a:t>cuda_XXX.h</a:t>
            </a:r>
            <a:r>
              <a:rPr lang="en-US" altLang="zh-CN" dirty="0" smtClean="0"/>
              <a:t>, arm_XXX.cc/cu</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28</a:t>
            </a:fld>
            <a:endParaRPr lang="zh-CN" altLang="en-US"/>
          </a:p>
        </p:txBody>
      </p:sp>
    </p:spTree>
    <p:extLst>
      <p:ext uri="{BB962C8B-B14F-4D97-AF65-F5344CB8AC3E}">
        <p14:creationId xmlns:p14="http://schemas.microsoft.com/office/powerpoint/2010/main" val="879321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MaxEngine</a:t>
            </a:r>
            <a:r>
              <a:rPr lang="en-US" altLang="zh-CN" dirty="0" smtClean="0"/>
              <a:t>-Lite OP </a:t>
            </a:r>
            <a:r>
              <a:rPr lang="zh-CN" altLang="en-US" dirty="0" smtClean="0"/>
              <a:t>抛弃了过重的矩阵库</a:t>
            </a:r>
            <a:r>
              <a:rPr lang="zh-CN" altLang="en-US" baseline="0" dirty="0" smtClean="0"/>
              <a:t> </a:t>
            </a:r>
            <a:r>
              <a:rPr lang="en-US" altLang="zh-CN" baseline="0" dirty="0" err="1" smtClean="0"/>
              <a:t>Mshadow</a:t>
            </a:r>
            <a:r>
              <a:rPr lang="zh-CN" altLang="en-US" baseline="0" dirty="0" smtClean="0"/>
              <a:t>， 使用 </a:t>
            </a:r>
            <a:r>
              <a:rPr lang="en-US" altLang="zh-CN" baseline="0" dirty="0" smtClean="0"/>
              <a:t>Tensor </a:t>
            </a:r>
            <a:r>
              <a:rPr lang="zh-CN" altLang="en-US" baseline="0" dirty="0" smtClean="0"/>
              <a:t>直接操作，直接操作指针  </a:t>
            </a:r>
            <a:r>
              <a:rPr lang="en-US" altLang="zh-CN" baseline="0" dirty="0" err="1" smtClean="0"/>
              <a:t>dptr</a:t>
            </a:r>
            <a:r>
              <a:rPr lang="en-US" altLang="zh-CN" baseline="0" dirty="0" smtClean="0"/>
              <a:t>_;</a:t>
            </a:r>
          </a:p>
          <a:p>
            <a:r>
              <a:rPr lang="en-US" altLang="zh-CN" dirty="0" smtClean="0"/>
              <a:t>2.</a:t>
            </a:r>
            <a:r>
              <a:rPr lang="zh-CN" altLang="en-US" sz="1200" b="0" i="0" kern="1200" dirty="0" smtClean="0">
                <a:solidFill>
                  <a:schemeClr val="tx1"/>
                </a:solidFill>
                <a:effectLst/>
                <a:latin typeface="+mn-lt"/>
                <a:ea typeface="+mn-ea"/>
                <a:cs typeface="+mn-cs"/>
              </a:rPr>
              <a:t>与公版 </a:t>
            </a:r>
            <a:r>
              <a:rPr lang="en-US" altLang="zh-CN" sz="1200" b="0" i="0" kern="1200" dirty="0" err="1" smtClean="0">
                <a:solidFill>
                  <a:schemeClr val="tx1"/>
                </a:solidFill>
                <a:effectLst/>
                <a:latin typeface="+mn-lt"/>
                <a:ea typeface="+mn-ea"/>
                <a:cs typeface="+mn-cs"/>
              </a:rPr>
              <a:t>MXNet</a:t>
            </a:r>
            <a:r>
              <a:rPr lang="en-US" altLang="zh-CN" sz="1200" b="0" i="0" kern="1200" dirty="0" smtClean="0">
                <a:solidFill>
                  <a:schemeClr val="tx1"/>
                </a:solidFill>
                <a:effectLst/>
                <a:latin typeface="+mn-lt"/>
                <a:ea typeface="+mn-ea"/>
                <a:cs typeface="+mn-cs"/>
              </a:rPr>
              <a:t> OP </a:t>
            </a:r>
            <a:r>
              <a:rPr lang="zh-CN" altLang="en-US" sz="1200" b="0" i="0" kern="1200" dirty="0" smtClean="0">
                <a:solidFill>
                  <a:schemeClr val="tx1"/>
                </a:solidFill>
                <a:effectLst/>
                <a:latin typeface="+mn-lt"/>
                <a:ea typeface="+mn-ea"/>
                <a:cs typeface="+mn-cs"/>
              </a:rPr>
              <a:t>一般由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dirty="0" smtClean="0"/>
              <a:t>, </a:t>
            </a:r>
            <a:r>
              <a:rPr lang="en-US" altLang="zh-CN" sz="1200" u="none" strike="noStrike" kern="1200" dirty="0" smtClean="0">
                <a:solidFill>
                  <a:schemeClr val="tx1"/>
                </a:solidFill>
                <a:effectLst/>
                <a:latin typeface="+mn-lt"/>
                <a:ea typeface="+mn-ea"/>
                <a:cs typeface="+mn-cs"/>
                <a:hlinkClick r:id="rId4"/>
              </a:rPr>
              <a:t>XXX.cu</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三个文件构成不同，</a:t>
            </a:r>
            <a:r>
              <a:rPr lang="en-US" altLang="zh-CN" sz="1200" b="0" i="0" kern="1200" dirty="0" err="1" smtClean="0">
                <a:solidFill>
                  <a:schemeClr val="tx1"/>
                </a:solidFill>
                <a:effectLst/>
                <a:latin typeface="+mn-lt"/>
                <a:ea typeface="+mn-ea"/>
                <a:cs typeface="+mn-cs"/>
              </a:rPr>
              <a:t>MaxEngine</a:t>
            </a:r>
            <a:r>
              <a:rPr lang="en-US" altLang="zh-CN" sz="1200" b="0" i="0" kern="1200" dirty="0" smtClean="0">
                <a:solidFill>
                  <a:schemeClr val="tx1"/>
                </a:solidFill>
                <a:effectLst/>
                <a:latin typeface="+mn-lt"/>
                <a:ea typeface="+mn-ea"/>
                <a:cs typeface="+mn-cs"/>
              </a:rPr>
              <a:t>-Lite OP </a:t>
            </a:r>
            <a:r>
              <a:rPr lang="zh-CN" altLang="en-US" sz="1200" b="0" i="0" kern="1200" dirty="0" smtClean="0">
                <a:solidFill>
                  <a:schemeClr val="tx1"/>
                </a:solidFill>
                <a:effectLst/>
                <a:latin typeface="+mn-lt"/>
                <a:ea typeface="+mn-ea"/>
                <a:cs typeface="+mn-cs"/>
              </a:rPr>
              <a:t>分为</a:t>
            </a:r>
            <a:r>
              <a:rPr lang="zh-CN" altLang="en-US" sz="1200" b="1" i="0" kern="1200" dirty="0" smtClean="0">
                <a:solidFill>
                  <a:schemeClr val="tx1"/>
                </a:solidFill>
                <a:effectLst/>
                <a:latin typeface="+mn-lt"/>
                <a:ea typeface="+mn-ea"/>
                <a:cs typeface="+mn-cs"/>
              </a:rPr>
              <a:t>各终端通用注册</a:t>
            </a:r>
            <a:r>
              <a:rPr lang="zh-CN" altLang="en-US" sz="1200" b="0" i="0" kern="1200" dirty="0" smtClean="0">
                <a:solidFill>
                  <a:schemeClr val="tx1"/>
                </a:solidFill>
                <a:effectLst/>
                <a:latin typeface="+mn-lt"/>
                <a:ea typeface="+mn-ea"/>
                <a:cs typeface="+mn-cs"/>
              </a:rPr>
              <a:t>和各个终端</a:t>
            </a:r>
            <a:r>
              <a:rPr lang="zh-CN" altLang="en-US" sz="1200" b="1" i="0" kern="1200" dirty="0" smtClean="0">
                <a:solidFill>
                  <a:schemeClr val="tx1"/>
                </a:solidFill>
                <a:effectLst/>
                <a:latin typeface="+mn-lt"/>
                <a:ea typeface="+mn-ea"/>
                <a:cs typeface="+mn-cs"/>
              </a:rPr>
              <a:t>特有实现</a:t>
            </a:r>
            <a:r>
              <a:rPr lang="zh-CN" altLang="en-US" sz="1200" b="0" i="0" kern="1200" dirty="0" smtClean="0">
                <a:solidFill>
                  <a:schemeClr val="tx1"/>
                </a:solidFill>
                <a:effectLst/>
                <a:latin typeface="+mn-lt"/>
                <a:ea typeface="+mn-ea"/>
                <a:cs typeface="+mn-cs"/>
              </a:rPr>
              <a:t>两个大部分，其中，通用注册由 </a:t>
            </a:r>
            <a:r>
              <a:rPr lang="en-US" altLang="zh-CN" dirty="0" err="1" smtClean="0"/>
              <a:t>src</a:t>
            </a:r>
            <a:r>
              <a:rPr lang="en-US" altLang="zh-CN" dirty="0" smtClean="0"/>
              <a:t>/operator/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文件夹下 </a:t>
            </a:r>
            <a:r>
              <a:rPr lang="en-US" altLang="zh-CN" dirty="0" smtClean="0"/>
              <a:t>XXX-</a:t>
            </a:r>
            <a:r>
              <a:rPr lang="en-US" altLang="zh-CN" dirty="0" err="1" smtClean="0"/>
              <a:t>inl.h</a:t>
            </a:r>
            <a:r>
              <a:rPr lang="en-US" altLang="zh-CN" dirty="0" smtClean="0"/>
              <a:t>, </a:t>
            </a:r>
            <a:r>
              <a:rPr lang="en-US" altLang="zh-CN" sz="1200" u="none" strike="noStrike" kern="1200" dirty="0" smtClean="0">
                <a:solidFill>
                  <a:schemeClr val="tx1"/>
                </a:solidFill>
                <a:effectLst/>
                <a:latin typeface="+mn-lt"/>
                <a:ea typeface="+mn-ea"/>
                <a:cs typeface="+mn-cs"/>
                <a:hlinkClick r:id="rId3"/>
              </a:rPr>
              <a:t>XXX.cc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两个文件组成，终端实现则分散在 </a:t>
            </a:r>
            <a:r>
              <a:rPr lang="en-US" altLang="zh-CN" dirty="0" err="1" smtClean="0"/>
              <a:t>src</a:t>
            </a:r>
            <a:r>
              <a:rPr lang="en-US" altLang="zh-CN" dirty="0" smtClean="0"/>
              <a:t>/operator/</a:t>
            </a:r>
            <a:r>
              <a:rPr lang="en-US" altLang="zh-CN" dirty="0" err="1" smtClean="0"/>
              <a:t>cuda</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/operator/x86</a:t>
            </a:r>
            <a:r>
              <a:rPr lang="en-US" altLang="zh-CN" sz="1200" b="0" i="0" kern="1200" dirty="0" smtClean="0">
                <a:solidFill>
                  <a:schemeClr val="tx1"/>
                </a:solidFill>
                <a:effectLst/>
                <a:latin typeface="+mn-lt"/>
                <a:ea typeface="+mn-ea"/>
                <a:cs typeface="+mn-cs"/>
              </a:rPr>
              <a:t> </a:t>
            </a:r>
            <a:r>
              <a:rPr lang="en-US" altLang="zh-CN" dirty="0" err="1" smtClean="0"/>
              <a:t>src</a:t>
            </a:r>
            <a:r>
              <a:rPr lang="en-US" altLang="zh-CN" dirty="0" smtClean="0"/>
              <a:t>/operator/arm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等子文件夹中，名字格式为 </a:t>
            </a:r>
            <a:r>
              <a:rPr lang="en-US" altLang="zh-CN" dirty="0" err="1" smtClean="0"/>
              <a:t>cuda_XXX.h</a:t>
            </a:r>
            <a:r>
              <a:rPr lang="en-US" altLang="zh-CN" dirty="0" smtClean="0"/>
              <a:t>, arm_XXX.cc/cu</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29</a:t>
            </a:fld>
            <a:endParaRPr lang="zh-CN" altLang="en-US"/>
          </a:p>
        </p:txBody>
      </p:sp>
    </p:spTree>
    <p:extLst>
      <p:ext uri="{BB962C8B-B14F-4D97-AF65-F5344CB8AC3E}">
        <p14:creationId xmlns:p14="http://schemas.microsoft.com/office/powerpoint/2010/main" val="78603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dirty="0" smtClean="0"/>
              <a:t> a. </a:t>
            </a:r>
            <a:r>
              <a:rPr lang="zh-CN" altLang="en-US" sz="1200" dirty="0" smtClean="0"/>
              <a:t>移除了所有反向相关代码，去除了</a:t>
            </a:r>
            <a:r>
              <a:rPr lang="en-US" altLang="zh-CN" sz="1200" dirty="0" err="1" smtClean="0"/>
              <a:t>mshadow</a:t>
            </a:r>
            <a:r>
              <a:rPr lang="zh-CN" altLang="en-US" sz="1200" dirty="0" smtClean="0"/>
              <a:t>，代码更简洁。</a:t>
            </a:r>
            <a:endParaRPr lang="en-US" altLang="zh-CN" sz="1200" dirty="0" smtClean="0"/>
          </a:p>
          <a:p>
            <a:pPr marL="0" indent="0">
              <a:lnSpc>
                <a:spcPct val="150000"/>
              </a:lnSpc>
              <a:buNone/>
            </a:pPr>
            <a:r>
              <a:rPr lang="en-US" altLang="zh-CN" sz="1200" dirty="0" smtClean="0"/>
              <a:t>        b. </a:t>
            </a:r>
            <a:r>
              <a:rPr lang="zh-CN" altLang="en-US" sz="1200" dirty="0" smtClean="0"/>
              <a:t>移除</a:t>
            </a:r>
            <a:r>
              <a:rPr lang="en-US" altLang="zh-CN" sz="1200" dirty="0" err="1" smtClean="0"/>
              <a:t>opencv</a:t>
            </a:r>
            <a:r>
              <a:rPr lang="zh-CN" altLang="en-US" sz="1200" dirty="0" smtClean="0"/>
              <a:t>、</a:t>
            </a:r>
            <a:r>
              <a:rPr lang="en-US" altLang="zh-CN" sz="1200" dirty="0" smtClean="0"/>
              <a:t>cub</a:t>
            </a:r>
            <a:r>
              <a:rPr lang="zh-CN" altLang="en-US" sz="1200" dirty="0" smtClean="0"/>
              <a:t>等库的依赖。</a:t>
            </a:r>
            <a:endParaRPr lang="en-US" altLang="zh-CN" sz="1200" dirty="0" smtClean="0"/>
          </a:p>
          <a:p>
            <a:pPr marL="0" indent="0">
              <a:lnSpc>
                <a:spcPct val="150000"/>
              </a:lnSpc>
              <a:buNone/>
            </a:pPr>
            <a:r>
              <a:rPr lang="en-US" altLang="zh-CN" sz="1200" dirty="0" smtClean="0"/>
              <a:t>        c.  </a:t>
            </a:r>
            <a:r>
              <a:rPr lang="zh-CN" altLang="en-US" sz="1200" dirty="0" smtClean="0"/>
              <a:t>编译速度很快（正常</a:t>
            </a:r>
            <a:r>
              <a:rPr lang="en-US" altLang="zh-CN" sz="1200" dirty="0" smtClean="0"/>
              <a:t>1-2</a:t>
            </a:r>
            <a:r>
              <a:rPr lang="zh-CN" altLang="en-US" sz="1200" dirty="0" smtClean="0"/>
              <a:t>分钟左右）。</a:t>
            </a:r>
            <a:endParaRPr lang="en-US" altLang="zh-CN" sz="1200" dirty="0" smtClean="0"/>
          </a:p>
          <a:p>
            <a:pPr marL="0" indent="0">
              <a:lnSpc>
                <a:spcPct val="150000"/>
              </a:lnSpc>
              <a:buNone/>
            </a:pPr>
            <a:r>
              <a:rPr lang="en-US" altLang="zh-CN" sz="1200" dirty="0" smtClean="0"/>
              <a:t>        d. </a:t>
            </a:r>
            <a:r>
              <a:rPr lang="zh-CN" altLang="en-US" sz="1200" dirty="0" smtClean="0"/>
              <a:t>生成的</a:t>
            </a:r>
            <a:r>
              <a:rPr lang="en-US" altLang="zh-CN" sz="1200" dirty="0" smtClean="0"/>
              <a:t>so</a:t>
            </a:r>
            <a:r>
              <a:rPr lang="zh-CN" altLang="en-US" sz="1200" dirty="0" smtClean="0"/>
              <a:t>库很小。</a:t>
            </a:r>
            <a:endParaRPr lang="en-US" altLang="zh-CN" sz="1200" dirty="0" smtClean="0"/>
          </a:p>
          <a:p>
            <a:pPr marL="0" indent="0">
              <a:lnSpc>
                <a:spcPct val="150000"/>
              </a:lnSpc>
              <a:buNone/>
            </a:pPr>
            <a:r>
              <a:rPr lang="en-US" altLang="zh-CN" sz="1200" dirty="0" smtClean="0"/>
              <a:t>        e. </a:t>
            </a:r>
            <a:r>
              <a:rPr lang="zh-CN" altLang="en-US" sz="1200" dirty="0" smtClean="0"/>
              <a:t>重构了</a:t>
            </a:r>
            <a:r>
              <a:rPr lang="en-US" altLang="zh-CN" sz="1200" dirty="0" smtClean="0"/>
              <a:t>reshape</a:t>
            </a:r>
            <a:r>
              <a:rPr lang="zh-CN" altLang="en-US" sz="1200" dirty="0" smtClean="0"/>
              <a:t>接口，支持动态输入且</a:t>
            </a:r>
            <a:r>
              <a:rPr lang="en-US" altLang="zh-CN" sz="1200" dirty="0" smtClean="0"/>
              <a:t>reshape</a:t>
            </a:r>
            <a:r>
              <a:rPr lang="zh-CN" altLang="en-US" sz="1200" dirty="0" smtClean="0"/>
              <a:t>基本耗时为</a:t>
            </a:r>
            <a:r>
              <a:rPr lang="en-US" altLang="zh-CN" sz="1200" dirty="0" smtClean="0"/>
              <a:t>0</a:t>
            </a:r>
            <a:r>
              <a:rPr lang="zh-CN" altLang="en-US" sz="1200" dirty="0" smtClean="0"/>
              <a:t>。</a:t>
            </a:r>
            <a:endParaRPr lang="en-US" altLang="zh-CN" sz="1200" dirty="0" smtClean="0"/>
          </a:p>
          <a:p>
            <a:pPr marL="0" indent="0">
              <a:lnSpc>
                <a:spcPct val="150000"/>
              </a:lnSpc>
              <a:buNone/>
            </a:pPr>
            <a:r>
              <a:rPr lang="en-US" altLang="zh-CN" sz="1200" dirty="0" smtClean="0"/>
              <a:t>        f.  </a:t>
            </a:r>
            <a:r>
              <a:rPr lang="zh-CN" altLang="en-US" sz="1200" dirty="0" smtClean="0"/>
              <a:t>添加了移动端</a:t>
            </a:r>
            <a:r>
              <a:rPr lang="en-US" altLang="zh-CN" sz="1200" dirty="0" smtClean="0"/>
              <a:t>arm</a:t>
            </a:r>
            <a:r>
              <a:rPr lang="zh-CN" altLang="en-US" sz="1200" dirty="0" smtClean="0"/>
              <a:t>的实现，并进行了优化。</a:t>
            </a:r>
            <a:endParaRPr lang="en-US" altLang="zh-CN" sz="1200" dirty="0" smtClean="0"/>
          </a:p>
          <a:p>
            <a:pPr marL="0" indent="0">
              <a:lnSpc>
                <a:spcPct val="150000"/>
              </a:lnSpc>
              <a:buNone/>
            </a:pPr>
            <a:r>
              <a:rPr lang="en-US" altLang="zh-CN" sz="1200" dirty="0" smtClean="0"/>
              <a:t>        g. </a:t>
            </a:r>
            <a:r>
              <a:rPr lang="zh-CN" altLang="en-US" sz="1200" dirty="0" smtClean="0"/>
              <a:t>添加</a:t>
            </a:r>
            <a:r>
              <a:rPr lang="en-US" altLang="zh-CN" sz="1200" dirty="0" err="1" smtClean="0"/>
              <a:t>mkldnn</a:t>
            </a:r>
            <a:r>
              <a:rPr lang="zh-CN" altLang="en-US" sz="1200" dirty="0" smtClean="0"/>
              <a:t>实现</a:t>
            </a:r>
            <a:r>
              <a:rPr lang="en-US" altLang="zh-CN" sz="1200" dirty="0" err="1" smtClean="0"/>
              <a:t>cpu</a:t>
            </a:r>
            <a:r>
              <a:rPr lang="zh-CN" altLang="en-US" sz="1200" dirty="0" smtClean="0"/>
              <a:t>加速。</a:t>
            </a:r>
            <a:endParaRPr lang="en-US" altLang="zh-CN" sz="1200" dirty="0" smtClean="0"/>
          </a:p>
          <a:p>
            <a:pPr marL="0" indent="0">
              <a:lnSpc>
                <a:spcPct val="150000"/>
              </a:lnSpc>
              <a:buNone/>
            </a:pPr>
            <a:r>
              <a:rPr lang="en-US" altLang="zh-CN" sz="1200" dirty="0" smtClean="0"/>
              <a:t>        h. </a:t>
            </a:r>
            <a:r>
              <a:rPr lang="zh-CN" altLang="en-US" sz="1200" dirty="0" smtClean="0"/>
              <a:t>使用手写的</a:t>
            </a:r>
            <a:r>
              <a:rPr lang="en-US" altLang="zh-CN" sz="1200" dirty="0" err="1" smtClean="0"/>
              <a:t>gpu</a:t>
            </a:r>
            <a:r>
              <a:rPr lang="en-US" altLang="zh-CN" sz="1200" dirty="0" smtClean="0"/>
              <a:t> kernel</a:t>
            </a:r>
            <a:r>
              <a:rPr lang="zh-CN" altLang="en-US" sz="1200" dirty="0" smtClean="0"/>
              <a:t>替代</a:t>
            </a:r>
            <a:r>
              <a:rPr lang="en-US" altLang="zh-CN" sz="1200" dirty="0" err="1" smtClean="0"/>
              <a:t>mshadow</a:t>
            </a:r>
            <a:r>
              <a:rPr lang="zh-CN" altLang="en-US" sz="1200" dirty="0" smtClean="0"/>
              <a:t>，效率得到一定提升</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a:t>
            </a:fld>
            <a:endParaRPr lang="zh-CN" altLang="en-US"/>
          </a:p>
        </p:txBody>
      </p:sp>
    </p:spTree>
    <p:extLst>
      <p:ext uri="{BB962C8B-B14F-4D97-AF65-F5344CB8AC3E}">
        <p14:creationId xmlns:p14="http://schemas.microsoft.com/office/powerpoint/2010/main" val="982747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30</a:t>
            </a:fld>
            <a:endParaRPr lang="zh-CN" altLang="en-US"/>
          </a:p>
        </p:txBody>
      </p:sp>
    </p:spTree>
    <p:extLst>
      <p:ext uri="{BB962C8B-B14F-4D97-AF65-F5344CB8AC3E}">
        <p14:creationId xmlns:p14="http://schemas.microsoft.com/office/powerpoint/2010/main" val="1901477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31</a:t>
            </a:fld>
            <a:endParaRPr lang="zh-CN" altLang="en-US"/>
          </a:p>
        </p:txBody>
      </p:sp>
    </p:spTree>
    <p:extLst>
      <p:ext uri="{BB962C8B-B14F-4D97-AF65-F5344CB8AC3E}">
        <p14:creationId xmlns:p14="http://schemas.microsoft.com/office/powerpoint/2010/main" val="246965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32</a:t>
            </a:fld>
            <a:endParaRPr lang="zh-CN" altLang="en-US"/>
          </a:p>
        </p:txBody>
      </p:sp>
    </p:spTree>
    <p:extLst>
      <p:ext uri="{BB962C8B-B14F-4D97-AF65-F5344CB8AC3E}">
        <p14:creationId xmlns:p14="http://schemas.microsoft.com/office/powerpoint/2010/main" val="1750168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33</a:t>
            </a:fld>
            <a:endParaRPr lang="zh-CN" altLang="en-US"/>
          </a:p>
        </p:txBody>
      </p:sp>
    </p:spTree>
    <p:extLst>
      <p:ext uri="{BB962C8B-B14F-4D97-AF65-F5344CB8AC3E}">
        <p14:creationId xmlns:p14="http://schemas.microsoft.com/office/powerpoint/2010/main" val="4049360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CUDA </a:t>
            </a:r>
            <a:r>
              <a:rPr lang="zh-CN" altLang="en-US" dirty="0" smtClean="0"/>
              <a:t>实现中</a:t>
            </a:r>
            <a:r>
              <a:rPr lang="zh-CN" altLang="en-US" baseline="0" dirty="0" smtClean="0"/>
              <a:t>  </a:t>
            </a:r>
            <a:r>
              <a:rPr lang="en-US" altLang="zh-CN" baseline="0" dirty="0" smtClean="0"/>
              <a:t>Stream </a:t>
            </a:r>
            <a:r>
              <a:rPr lang="zh-CN" altLang="en-US" baseline="0" dirty="0" smtClean="0"/>
              <a:t>为必须。</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34</a:t>
            </a:fld>
            <a:endParaRPr lang="zh-CN" altLang="en-US"/>
          </a:p>
        </p:txBody>
      </p:sp>
    </p:spTree>
    <p:extLst>
      <p:ext uri="{BB962C8B-B14F-4D97-AF65-F5344CB8AC3E}">
        <p14:creationId xmlns:p14="http://schemas.microsoft.com/office/powerpoint/2010/main" val="1191091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35</a:t>
            </a:fld>
            <a:endParaRPr lang="zh-CN" altLang="en-US"/>
          </a:p>
        </p:txBody>
      </p:sp>
    </p:spTree>
    <p:extLst>
      <p:ext uri="{BB962C8B-B14F-4D97-AF65-F5344CB8AC3E}">
        <p14:creationId xmlns:p14="http://schemas.microsoft.com/office/powerpoint/2010/main" val="148479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36</a:t>
            </a:fld>
            <a:endParaRPr lang="zh-CN" altLang="en-US"/>
          </a:p>
        </p:txBody>
      </p:sp>
    </p:spTree>
    <p:extLst>
      <p:ext uri="{BB962C8B-B14F-4D97-AF65-F5344CB8AC3E}">
        <p14:creationId xmlns:p14="http://schemas.microsoft.com/office/powerpoint/2010/main" val="3489628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37</a:t>
            </a:fld>
            <a:endParaRPr lang="zh-CN" altLang="en-US"/>
          </a:p>
        </p:txBody>
      </p:sp>
    </p:spTree>
    <p:extLst>
      <p:ext uri="{BB962C8B-B14F-4D97-AF65-F5344CB8AC3E}">
        <p14:creationId xmlns:p14="http://schemas.microsoft.com/office/powerpoint/2010/main" val="1085855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38</a:t>
            </a:fld>
            <a:endParaRPr lang="zh-CN" altLang="en-US"/>
          </a:p>
        </p:txBody>
      </p:sp>
    </p:spTree>
    <p:extLst>
      <p:ext uri="{BB962C8B-B14F-4D97-AF65-F5344CB8AC3E}">
        <p14:creationId xmlns:p14="http://schemas.microsoft.com/office/powerpoint/2010/main" val="141508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另外，需要注明的是，您的 </a:t>
            </a:r>
            <a:r>
              <a:rPr lang="en-US" altLang="zh-CN" dirty="0" smtClean="0"/>
              <a:t>OP </a:t>
            </a:r>
            <a:r>
              <a:rPr lang="zh-CN" altLang="en-US" dirty="0" smtClean="0"/>
              <a:t>名字需与现有的所有 </a:t>
            </a:r>
            <a:r>
              <a:rPr lang="en-US" altLang="zh-CN" dirty="0" smtClean="0"/>
              <a:t>OP </a:t>
            </a:r>
            <a:r>
              <a:rPr lang="zh-CN" altLang="en-US" dirty="0" smtClean="0"/>
              <a:t>不重合，并且尽量使用全英文字母，如 </a:t>
            </a:r>
            <a:r>
              <a:rPr lang="en-US" altLang="zh-CN" dirty="0" err="1" smtClean="0"/>
              <a:t>CustomOP</a:t>
            </a:r>
            <a:r>
              <a:rPr lang="en-US" altLang="zh-CN" dirty="0" smtClean="0"/>
              <a:t>, </a:t>
            </a:r>
            <a:r>
              <a:rPr lang="zh-CN" altLang="en-US" b="1" dirty="0" smtClean="0"/>
              <a:t>避免</a:t>
            </a:r>
            <a:r>
              <a:rPr lang="zh-CN" altLang="en-US" dirty="0" smtClean="0"/>
              <a:t>使用带有下划线的名字，如 </a:t>
            </a:r>
            <a:r>
              <a:rPr lang="en-US" altLang="zh-CN" dirty="0" smtClean="0"/>
              <a:t>_</a:t>
            </a:r>
            <a:r>
              <a:rPr lang="en-US" altLang="zh-CN" dirty="0" err="1" smtClean="0"/>
              <a:t>custom_OP</a:t>
            </a:r>
            <a:r>
              <a:rPr lang="en-US" altLang="zh-CN" dirty="0" smtClean="0"/>
              <a:t> </a:t>
            </a:r>
            <a:r>
              <a:rPr lang="zh-CN" altLang="en-US" dirty="0" smtClean="0"/>
              <a:t>作为 </a:t>
            </a:r>
            <a:r>
              <a:rPr lang="en-US" altLang="zh-CN" dirty="0" smtClean="0"/>
              <a:t>OP </a:t>
            </a:r>
            <a:r>
              <a:rPr lang="zh-CN" altLang="en-US" dirty="0" smtClean="0"/>
              <a:t>名。使用带有下划线的 </a:t>
            </a:r>
            <a:r>
              <a:rPr lang="en-US" altLang="zh-CN" dirty="0" smtClean="0"/>
              <a:t>OP </a:t>
            </a:r>
            <a:r>
              <a:rPr lang="zh-CN" altLang="en-US" dirty="0" smtClean="0"/>
              <a:t>名字可能会产生一些不必要的麻烦，例如在未来会支持的 </a:t>
            </a:r>
            <a:r>
              <a:rPr lang="en-US" altLang="zh-CN" dirty="0" smtClean="0"/>
              <a:t>python API </a:t>
            </a:r>
            <a:r>
              <a:rPr lang="zh-CN" altLang="en-US" dirty="0" smtClean="0"/>
              <a:t>中，系统可能会将您的 </a:t>
            </a:r>
            <a:r>
              <a:rPr lang="en-US" altLang="zh-CN" dirty="0" smtClean="0"/>
              <a:t>OP </a:t>
            </a:r>
            <a:r>
              <a:rPr lang="zh-CN" altLang="en-US" dirty="0" smtClean="0"/>
              <a:t>识别为 </a:t>
            </a:r>
            <a:r>
              <a:rPr lang="en-US" altLang="zh-CN" b="1" dirty="0" err="1" smtClean="0"/>
              <a:t>mx.sym.custom.OP</a:t>
            </a:r>
            <a:r>
              <a:rPr lang="zh-CN" altLang="en-US" dirty="0" smtClean="0"/>
              <a:t>，而不是与</a:t>
            </a:r>
            <a:r>
              <a:rPr lang="en-US" altLang="zh-CN" dirty="0" smtClean="0"/>
              <a:t>OP</a:t>
            </a:r>
            <a:r>
              <a:rPr lang="zh-CN" altLang="en-US" dirty="0" smtClean="0"/>
              <a:t>名相同的 </a:t>
            </a:r>
            <a:r>
              <a:rPr lang="en-US" altLang="zh-CN" b="1" dirty="0" smtClean="0"/>
              <a:t>mx.</a:t>
            </a:r>
            <a:r>
              <a:rPr lang="en-US" altLang="zh-CN" b="1" dirty="0" err="1" smtClean="0"/>
              <a:t>sym</a:t>
            </a:r>
            <a:r>
              <a:rPr lang="en-US" altLang="zh-CN" b="1" dirty="0" smtClean="0"/>
              <a:t>._</a:t>
            </a:r>
            <a:r>
              <a:rPr lang="en-US" altLang="zh-CN" b="1" dirty="0" err="1" smtClean="0"/>
              <a:t>custom_OP</a:t>
            </a:r>
            <a:r>
              <a:rPr lang="zh-CN" altLang="en-US" dirty="0" smtClean="0"/>
              <a:t>。</a:t>
            </a:r>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39</a:t>
            </a:fld>
            <a:endParaRPr lang="zh-CN" altLang="en-US"/>
          </a:p>
        </p:txBody>
      </p:sp>
    </p:spTree>
    <p:extLst>
      <p:ext uri="{BB962C8B-B14F-4D97-AF65-F5344CB8AC3E}">
        <p14:creationId xmlns:p14="http://schemas.microsoft.com/office/powerpoint/2010/main" val="220290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4</a:t>
            </a:fld>
            <a:endParaRPr lang="zh-CN" altLang="en-US"/>
          </a:p>
        </p:txBody>
      </p:sp>
    </p:spTree>
    <p:extLst>
      <p:ext uri="{BB962C8B-B14F-4D97-AF65-F5344CB8AC3E}">
        <p14:creationId xmlns:p14="http://schemas.microsoft.com/office/powerpoint/2010/main" val="2676733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40</a:t>
            </a:fld>
            <a:endParaRPr lang="zh-CN" altLang="en-US"/>
          </a:p>
        </p:txBody>
      </p:sp>
    </p:spTree>
    <p:extLst>
      <p:ext uri="{BB962C8B-B14F-4D97-AF65-F5344CB8AC3E}">
        <p14:creationId xmlns:p14="http://schemas.microsoft.com/office/powerpoint/2010/main" val="2682489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41</a:t>
            </a:fld>
            <a:endParaRPr lang="zh-CN" altLang="en-US"/>
          </a:p>
        </p:txBody>
      </p:sp>
    </p:spTree>
    <p:extLst>
      <p:ext uri="{BB962C8B-B14F-4D97-AF65-F5344CB8AC3E}">
        <p14:creationId xmlns:p14="http://schemas.microsoft.com/office/powerpoint/2010/main" val="3223166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42</a:t>
            </a:fld>
            <a:endParaRPr lang="zh-CN" altLang="en-US"/>
          </a:p>
        </p:txBody>
      </p:sp>
    </p:spTree>
    <p:extLst>
      <p:ext uri="{BB962C8B-B14F-4D97-AF65-F5344CB8AC3E}">
        <p14:creationId xmlns:p14="http://schemas.microsoft.com/office/powerpoint/2010/main" val="69137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我们发布了</a:t>
            </a:r>
            <a:r>
              <a:rPr lang="en-US" altLang="zh-CN" dirty="0" smtClean="0"/>
              <a:t>1.0 </a:t>
            </a:r>
            <a:r>
              <a:rPr lang="zh-CN" altLang="en-US" dirty="0" smtClean="0"/>
              <a:t>版本</a:t>
            </a:r>
            <a:endParaRPr lang="en-US" altLang="zh-CN" dirty="0" smtClean="0"/>
          </a:p>
          <a:p>
            <a:pPr marL="228600" indent="-228600">
              <a:buAutoNum type="arabicPeriod"/>
            </a:pPr>
            <a:r>
              <a:rPr lang="zh-CN" altLang="en-US" dirty="0" smtClean="0"/>
              <a:t>完善了文档</a:t>
            </a:r>
            <a:endParaRPr lang="en-US" altLang="zh-CN" dirty="0" smtClean="0"/>
          </a:p>
          <a:p>
            <a:pPr marL="228600" indent="-228600">
              <a:buAutoNum type="arabicPeriod"/>
            </a:pPr>
            <a:r>
              <a:rPr lang="zh-CN" altLang="en-US" dirty="0" smtClean="0"/>
              <a:t>添加了</a:t>
            </a:r>
            <a:r>
              <a:rPr lang="en-US" altLang="zh-CN" dirty="0" smtClean="0"/>
              <a:t>python</a:t>
            </a:r>
            <a:r>
              <a:rPr lang="zh-CN" altLang="en-US" dirty="0" smtClean="0"/>
              <a:t>支持</a:t>
            </a:r>
            <a:endParaRPr lang="en-US" altLang="zh-CN" dirty="0" smtClean="0"/>
          </a:p>
          <a:p>
            <a:pPr marL="228600" indent="-228600">
              <a:buAutoNum type="arabicPeriod"/>
            </a:pPr>
            <a:r>
              <a:rPr lang="en-US" altLang="zh-CN" dirty="0" smtClean="0"/>
              <a:t>Arm</a:t>
            </a:r>
            <a:r>
              <a:rPr lang="zh-CN" altLang="en-US" dirty="0" smtClean="0"/>
              <a:t>端验证了更多网络，在一些情况下效率优于</a:t>
            </a:r>
            <a:r>
              <a:rPr lang="en-US" altLang="zh-CN" dirty="0" err="1" smtClean="0"/>
              <a:t>ncnn</a:t>
            </a:r>
            <a:r>
              <a:rPr lang="zh-CN" altLang="en-US" dirty="0" smtClean="0"/>
              <a:t>方案。</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5</a:t>
            </a:fld>
            <a:endParaRPr lang="zh-CN" altLang="en-US"/>
          </a:p>
        </p:txBody>
      </p:sp>
    </p:spTree>
    <p:extLst>
      <p:ext uri="{BB962C8B-B14F-4D97-AF65-F5344CB8AC3E}">
        <p14:creationId xmlns:p14="http://schemas.microsoft.com/office/powerpoint/2010/main" val="247896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6</a:t>
            </a:fld>
            <a:endParaRPr lang="zh-CN" altLang="en-US"/>
          </a:p>
        </p:txBody>
      </p:sp>
    </p:spTree>
    <p:extLst>
      <p:ext uri="{BB962C8B-B14F-4D97-AF65-F5344CB8AC3E}">
        <p14:creationId xmlns:p14="http://schemas.microsoft.com/office/powerpoint/2010/main" val="43427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我们发布了</a:t>
            </a:r>
            <a:r>
              <a:rPr lang="en-US" altLang="zh-CN" dirty="0" smtClean="0"/>
              <a:t>1.0 </a:t>
            </a:r>
            <a:r>
              <a:rPr lang="zh-CN" altLang="en-US" dirty="0" smtClean="0"/>
              <a:t>版本</a:t>
            </a:r>
            <a:endParaRPr lang="en-US" altLang="zh-CN" dirty="0" smtClean="0"/>
          </a:p>
          <a:p>
            <a:pPr marL="228600" indent="-228600">
              <a:buAutoNum type="arabicPeriod"/>
            </a:pPr>
            <a:r>
              <a:rPr lang="zh-CN" altLang="en-US" dirty="0" smtClean="0"/>
              <a:t>完善了文档</a:t>
            </a:r>
            <a:endParaRPr lang="en-US" altLang="zh-CN" dirty="0" smtClean="0"/>
          </a:p>
          <a:p>
            <a:pPr marL="228600" indent="-228600">
              <a:buAutoNum type="arabicPeriod"/>
            </a:pPr>
            <a:r>
              <a:rPr lang="zh-CN" altLang="en-US" dirty="0" smtClean="0"/>
              <a:t>添加了</a:t>
            </a:r>
            <a:r>
              <a:rPr lang="en-US" altLang="zh-CN" dirty="0" smtClean="0"/>
              <a:t>python</a:t>
            </a:r>
            <a:r>
              <a:rPr lang="zh-CN" altLang="en-US" dirty="0" smtClean="0"/>
              <a:t>支持</a:t>
            </a:r>
            <a:endParaRPr lang="en-US" altLang="zh-CN" dirty="0" smtClean="0"/>
          </a:p>
          <a:p>
            <a:pPr marL="228600" indent="-228600">
              <a:buAutoNum type="arabicPeriod"/>
            </a:pPr>
            <a:r>
              <a:rPr lang="en-US" altLang="zh-CN" dirty="0" smtClean="0"/>
              <a:t>Arm</a:t>
            </a:r>
            <a:r>
              <a:rPr lang="zh-CN" altLang="en-US" dirty="0" smtClean="0"/>
              <a:t>端验证了更多网络，在一些情况下效率优于</a:t>
            </a:r>
            <a:r>
              <a:rPr lang="en-US" altLang="zh-CN" dirty="0" err="1" smtClean="0"/>
              <a:t>ncnn</a:t>
            </a:r>
            <a:r>
              <a:rPr lang="zh-CN" altLang="en-US" dirty="0" smtClean="0"/>
              <a:t>方案。</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7</a:t>
            </a:fld>
            <a:endParaRPr lang="zh-CN" altLang="en-US"/>
          </a:p>
        </p:txBody>
      </p:sp>
    </p:spTree>
    <p:extLst>
      <p:ext uri="{BB962C8B-B14F-4D97-AF65-F5344CB8AC3E}">
        <p14:creationId xmlns:p14="http://schemas.microsoft.com/office/powerpoint/2010/main" val="119861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8</a:t>
            </a:fld>
            <a:endParaRPr lang="zh-CN" altLang="en-US"/>
          </a:p>
        </p:txBody>
      </p:sp>
    </p:spTree>
    <p:extLst>
      <p:ext uri="{BB962C8B-B14F-4D97-AF65-F5344CB8AC3E}">
        <p14:creationId xmlns:p14="http://schemas.microsoft.com/office/powerpoint/2010/main" val="50755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a:p>
            <a:pPr marL="228600" indent="-228600">
              <a:buAutoNum type="arabicPeriod"/>
            </a:pPr>
            <a:r>
              <a:rPr lang="zh-CN" altLang="en-US" sz="1200" b="0" i="0" kern="1200" dirty="0" smtClean="0">
                <a:solidFill>
                  <a:schemeClr val="tx1"/>
                </a:solidFill>
                <a:effectLst/>
                <a:latin typeface="+mn-lt"/>
                <a:ea typeface="+mn-ea"/>
                <a:cs typeface="+mn-cs"/>
              </a:rPr>
              <a:t>打开主目录下</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hlinkClick r:id="rId3"/>
              </a:rPr>
              <a:t>cuda.sh</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脚本，修改脚本中 </a:t>
            </a:r>
            <a:r>
              <a:rPr lang="en-US" altLang="zh-CN" sz="1200" b="0" i="0" kern="1200" dirty="0" err="1" smtClean="0">
                <a:solidFill>
                  <a:schemeClr val="tx1"/>
                </a:solidFill>
                <a:effectLst/>
                <a:latin typeface="+mn-lt"/>
                <a:ea typeface="+mn-ea"/>
                <a:cs typeface="+mn-cs"/>
              </a:rPr>
              <a:t>cuda_dir</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cuda_arch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两个变量。其中：</a:t>
            </a:r>
            <a:r>
              <a:rPr lang="en-US" altLang="zh-CN" sz="1200" b="0" i="0" kern="1200" dirty="0" err="1" smtClean="0">
                <a:solidFill>
                  <a:schemeClr val="tx1"/>
                </a:solidFill>
                <a:effectLst/>
                <a:latin typeface="+mn-lt"/>
                <a:ea typeface="+mn-ea"/>
                <a:cs typeface="+mn-cs"/>
              </a:rPr>
              <a:t>cuda_dir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err="1" smtClean="0">
                <a:solidFill>
                  <a:schemeClr val="tx1"/>
                </a:solidFill>
                <a:effectLst/>
                <a:latin typeface="+mn-lt"/>
                <a:ea typeface="+mn-ea"/>
                <a:cs typeface="+mn-cs"/>
              </a:rPr>
              <a:t>cuda</a:t>
            </a:r>
            <a:r>
              <a:rPr lang="en-US" altLang="zh-CN" sz="1200" b="0" i="0" kern="1200" dirty="0" smtClean="0">
                <a:solidFill>
                  <a:schemeClr val="tx1"/>
                </a:solidFill>
                <a:effectLst/>
                <a:latin typeface="+mn-lt"/>
                <a:ea typeface="+mn-ea"/>
                <a:cs typeface="+mn-cs"/>
              </a:rPr>
              <a:t> &amp; </a:t>
            </a:r>
            <a:r>
              <a:rPr lang="en-US" altLang="zh-CN" sz="1200" b="0" i="0" kern="1200" dirty="0" err="1" smtClean="0">
                <a:solidFill>
                  <a:schemeClr val="tx1"/>
                </a:solidFill>
                <a:effectLst/>
                <a:latin typeface="+mn-lt"/>
                <a:ea typeface="+mn-ea"/>
                <a:cs typeface="+mn-cs"/>
              </a:rPr>
              <a:t>cudnn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当前安装位置，</a:t>
            </a:r>
            <a:r>
              <a:rPr lang="en-US" altLang="zh-CN" sz="1200" b="0" i="0" kern="1200" dirty="0" err="1" smtClean="0">
                <a:solidFill>
                  <a:schemeClr val="tx1"/>
                </a:solidFill>
                <a:effectLst/>
                <a:latin typeface="+mn-lt"/>
                <a:ea typeface="+mn-ea"/>
                <a:cs typeface="+mn-cs"/>
              </a:rPr>
              <a:t>cuda_arch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为当前环境或目标运行环境下 </a:t>
            </a:r>
            <a:r>
              <a:rPr lang="en-US" altLang="zh-CN" sz="1200" b="0" i="0" kern="1200" dirty="0" err="1" smtClean="0">
                <a:solidFill>
                  <a:schemeClr val="tx1"/>
                </a:solidFill>
                <a:effectLst/>
                <a:latin typeface="+mn-lt"/>
                <a:ea typeface="+mn-ea"/>
                <a:cs typeface="+mn-cs"/>
              </a:rPr>
              <a:t>nVidia</a:t>
            </a:r>
            <a:r>
              <a:rPr lang="en-US" altLang="zh-CN" sz="1200" b="0" i="0" kern="1200" dirty="0" smtClean="0">
                <a:solidFill>
                  <a:schemeClr val="tx1"/>
                </a:solidFill>
                <a:effectLst/>
                <a:latin typeface="+mn-lt"/>
                <a:ea typeface="+mn-ea"/>
                <a:cs typeface="+mn-cs"/>
              </a:rPr>
              <a:t> GPU </a:t>
            </a:r>
            <a:r>
              <a:rPr lang="zh-CN" altLang="en-US" sz="1200" b="0" i="0" kern="1200" dirty="0" smtClean="0">
                <a:solidFill>
                  <a:schemeClr val="tx1"/>
                </a:solidFill>
                <a:effectLst/>
                <a:latin typeface="+mn-lt"/>
                <a:ea typeface="+mn-ea"/>
                <a:cs typeface="+mn-cs"/>
              </a:rPr>
              <a:t>型号，目前支持</a:t>
            </a:r>
            <a:r>
              <a:rPr lang="en-US" altLang="zh-CN" sz="1200" b="0" i="0" kern="1200" dirty="0" smtClean="0">
                <a:solidFill>
                  <a:schemeClr val="tx1"/>
                </a:solidFill>
                <a:effectLst/>
                <a:latin typeface="+mn-lt"/>
                <a:ea typeface="+mn-ea"/>
                <a:cs typeface="+mn-cs"/>
              </a:rPr>
              <a:t>"Fermi"(sm_21), "</a:t>
            </a:r>
            <a:r>
              <a:rPr lang="en-US" altLang="zh-CN" sz="1200" b="0" i="0" kern="1200" dirty="0" err="1" smtClean="0">
                <a:solidFill>
                  <a:schemeClr val="tx1"/>
                </a:solidFill>
                <a:effectLst/>
                <a:latin typeface="+mn-lt"/>
                <a:ea typeface="+mn-ea"/>
                <a:cs typeface="+mn-cs"/>
              </a:rPr>
              <a:t>Kepler</a:t>
            </a:r>
            <a:r>
              <a:rPr lang="en-US" altLang="zh-CN" sz="1200" b="0" i="0" kern="1200" dirty="0" smtClean="0">
                <a:solidFill>
                  <a:schemeClr val="tx1"/>
                </a:solidFill>
                <a:effectLst/>
                <a:latin typeface="+mn-lt"/>
                <a:ea typeface="+mn-ea"/>
                <a:cs typeface="+mn-cs"/>
              </a:rPr>
              <a:t>"(sm_35), "Maxwell"(sm_50), "Pascal"(sm_61), "Volta"(sm_70), "All"(</a:t>
            </a:r>
            <a:r>
              <a:rPr lang="zh-CN" altLang="en-US" sz="1200" b="0" i="0" kern="1200" dirty="0" smtClean="0">
                <a:solidFill>
                  <a:schemeClr val="tx1"/>
                </a:solidFill>
                <a:effectLst/>
                <a:latin typeface="+mn-lt"/>
                <a:ea typeface="+mn-ea"/>
                <a:cs typeface="+mn-cs"/>
              </a:rPr>
              <a:t>编译所有上述</a:t>
            </a:r>
            <a:r>
              <a:rPr lang="en-US" altLang="zh-CN" sz="1200" b="0" i="0" kern="1200" dirty="0" err="1" smtClean="0">
                <a:solidFill>
                  <a:schemeClr val="tx1"/>
                </a:solidFill>
                <a:effectLst/>
                <a:latin typeface="+mn-lt"/>
                <a:ea typeface="+mn-ea"/>
                <a:cs typeface="+mn-cs"/>
              </a:rPr>
              <a:t>sm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，修改完成之后运行 </a:t>
            </a:r>
            <a:r>
              <a:rPr lang="en-US" altLang="zh-CN" dirty="0" err="1" smtClean="0"/>
              <a:t>chmod</a:t>
            </a:r>
            <a:r>
              <a:rPr lang="en-US" altLang="zh-CN" dirty="0" smtClean="0"/>
              <a:t> +x cuda.sh</a:t>
            </a:r>
            <a:r>
              <a:rPr lang="en-US" altLang="zh-CN" sz="1200" b="0" i="0" kern="1200" dirty="0" smtClean="0">
                <a:solidFill>
                  <a:schemeClr val="tx1"/>
                </a:solidFill>
                <a:effectLst/>
                <a:latin typeface="+mn-lt"/>
                <a:ea typeface="+mn-ea"/>
                <a:cs typeface="+mn-cs"/>
              </a:rPr>
              <a:t> </a:t>
            </a:r>
            <a:r>
              <a:rPr lang="en-US" altLang="zh-CN" dirty="0" smtClean="0"/>
              <a:t>./cuda.sh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脚本会根据当前环境中 </a:t>
            </a:r>
            <a:r>
              <a:rPr lang="en-US" altLang="zh-CN" sz="1200" b="0" i="0" kern="1200" dirty="0" err="1" smtClean="0">
                <a:solidFill>
                  <a:schemeClr val="tx1"/>
                </a:solidFill>
                <a:effectLst/>
                <a:latin typeface="+mn-lt"/>
                <a:ea typeface="+mn-ea"/>
                <a:cs typeface="+mn-cs"/>
              </a:rPr>
              <a:t>CMake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的版本选择不同的编译方式进行编译，在 </a:t>
            </a:r>
            <a:r>
              <a:rPr lang="en-US" altLang="zh-CN" sz="1200" b="0" i="0" kern="1200" dirty="0" err="1" smtClean="0">
                <a:solidFill>
                  <a:schemeClr val="tx1"/>
                </a:solidFill>
                <a:effectLst/>
                <a:latin typeface="+mn-lt"/>
                <a:ea typeface="+mn-ea"/>
                <a:cs typeface="+mn-cs"/>
              </a:rPr>
              <a:t>CMake</a:t>
            </a:r>
            <a:r>
              <a:rPr lang="en-US" altLang="zh-CN" sz="1200" b="0" i="0" kern="1200" dirty="0" smtClean="0">
                <a:solidFill>
                  <a:schemeClr val="tx1"/>
                </a:solidFill>
                <a:effectLst/>
                <a:latin typeface="+mn-lt"/>
                <a:ea typeface="+mn-ea"/>
                <a:cs typeface="+mn-cs"/>
              </a:rPr>
              <a:t>&gt;=3.8 </a:t>
            </a:r>
            <a:r>
              <a:rPr lang="zh-CN" altLang="en-US" sz="1200" b="0" i="0" kern="1200" dirty="0" smtClean="0">
                <a:solidFill>
                  <a:schemeClr val="tx1"/>
                </a:solidFill>
                <a:effectLst/>
                <a:latin typeface="+mn-lt"/>
                <a:ea typeface="+mn-ea"/>
                <a:cs typeface="+mn-cs"/>
              </a:rPr>
              <a:t>时，采用更快的 </a:t>
            </a:r>
            <a:r>
              <a:rPr lang="en-US" altLang="zh-CN" sz="1200" b="0" i="0" kern="1200" dirty="0" err="1" smtClean="0">
                <a:solidFill>
                  <a:schemeClr val="tx1"/>
                </a:solidFill>
                <a:effectLst/>
                <a:latin typeface="+mn-lt"/>
                <a:ea typeface="+mn-ea"/>
                <a:cs typeface="+mn-cs"/>
              </a:rPr>
              <a:t>CMake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内置 </a:t>
            </a:r>
            <a:r>
              <a:rPr lang="en-US" altLang="zh-CN" sz="1200" b="0" i="0" kern="1200" dirty="0" err="1" smtClean="0">
                <a:solidFill>
                  <a:schemeClr val="tx1"/>
                </a:solidFill>
                <a:effectLst/>
                <a:latin typeface="+mn-lt"/>
                <a:ea typeface="+mn-ea"/>
                <a:cs typeface="+mn-cs"/>
              </a:rPr>
              <a:t>cuda</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模块进行编译。默认编译结果位于主目录下 </a:t>
            </a:r>
            <a:r>
              <a:rPr lang="en-US" altLang="zh-CN" dirty="0" smtClean="0"/>
              <a:t>build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文件夹中。</a:t>
            </a:r>
            <a:endParaRPr lang="en-US" altLang="zh-CN" sz="1200" b="0" i="0" kern="1200" dirty="0" smtClean="0">
              <a:solidFill>
                <a:schemeClr val="tx1"/>
              </a:solidFill>
              <a:effectLst/>
              <a:latin typeface="+mn-lt"/>
              <a:ea typeface="+mn-ea"/>
              <a:cs typeface="+mn-cs"/>
            </a:endParaRPr>
          </a:p>
          <a:p>
            <a:pPr marL="228600" indent="-228600">
              <a:buAutoNum type="arabicPeriod"/>
            </a:pPr>
            <a:r>
              <a:rPr lang="en-US" altLang="zh-CN" sz="1200" b="0" i="0" kern="1200" dirty="0" smtClean="0">
                <a:solidFill>
                  <a:schemeClr val="tx1"/>
                </a:solidFill>
                <a:effectLst/>
                <a:latin typeface="+mn-lt"/>
                <a:ea typeface="+mn-ea"/>
                <a:cs typeface="+mn-cs"/>
              </a:rPr>
              <a:t>arm </a:t>
            </a:r>
            <a:r>
              <a:rPr lang="zh-CN" altLang="en-US" sz="1200" b="0" i="0" kern="1200" dirty="0" smtClean="0">
                <a:solidFill>
                  <a:schemeClr val="tx1"/>
                </a:solidFill>
                <a:effectLst/>
                <a:latin typeface="+mn-lt"/>
                <a:ea typeface="+mn-ea"/>
                <a:cs typeface="+mn-cs"/>
              </a:rPr>
              <a:t>终端编译需要 </a:t>
            </a:r>
            <a:r>
              <a:rPr lang="en-US" altLang="zh-CN" sz="1200" b="0" i="0" kern="1200" dirty="0" smtClean="0">
                <a:solidFill>
                  <a:schemeClr val="tx1"/>
                </a:solidFill>
                <a:effectLst/>
                <a:latin typeface="+mn-lt"/>
                <a:ea typeface="+mn-ea"/>
                <a:cs typeface="+mn-cs"/>
              </a:rPr>
              <a:t>Android NDK, </a:t>
            </a:r>
            <a:r>
              <a:rPr lang="zh-CN" altLang="en-US" sz="1200" b="0" i="0" kern="1200" dirty="0" smtClean="0">
                <a:solidFill>
                  <a:schemeClr val="tx1"/>
                </a:solidFill>
                <a:effectLst/>
                <a:latin typeface="+mn-lt"/>
                <a:ea typeface="+mn-ea"/>
                <a:cs typeface="+mn-cs"/>
              </a:rPr>
              <a:t>国内下载地址：</a:t>
            </a:r>
            <a:r>
              <a:rPr lang="en-US" altLang="zh-CN" dirty="0" smtClean="0"/>
              <a:t>https://developer.android.google.cn/ndk/downloads</a:t>
            </a:r>
            <a:r>
              <a:rPr lang="zh-CN" altLang="en-US" sz="1200" b="0" i="0" kern="1200" dirty="0" smtClean="0">
                <a:solidFill>
                  <a:schemeClr val="tx1"/>
                </a:solidFill>
                <a:effectLst/>
                <a:latin typeface="+mn-lt"/>
                <a:ea typeface="+mn-ea"/>
                <a:cs typeface="+mn-cs"/>
              </a:rPr>
              <a:t>。 目前代码中提供了</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组 </a:t>
            </a:r>
            <a:r>
              <a:rPr lang="en-US" altLang="zh-CN" sz="1200" b="0" i="0" kern="1200" dirty="0" smtClean="0">
                <a:solidFill>
                  <a:schemeClr val="tx1"/>
                </a:solidFill>
                <a:effectLst/>
                <a:latin typeface="+mn-lt"/>
                <a:ea typeface="+mn-ea"/>
                <a:cs typeface="+mn-cs"/>
              </a:rPr>
              <a:t>arm </a:t>
            </a:r>
            <a:r>
              <a:rPr lang="zh-CN" altLang="en-US" sz="1200" b="0" i="0" kern="1200" dirty="0" smtClean="0">
                <a:solidFill>
                  <a:schemeClr val="tx1"/>
                </a:solidFill>
                <a:effectLst/>
                <a:latin typeface="+mn-lt"/>
                <a:ea typeface="+mn-ea"/>
                <a:cs typeface="+mn-cs"/>
              </a:rPr>
              <a:t>终端编译脚本，为不同 </a:t>
            </a:r>
            <a:r>
              <a:rPr lang="en-US" altLang="zh-CN" sz="1200" b="0" i="0" kern="1200" dirty="0" smtClean="0">
                <a:solidFill>
                  <a:schemeClr val="tx1"/>
                </a:solidFill>
                <a:effectLst/>
                <a:latin typeface="+mn-lt"/>
                <a:ea typeface="+mn-ea"/>
                <a:cs typeface="+mn-cs"/>
              </a:rPr>
              <a:t>NDK </a:t>
            </a:r>
            <a:r>
              <a:rPr lang="zh-CN" altLang="en-US" sz="1200" b="0" i="0" kern="1200" dirty="0" smtClean="0">
                <a:solidFill>
                  <a:schemeClr val="tx1"/>
                </a:solidFill>
                <a:effectLst/>
                <a:latin typeface="+mn-lt"/>
                <a:ea typeface="+mn-ea"/>
                <a:cs typeface="+mn-cs"/>
              </a:rPr>
              <a:t>版本，</a:t>
            </a:r>
            <a:r>
              <a:rPr lang="en-US" altLang="zh-CN" sz="1200" b="0" i="0" kern="1200" dirty="0" smtClean="0">
                <a:solidFill>
                  <a:schemeClr val="tx1"/>
                </a:solidFill>
                <a:effectLst/>
                <a:latin typeface="+mn-lt"/>
                <a:ea typeface="+mn-ea"/>
                <a:cs typeface="+mn-cs"/>
              </a:rPr>
              <a:t>armv7/8</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gcc</a:t>
            </a:r>
            <a:r>
              <a:rPr lang="en-US" altLang="zh-CN" sz="1200" b="0" i="0" kern="1200" dirty="0" smtClean="0">
                <a:solidFill>
                  <a:schemeClr val="tx1"/>
                </a:solidFill>
                <a:effectLst/>
                <a:latin typeface="+mn-lt"/>
                <a:ea typeface="+mn-ea"/>
                <a:cs typeface="+mn-cs"/>
              </a:rPr>
              <a:t>/clang </a:t>
            </a:r>
            <a:r>
              <a:rPr lang="zh-CN" altLang="en-US" sz="1200" b="0" i="0" kern="1200" dirty="0" smtClean="0">
                <a:solidFill>
                  <a:schemeClr val="tx1"/>
                </a:solidFill>
                <a:effectLst/>
                <a:latin typeface="+mn-lt"/>
                <a:ea typeface="+mn-ea"/>
                <a:cs typeface="+mn-cs"/>
              </a:rPr>
              <a:t>的编译组合，脚本均位于 </a:t>
            </a:r>
            <a:r>
              <a:rPr lang="en-US" altLang="zh-CN" sz="1200" b="0" i="0" kern="1200" dirty="0" err="1" smtClean="0">
                <a:solidFill>
                  <a:schemeClr val="tx1"/>
                </a:solidFill>
                <a:effectLst/>
                <a:latin typeface="+mn-lt"/>
                <a:ea typeface="+mn-ea"/>
                <a:cs typeface="+mn-cs"/>
              </a:rPr>
              <a:t>CMake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目录下。首先，根据目标环境与 </a:t>
            </a:r>
            <a:r>
              <a:rPr lang="en-US" altLang="zh-CN" sz="1200" b="0" i="0" kern="1200" dirty="0" smtClean="0">
                <a:solidFill>
                  <a:schemeClr val="tx1"/>
                </a:solidFill>
                <a:effectLst/>
                <a:latin typeface="+mn-lt"/>
                <a:ea typeface="+mn-ea"/>
                <a:cs typeface="+mn-cs"/>
              </a:rPr>
              <a:t>NDK </a:t>
            </a:r>
            <a:r>
              <a:rPr lang="zh-CN" altLang="en-US" sz="1200" b="0" i="0" kern="1200" dirty="0" smtClean="0">
                <a:solidFill>
                  <a:schemeClr val="tx1"/>
                </a:solidFill>
                <a:effectLst/>
                <a:latin typeface="+mn-lt"/>
                <a:ea typeface="+mn-ea"/>
                <a:cs typeface="+mn-cs"/>
              </a:rPr>
              <a:t>位置不同，修改对应脚本。之后使用 </a:t>
            </a:r>
            <a:r>
              <a:rPr lang="en-US" altLang="zh-CN" dirty="0" err="1" smtClean="0"/>
              <a:t>chmod</a:t>
            </a:r>
            <a:r>
              <a:rPr lang="en-US" altLang="zh-CN" dirty="0" smtClean="0"/>
              <a:t> +x</a:t>
            </a:r>
            <a:r>
              <a:rPr lang="zh-CN" altLang="en-US" sz="1200" b="0" i="0" kern="1200" dirty="0" smtClean="0">
                <a:solidFill>
                  <a:schemeClr val="tx1"/>
                </a:solidFill>
                <a:effectLst/>
                <a:latin typeface="+mn-lt"/>
                <a:ea typeface="+mn-ea"/>
                <a:cs typeface="+mn-cs"/>
              </a:rPr>
              <a:t> 激活主目录下 </a:t>
            </a:r>
            <a:r>
              <a:rPr lang="en-US" altLang="zh-CN" dirty="0" smtClean="0"/>
              <a:t>arm.sh</a:t>
            </a:r>
            <a:r>
              <a:rPr lang="zh-CN" altLang="en-US" sz="1200" b="0" i="0" kern="1200" dirty="0" smtClean="0">
                <a:solidFill>
                  <a:schemeClr val="tx1"/>
                </a:solidFill>
                <a:effectLst/>
                <a:latin typeface="+mn-lt"/>
                <a:ea typeface="+mn-ea"/>
                <a:cs typeface="+mn-cs"/>
              </a:rPr>
              <a:t>脚本及 </a:t>
            </a:r>
            <a:r>
              <a:rPr lang="en-US" altLang="zh-CN" sz="1200" b="0" i="0" kern="1200" dirty="0" err="1" smtClean="0">
                <a:solidFill>
                  <a:schemeClr val="tx1"/>
                </a:solidFill>
                <a:effectLst/>
                <a:latin typeface="+mn-lt"/>
                <a:ea typeface="+mn-ea"/>
                <a:cs typeface="+mn-cs"/>
              </a:rPr>
              <a:t>cmake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目录下相应脚本。最后运行主目录下 </a:t>
            </a:r>
            <a:r>
              <a:rPr lang="en-US" altLang="zh-CN" dirty="0" smtClean="0"/>
              <a:t>arm.sh</a:t>
            </a:r>
            <a:r>
              <a:rPr lang="zh-CN" altLang="en-US" sz="1200" b="0" i="0" kern="1200" dirty="0" smtClean="0">
                <a:solidFill>
                  <a:schemeClr val="tx1"/>
                </a:solidFill>
                <a:effectLst/>
                <a:latin typeface="+mn-lt"/>
                <a:ea typeface="+mn-ea"/>
                <a:cs typeface="+mn-cs"/>
              </a:rPr>
              <a:t> 进行编译，目前</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MaxEngine</a:t>
            </a:r>
            <a:r>
              <a:rPr lang="en-US" altLang="zh-CN" sz="1200" b="0" i="0" kern="1200" dirty="0" smtClean="0">
                <a:solidFill>
                  <a:schemeClr val="tx1"/>
                </a:solidFill>
                <a:effectLst/>
                <a:latin typeface="+mn-lt"/>
                <a:ea typeface="+mn-ea"/>
                <a:cs typeface="+mn-cs"/>
              </a:rPr>
              <a:t>- Lite </a:t>
            </a:r>
            <a:r>
              <a:rPr lang="zh-CN" altLang="en-US" sz="1200" b="0" i="0" kern="1200" dirty="0" smtClean="0">
                <a:solidFill>
                  <a:schemeClr val="tx1"/>
                </a:solidFill>
                <a:effectLst/>
                <a:latin typeface="+mn-lt"/>
                <a:ea typeface="+mn-ea"/>
                <a:cs typeface="+mn-cs"/>
              </a:rPr>
              <a:t>至少支持 </a:t>
            </a:r>
            <a:r>
              <a:rPr lang="en-US" altLang="zh-CN" sz="1200" b="0" i="0" kern="1200" dirty="0" smtClean="0">
                <a:solidFill>
                  <a:schemeClr val="tx1"/>
                </a:solidFill>
                <a:effectLst/>
                <a:latin typeface="+mn-lt"/>
                <a:ea typeface="+mn-ea"/>
                <a:cs typeface="+mn-cs"/>
              </a:rPr>
              <a:t>NDK 13~18 </a:t>
            </a:r>
            <a:r>
              <a:rPr lang="zh-CN" altLang="en-US" sz="1200" b="0" i="0" kern="1200" dirty="0" smtClean="0">
                <a:solidFill>
                  <a:schemeClr val="tx1"/>
                </a:solidFill>
                <a:effectLst/>
                <a:latin typeface="+mn-lt"/>
                <a:ea typeface="+mn-ea"/>
                <a:cs typeface="+mn-cs"/>
              </a:rPr>
              <a:t>版本，如您使用默认编译环境，编译出的库位于主目录下 </a:t>
            </a:r>
            <a:r>
              <a:rPr lang="en-US" altLang="zh-CN" dirty="0" smtClean="0"/>
              <a:t>build_arm7/7b/8/8b</a:t>
            </a:r>
            <a:r>
              <a:rPr lang="zh-CN" altLang="en-US" sz="1200" b="0" i="0" kern="1200" dirty="0" smtClean="0">
                <a:solidFill>
                  <a:schemeClr val="tx1"/>
                </a:solidFill>
                <a:effectLst/>
                <a:latin typeface="+mn-lt"/>
                <a:ea typeface="+mn-ea"/>
                <a:cs typeface="+mn-cs"/>
              </a:rPr>
              <a:t> 等</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个文件夹中。 </a:t>
            </a:r>
            <a:r>
              <a:rPr lang="zh-CN" altLang="en-US" sz="1200" b="1" i="0" kern="1200" dirty="0" smtClean="0">
                <a:solidFill>
                  <a:schemeClr val="tx1"/>
                </a:solidFill>
                <a:effectLst/>
                <a:latin typeface="+mn-lt"/>
                <a:ea typeface="+mn-ea"/>
                <a:cs typeface="+mn-cs"/>
              </a:rPr>
              <a:t>需要注意的是</a:t>
            </a:r>
            <a:r>
              <a:rPr lang="zh-CN" altLang="en-US" sz="1200" b="0" i="0" kern="1200" dirty="0" smtClean="0">
                <a:solidFill>
                  <a:schemeClr val="tx1"/>
                </a:solidFill>
                <a:effectLst/>
                <a:latin typeface="+mn-lt"/>
                <a:ea typeface="+mn-ea"/>
                <a:cs typeface="+mn-cs"/>
              </a:rPr>
              <a:t>，如果您的 </a:t>
            </a:r>
            <a:r>
              <a:rPr lang="en-US" altLang="zh-CN" sz="1200" b="0" i="0" kern="1200" dirty="0" smtClean="0">
                <a:solidFill>
                  <a:schemeClr val="tx1"/>
                </a:solidFill>
                <a:effectLst/>
                <a:latin typeface="+mn-lt"/>
                <a:ea typeface="+mn-ea"/>
                <a:cs typeface="+mn-cs"/>
              </a:rPr>
              <a:t>NDK </a:t>
            </a:r>
            <a:r>
              <a:rPr lang="zh-CN" altLang="en-US" sz="1200" b="0" i="0" kern="1200" dirty="0" smtClean="0">
                <a:solidFill>
                  <a:schemeClr val="tx1"/>
                </a:solidFill>
                <a:effectLst/>
                <a:latin typeface="+mn-lt"/>
                <a:ea typeface="+mn-ea"/>
                <a:cs typeface="+mn-cs"/>
              </a:rPr>
              <a:t>是官方下载解压后未经修改的，您首先需要打开 </a:t>
            </a:r>
            <a:r>
              <a:rPr lang="en-US" altLang="zh-CN" dirty="0" smtClean="0"/>
              <a:t>${NDK_ROOT}/build/</a:t>
            </a:r>
            <a:r>
              <a:rPr lang="en-US" altLang="zh-CN" dirty="0" err="1" smtClean="0"/>
              <a:t>cmake</a:t>
            </a:r>
            <a:r>
              <a:rPr lang="en-US" altLang="zh-CN" dirty="0" smtClean="0"/>
              <a:t>/</a:t>
            </a:r>
            <a:r>
              <a:rPr lang="en-US" altLang="zh-CN" dirty="0" err="1" smtClean="0"/>
              <a:t>android.toolchain.cmake</a:t>
            </a:r>
            <a:r>
              <a:rPr lang="zh-CN" altLang="en-US" sz="1200" b="0" i="0" kern="1200" dirty="0" smtClean="0">
                <a:solidFill>
                  <a:schemeClr val="tx1"/>
                </a:solidFill>
                <a:effectLst/>
                <a:latin typeface="+mn-lt"/>
                <a:ea typeface="+mn-ea"/>
                <a:cs typeface="+mn-cs"/>
              </a:rPr>
              <a:t> 文件，搜索文件中的 </a:t>
            </a:r>
            <a:r>
              <a:rPr lang="en-US" altLang="zh-CN" dirty="0" smtClean="0"/>
              <a:t>-g</a:t>
            </a:r>
            <a:r>
              <a:rPr lang="zh-CN" altLang="en-US" sz="1200" b="0" i="0" kern="1200" dirty="0" smtClean="0">
                <a:solidFill>
                  <a:schemeClr val="tx1"/>
                </a:solidFill>
                <a:effectLst/>
                <a:latin typeface="+mn-lt"/>
                <a:ea typeface="+mn-ea"/>
                <a:cs typeface="+mn-cs"/>
              </a:rPr>
              <a:t> 选项，并将其删除或屏蔽，否则编译出的库会被</a:t>
            </a:r>
            <a:r>
              <a:rPr lang="zh-CN" altLang="en-US" sz="1200" b="1" i="0" kern="1200" dirty="0" smtClean="0">
                <a:solidFill>
                  <a:schemeClr val="tx1"/>
                </a:solidFill>
                <a:effectLst/>
                <a:latin typeface="+mn-lt"/>
                <a:ea typeface="+mn-ea"/>
                <a:cs typeface="+mn-cs"/>
              </a:rPr>
              <a:t>强制为 </a:t>
            </a:r>
            <a:r>
              <a:rPr lang="en-US" altLang="zh-CN" sz="1200" b="1" i="0" kern="1200" dirty="0" smtClean="0">
                <a:solidFill>
                  <a:schemeClr val="tx1"/>
                </a:solidFill>
                <a:effectLst/>
                <a:latin typeface="+mn-lt"/>
                <a:ea typeface="+mn-ea"/>
                <a:cs typeface="+mn-cs"/>
              </a:rPr>
              <a:t>debug </a:t>
            </a:r>
            <a:r>
              <a:rPr lang="zh-CN" altLang="en-US" sz="1200" b="1" i="0" kern="1200" dirty="0" smtClean="0">
                <a:solidFill>
                  <a:schemeClr val="tx1"/>
                </a:solidFill>
                <a:effectLst/>
                <a:latin typeface="+mn-lt"/>
                <a:ea typeface="+mn-ea"/>
                <a:cs typeface="+mn-cs"/>
              </a:rPr>
              <a:t>模式</a:t>
            </a:r>
            <a:r>
              <a:rPr lang="zh-CN" altLang="en-US" sz="1200" b="0" i="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AC172655-3953-4F7B-8757-DC5A9E7D2072}" type="slidenum">
              <a:rPr lang="zh-CN" altLang="en-US" smtClean="0"/>
              <a:pPr/>
              <a:t>9</a:t>
            </a:fld>
            <a:endParaRPr lang="zh-CN" altLang="en-US"/>
          </a:p>
        </p:txBody>
      </p:sp>
    </p:spTree>
    <p:extLst>
      <p:ext uri="{BB962C8B-B14F-4D97-AF65-F5344CB8AC3E}">
        <p14:creationId xmlns:p14="http://schemas.microsoft.com/office/powerpoint/2010/main" val="419379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b="0">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b="0">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88555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2143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301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b="0">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b="0">
                <a:latin typeface="微软雅黑" pitchFamily="34" charset="-122"/>
                <a:ea typeface="微软雅黑" pitchFamily="34" charset="-122"/>
              </a:defRPr>
            </a:lvl1pPr>
            <a:lvl2pPr>
              <a:defRPr b="0">
                <a:latin typeface="微软雅黑" pitchFamily="34" charset="-122"/>
                <a:ea typeface="微软雅黑" pitchFamily="34" charset="-122"/>
              </a:defRPr>
            </a:lvl2pPr>
            <a:lvl3pPr>
              <a:defRPr b="0">
                <a:latin typeface="微软雅黑" pitchFamily="34" charset="-122"/>
                <a:ea typeface="微软雅黑" pitchFamily="34" charset="-122"/>
              </a:defRPr>
            </a:lvl3pPr>
            <a:lvl4pPr>
              <a:defRPr b="0">
                <a:latin typeface="微软雅黑" pitchFamily="34" charset="-122"/>
                <a:ea typeface="微软雅黑" pitchFamily="34" charset="-122"/>
              </a:defRPr>
            </a:lvl4pPr>
            <a:lvl5pPr>
              <a:defRPr b="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页脚占位符 4"/>
          <p:cNvSpPr>
            <a:spLocks noGrp="1"/>
          </p:cNvSpPr>
          <p:nvPr>
            <p:ph type="ftr" sz="quarter" idx="10"/>
          </p:nvPr>
        </p:nvSpPr>
        <p:spPr>
          <a:xfrm>
            <a:off x="3124200" y="6453336"/>
            <a:ext cx="2895600" cy="365125"/>
          </a:xfrm>
        </p:spPr>
        <p:txBody>
          <a:bodyPr/>
          <a:lstStyle/>
          <a:p>
            <a:endParaRPr lang="zh-CN" altLang="en-US" dirty="0"/>
          </a:p>
        </p:txBody>
      </p:sp>
    </p:spTree>
    <p:extLst>
      <p:ext uri="{BB962C8B-B14F-4D97-AF65-F5344CB8AC3E}">
        <p14:creationId xmlns:p14="http://schemas.microsoft.com/office/powerpoint/2010/main" val="136734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0" cap="a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b="0">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5814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b="0">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b="0">
                <a:latin typeface="微软雅黑" pitchFamily="34" charset="-122"/>
                <a:ea typeface="微软雅黑" pitchFamily="34" charset="-122"/>
              </a:defRPr>
            </a:lvl1pPr>
            <a:lvl2pPr>
              <a:defRPr sz="2400" b="0">
                <a:latin typeface="微软雅黑" pitchFamily="34" charset="-122"/>
                <a:ea typeface="微软雅黑" pitchFamily="34" charset="-122"/>
              </a:defRPr>
            </a:lvl2pPr>
            <a:lvl3pPr>
              <a:defRPr sz="2000" b="0">
                <a:latin typeface="微软雅黑" pitchFamily="34" charset="-122"/>
                <a:ea typeface="微软雅黑" pitchFamily="34" charset="-122"/>
              </a:defRPr>
            </a:lvl3pPr>
            <a:lvl4pPr>
              <a:defRPr sz="1800" b="0">
                <a:latin typeface="微软雅黑" pitchFamily="34" charset="-122"/>
                <a:ea typeface="微软雅黑" pitchFamily="34" charset="-122"/>
              </a:defRPr>
            </a:lvl4pPr>
            <a:lvl5pPr>
              <a:defRPr sz="1800" b="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b="0">
                <a:latin typeface="微软雅黑" pitchFamily="34" charset="-122"/>
                <a:ea typeface="微软雅黑" pitchFamily="34" charset="-122"/>
              </a:defRPr>
            </a:lvl1pPr>
            <a:lvl2pPr>
              <a:defRPr sz="2400" b="0">
                <a:latin typeface="微软雅黑" pitchFamily="34" charset="-122"/>
                <a:ea typeface="微软雅黑" pitchFamily="34" charset="-122"/>
              </a:defRPr>
            </a:lvl2pPr>
            <a:lvl3pPr>
              <a:defRPr sz="2000" b="0">
                <a:latin typeface="微软雅黑" pitchFamily="34" charset="-122"/>
                <a:ea typeface="微软雅黑" pitchFamily="34" charset="-122"/>
              </a:defRPr>
            </a:lvl3pPr>
            <a:lvl4pPr>
              <a:defRPr sz="1800" b="0">
                <a:latin typeface="微软雅黑" pitchFamily="34" charset="-122"/>
                <a:ea typeface="微软雅黑" pitchFamily="34" charset="-122"/>
              </a:defRPr>
            </a:lvl4pPr>
            <a:lvl5pPr>
              <a:defRPr sz="1800" b="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3298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b="0">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0">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b="0">
                <a:latin typeface="微软雅黑" pitchFamily="34" charset="-122"/>
                <a:ea typeface="微软雅黑" pitchFamily="34" charset="-122"/>
              </a:defRPr>
            </a:lvl1pPr>
            <a:lvl2pPr>
              <a:defRPr sz="2000" b="0">
                <a:latin typeface="微软雅黑" pitchFamily="34" charset="-122"/>
                <a:ea typeface="微软雅黑" pitchFamily="34" charset="-122"/>
              </a:defRPr>
            </a:lvl2pPr>
            <a:lvl3pPr>
              <a:defRPr sz="18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0">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b="0">
                <a:latin typeface="微软雅黑" pitchFamily="34" charset="-122"/>
                <a:ea typeface="微软雅黑" pitchFamily="34" charset="-122"/>
              </a:defRPr>
            </a:lvl1pPr>
            <a:lvl2pPr>
              <a:defRPr sz="2000" b="0">
                <a:latin typeface="微软雅黑" pitchFamily="34" charset="-122"/>
                <a:ea typeface="微软雅黑" pitchFamily="34" charset="-122"/>
              </a:defRPr>
            </a:lvl2pPr>
            <a:lvl3pPr>
              <a:defRPr sz="18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7755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b="0">
                <a:latin typeface="微软雅黑" pitchFamily="34" charset="-122"/>
                <a:ea typeface="微软雅黑"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2011803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62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38033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62332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2013年PPT11模板 拷贝"/>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3175"/>
            <a:ext cx="9151938"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0"/>
          <p:cNvSpPr>
            <a:spLocks noGrp="1" noChangeArrowheads="1"/>
          </p:cNvSpPr>
          <p:nvPr>
            <p:ph type="title"/>
          </p:nvPr>
        </p:nvSpPr>
        <p:spPr bwMode="auto">
          <a:xfrm>
            <a:off x="323850" y="188913"/>
            <a:ext cx="3962400" cy="719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单击此处标题样式</a:t>
            </a:r>
          </a:p>
        </p:txBody>
      </p:sp>
      <p:sp>
        <p:nvSpPr>
          <p:cNvPr id="2" name="页脚占位符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git-in.iflytek.com/users/sign_i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uda.s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4293096"/>
            <a:ext cx="6400800" cy="1752600"/>
          </a:xfrm>
        </p:spPr>
        <p:txBody>
          <a:bodyPr>
            <a:normAutofit/>
          </a:bodyPr>
          <a:lstStyle/>
          <a:p>
            <a:r>
              <a:rPr lang="en-US" altLang="zh-CN" sz="2000" dirty="0" smtClean="0"/>
              <a:t> 2019.3</a:t>
            </a:r>
            <a:endParaRPr lang="en-US" altLang="zh-CN" sz="2000" dirty="0"/>
          </a:p>
          <a:p>
            <a:r>
              <a:rPr lang="zh-CN" altLang="en-US" sz="2000" dirty="0" smtClean="0"/>
              <a:t>内核技术部</a:t>
            </a:r>
            <a:endParaRPr lang="en-US" altLang="zh-CN" sz="2000" dirty="0" smtClean="0"/>
          </a:p>
          <a:p>
            <a:r>
              <a:rPr lang="zh-CN" altLang="en-US" sz="2000" dirty="0" smtClean="0"/>
              <a:t>徐  东</a:t>
            </a:r>
            <a:endParaRPr lang="zh-CN" altLang="en-US" sz="2000" dirty="0"/>
          </a:p>
        </p:txBody>
      </p:sp>
      <p:sp>
        <p:nvSpPr>
          <p:cNvPr id="5" name="标题 4"/>
          <p:cNvSpPr>
            <a:spLocks noGrp="1"/>
          </p:cNvSpPr>
          <p:nvPr>
            <p:ph type="ctrTitle"/>
          </p:nvPr>
        </p:nvSpPr>
        <p:spPr/>
        <p:txBody>
          <a:bodyPr/>
          <a:lstStyle/>
          <a:p>
            <a:endParaRPr lang="zh-CN" altLang="en-US"/>
          </a:p>
        </p:txBody>
      </p:sp>
      <p:sp>
        <p:nvSpPr>
          <p:cNvPr id="6" name="标题 3"/>
          <p:cNvSpPr txBox="1">
            <a:spLocks/>
          </p:cNvSpPr>
          <p:nvPr/>
        </p:nvSpPr>
        <p:spPr bwMode="auto">
          <a:xfrm>
            <a:off x="685800" y="2132856"/>
            <a:ext cx="7772400" cy="1470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pPr algn="ctr"/>
            <a:r>
              <a:rPr lang="en-US" altLang="zh-CN" kern="0" dirty="0" err="1" smtClean="0"/>
              <a:t>MaxEngine</a:t>
            </a:r>
            <a:r>
              <a:rPr lang="en-US" altLang="zh-CN" kern="0" dirty="0" smtClean="0"/>
              <a:t>-Lite</a:t>
            </a:r>
          </a:p>
          <a:p>
            <a:pPr algn="ctr"/>
            <a:r>
              <a:rPr lang="zh-CN" altLang="en-US" kern="0" dirty="0" smtClean="0"/>
              <a:t>原理与</a:t>
            </a:r>
            <a:r>
              <a:rPr lang="en-US" altLang="zh-CN" kern="0" dirty="0" smtClean="0"/>
              <a:t>OP</a:t>
            </a:r>
            <a:r>
              <a:rPr lang="zh-CN" altLang="en-US" kern="0" dirty="0" smtClean="0"/>
              <a:t>实现</a:t>
            </a:r>
            <a:endParaRPr lang="zh-CN" altLang="en-US" kern="0" dirty="0"/>
          </a:p>
        </p:txBody>
      </p:sp>
    </p:spTree>
    <p:extLst>
      <p:ext uri="{BB962C8B-B14F-4D97-AF65-F5344CB8AC3E}">
        <p14:creationId xmlns:p14="http://schemas.microsoft.com/office/powerpoint/2010/main" val="2289320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marL="0" indent="0">
              <a:lnSpc>
                <a:spcPct val="150000"/>
              </a:lnSpc>
              <a:buNone/>
            </a:pPr>
            <a:r>
              <a:rPr lang="en-US" altLang="zh-CN" sz="2000" b="1" dirty="0" smtClean="0"/>
              <a:t>4</a:t>
            </a:r>
            <a:r>
              <a:rPr lang="zh-CN" altLang="en-US" sz="2000" b="1" dirty="0" smtClean="0"/>
              <a:t>、一些可选编译选项</a:t>
            </a:r>
            <a:endParaRPr lang="en-US" altLang="zh-CN" sz="2000" b="1" dirty="0" smtClean="0"/>
          </a:p>
          <a:p>
            <a:pPr marL="0" indent="0">
              <a:lnSpc>
                <a:spcPct val="150000"/>
              </a:lnSpc>
              <a:buNone/>
            </a:pPr>
            <a:endParaRPr lang="en-US" altLang="zh-CN" sz="2000" b="1" dirty="0"/>
          </a:p>
        </p:txBody>
      </p:sp>
      <p:sp>
        <p:nvSpPr>
          <p:cNvPr id="6" name="页脚占位符 5"/>
          <p:cNvSpPr>
            <a:spLocks noGrp="1"/>
          </p:cNvSpPr>
          <p:nvPr>
            <p:ph type="ftr" sz="quarter" idx="10"/>
          </p:nvPr>
        </p:nvSpPr>
        <p:spPr/>
        <p:txBody>
          <a:bodyPr/>
          <a:lstStyle/>
          <a:p>
            <a:fld id="{41D725FC-FA3A-4A43-B1CA-3321E0F46AC4}" type="slidenum">
              <a:rPr lang="zh-CN" altLang="en-US" smtClean="0"/>
              <a:t>10</a:t>
            </a:fld>
            <a:endParaRPr lang="zh-CN" altLang="en-US" dirty="0"/>
          </a:p>
        </p:txBody>
      </p:sp>
      <p:sp>
        <p:nvSpPr>
          <p:cNvPr id="7" name="标题 1"/>
          <p:cNvSpPr txBox="1">
            <a:spLocks/>
          </p:cNvSpPr>
          <p:nvPr/>
        </p:nvSpPr>
        <p:spPr bwMode="auto">
          <a:xfrm>
            <a:off x="323528" y="260648"/>
            <a:ext cx="2448272" cy="562074"/>
          </a:xfrm>
          <a:prstGeom prst="rect">
            <a:avLst/>
          </a:prstGeom>
          <a:noFill/>
          <a:ln w="28575">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r>
              <a:rPr lang="zh-CN" altLang="en-US" kern="0"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编译</a:t>
            </a:r>
          </a:p>
        </p:txBody>
      </p:sp>
      <p:graphicFrame>
        <p:nvGraphicFramePr>
          <p:cNvPr id="5" name="内容占位符 3"/>
          <p:cNvGraphicFramePr>
            <a:graphicFrameLocks/>
          </p:cNvGraphicFramePr>
          <p:nvPr>
            <p:extLst>
              <p:ext uri="{D42A27DB-BD31-4B8C-83A1-F6EECF244321}">
                <p14:modId xmlns:p14="http://schemas.microsoft.com/office/powerpoint/2010/main" val="2166531688"/>
              </p:ext>
            </p:extLst>
          </p:nvPr>
        </p:nvGraphicFramePr>
        <p:xfrm>
          <a:off x="351124" y="1988840"/>
          <a:ext cx="8229600" cy="3939912"/>
        </p:xfrm>
        <a:graphic>
          <a:graphicData uri="http://schemas.openxmlformats.org/drawingml/2006/table">
            <a:tbl>
              <a:tblPr firstRow="1" bandRow="1">
                <a:tableStyleId>{5C22544A-7EE6-4342-B048-85BDC9FD1C3A}</a:tableStyleId>
              </a:tblPr>
              <a:tblGrid>
                <a:gridCol w="2743200"/>
                <a:gridCol w="2743200"/>
                <a:gridCol w="2743200"/>
              </a:tblGrid>
              <a:tr h="648072">
                <a:tc>
                  <a:txBody>
                    <a:bodyPr/>
                    <a:lstStyle/>
                    <a:p>
                      <a:pPr algn="ctr"/>
                      <a:r>
                        <a:rPr lang="zh-CN" altLang="en-US" sz="2400" b="1" dirty="0" smtClean="0">
                          <a:solidFill>
                            <a:schemeClr val="tx1"/>
                          </a:solidFill>
                        </a:rPr>
                        <a:t>目标终端</a:t>
                      </a:r>
                      <a:endParaRPr lang="zh-CN" altLang="en-US" sz="2400" b="1" dirty="0">
                        <a:solidFill>
                          <a:schemeClr val="tx1"/>
                        </a:solidFill>
                      </a:endParaRPr>
                    </a:p>
                  </a:txBody>
                  <a:tcPr anchor="ctr"/>
                </a:tc>
                <a:tc>
                  <a:txBody>
                    <a:bodyPr/>
                    <a:lstStyle/>
                    <a:p>
                      <a:pPr algn="ctr"/>
                      <a:r>
                        <a:rPr lang="en-US" altLang="zh-CN" sz="2400" b="1" dirty="0" err="1" smtClean="0">
                          <a:solidFill>
                            <a:schemeClr val="tx1"/>
                          </a:solidFill>
                        </a:rPr>
                        <a:t>Makefile</a:t>
                      </a:r>
                      <a:endParaRPr lang="zh-CN" altLang="en-US" sz="2400" b="1" dirty="0">
                        <a:solidFill>
                          <a:schemeClr val="tx1"/>
                        </a:solidFill>
                      </a:endParaRPr>
                    </a:p>
                  </a:txBody>
                  <a:tcPr anchor="ctr"/>
                </a:tc>
                <a:tc>
                  <a:txBody>
                    <a:bodyPr/>
                    <a:lstStyle/>
                    <a:p>
                      <a:pPr algn="ctr"/>
                      <a:r>
                        <a:rPr lang="en-US" altLang="zh-CN" sz="2400" b="1" dirty="0" err="1" smtClean="0">
                          <a:solidFill>
                            <a:schemeClr val="tx1"/>
                          </a:solidFill>
                        </a:rPr>
                        <a:t>CMake</a:t>
                      </a:r>
                      <a:endParaRPr lang="zh-CN" altLang="en-US" sz="2400" b="1" dirty="0">
                        <a:solidFill>
                          <a:schemeClr val="tx1"/>
                        </a:solidFill>
                      </a:endParaRPr>
                    </a:p>
                  </a:txBody>
                  <a:tcPr anchor="ctr"/>
                </a:tc>
              </a:tr>
              <a:tr h="648072">
                <a:tc>
                  <a:txBody>
                    <a:bodyPr/>
                    <a:lstStyle/>
                    <a:p>
                      <a:pPr algn="ctr"/>
                      <a:r>
                        <a:rPr lang="zh-CN" altLang="en-US" sz="2400" b="0" dirty="0" smtClean="0">
                          <a:solidFill>
                            <a:schemeClr val="tx1"/>
                          </a:solidFill>
                        </a:rPr>
                        <a:t>编译</a:t>
                      </a:r>
                      <a:r>
                        <a:rPr lang="en-US" altLang="zh-CN" sz="2400" b="0" dirty="0" smtClean="0">
                          <a:solidFill>
                            <a:schemeClr val="tx1"/>
                          </a:solidFill>
                        </a:rPr>
                        <a:t>DEBUG</a:t>
                      </a:r>
                      <a:r>
                        <a:rPr lang="zh-CN" altLang="en-US" sz="2400" b="0" dirty="0" smtClean="0">
                          <a:solidFill>
                            <a:schemeClr val="tx1"/>
                          </a:solidFill>
                        </a:rPr>
                        <a:t>或</a:t>
                      </a:r>
                      <a:r>
                        <a:rPr lang="en-US" altLang="zh-CN" sz="2400" b="0" dirty="0" smtClean="0">
                          <a:solidFill>
                            <a:schemeClr val="tx1"/>
                          </a:solidFill>
                        </a:rPr>
                        <a:t>RELEASE</a:t>
                      </a:r>
                      <a:endParaRPr lang="zh-CN" altLang="en-US" sz="2400" b="0" dirty="0">
                        <a:solidFill>
                          <a:schemeClr val="tx1"/>
                        </a:solidFill>
                      </a:endParaRPr>
                    </a:p>
                  </a:txBody>
                  <a:tcPr anchor="ctr"/>
                </a:tc>
                <a:tc>
                  <a:txBody>
                    <a:bodyPr/>
                    <a:lstStyle/>
                    <a:p>
                      <a:pPr algn="ctr"/>
                      <a:r>
                        <a:rPr lang="en-US" altLang="zh-CN" sz="1400" b="0" dirty="0" smtClean="0"/>
                        <a:t>MAXENGINE_DEBUG</a:t>
                      </a:r>
                      <a:endParaRPr lang="zh-CN" altLang="en-US" sz="1400" b="0" dirty="0"/>
                    </a:p>
                  </a:txBody>
                  <a:tcPr anchor="ctr"/>
                </a:tc>
                <a:tc>
                  <a:txBody>
                    <a:bodyPr/>
                    <a:lstStyle/>
                    <a:p>
                      <a:pPr algn="ctr"/>
                      <a:r>
                        <a:rPr lang="en-US" altLang="zh-CN" sz="1400" b="0" dirty="0" smtClean="0"/>
                        <a:t>MAXENGINE_DEBUG</a:t>
                      </a:r>
                      <a:endParaRPr lang="zh-CN" altLang="en-US" sz="1400" b="0" dirty="0"/>
                    </a:p>
                  </a:txBody>
                  <a:tcPr anchor="ctr"/>
                </a:tc>
              </a:tr>
              <a:tr h="648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0" dirty="0" smtClean="0">
                          <a:solidFill>
                            <a:schemeClr val="tx1"/>
                          </a:solidFill>
                        </a:rPr>
                        <a:t>编译</a:t>
                      </a:r>
                      <a:r>
                        <a:rPr lang="zh-CN" altLang="en-US" sz="2400" b="0" baseline="0" dirty="0" smtClean="0">
                          <a:solidFill>
                            <a:schemeClr val="tx1"/>
                          </a:solidFill>
                        </a:rPr>
                        <a:t> </a:t>
                      </a:r>
                      <a:r>
                        <a:rPr lang="en-US" altLang="zh-CN" sz="2400" b="0" baseline="0" dirty="0" smtClean="0">
                          <a:solidFill>
                            <a:schemeClr val="tx1"/>
                          </a:solidFill>
                        </a:rPr>
                        <a:t>GTEST </a:t>
                      </a:r>
                      <a:r>
                        <a:rPr lang="zh-CN" altLang="en-US" sz="2400" b="0" baseline="0" dirty="0" smtClean="0">
                          <a:solidFill>
                            <a:schemeClr val="tx1"/>
                          </a:solidFill>
                        </a:rPr>
                        <a:t>及测试集</a:t>
                      </a:r>
                      <a:endParaRPr lang="zh-CN" altLang="en-US" sz="2400" b="0" dirty="0" smtClean="0">
                        <a:solidFill>
                          <a:schemeClr val="tx1"/>
                        </a:solidFill>
                      </a:endParaRPr>
                    </a:p>
                  </a:txBody>
                  <a:tcPr anchor="ctr"/>
                </a:tc>
                <a:tc>
                  <a:txBody>
                    <a:bodyPr/>
                    <a:lstStyle/>
                    <a:p>
                      <a:pPr algn="ctr"/>
                      <a:r>
                        <a:rPr lang="zh-CN" altLang="en-US" sz="1400" b="0" dirty="0" smtClean="0"/>
                        <a:t>暂不支持</a:t>
                      </a:r>
                      <a:endParaRPr lang="zh-CN" altLang="en-US" sz="1400" b="0" dirty="0"/>
                    </a:p>
                  </a:txBody>
                  <a:tcPr anchor="ctr"/>
                </a:tc>
                <a:tc>
                  <a:txBody>
                    <a:bodyPr/>
                    <a:lstStyle/>
                    <a:p>
                      <a:pPr algn="ctr"/>
                      <a:r>
                        <a:rPr lang="en-US" altLang="zh-CN" sz="1400" b="0" dirty="0" smtClean="0"/>
                        <a:t>MAXENGINE_BUILD_GTEST</a:t>
                      </a:r>
                      <a:endParaRPr lang="zh-CN" altLang="en-US" sz="1400" b="0" dirty="0"/>
                    </a:p>
                  </a:txBody>
                  <a:tcPr anchor="ctr"/>
                </a:tc>
              </a:tr>
              <a:tr h="648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0" dirty="0" smtClean="0">
                          <a:solidFill>
                            <a:schemeClr val="tx1"/>
                          </a:solidFill>
                        </a:rPr>
                        <a:t>编译 </a:t>
                      </a:r>
                      <a:r>
                        <a:rPr lang="en-US" altLang="zh-CN" sz="2400" b="0" dirty="0" smtClean="0">
                          <a:solidFill>
                            <a:schemeClr val="tx1"/>
                          </a:solidFill>
                        </a:rPr>
                        <a:t>python </a:t>
                      </a:r>
                      <a:r>
                        <a:rPr lang="zh-CN" altLang="en-US" sz="2400" b="0" dirty="0" smtClean="0">
                          <a:solidFill>
                            <a:schemeClr val="tx1"/>
                          </a:solidFill>
                        </a:rPr>
                        <a:t>支持及相应 </a:t>
                      </a:r>
                      <a:r>
                        <a:rPr lang="en-US" altLang="zh-CN" sz="2400" b="0" dirty="0" err="1" smtClean="0">
                          <a:solidFill>
                            <a:schemeClr val="tx1"/>
                          </a:solidFill>
                        </a:rPr>
                        <a:t>c_api</a:t>
                      </a:r>
                      <a:endParaRPr lang="zh-CN" altLang="en-US" sz="2400" b="0" dirty="0" smtClean="0">
                        <a:solidFill>
                          <a:schemeClr val="tx1"/>
                        </a:solidFill>
                      </a:endParaRPr>
                    </a:p>
                  </a:txBody>
                  <a:tcPr anchor="ctr"/>
                </a:tc>
                <a:tc>
                  <a:txBody>
                    <a:bodyPr/>
                    <a:lstStyle/>
                    <a:p>
                      <a:pPr algn="ctr"/>
                      <a:r>
                        <a:rPr lang="en-US" altLang="zh-CN" sz="1400" b="0" dirty="0" smtClean="0"/>
                        <a:t>MAXENGINE_USE_PYTHON</a:t>
                      </a:r>
                      <a:endParaRPr lang="zh-CN" altLang="en-US" sz="1400" b="0" dirty="0"/>
                    </a:p>
                  </a:txBody>
                  <a:tcPr anchor="ctr"/>
                </a:tc>
                <a:tc>
                  <a:txBody>
                    <a:bodyPr/>
                    <a:lstStyle/>
                    <a:p>
                      <a:pPr algn="ctr"/>
                      <a:r>
                        <a:rPr lang="en-US" altLang="zh-CN" sz="1400" b="0" dirty="0" smtClean="0"/>
                        <a:t>MAXENGINE_USE_PYTHON</a:t>
                      </a:r>
                      <a:endParaRPr lang="zh-CN" altLang="en-US" sz="1400" b="0" dirty="0"/>
                    </a:p>
                  </a:txBody>
                  <a:tcPr anchor="ctr"/>
                </a:tc>
              </a:tr>
              <a:tr h="648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0" dirty="0" smtClean="0">
                          <a:solidFill>
                            <a:schemeClr val="tx1"/>
                          </a:solidFill>
                        </a:rPr>
                        <a:t>编译 </a:t>
                      </a:r>
                      <a:r>
                        <a:rPr lang="en-US" altLang="zh-CN" sz="2400" b="0" dirty="0" smtClean="0">
                          <a:solidFill>
                            <a:schemeClr val="tx1"/>
                          </a:solidFill>
                        </a:rPr>
                        <a:t>Attention </a:t>
                      </a:r>
                      <a:r>
                        <a:rPr lang="zh-CN" altLang="en-US" sz="2400" b="0" dirty="0" smtClean="0">
                          <a:solidFill>
                            <a:schemeClr val="tx1"/>
                          </a:solidFill>
                        </a:rPr>
                        <a:t>模块</a:t>
                      </a:r>
                    </a:p>
                  </a:txBody>
                  <a:tcPr anchor="ctr"/>
                </a:tc>
                <a:tc>
                  <a:txBody>
                    <a:bodyPr/>
                    <a:lstStyle/>
                    <a:p>
                      <a:pPr algn="ctr"/>
                      <a:r>
                        <a:rPr lang="en-US" altLang="zh-CN" sz="1400" b="0" dirty="0" smtClean="0"/>
                        <a:t>MAXENGINE_BUILD_PYTHON</a:t>
                      </a:r>
                      <a:endParaRPr lang="zh-CN" altLang="en-US" sz="1400" b="0" dirty="0"/>
                    </a:p>
                  </a:txBody>
                  <a:tcPr anchor="ctr"/>
                </a:tc>
                <a:tc>
                  <a:txBody>
                    <a:bodyPr/>
                    <a:lstStyle/>
                    <a:p>
                      <a:pPr algn="ctr"/>
                      <a:r>
                        <a:rPr lang="en-US" altLang="zh-CN" sz="1400" b="0" dirty="0" smtClean="0"/>
                        <a:t>MAXENGINE_BUILD_PYTHON</a:t>
                      </a:r>
                      <a:endParaRPr lang="zh-CN" altLang="en-US" sz="1400" b="0" dirty="0"/>
                    </a:p>
                  </a:txBody>
                  <a:tcPr anchor="ctr"/>
                </a:tc>
              </a:tr>
            </a:tbl>
          </a:graphicData>
        </a:graphic>
      </p:graphicFrame>
    </p:spTree>
    <p:extLst>
      <p:ext uri="{BB962C8B-B14F-4D97-AF65-F5344CB8AC3E}">
        <p14:creationId xmlns:p14="http://schemas.microsoft.com/office/powerpoint/2010/main" val="1578099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a:lnSpc>
                <a:spcPct val="200000"/>
              </a:lnSpc>
            </a:pPr>
            <a:r>
              <a:rPr lang="zh-CN" altLang="en-US" sz="2400" dirty="0" smtClean="0"/>
              <a:t>优点与新进展</a:t>
            </a:r>
            <a:endParaRPr lang="en-US" altLang="zh-CN" sz="2400" dirty="0" smtClean="0"/>
          </a:p>
          <a:p>
            <a:pPr>
              <a:lnSpc>
                <a:spcPct val="200000"/>
              </a:lnSpc>
            </a:pPr>
            <a:r>
              <a:rPr lang="zh-CN" altLang="en-US" sz="2400" dirty="0"/>
              <a:t>编译</a:t>
            </a:r>
            <a:endParaRPr lang="en-US" altLang="zh-CN" sz="2400" dirty="0" smtClean="0"/>
          </a:p>
          <a:p>
            <a:pPr>
              <a:lnSpc>
                <a:spcPct val="200000"/>
              </a:lnSpc>
            </a:pPr>
            <a:r>
              <a:rPr lang="zh-CN" altLang="en-US" sz="2400" b="1" dirty="0" smtClean="0">
                <a:solidFill>
                  <a:srgbClr val="FF0000"/>
                </a:solidFill>
              </a:rPr>
              <a:t>构图与</a:t>
            </a:r>
            <a:r>
              <a:rPr lang="en-US" altLang="zh-CN" sz="2400" b="1" dirty="0" smtClean="0">
                <a:solidFill>
                  <a:srgbClr val="FF0000"/>
                </a:solidFill>
              </a:rPr>
              <a:t>Pass</a:t>
            </a:r>
          </a:p>
          <a:p>
            <a:pPr>
              <a:lnSpc>
                <a:spcPct val="200000"/>
              </a:lnSpc>
            </a:pPr>
            <a:r>
              <a:rPr lang="zh-CN" altLang="en-US" sz="2400" dirty="0" smtClean="0"/>
              <a:t>存储管理</a:t>
            </a:r>
            <a:endParaRPr lang="en-US" altLang="zh-CN" sz="2400" dirty="0" smtClean="0"/>
          </a:p>
          <a:p>
            <a:pPr>
              <a:lnSpc>
                <a:spcPct val="200000"/>
              </a:lnSpc>
            </a:pPr>
            <a:r>
              <a:rPr lang="en-US" altLang="zh-CN" sz="2400" dirty="0" smtClean="0"/>
              <a:t>OP</a:t>
            </a:r>
            <a:r>
              <a:rPr lang="zh-CN" altLang="en-US" sz="2400" dirty="0" smtClean="0"/>
              <a:t>格式</a:t>
            </a:r>
            <a:endParaRPr lang="en-US" altLang="zh-CN" sz="2400" dirty="0" smtClean="0"/>
          </a:p>
          <a:p>
            <a:pPr>
              <a:lnSpc>
                <a:spcPct val="200000"/>
              </a:lnSpc>
            </a:pPr>
            <a:r>
              <a:rPr lang="zh-CN" altLang="en-US" sz="2400" dirty="0" smtClean="0"/>
              <a:t>实现新</a:t>
            </a:r>
            <a:r>
              <a:rPr lang="en-US" altLang="zh-CN" sz="2400" dirty="0" smtClean="0"/>
              <a:t>OP</a:t>
            </a:r>
            <a:endParaRPr lang="en-US" altLang="zh-CN" sz="2800" dirty="0"/>
          </a:p>
        </p:txBody>
      </p:sp>
      <p:sp>
        <p:nvSpPr>
          <p:cNvPr id="6" name="页脚占位符 5"/>
          <p:cNvSpPr>
            <a:spLocks noGrp="1"/>
          </p:cNvSpPr>
          <p:nvPr>
            <p:ph type="ftr" sz="quarter" idx="10"/>
          </p:nvPr>
        </p:nvSpPr>
        <p:spPr/>
        <p:txBody>
          <a:bodyPr/>
          <a:lstStyle/>
          <a:p>
            <a:fld id="{41D725FC-FA3A-4A43-B1CA-3321E0F46AC4}" type="slidenum">
              <a:rPr lang="zh-CN" altLang="en-US" smtClean="0"/>
              <a:t>11</a:t>
            </a:fld>
            <a:endParaRPr lang="zh-CN" altLang="en-US" dirty="0"/>
          </a:p>
        </p:txBody>
      </p:sp>
      <p:sp>
        <p:nvSpPr>
          <p:cNvPr id="10" name="标题 1"/>
          <p:cNvSpPr>
            <a:spLocks noGrp="1"/>
          </p:cNvSpPr>
          <p:nvPr>
            <p:ph type="title"/>
          </p:nvPr>
        </p:nvSpPr>
        <p:spPr>
          <a:xfrm>
            <a:off x="323528" y="260648"/>
            <a:ext cx="2448272" cy="562074"/>
          </a:xfrm>
          <a:noFill/>
          <a:ln w="28575">
            <a:noFill/>
          </a:ln>
        </p:spPr>
        <p:txBody>
          <a:bodyPr/>
          <a:lstStyle/>
          <a:p>
            <a:r>
              <a:rPr lang="zh-CN" altLang="en-US" dirty="0" smtClean="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目 录</a:t>
            </a:r>
            <a:endParaRPr lang="zh-CN" altLang="en-US"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610013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构图原理</a:t>
            </a:r>
            <a:endPar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en-US" altLang="zh-CN" sz="1600" dirty="0" err="1" smtClean="0"/>
              <a:t>MaxEngine</a:t>
            </a:r>
            <a:r>
              <a:rPr lang="en-US" altLang="zh-CN" sz="1600" dirty="0" smtClean="0"/>
              <a:t>-Lite </a:t>
            </a:r>
            <a:r>
              <a:rPr lang="zh-CN" altLang="en-US" sz="1600" dirty="0" smtClean="0"/>
              <a:t>与公版 </a:t>
            </a:r>
            <a:r>
              <a:rPr lang="en-US" altLang="zh-CN" sz="1600" dirty="0" err="1" smtClean="0"/>
              <a:t>MXNet</a:t>
            </a:r>
            <a:r>
              <a:rPr lang="en-US" altLang="zh-CN" sz="1600" dirty="0" smtClean="0"/>
              <a:t> </a:t>
            </a:r>
            <a:r>
              <a:rPr lang="zh-CN" altLang="en-US" sz="1600" dirty="0" smtClean="0"/>
              <a:t>相同，在进行前向推理前，使用 </a:t>
            </a:r>
            <a:r>
              <a:rPr lang="en-US" altLang="zh-CN" sz="1600" dirty="0" err="1" smtClean="0"/>
              <a:t>GraphExecutor</a:t>
            </a:r>
            <a:r>
              <a:rPr lang="zh-CN" altLang="en-US" sz="1600" dirty="0" smtClean="0"/>
              <a:t>进行构图，但相对公版 </a:t>
            </a:r>
            <a:r>
              <a:rPr lang="en-US" altLang="zh-CN" sz="1600" dirty="0" err="1" smtClean="0"/>
              <a:t>MXNet</a:t>
            </a:r>
            <a:r>
              <a:rPr lang="zh-CN" altLang="en-US" sz="1600" dirty="0" smtClean="0"/>
              <a:t>，</a:t>
            </a:r>
            <a:r>
              <a:rPr lang="en-US" altLang="zh-CN" sz="1600" dirty="0" err="1" smtClean="0"/>
              <a:t>MaxEngine</a:t>
            </a:r>
            <a:r>
              <a:rPr lang="en-US" altLang="zh-CN" sz="1600" dirty="0" smtClean="0"/>
              <a:t>-Lite </a:t>
            </a:r>
            <a:r>
              <a:rPr lang="zh-CN" altLang="en-US" sz="1600" dirty="0" smtClean="0"/>
              <a:t>对构图流程做了一定的简化。</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12</a:t>
            </a:fld>
            <a:endParaRPr lang="zh-CN" altLang="en-US" dirty="0"/>
          </a:p>
        </p:txBody>
      </p:sp>
      <p:sp>
        <p:nvSpPr>
          <p:cNvPr id="7" name="矩形 6"/>
          <p:cNvSpPr/>
          <p:nvPr/>
        </p:nvSpPr>
        <p:spPr>
          <a:xfrm>
            <a:off x="338632" y="1028343"/>
            <a:ext cx="8466737" cy="535531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smtClean="0">
              <a:solidFill>
                <a:srgbClr val="C00000"/>
              </a:solidFill>
            </a:endParaRPr>
          </a:p>
          <a:p>
            <a:endParaRPr lang="en-US" altLang="zh-CN" dirty="0">
              <a:solidFill>
                <a:srgbClr val="C00000"/>
              </a:solidFill>
            </a:endParaRPr>
          </a:p>
          <a:p>
            <a:endParaRPr lang="en-US" altLang="zh-CN" dirty="0" smtClean="0">
              <a:solidFill>
                <a:srgbClr val="C00000"/>
              </a:solidFill>
            </a:endParaRPr>
          </a:p>
          <a:p>
            <a:r>
              <a:rPr lang="zh-CN" altLang="en-US" b="1" dirty="0" smtClean="0">
                <a:solidFill>
                  <a:srgbClr val="9C9CDF"/>
                </a:solidFill>
              </a:rPr>
              <a:t>公版 </a:t>
            </a:r>
            <a:r>
              <a:rPr lang="en-US" altLang="zh-CN" b="1" dirty="0" err="1" smtClean="0">
                <a:solidFill>
                  <a:srgbClr val="9C9CDF"/>
                </a:solidFill>
              </a:rPr>
              <a:t>MXNet</a:t>
            </a:r>
            <a:r>
              <a:rPr lang="en-US" altLang="zh-CN" b="1" dirty="0" smtClean="0">
                <a:solidFill>
                  <a:srgbClr val="9C9CDF"/>
                </a:solidFill>
              </a:rPr>
              <a:t> </a:t>
            </a:r>
            <a:r>
              <a:rPr lang="zh-CN" altLang="en-US" b="1" dirty="0" smtClean="0">
                <a:solidFill>
                  <a:srgbClr val="9C9CDF"/>
                </a:solidFill>
              </a:rPr>
              <a:t>构图大致结构：</a:t>
            </a:r>
            <a:endParaRPr lang="en-US" altLang="zh-CN" b="1" dirty="0">
              <a:solidFill>
                <a:srgbClr val="9C9CDF"/>
              </a:solidFill>
            </a:endParaRPr>
          </a:p>
          <a:p>
            <a:endParaRPr lang="en-US" altLang="zh-CN" dirty="0" smtClean="0">
              <a:solidFill>
                <a:srgbClr val="C00000"/>
              </a:solidFill>
            </a:endParaRPr>
          </a:p>
          <a:p>
            <a:r>
              <a:rPr lang="en-US" altLang="zh-CN" dirty="0" err="1" smtClean="0">
                <a:solidFill>
                  <a:srgbClr val="C00000"/>
                </a:solidFill>
              </a:rPr>
              <a:t>Init</a:t>
            </a:r>
            <a:r>
              <a:rPr lang="en-US" altLang="zh-CN" dirty="0" smtClean="0">
                <a:solidFill>
                  <a:srgbClr val="C00000"/>
                </a:solidFill>
              </a:rPr>
              <a:t>()    </a:t>
            </a:r>
            <a:r>
              <a:rPr lang="en-US" altLang="zh-CN" dirty="0" smtClean="0">
                <a:solidFill>
                  <a:schemeClr val="bg1">
                    <a:lumMod val="50000"/>
                  </a:schemeClr>
                </a:solidFill>
              </a:rPr>
              <a:t>// Around Line 512</a:t>
            </a:r>
          </a:p>
          <a:p>
            <a:r>
              <a:rPr lang="en-US" altLang="zh-CN" dirty="0" smtClean="0"/>
              <a:t>{</a:t>
            </a:r>
          </a:p>
          <a:p>
            <a:r>
              <a:rPr lang="en-US" altLang="zh-CN" dirty="0" smtClean="0"/>
              <a:t>    </a:t>
            </a:r>
            <a:r>
              <a:rPr lang="en-US" altLang="zh-CN" dirty="0" err="1" smtClean="0"/>
              <a:t>nnvm</a:t>
            </a:r>
            <a:r>
              <a:rPr lang="en-US" altLang="zh-CN" dirty="0" smtClean="0"/>
              <a:t>::graph  g = </a:t>
            </a:r>
            <a:r>
              <a:rPr lang="en-US" altLang="zh-CN" dirty="0" err="1" smtClean="0"/>
              <a:t>InitGraph</a:t>
            </a:r>
            <a:r>
              <a:rPr lang="en-US" altLang="zh-CN" dirty="0" smtClean="0"/>
              <a:t>()</a:t>
            </a:r>
            <a:r>
              <a:rPr lang="zh-CN" altLang="en-US" dirty="0" smtClean="0"/>
              <a:t>；</a:t>
            </a:r>
            <a:r>
              <a:rPr lang="en-US" altLang="zh-CN" dirty="0" smtClean="0"/>
              <a:t>  </a:t>
            </a:r>
            <a:r>
              <a:rPr lang="en-US" altLang="zh-CN" dirty="0" smtClean="0">
                <a:solidFill>
                  <a:schemeClr val="bg1">
                    <a:lumMod val="50000"/>
                  </a:schemeClr>
                </a:solidFill>
              </a:rPr>
              <a:t>//</a:t>
            </a:r>
            <a:r>
              <a:rPr lang="zh-CN" altLang="en-US" dirty="0" smtClean="0">
                <a:solidFill>
                  <a:schemeClr val="bg1">
                    <a:lumMod val="50000"/>
                  </a:schemeClr>
                </a:solidFill>
              </a:rPr>
              <a:t>建立一个</a:t>
            </a:r>
            <a:r>
              <a:rPr lang="en-US" altLang="zh-CN" dirty="0" err="1" smtClean="0">
                <a:solidFill>
                  <a:schemeClr val="bg1">
                    <a:lumMod val="50000"/>
                  </a:schemeClr>
                </a:solidFill>
              </a:rPr>
              <a:t>nnvm</a:t>
            </a:r>
            <a:r>
              <a:rPr lang="en-US" altLang="zh-CN" dirty="0" smtClean="0">
                <a:solidFill>
                  <a:schemeClr val="bg1">
                    <a:lumMod val="50000"/>
                  </a:schemeClr>
                </a:solidFill>
              </a:rPr>
              <a:t>::graph</a:t>
            </a:r>
            <a:r>
              <a:rPr lang="zh-CN" altLang="en-US" dirty="0" smtClean="0">
                <a:solidFill>
                  <a:schemeClr val="bg1">
                    <a:lumMod val="50000"/>
                  </a:schemeClr>
                </a:solidFill>
              </a:rPr>
              <a:t>类</a:t>
            </a:r>
            <a:endParaRPr lang="en-US" altLang="zh-CN" dirty="0">
              <a:solidFill>
                <a:schemeClr val="bg1">
                  <a:lumMod val="50000"/>
                </a:schemeClr>
              </a:solidFill>
            </a:endParaRPr>
          </a:p>
          <a:p>
            <a:endParaRPr lang="en-US" altLang="zh-CN" dirty="0" smtClean="0"/>
          </a:p>
          <a:p>
            <a:r>
              <a:rPr lang="en-US" altLang="zh-CN" dirty="0" smtClean="0"/>
              <a:t>    {line 537-581}  </a:t>
            </a:r>
            <a:r>
              <a:rPr lang="en-US" altLang="zh-CN" dirty="0" smtClean="0">
                <a:solidFill>
                  <a:schemeClr val="bg1">
                    <a:lumMod val="50000"/>
                  </a:schemeClr>
                </a:solidFill>
              </a:rPr>
              <a:t>// </a:t>
            </a:r>
            <a:r>
              <a:rPr lang="zh-CN" altLang="en-US" dirty="0" smtClean="0">
                <a:solidFill>
                  <a:schemeClr val="bg1">
                    <a:lumMod val="50000"/>
                  </a:schemeClr>
                </a:solidFill>
              </a:rPr>
              <a:t>根据输入数据创建</a:t>
            </a:r>
            <a:r>
              <a:rPr lang="en-US" altLang="zh-CN" dirty="0" err="1" smtClean="0">
                <a:solidFill>
                  <a:schemeClr val="bg1">
                    <a:lumMod val="50000"/>
                  </a:schemeClr>
                </a:solidFill>
              </a:rPr>
              <a:t>nnvm</a:t>
            </a:r>
            <a:r>
              <a:rPr lang="en-US" altLang="zh-CN" dirty="0" smtClean="0">
                <a:solidFill>
                  <a:schemeClr val="bg1">
                    <a:lumMod val="50000"/>
                  </a:schemeClr>
                </a:solidFill>
              </a:rPr>
              <a:t>::</a:t>
            </a:r>
            <a:r>
              <a:rPr lang="en-US" altLang="zh-CN" dirty="0" err="1" smtClean="0">
                <a:solidFill>
                  <a:schemeClr val="bg1">
                    <a:lumMod val="50000"/>
                  </a:schemeClr>
                </a:solidFill>
              </a:rPr>
              <a:t>shapeVector</a:t>
            </a:r>
            <a:r>
              <a:rPr lang="en-US" altLang="zh-CN" dirty="0" smtClean="0">
                <a:solidFill>
                  <a:schemeClr val="bg1">
                    <a:lumMod val="50000"/>
                  </a:schemeClr>
                </a:solidFill>
              </a:rPr>
              <a:t> </a:t>
            </a:r>
            <a:r>
              <a:rPr lang="en-US" altLang="zh-CN" dirty="0" err="1" smtClean="0">
                <a:solidFill>
                  <a:schemeClr val="bg1">
                    <a:lumMod val="50000"/>
                  </a:schemeClr>
                </a:solidFill>
              </a:rPr>
              <a:t>arg_shapes</a:t>
            </a:r>
            <a:endParaRPr lang="en-US" altLang="zh-CN" dirty="0" smtClean="0">
              <a:solidFill>
                <a:schemeClr val="bg1">
                  <a:lumMod val="50000"/>
                </a:schemeClr>
              </a:solidFill>
            </a:endParaRPr>
          </a:p>
          <a:p>
            <a:r>
              <a:rPr lang="en-US" altLang="zh-CN" dirty="0">
                <a:solidFill>
                  <a:schemeClr val="bg1">
                    <a:lumMod val="50000"/>
                  </a:schemeClr>
                </a:solidFill>
              </a:rPr>
              <a:t> </a:t>
            </a:r>
            <a:r>
              <a:rPr lang="en-US" altLang="zh-CN" dirty="0" smtClean="0">
                <a:solidFill>
                  <a:schemeClr val="bg1">
                    <a:lumMod val="50000"/>
                  </a:schemeClr>
                </a:solidFill>
              </a:rPr>
              <a:t>                                                           </a:t>
            </a:r>
            <a:r>
              <a:rPr lang="en-US" altLang="zh-CN" dirty="0" err="1">
                <a:solidFill>
                  <a:schemeClr val="bg1">
                    <a:lumMod val="50000"/>
                  </a:schemeClr>
                </a:solidFill>
              </a:rPr>
              <a:t>nnvm</a:t>
            </a:r>
            <a:r>
              <a:rPr lang="en-US" altLang="zh-CN" dirty="0" smtClean="0">
                <a:solidFill>
                  <a:schemeClr val="bg1">
                    <a:lumMod val="50000"/>
                  </a:schemeClr>
                </a:solidFill>
              </a:rPr>
              <a:t>::</a:t>
            </a:r>
            <a:r>
              <a:rPr lang="en-US" altLang="zh-CN" dirty="0" err="1" smtClean="0">
                <a:solidFill>
                  <a:schemeClr val="bg1">
                    <a:lumMod val="50000"/>
                  </a:schemeClr>
                </a:solidFill>
              </a:rPr>
              <a:t>DtypeVector</a:t>
            </a:r>
            <a:r>
              <a:rPr lang="en-US" altLang="zh-CN" dirty="0" smtClean="0">
                <a:solidFill>
                  <a:schemeClr val="bg1">
                    <a:lumMod val="50000"/>
                  </a:schemeClr>
                </a:solidFill>
              </a:rPr>
              <a:t> </a:t>
            </a:r>
            <a:r>
              <a:rPr lang="en-US" altLang="zh-CN" dirty="0" err="1" smtClean="0">
                <a:solidFill>
                  <a:schemeClr val="bg1">
                    <a:lumMod val="50000"/>
                  </a:schemeClr>
                </a:solidFill>
              </a:rPr>
              <a:t>arg_dtypes</a:t>
            </a:r>
            <a:endParaRPr lang="en-US" altLang="zh-CN" dirty="0">
              <a:solidFill>
                <a:schemeClr val="bg1">
                  <a:lumMod val="50000"/>
                </a:schemeClr>
              </a:solidFill>
            </a:endParaRPr>
          </a:p>
          <a:p>
            <a:r>
              <a:rPr lang="en-US" altLang="zh-CN" dirty="0" smtClean="0">
                <a:solidFill>
                  <a:schemeClr val="bg1">
                    <a:lumMod val="50000"/>
                  </a:schemeClr>
                </a:solidFill>
              </a:rPr>
              <a:t>                                                            </a:t>
            </a:r>
            <a:r>
              <a:rPr lang="en-US" altLang="zh-CN" dirty="0" err="1" smtClean="0">
                <a:solidFill>
                  <a:schemeClr val="bg1">
                    <a:lumMod val="50000"/>
                  </a:schemeClr>
                </a:solidFill>
              </a:rPr>
              <a:t>StorageTypeVector</a:t>
            </a:r>
            <a:r>
              <a:rPr lang="en-US" altLang="zh-CN" dirty="0" smtClean="0">
                <a:solidFill>
                  <a:schemeClr val="bg1">
                    <a:lumMod val="50000"/>
                  </a:schemeClr>
                </a:solidFill>
              </a:rPr>
              <a:t> </a:t>
            </a:r>
            <a:r>
              <a:rPr lang="en-US" altLang="zh-CN" dirty="0" err="1" smtClean="0">
                <a:solidFill>
                  <a:schemeClr val="bg1">
                    <a:lumMod val="50000"/>
                  </a:schemeClr>
                </a:solidFill>
              </a:rPr>
              <a:t>arg_stypes</a:t>
            </a:r>
            <a:endParaRPr lang="en-US" altLang="zh-CN" dirty="0">
              <a:solidFill>
                <a:schemeClr val="bg1">
                  <a:lumMod val="50000"/>
                </a:schemeClr>
              </a:solidFill>
            </a:endParaRPr>
          </a:p>
          <a:p>
            <a:r>
              <a:rPr lang="en-US" altLang="zh-CN" dirty="0" smtClean="0">
                <a:solidFill>
                  <a:schemeClr val="bg1">
                    <a:lumMod val="50000"/>
                  </a:schemeClr>
                </a:solidFill>
              </a:rPr>
              <a:t>                                </a:t>
            </a:r>
            <a:r>
              <a:rPr lang="zh-CN" altLang="en-US" dirty="0" smtClean="0">
                <a:solidFill>
                  <a:schemeClr val="bg1">
                    <a:lumMod val="50000"/>
                  </a:schemeClr>
                </a:solidFill>
              </a:rPr>
              <a:t>以便后续进行 </a:t>
            </a:r>
            <a:r>
              <a:rPr lang="en-US" altLang="zh-CN" dirty="0" smtClean="0">
                <a:solidFill>
                  <a:schemeClr val="bg1">
                    <a:lumMod val="50000"/>
                  </a:schemeClr>
                </a:solidFill>
              </a:rPr>
              <a:t>shape, </a:t>
            </a:r>
            <a:r>
              <a:rPr lang="en-US" altLang="zh-CN" dirty="0" err="1" smtClean="0">
                <a:solidFill>
                  <a:schemeClr val="bg1">
                    <a:lumMod val="50000"/>
                  </a:schemeClr>
                </a:solidFill>
              </a:rPr>
              <a:t>datatype</a:t>
            </a:r>
            <a:r>
              <a:rPr lang="en-US" altLang="zh-CN" dirty="0" smtClean="0">
                <a:solidFill>
                  <a:schemeClr val="bg1">
                    <a:lumMod val="50000"/>
                  </a:schemeClr>
                </a:solidFill>
              </a:rPr>
              <a:t>, storage type</a:t>
            </a:r>
            <a:r>
              <a:rPr lang="zh-CN" altLang="en-US" dirty="0" smtClean="0">
                <a:solidFill>
                  <a:schemeClr val="bg1">
                    <a:lumMod val="50000"/>
                  </a:schemeClr>
                </a:solidFill>
              </a:rPr>
              <a:t>的推断</a:t>
            </a:r>
            <a:endParaRPr lang="en-US" altLang="zh-CN" dirty="0">
              <a:solidFill>
                <a:schemeClr val="bg1">
                  <a:lumMod val="50000"/>
                </a:schemeClr>
              </a:solidFill>
            </a:endParaRPr>
          </a:p>
          <a:p>
            <a:r>
              <a:rPr lang="en-US" altLang="zh-CN" dirty="0" smtClean="0"/>
              <a:t>    </a:t>
            </a:r>
            <a:r>
              <a:rPr lang="en-US" altLang="zh-CN" dirty="0" err="1" smtClean="0"/>
              <a:t>InferShape</a:t>
            </a:r>
            <a:r>
              <a:rPr lang="en-US" altLang="zh-CN" dirty="0" smtClean="0"/>
              <a:t>(), </a:t>
            </a:r>
            <a:r>
              <a:rPr lang="en-US" altLang="zh-CN" dirty="0" err="1" smtClean="0"/>
              <a:t>InferType</a:t>
            </a:r>
            <a:r>
              <a:rPr lang="en-US" altLang="zh-CN" dirty="0" smtClean="0"/>
              <a:t>();</a:t>
            </a:r>
          </a:p>
          <a:p>
            <a:endParaRPr lang="en-US" altLang="zh-CN" dirty="0"/>
          </a:p>
          <a:p>
            <a:r>
              <a:rPr lang="en-US" altLang="zh-CN" strike="sngStrike" dirty="0"/>
              <a:t> </a:t>
            </a:r>
            <a:r>
              <a:rPr lang="en-US" altLang="zh-CN" strike="sngStrike" dirty="0" smtClean="0"/>
              <a:t>   {line 583-603}  </a:t>
            </a:r>
            <a:r>
              <a:rPr lang="en-US" altLang="zh-CN" strike="sngStrike" dirty="0">
                <a:solidFill>
                  <a:schemeClr val="bg1">
                    <a:lumMod val="50000"/>
                  </a:schemeClr>
                </a:solidFill>
              </a:rPr>
              <a:t>// </a:t>
            </a:r>
            <a:r>
              <a:rPr lang="zh-CN" altLang="en-US" strike="sngStrike" dirty="0" smtClean="0">
                <a:solidFill>
                  <a:schemeClr val="bg1">
                    <a:lumMod val="50000"/>
                  </a:schemeClr>
                </a:solidFill>
              </a:rPr>
              <a:t>针对</a:t>
            </a:r>
            <a:r>
              <a:rPr lang="en-US" altLang="zh-CN" strike="sngStrike" dirty="0" smtClean="0">
                <a:solidFill>
                  <a:schemeClr val="bg1">
                    <a:lumMod val="50000"/>
                  </a:schemeClr>
                </a:solidFill>
              </a:rPr>
              <a:t>Backward</a:t>
            </a:r>
            <a:r>
              <a:rPr lang="zh-CN" altLang="en-US" strike="sngStrike" dirty="0" smtClean="0">
                <a:solidFill>
                  <a:schemeClr val="bg1">
                    <a:lumMod val="50000"/>
                  </a:schemeClr>
                </a:solidFill>
              </a:rPr>
              <a:t>扩充</a:t>
            </a:r>
            <a:r>
              <a:rPr lang="en-US" altLang="zh-CN" strike="sngStrike" dirty="0" err="1" smtClean="0">
                <a:solidFill>
                  <a:schemeClr val="bg1">
                    <a:lumMod val="50000"/>
                  </a:schemeClr>
                </a:solidFill>
              </a:rPr>
              <a:t>arg_shapes</a:t>
            </a:r>
            <a:r>
              <a:rPr lang="zh-CN" altLang="en-US" strike="sngStrike" dirty="0" smtClean="0">
                <a:solidFill>
                  <a:schemeClr val="bg1">
                    <a:lumMod val="50000"/>
                  </a:schemeClr>
                </a:solidFill>
              </a:rPr>
              <a:t>，</a:t>
            </a:r>
            <a:r>
              <a:rPr lang="en-US" altLang="zh-CN" strike="sngStrike" dirty="0" err="1" smtClean="0">
                <a:solidFill>
                  <a:schemeClr val="bg1">
                    <a:lumMod val="50000"/>
                  </a:schemeClr>
                </a:solidFill>
              </a:rPr>
              <a:t>arg_dtypes</a:t>
            </a:r>
            <a:r>
              <a:rPr lang="zh-CN" altLang="en-US" strike="sngStrike" dirty="0" smtClean="0">
                <a:solidFill>
                  <a:schemeClr val="bg1">
                    <a:lumMod val="50000"/>
                  </a:schemeClr>
                </a:solidFill>
              </a:rPr>
              <a:t>，进行相应推断</a:t>
            </a:r>
            <a:endParaRPr lang="en-US" altLang="zh-CN" strike="sngStrike" dirty="0">
              <a:solidFill>
                <a:schemeClr val="bg1">
                  <a:lumMod val="50000"/>
                </a:schemeClr>
              </a:solidFill>
            </a:endParaRPr>
          </a:p>
          <a:p>
            <a:endParaRPr lang="en-US" altLang="zh-CN" dirty="0" smtClean="0"/>
          </a:p>
          <a:p>
            <a:r>
              <a:rPr lang="en-US" altLang="zh-CN" dirty="0" smtClean="0"/>
              <a:t>    </a:t>
            </a:r>
            <a:r>
              <a:rPr lang="en-US" altLang="zh-CN" dirty="0" err="1" smtClean="0"/>
              <a:t>FinishInitGraph</a:t>
            </a:r>
            <a:r>
              <a:rPr lang="en-US" altLang="zh-CN" dirty="0" smtClean="0"/>
              <a:t>()</a:t>
            </a:r>
            <a:r>
              <a:rPr lang="zh-CN" altLang="en-US" dirty="0" smtClean="0"/>
              <a:t>；</a:t>
            </a:r>
            <a:r>
              <a:rPr lang="en-US" altLang="zh-CN" dirty="0" smtClean="0">
                <a:solidFill>
                  <a:schemeClr val="bg1">
                    <a:lumMod val="50000"/>
                  </a:schemeClr>
                </a:solidFill>
              </a:rPr>
              <a:t>// </a:t>
            </a:r>
            <a:r>
              <a:rPr lang="zh-CN" altLang="en-US" dirty="0" smtClean="0">
                <a:solidFill>
                  <a:schemeClr val="bg1">
                    <a:lumMod val="50000"/>
                  </a:schemeClr>
                </a:solidFill>
              </a:rPr>
              <a:t>打包</a:t>
            </a:r>
            <a:r>
              <a:rPr lang="en-US" altLang="zh-CN" dirty="0" err="1" smtClean="0">
                <a:solidFill>
                  <a:schemeClr val="bg1">
                    <a:lumMod val="50000"/>
                  </a:schemeClr>
                </a:solidFill>
              </a:rPr>
              <a:t>Init</a:t>
            </a:r>
            <a:r>
              <a:rPr lang="en-US" altLang="zh-CN" dirty="0" smtClean="0">
                <a:solidFill>
                  <a:schemeClr val="bg1">
                    <a:lumMod val="50000"/>
                  </a:schemeClr>
                </a:solidFill>
              </a:rPr>
              <a:t>()</a:t>
            </a:r>
            <a:r>
              <a:rPr lang="zh-CN" altLang="en-US" dirty="0" smtClean="0">
                <a:solidFill>
                  <a:schemeClr val="bg1">
                    <a:lumMod val="50000"/>
                  </a:schemeClr>
                </a:solidFill>
              </a:rPr>
              <a:t>函数中的所有剩余步骤（还有很多）并调用</a:t>
            </a:r>
            <a:endParaRPr lang="en-US" altLang="zh-CN" dirty="0">
              <a:solidFill>
                <a:schemeClr val="bg1">
                  <a:lumMod val="50000"/>
                </a:schemeClr>
              </a:solidFill>
            </a:endParaRPr>
          </a:p>
          <a:p>
            <a:r>
              <a:rPr lang="en-US" altLang="zh-CN" dirty="0" smtClean="0"/>
              <a:t>}</a:t>
            </a:r>
            <a:endParaRPr lang="en-US" altLang="zh-CN" dirty="0"/>
          </a:p>
        </p:txBody>
      </p:sp>
    </p:spTree>
    <p:extLst>
      <p:ext uri="{BB962C8B-B14F-4D97-AF65-F5344CB8AC3E}">
        <p14:creationId xmlns:p14="http://schemas.microsoft.com/office/powerpoint/2010/main" val="1910098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构图原理</a:t>
            </a:r>
            <a:endPar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13</a:t>
            </a:fld>
            <a:endParaRPr lang="zh-CN" altLang="en-US" dirty="0"/>
          </a:p>
        </p:txBody>
      </p:sp>
      <p:sp>
        <p:nvSpPr>
          <p:cNvPr id="8" name="矩形 7"/>
          <p:cNvSpPr/>
          <p:nvPr/>
        </p:nvSpPr>
        <p:spPr>
          <a:xfrm>
            <a:off x="338632" y="1026016"/>
            <a:ext cx="8466737" cy="535531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smtClean="0">
                <a:solidFill>
                  <a:srgbClr val="C00000"/>
                </a:solidFill>
              </a:rPr>
              <a:t>FinishInitGraph</a:t>
            </a:r>
            <a:r>
              <a:rPr lang="en-US" altLang="zh-CN" dirty="0" smtClean="0">
                <a:solidFill>
                  <a:srgbClr val="C00000"/>
                </a:solidFill>
              </a:rPr>
              <a:t>()    </a:t>
            </a:r>
            <a:r>
              <a:rPr lang="en-US" altLang="zh-CN" dirty="0" smtClean="0">
                <a:solidFill>
                  <a:schemeClr val="bg1">
                    <a:lumMod val="50000"/>
                  </a:schemeClr>
                </a:solidFill>
              </a:rPr>
              <a:t>//</a:t>
            </a:r>
            <a:r>
              <a:rPr lang="zh-CN" altLang="en-US" dirty="0" smtClean="0">
                <a:solidFill>
                  <a:schemeClr val="bg1">
                    <a:lumMod val="50000"/>
                  </a:schemeClr>
                </a:solidFill>
              </a:rPr>
              <a:t>该函数打包了</a:t>
            </a:r>
            <a:r>
              <a:rPr lang="en-US" altLang="zh-CN" dirty="0" err="1" smtClean="0">
                <a:solidFill>
                  <a:schemeClr val="bg1">
                    <a:lumMod val="50000"/>
                  </a:schemeClr>
                </a:solidFill>
              </a:rPr>
              <a:t>Init</a:t>
            </a:r>
            <a:r>
              <a:rPr lang="en-US" altLang="zh-CN" dirty="0">
                <a:solidFill>
                  <a:schemeClr val="bg1">
                    <a:lumMod val="50000"/>
                  </a:schemeClr>
                </a:solidFill>
              </a:rPr>
              <a:t>()</a:t>
            </a:r>
            <a:r>
              <a:rPr lang="zh-CN" altLang="en-US" dirty="0">
                <a:solidFill>
                  <a:schemeClr val="bg1">
                    <a:lumMod val="50000"/>
                  </a:schemeClr>
                </a:solidFill>
              </a:rPr>
              <a:t>函数中的所有剩余</a:t>
            </a:r>
            <a:r>
              <a:rPr lang="zh-CN" altLang="en-US" dirty="0" smtClean="0">
                <a:solidFill>
                  <a:schemeClr val="bg1">
                    <a:lumMod val="50000"/>
                  </a:schemeClr>
                </a:solidFill>
              </a:rPr>
              <a:t>步骤  </a:t>
            </a:r>
            <a:r>
              <a:rPr lang="en-US" altLang="zh-CN" dirty="0" smtClean="0">
                <a:solidFill>
                  <a:schemeClr val="bg1">
                    <a:lumMod val="50000"/>
                  </a:schemeClr>
                </a:solidFill>
              </a:rPr>
              <a:t>Around Line 876</a:t>
            </a:r>
          </a:p>
          <a:p>
            <a:r>
              <a:rPr lang="en-US" altLang="zh-CN" dirty="0" smtClean="0"/>
              <a:t>{</a:t>
            </a:r>
          </a:p>
          <a:p>
            <a:endParaRPr lang="en-US" altLang="zh-CN" dirty="0" smtClean="0"/>
          </a:p>
          <a:p>
            <a:r>
              <a:rPr lang="en-US" altLang="zh-CN" dirty="0" smtClean="0"/>
              <a:t>    {line 888-904}  </a:t>
            </a:r>
            <a:r>
              <a:rPr lang="en-US" altLang="zh-CN" dirty="0" smtClean="0">
                <a:solidFill>
                  <a:schemeClr val="bg1">
                    <a:lumMod val="50000"/>
                  </a:schemeClr>
                </a:solidFill>
              </a:rPr>
              <a:t>//</a:t>
            </a:r>
            <a:r>
              <a:rPr lang="zh-CN" altLang="en-US" dirty="0">
                <a:solidFill>
                  <a:schemeClr val="bg1">
                    <a:lumMod val="50000"/>
                  </a:schemeClr>
                </a:solidFill>
              </a:rPr>
              <a:t>为</a:t>
            </a:r>
            <a:r>
              <a:rPr lang="en-US" altLang="zh-CN" dirty="0" err="1">
                <a:solidFill>
                  <a:schemeClr val="bg1">
                    <a:lumMod val="50000"/>
                  </a:schemeClr>
                </a:solidFill>
              </a:rPr>
              <a:t>GraphExecutor</a:t>
            </a:r>
            <a:r>
              <a:rPr lang="zh-CN" altLang="en-US" dirty="0">
                <a:solidFill>
                  <a:schemeClr val="bg1">
                    <a:lumMod val="50000"/>
                  </a:schemeClr>
                </a:solidFill>
              </a:rPr>
              <a:t>分配内存</a:t>
            </a:r>
            <a:r>
              <a:rPr lang="zh-CN" altLang="en-US" dirty="0" smtClean="0">
                <a:solidFill>
                  <a:schemeClr val="bg1">
                    <a:lumMod val="50000"/>
                  </a:schemeClr>
                </a:solidFill>
              </a:rPr>
              <a:t>，用一</a:t>
            </a:r>
            <a:r>
              <a:rPr lang="zh-CN" altLang="en-US" dirty="0">
                <a:solidFill>
                  <a:schemeClr val="bg1">
                    <a:lumMod val="50000"/>
                  </a:schemeClr>
                </a:solidFill>
              </a:rPr>
              <a:t>个</a:t>
            </a:r>
            <a:r>
              <a:rPr lang="en-US" altLang="zh-CN" dirty="0" err="1">
                <a:solidFill>
                  <a:schemeClr val="bg1">
                    <a:lumMod val="50000"/>
                  </a:schemeClr>
                </a:solidFill>
              </a:rPr>
              <a:t>StorageID</a:t>
            </a:r>
            <a:r>
              <a:rPr lang="zh-CN" altLang="en-US" dirty="0">
                <a:solidFill>
                  <a:schemeClr val="bg1">
                    <a:lumMod val="50000"/>
                  </a:schemeClr>
                </a:solidFill>
              </a:rPr>
              <a:t>来标记分配给</a:t>
            </a:r>
            <a:r>
              <a:rPr lang="zh-CN" altLang="en-US" dirty="0" smtClean="0">
                <a:solidFill>
                  <a:schemeClr val="bg1">
                    <a:lumMod val="50000"/>
                  </a:schemeClr>
                </a:solidFill>
              </a:rPr>
              <a:t>每                  </a:t>
            </a:r>
            <a:endParaRPr lang="en-US" altLang="zh-CN" dirty="0" smtClean="0">
              <a:solidFill>
                <a:schemeClr val="bg1">
                  <a:lumMod val="50000"/>
                </a:schemeClr>
              </a:solidFill>
            </a:endParaRPr>
          </a:p>
          <a:p>
            <a:r>
              <a:rPr lang="en-US" altLang="zh-CN" dirty="0">
                <a:solidFill>
                  <a:schemeClr val="bg1">
                    <a:lumMod val="50000"/>
                  </a:schemeClr>
                </a:solidFill>
              </a:rPr>
              <a:t> </a:t>
            </a:r>
            <a:r>
              <a:rPr lang="en-US" altLang="zh-CN" dirty="0" smtClean="0">
                <a:solidFill>
                  <a:schemeClr val="bg1">
                    <a:lumMod val="50000"/>
                  </a:schemeClr>
                </a:solidFill>
              </a:rPr>
              <a:t>                              </a:t>
            </a:r>
            <a:r>
              <a:rPr lang="zh-CN" altLang="en-US" dirty="0" smtClean="0">
                <a:solidFill>
                  <a:schemeClr val="bg1">
                    <a:lumMod val="50000"/>
                  </a:schemeClr>
                </a:solidFill>
              </a:rPr>
              <a:t>一</a:t>
            </a:r>
            <a:r>
              <a:rPr lang="zh-CN" altLang="en-US" dirty="0">
                <a:solidFill>
                  <a:schemeClr val="bg1">
                    <a:lumMod val="50000"/>
                  </a:schemeClr>
                </a:solidFill>
              </a:rPr>
              <a:t>个</a:t>
            </a:r>
            <a:r>
              <a:rPr lang="en-US" altLang="zh-CN" dirty="0" err="1">
                <a:solidFill>
                  <a:schemeClr val="bg1">
                    <a:lumMod val="50000"/>
                  </a:schemeClr>
                </a:solidFill>
              </a:rPr>
              <a:t>DataEntryInfo</a:t>
            </a:r>
            <a:r>
              <a:rPr lang="zh-CN" altLang="en-US" dirty="0">
                <a:solidFill>
                  <a:schemeClr val="bg1">
                    <a:lumMod val="50000"/>
                  </a:schemeClr>
                </a:solidFill>
              </a:rPr>
              <a:t>的内存块</a:t>
            </a:r>
            <a:r>
              <a:rPr lang="zh-CN" altLang="en-US" dirty="0" smtClean="0">
                <a:solidFill>
                  <a:schemeClr val="bg1">
                    <a:lumMod val="50000"/>
                  </a:schemeClr>
                </a:solidFill>
              </a:rPr>
              <a:t>；调用</a:t>
            </a:r>
            <a:r>
              <a:rPr lang="en-US" altLang="zh-CN" dirty="0" err="1" smtClean="0">
                <a:solidFill>
                  <a:schemeClr val="bg1">
                    <a:lumMod val="50000"/>
                  </a:schemeClr>
                </a:solidFill>
              </a:rPr>
              <a:t>nnvm</a:t>
            </a:r>
            <a:r>
              <a:rPr lang="en-US" altLang="zh-CN" dirty="0" smtClean="0">
                <a:solidFill>
                  <a:schemeClr val="bg1">
                    <a:lumMod val="50000"/>
                  </a:schemeClr>
                </a:solidFill>
              </a:rPr>
              <a:t>::</a:t>
            </a:r>
            <a:r>
              <a:rPr lang="en-US" altLang="zh-CN" dirty="0" err="1" smtClean="0">
                <a:solidFill>
                  <a:schemeClr val="bg1">
                    <a:lumMod val="50000"/>
                  </a:schemeClr>
                </a:solidFill>
              </a:rPr>
              <a:t>ApplyPass</a:t>
            </a:r>
            <a:r>
              <a:rPr lang="en-US" altLang="zh-CN" dirty="0" smtClean="0">
                <a:solidFill>
                  <a:schemeClr val="bg1">
                    <a:lumMod val="50000"/>
                  </a:schemeClr>
                </a:solidFill>
              </a:rPr>
              <a:t>::</a:t>
            </a:r>
          </a:p>
          <a:p>
            <a:r>
              <a:rPr lang="en-US" altLang="zh-CN" dirty="0">
                <a:solidFill>
                  <a:schemeClr val="bg1">
                    <a:lumMod val="50000"/>
                  </a:schemeClr>
                </a:solidFill>
              </a:rPr>
              <a:t> </a:t>
            </a:r>
            <a:r>
              <a:rPr lang="en-US" altLang="zh-CN" dirty="0" smtClean="0">
                <a:solidFill>
                  <a:schemeClr val="bg1">
                    <a:lumMod val="50000"/>
                  </a:schemeClr>
                </a:solidFill>
              </a:rPr>
              <a:t>                             </a:t>
            </a:r>
            <a:r>
              <a:rPr lang="zh-CN" altLang="en-US" dirty="0" smtClean="0">
                <a:solidFill>
                  <a:schemeClr val="bg1">
                    <a:lumMod val="50000"/>
                  </a:schemeClr>
                </a:solidFill>
              </a:rPr>
              <a:t>“</a:t>
            </a:r>
            <a:r>
              <a:rPr lang="en-US" altLang="zh-CN" dirty="0" err="1" smtClean="0">
                <a:solidFill>
                  <a:schemeClr val="bg1">
                    <a:lumMod val="50000"/>
                  </a:schemeClr>
                </a:solidFill>
              </a:rPr>
              <a:t>PlanMemory</a:t>
            </a:r>
            <a:r>
              <a:rPr lang="zh-CN" altLang="en-US" dirty="0" smtClean="0">
                <a:solidFill>
                  <a:schemeClr val="bg1">
                    <a:lumMod val="50000"/>
                  </a:schemeClr>
                </a:solidFill>
              </a:rPr>
              <a:t>”进入</a:t>
            </a:r>
            <a:r>
              <a:rPr lang="en-US" altLang="zh-CN" dirty="0" err="1" smtClean="0">
                <a:solidFill>
                  <a:schemeClr val="bg1">
                    <a:lumMod val="50000"/>
                  </a:schemeClr>
                </a:solidFill>
              </a:rPr>
              <a:t>nnvm</a:t>
            </a:r>
            <a:r>
              <a:rPr lang="zh-CN" altLang="en-US" dirty="0" smtClean="0">
                <a:solidFill>
                  <a:schemeClr val="bg1">
                    <a:lumMod val="50000"/>
                  </a:schemeClr>
                </a:solidFill>
              </a:rPr>
              <a:t>模块分配内存。</a:t>
            </a:r>
            <a:endParaRPr lang="en-US" altLang="zh-CN" dirty="0" smtClean="0">
              <a:solidFill>
                <a:schemeClr val="bg1">
                  <a:lumMod val="50000"/>
                </a:schemeClr>
              </a:solidFill>
            </a:endParaRPr>
          </a:p>
          <a:p>
            <a:endParaRPr lang="en-US" altLang="zh-CN" dirty="0"/>
          </a:p>
          <a:p>
            <a:r>
              <a:rPr lang="en-US" altLang="zh-CN" strike="sngStrike" dirty="0"/>
              <a:t>    g = </a:t>
            </a:r>
            <a:r>
              <a:rPr lang="en-US" altLang="zh-CN" strike="sngStrike" dirty="0" err="1"/>
              <a:t>DetectInplaceAddTo</a:t>
            </a:r>
            <a:r>
              <a:rPr lang="en-US" altLang="zh-CN" strike="sngStrike" dirty="0"/>
              <a:t>(g</a:t>
            </a:r>
            <a:r>
              <a:rPr lang="en-US" altLang="zh-CN" strike="sngStrike" dirty="0" smtClean="0"/>
              <a:t>);  </a:t>
            </a:r>
            <a:r>
              <a:rPr lang="en-US" altLang="zh-CN" strike="sngStrike" dirty="0" smtClean="0">
                <a:solidFill>
                  <a:schemeClr val="bg1">
                    <a:lumMod val="50000"/>
                  </a:schemeClr>
                </a:solidFill>
              </a:rPr>
              <a:t>// </a:t>
            </a:r>
            <a:r>
              <a:rPr lang="zh-CN" altLang="en-US" strike="sngStrike" dirty="0" smtClean="0">
                <a:solidFill>
                  <a:schemeClr val="bg1">
                    <a:lumMod val="50000"/>
                  </a:schemeClr>
                </a:solidFill>
              </a:rPr>
              <a:t>查找可以作为</a:t>
            </a:r>
            <a:r>
              <a:rPr lang="en-US" altLang="zh-CN" strike="sngStrike" dirty="0" err="1" smtClean="0">
                <a:solidFill>
                  <a:schemeClr val="bg1">
                    <a:lumMod val="50000"/>
                  </a:schemeClr>
                </a:solidFill>
              </a:rPr>
              <a:t>InplaceAddTo</a:t>
            </a:r>
            <a:r>
              <a:rPr lang="zh-CN" altLang="en-US" strike="sngStrike" dirty="0" smtClean="0">
                <a:solidFill>
                  <a:schemeClr val="bg1">
                    <a:lumMod val="50000"/>
                  </a:schemeClr>
                </a:solidFill>
              </a:rPr>
              <a:t>的</a:t>
            </a:r>
            <a:r>
              <a:rPr lang="en-US" altLang="zh-CN" strike="sngStrike" dirty="0" smtClean="0">
                <a:solidFill>
                  <a:schemeClr val="bg1">
                    <a:lumMod val="50000"/>
                  </a:schemeClr>
                </a:solidFill>
              </a:rPr>
              <a:t>Op,</a:t>
            </a:r>
            <a:r>
              <a:rPr lang="zh-CN" altLang="en-US" strike="sngStrike" dirty="0" smtClean="0">
                <a:solidFill>
                  <a:schemeClr val="bg1">
                    <a:lumMod val="50000"/>
                  </a:schemeClr>
                </a:solidFill>
              </a:rPr>
              <a:t>降低内存占用</a:t>
            </a:r>
            <a:endParaRPr lang="en-US" altLang="zh-CN" strike="sngStrike" dirty="0" smtClean="0">
              <a:solidFill>
                <a:schemeClr val="bg1">
                  <a:lumMod val="50000"/>
                </a:schemeClr>
              </a:solidFill>
            </a:endParaRPr>
          </a:p>
          <a:p>
            <a:r>
              <a:rPr lang="en-US" altLang="zh-CN" dirty="0" smtClean="0"/>
              <a:t>    </a:t>
            </a:r>
            <a:r>
              <a:rPr lang="en-US" altLang="zh-CN" dirty="0"/>
              <a:t>g = </a:t>
            </a:r>
            <a:r>
              <a:rPr lang="en-US" altLang="zh-CN" dirty="0" err="1"/>
              <a:t>AttachOpExecs</a:t>
            </a:r>
            <a:r>
              <a:rPr lang="en-US" altLang="zh-CN" dirty="0"/>
              <a:t>(g</a:t>
            </a:r>
            <a:r>
              <a:rPr lang="en-US" altLang="zh-CN" dirty="0" smtClean="0"/>
              <a:t>);  </a:t>
            </a:r>
            <a:r>
              <a:rPr lang="en-US" altLang="zh-CN" dirty="0" smtClean="0">
                <a:solidFill>
                  <a:schemeClr val="bg1">
                    <a:lumMod val="50000"/>
                  </a:schemeClr>
                </a:solidFill>
              </a:rPr>
              <a:t>//</a:t>
            </a:r>
            <a:r>
              <a:rPr lang="zh-CN" altLang="en-US" dirty="0" smtClean="0">
                <a:solidFill>
                  <a:schemeClr val="bg1">
                    <a:lumMod val="50000"/>
                  </a:schemeClr>
                </a:solidFill>
              </a:rPr>
              <a:t>链接 </a:t>
            </a:r>
            <a:r>
              <a:rPr lang="en-US" altLang="zh-CN" dirty="0" err="1" smtClean="0">
                <a:solidFill>
                  <a:schemeClr val="bg1">
                    <a:lumMod val="50000"/>
                  </a:schemeClr>
                </a:solidFill>
              </a:rPr>
              <a:t>OpExeutor</a:t>
            </a:r>
            <a:endParaRPr lang="en-US" altLang="zh-CN" dirty="0">
              <a:solidFill>
                <a:schemeClr val="bg1">
                  <a:lumMod val="50000"/>
                </a:schemeClr>
              </a:solidFill>
            </a:endParaRPr>
          </a:p>
          <a:p>
            <a:r>
              <a:rPr lang="en-US" altLang="zh-CN" dirty="0" smtClean="0"/>
              <a:t>    g </a:t>
            </a:r>
            <a:r>
              <a:rPr lang="en-US" altLang="zh-CN" dirty="0"/>
              <a:t>= </a:t>
            </a:r>
            <a:r>
              <a:rPr lang="en-US" altLang="zh-CN" dirty="0" err="1" smtClean="0"/>
              <a:t>AttachOpResources</a:t>
            </a:r>
            <a:r>
              <a:rPr lang="en-US" altLang="zh-CN" dirty="0" smtClean="0"/>
              <a:t>(g</a:t>
            </a:r>
            <a:r>
              <a:rPr lang="en-US" altLang="zh-CN" dirty="0"/>
              <a:t>);  </a:t>
            </a:r>
            <a:r>
              <a:rPr lang="en-US" altLang="zh-CN" dirty="0">
                <a:solidFill>
                  <a:schemeClr val="bg1">
                    <a:lumMod val="50000"/>
                  </a:schemeClr>
                </a:solidFill>
              </a:rPr>
              <a:t>// </a:t>
            </a:r>
            <a:r>
              <a:rPr lang="zh-CN" altLang="en-US" dirty="0" smtClean="0">
                <a:solidFill>
                  <a:schemeClr val="bg1">
                    <a:lumMod val="50000"/>
                  </a:schemeClr>
                </a:solidFill>
              </a:rPr>
              <a:t>将</a:t>
            </a:r>
            <a:r>
              <a:rPr lang="en-US" altLang="zh-CN" dirty="0" smtClean="0">
                <a:solidFill>
                  <a:schemeClr val="bg1">
                    <a:lumMod val="50000"/>
                  </a:schemeClr>
                </a:solidFill>
              </a:rPr>
              <a:t> </a:t>
            </a:r>
            <a:r>
              <a:rPr lang="en-US" altLang="zh-CN" dirty="0">
                <a:solidFill>
                  <a:schemeClr val="bg1">
                    <a:lumMod val="50000"/>
                  </a:schemeClr>
                </a:solidFill>
              </a:rPr>
              <a:t>Resource </a:t>
            </a:r>
            <a:r>
              <a:rPr lang="zh-CN" altLang="en-US" dirty="0" smtClean="0">
                <a:solidFill>
                  <a:schemeClr val="bg1">
                    <a:lumMod val="50000"/>
                  </a:schemeClr>
                </a:solidFill>
              </a:rPr>
              <a:t>链接到 </a:t>
            </a:r>
            <a:r>
              <a:rPr lang="en-US" altLang="zh-CN" dirty="0" err="1" smtClean="0">
                <a:solidFill>
                  <a:schemeClr val="bg1">
                    <a:lumMod val="50000"/>
                  </a:schemeClr>
                </a:solidFill>
              </a:rPr>
              <a:t>OpExecVector</a:t>
            </a:r>
            <a:endParaRPr lang="en-US" altLang="zh-CN" dirty="0" smtClean="0">
              <a:solidFill>
                <a:schemeClr val="bg1">
                  <a:lumMod val="50000"/>
                </a:schemeClr>
              </a:solidFill>
            </a:endParaRPr>
          </a:p>
          <a:p>
            <a:r>
              <a:rPr lang="en-US" altLang="zh-CN" dirty="0" smtClean="0"/>
              <a:t>    graph_ </a:t>
            </a:r>
            <a:r>
              <a:rPr lang="en-US" altLang="zh-CN" dirty="0"/>
              <a:t>= </a:t>
            </a:r>
            <a:r>
              <a:rPr lang="en-US" altLang="zh-CN" dirty="0" err="1" smtClean="0"/>
              <a:t>std</a:t>
            </a:r>
            <a:r>
              <a:rPr lang="en-US" altLang="zh-CN" dirty="0" smtClean="0"/>
              <a:t>::move(g</a:t>
            </a:r>
            <a:r>
              <a:rPr lang="en-US" altLang="zh-CN" dirty="0"/>
              <a:t>); </a:t>
            </a:r>
            <a:r>
              <a:rPr lang="en-US" altLang="zh-CN" dirty="0" smtClean="0"/>
              <a:t> </a:t>
            </a:r>
            <a:r>
              <a:rPr lang="en-US" altLang="zh-CN" dirty="0" smtClean="0">
                <a:solidFill>
                  <a:schemeClr val="bg1">
                    <a:lumMod val="50000"/>
                  </a:schemeClr>
                </a:solidFill>
              </a:rPr>
              <a:t>// </a:t>
            </a:r>
            <a:r>
              <a:rPr lang="zh-CN" altLang="en-US" dirty="0" smtClean="0">
                <a:solidFill>
                  <a:schemeClr val="bg1">
                    <a:lumMod val="50000"/>
                  </a:schemeClr>
                </a:solidFill>
              </a:rPr>
              <a:t>将</a:t>
            </a:r>
            <a:r>
              <a:rPr lang="en-US" altLang="zh-CN" dirty="0" err="1" smtClean="0">
                <a:solidFill>
                  <a:schemeClr val="bg1">
                    <a:lumMod val="50000"/>
                  </a:schemeClr>
                </a:solidFill>
              </a:rPr>
              <a:t>nnvm</a:t>
            </a:r>
            <a:r>
              <a:rPr lang="en-US" altLang="zh-CN" dirty="0" smtClean="0">
                <a:solidFill>
                  <a:schemeClr val="bg1">
                    <a:lumMod val="50000"/>
                  </a:schemeClr>
                </a:solidFill>
              </a:rPr>
              <a:t>::graph</a:t>
            </a:r>
            <a:r>
              <a:rPr lang="zh-CN" altLang="en-US" dirty="0">
                <a:solidFill>
                  <a:schemeClr val="bg1">
                    <a:lumMod val="50000"/>
                  </a:schemeClr>
                </a:solidFill>
              </a:rPr>
              <a:t> </a:t>
            </a:r>
            <a:r>
              <a:rPr lang="en-US" altLang="zh-CN" dirty="0" smtClean="0">
                <a:solidFill>
                  <a:schemeClr val="bg1">
                    <a:lumMod val="50000"/>
                  </a:schemeClr>
                </a:solidFill>
              </a:rPr>
              <a:t>move</a:t>
            </a:r>
            <a:r>
              <a:rPr lang="zh-CN" altLang="en-US" dirty="0" smtClean="0">
                <a:solidFill>
                  <a:schemeClr val="bg1">
                    <a:lumMod val="50000"/>
                  </a:schemeClr>
                </a:solidFill>
              </a:rPr>
              <a:t>至</a:t>
            </a:r>
            <a:r>
              <a:rPr lang="en-US" altLang="zh-CN" dirty="0" smtClean="0">
                <a:solidFill>
                  <a:schemeClr val="bg1">
                    <a:lumMod val="50000"/>
                  </a:schemeClr>
                </a:solidFill>
              </a:rPr>
              <a:t>Executor,</a:t>
            </a:r>
            <a:r>
              <a:rPr lang="zh-CN" altLang="en-US" dirty="0" smtClean="0">
                <a:solidFill>
                  <a:schemeClr val="bg1">
                    <a:lumMod val="50000"/>
                  </a:schemeClr>
                </a:solidFill>
              </a:rPr>
              <a:t>作为私有类</a:t>
            </a:r>
            <a:endParaRPr lang="en-US" altLang="zh-CN" dirty="0" smtClean="0">
              <a:solidFill>
                <a:schemeClr val="bg1">
                  <a:lumMod val="50000"/>
                </a:schemeClr>
              </a:solidFill>
            </a:endParaRPr>
          </a:p>
          <a:p>
            <a:r>
              <a:rPr lang="en-US" altLang="zh-CN" dirty="0" smtClean="0"/>
              <a:t>    </a:t>
            </a:r>
            <a:r>
              <a:rPr lang="en-US" altLang="zh-CN" dirty="0"/>
              <a:t>this-&gt;</a:t>
            </a:r>
            <a:r>
              <a:rPr lang="en-US" altLang="zh-CN" dirty="0" err="1" smtClean="0"/>
              <a:t>InitDataEntryMemory</a:t>
            </a:r>
            <a:r>
              <a:rPr lang="en-US" altLang="zh-CN" dirty="0"/>
              <a:t>(</a:t>
            </a:r>
            <a:r>
              <a:rPr lang="en-US" altLang="zh-CN" dirty="0" smtClean="0"/>
              <a:t>);  </a:t>
            </a:r>
            <a:r>
              <a:rPr lang="en-US" altLang="zh-CN" dirty="0" smtClean="0">
                <a:solidFill>
                  <a:schemeClr val="bg1">
                    <a:lumMod val="50000"/>
                  </a:schemeClr>
                </a:solidFill>
              </a:rPr>
              <a:t>//</a:t>
            </a:r>
            <a:r>
              <a:rPr lang="zh-CN" altLang="en-US" dirty="0" smtClean="0">
                <a:solidFill>
                  <a:schemeClr val="bg1">
                    <a:lumMod val="50000"/>
                  </a:schemeClr>
                </a:solidFill>
              </a:rPr>
              <a:t>为</a:t>
            </a:r>
            <a:r>
              <a:rPr lang="en-US" altLang="zh-CN" dirty="0" err="1" smtClean="0">
                <a:solidFill>
                  <a:schemeClr val="bg1">
                    <a:lumMod val="50000"/>
                  </a:schemeClr>
                </a:solidFill>
              </a:rPr>
              <a:t>NodeEntry</a:t>
            </a:r>
            <a:r>
              <a:rPr lang="en-US" altLang="zh-CN" dirty="0" smtClean="0">
                <a:solidFill>
                  <a:schemeClr val="bg1">
                    <a:lumMod val="50000"/>
                  </a:schemeClr>
                </a:solidFill>
              </a:rPr>
              <a:t>(</a:t>
            </a:r>
            <a:r>
              <a:rPr lang="zh-CN" altLang="en-US" dirty="0" smtClean="0">
                <a:solidFill>
                  <a:schemeClr val="bg1">
                    <a:lumMod val="50000"/>
                  </a:schemeClr>
                </a:solidFill>
              </a:rPr>
              <a:t>原来叫</a:t>
            </a:r>
            <a:r>
              <a:rPr lang="en-US" altLang="zh-CN" dirty="0" err="1" smtClean="0">
                <a:solidFill>
                  <a:schemeClr val="bg1">
                    <a:lumMod val="50000"/>
                  </a:schemeClr>
                </a:solidFill>
              </a:rPr>
              <a:t>DataEntry</a:t>
            </a:r>
            <a:r>
              <a:rPr lang="en-US" altLang="zh-CN" dirty="0" smtClean="0">
                <a:solidFill>
                  <a:schemeClr val="bg1">
                    <a:lumMod val="50000"/>
                  </a:schemeClr>
                </a:solidFill>
              </a:rPr>
              <a:t>)</a:t>
            </a:r>
            <a:r>
              <a:rPr lang="zh-CN" altLang="en-US" dirty="0" smtClean="0">
                <a:solidFill>
                  <a:schemeClr val="bg1">
                    <a:lumMod val="50000"/>
                  </a:schemeClr>
                </a:solidFill>
              </a:rPr>
              <a:t>分配内存，</a:t>
            </a:r>
            <a:endParaRPr lang="en-US" altLang="zh-CN" dirty="0" smtClean="0">
              <a:solidFill>
                <a:schemeClr val="bg1">
                  <a:lumMod val="50000"/>
                </a:schemeClr>
              </a:solidFill>
            </a:endParaRPr>
          </a:p>
          <a:p>
            <a:endParaRPr lang="en-US" altLang="zh-CN" dirty="0" smtClean="0"/>
          </a:p>
          <a:p>
            <a:r>
              <a:rPr lang="en-US" altLang="zh-CN" dirty="0" smtClean="0"/>
              <a:t>    </a:t>
            </a:r>
            <a:r>
              <a:rPr lang="en-US" altLang="zh-CN" dirty="0"/>
              <a:t>{line </a:t>
            </a:r>
            <a:r>
              <a:rPr lang="en-US" altLang="zh-CN" dirty="0" smtClean="0"/>
              <a:t>917-930}  </a:t>
            </a:r>
            <a:r>
              <a:rPr lang="en-US" altLang="zh-CN" dirty="0" smtClean="0">
                <a:solidFill>
                  <a:schemeClr val="bg1">
                    <a:lumMod val="50000"/>
                  </a:schemeClr>
                </a:solidFill>
              </a:rPr>
              <a:t>//</a:t>
            </a:r>
            <a:r>
              <a:rPr lang="zh-CN" altLang="en-US" dirty="0" smtClean="0">
                <a:solidFill>
                  <a:schemeClr val="bg1">
                    <a:lumMod val="50000"/>
                  </a:schemeClr>
                </a:solidFill>
              </a:rPr>
              <a:t>新建</a:t>
            </a:r>
            <a:r>
              <a:rPr lang="en-US" altLang="zh-CN" dirty="0" smtClean="0">
                <a:solidFill>
                  <a:schemeClr val="bg1">
                    <a:lumMod val="50000"/>
                  </a:schemeClr>
                </a:solidFill>
              </a:rPr>
              <a:t>executor</a:t>
            </a:r>
            <a:r>
              <a:rPr lang="zh-CN" altLang="en-US" dirty="0" smtClean="0">
                <a:solidFill>
                  <a:schemeClr val="bg1">
                    <a:lumMod val="50000"/>
                  </a:schemeClr>
                </a:solidFill>
              </a:rPr>
              <a:t>私有变量：</a:t>
            </a:r>
            <a:r>
              <a:rPr lang="en-US" altLang="zh-CN" dirty="0" err="1" smtClean="0">
                <a:solidFill>
                  <a:schemeClr val="bg1">
                    <a:lumMod val="50000"/>
                  </a:schemeClr>
                </a:solidFill>
              </a:rPr>
              <a:t>output_arrays</a:t>
            </a:r>
            <a:r>
              <a:rPr lang="en-US" altLang="zh-CN" dirty="0" smtClean="0">
                <a:solidFill>
                  <a:schemeClr val="bg1">
                    <a:lumMod val="50000"/>
                  </a:schemeClr>
                </a:solidFill>
              </a:rPr>
              <a:t>_   </a:t>
            </a:r>
            <a:r>
              <a:rPr lang="en-US" altLang="zh-CN" strike="sngStrike" dirty="0" err="1" smtClean="0">
                <a:solidFill>
                  <a:schemeClr val="bg1">
                    <a:lumMod val="50000"/>
                  </a:schemeClr>
                </a:solidFill>
              </a:rPr>
              <a:t>head_grad_arrays</a:t>
            </a:r>
            <a:r>
              <a:rPr lang="en-US" altLang="zh-CN" strike="sngStrike" dirty="0" smtClean="0">
                <a:solidFill>
                  <a:schemeClr val="bg1">
                    <a:lumMod val="50000"/>
                  </a:schemeClr>
                </a:solidFill>
              </a:rPr>
              <a:t>_</a:t>
            </a:r>
            <a:endParaRPr lang="en-US" altLang="zh-CN" strike="sngStrike" dirty="0"/>
          </a:p>
          <a:p>
            <a:r>
              <a:rPr lang="en-US" altLang="zh-CN" dirty="0" smtClean="0"/>
              <a:t>    </a:t>
            </a:r>
            <a:r>
              <a:rPr lang="en-US" altLang="zh-CN" dirty="0"/>
              <a:t>this-&gt;</a:t>
            </a:r>
            <a:r>
              <a:rPr lang="en-US" altLang="zh-CN" dirty="0" err="1" smtClean="0"/>
              <a:t>InitCachedOps</a:t>
            </a:r>
            <a:r>
              <a:rPr lang="en-US" altLang="zh-CN" dirty="0" smtClean="0"/>
              <a:t>();  </a:t>
            </a:r>
            <a:r>
              <a:rPr lang="en-US" altLang="zh-CN" dirty="0" smtClean="0">
                <a:solidFill>
                  <a:schemeClr val="bg1">
                    <a:lumMod val="50000"/>
                  </a:schemeClr>
                </a:solidFill>
              </a:rPr>
              <a:t>//</a:t>
            </a:r>
            <a:r>
              <a:rPr lang="zh-CN" altLang="en-US" dirty="0">
                <a:solidFill>
                  <a:schemeClr val="bg1">
                    <a:lumMod val="50000"/>
                  </a:schemeClr>
                </a:solidFill>
              </a:rPr>
              <a:t>为</a:t>
            </a:r>
            <a:r>
              <a:rPr lang="en-US" altLang="zh-CN" dirty="0" smtClean="0">
                <a:solidFill>
                  <a:schemeClr val="bg1">
                    <a:lumMod val="50000"/>
                  </a:schemeClr>
                </a:solidFill>
              </a:rPr>
              <a:t>Op Node</a:t>
            </a:r>
            <a:r>
              <a:rPr lang="zh-CN" altLang="en-US" dirty="0">
                <a:solidFill>
                  <a:schemeClr val="bg1">
                    <a:lumMod val="50000"/>
                  </a:schemeClr>
                </a:solidFill>
              </a:rPr>
              <a:t>填充</a:t>
            </a:r>
            <a:r>
              <a:rPr lang="en-US" altLang="zh-CN" dirty="0" err="1" smtClean="0">
                <a:solidFill>
                  <a:schemeClr val="bg1">
                    <a:lumMod val="50000"/>
                  </a:schemeClr>
                </a:solidFill>
              </a:rPr>
              <a:t>cached_opr</a:t>
            </a:r>
            <a:r>
              <a:rPr lang="zh-CN" altLang="en-US" dirty="0" smtClean="0">
                <a:solidFill>
                  <a:schemeClr val="bg1">
                    <a:lumMod val="50000"/>
                  </a:schemeClr>
                </a:solidFill>
              </a:rPr>
              <a:t>属性</a:t>
            </a:r>
            <a:endParaRPr lang="en-US" altLang="zh-CN" dirty="0" smtClean="0">
              <a:solidFill>
                <a:schemeClr val="bg1">
                  <a:lumMod val="50000"/>
                </a:schemeClr>
              </a:solidFill>
            </a:endParaRPr>
          </a:p>
          <a:p>
            <a:r>
              <a:rPr lang="en-US" altLang="zh-CN" dirty="0">
                <a:solidFill>
                  <a:schemeClr val="bg1">
                    <a:lumMod val="50000"/>
                  </a:schemeClr>
                </a:solidFill>
              </a:rPr>
              <a:t> </a:t>
            </a:r>
            <a:r>
              <a:rPr lang="en-US" altLang="zh-CN" dirty="0" smtClean="0">
                <a:solidFill>
                  <a:schemeClr val="bg1">
                    <a:lumMod val="50000"/>
                  </a:schemeClr>
                </a:solidFill>
              </a:rPr>
              <a:t>   </a:t>
            </a:r>
            <a:r>
              <a:rPr lang="en-US" altLang="zh-CN" strike="sngStrike" dirty="0" smtClean="0"/>
              <a:t>this-</a:t>
            </a:r>
            <a:r>
              <a:rPr lang="en-US" altLang="zh-CN" strike="sngStrike" dirty="0"/>
              <a:t>&gt;</a:t>
            </a:r>
            <a:r>
              <a:rPr lang="en-US" altLang="zh-CN" strike="sngStrike" dirty="0" err="1" smtClean="0"/>
              <a:t>InitOpSegs</a:t>
            </a:r>
            <a:r>
              <a:rPr lang="en-US" altLang="zh-CN" strike="sngStrike" dirty="0" smtClean="0"/>
              <a:t>();  </a:t>
            </a:r>
            <a:r>
              <a:rPr lang="en-US" altLang="zh-CN" strike="sngStrike" dirty="0">
                <a:solidFill>
                  <a:schemeClr val="bg1">
                    <a:lumMod val="50000"/>
                  </a:schemeClr>
                </a:solidFill>
              </a:rPr>
              <a:t>// </a:t>
            </a:r>
            <a:r>
              <a:rPr lang="zh-CN" altLang="en-US" strike="sngStrike" dirty="0" smtClean="0">
                <a:solidFill>
                  <a:schemeClr val="bg1">
                    <a:lumMod val="50000"/>
                  </a:schemeClr>
                </a:solidFill>
              </a:rPr>
              <a:t>建立</a:t>
            </a:r>
            <a:r>
              <a:rPr lang="en-US" altLang="zh-CN" strike="sngStrike" dirty="0" smtClean="0">
                <a:solidFill>
                  <a:schemeClr val="bg1">
                    <a:lumMod val="50000"/>
                  </a:schemeClr>
                </a:solidFill>
              </a:rPr>
              <a:t>Bulk Execution</a:t>
            </a:r>
            <a:r>
              <a:rPr lang="zh-CN" altLang="en-US" strike="sngStrike" dirty="0" smtClean="0">
                <a:solidFill>
                  <a:schemeClr val="bg1">
                    <a:lumMod val="50000"/>
                  </a:schemeClr>
                </a:solidFill>
              </a:rPr>
              <a:t>批量执行</a:t>
            </a:r>
            <a:r>
              <a:rPr lang="en-US" altLang="zh-CN" strike="sngStrike" dirty="0" smtClean="0">
                <a:solidFill>
                  <a:schemeClr val="bg1">
                    <a:lumMod val="50000"/>
                  </a:schemeClr>
                </a:solidFill>
              </a:rPr>
              <a:t>, </a:t>
            </a:r>
            <a:r>
              <a:rPr lang="zh-CN" altLang="en-US" strike="sngStrike" dirty="0" smtClean="0">
                <a:solidFill>
                  <a:schemeClr val="bg1">
                    <a:lumMod val="50000"/>
                  </a:schemeClr>
                </a:solidFill>
              </a:rPr>
              <a:t>把在同一</a:t>
            </a:r>
            <a:r>
              <a:rPr lang="en-US" altLang="zh-CN" strike="sngStrike" dirty="0" smtClean="0">
                <a:solidFill>
                  <a:schemeClr val="bg1">
                    <a:lumMod val="50000"/>
                  </a:schemeClr>
                </a:solidFill>
              </a:rPr>
              <a:t>Context</a:t>
            </a:r>
            <a:r>
              <a:rPr lang="zh-CN" altLang="en-US" strike="sngStrike" dirty="0" smtClean="0">
                <a:solidFill>
                  <a:schemeClr val="bg1">
                    <a:lumMod val="50000"/>
                  </a:schemeClr>
                </a:solidFill>
              </a:rPr>
              <a:t>上，拓扑序列连续且全部为同步执行的</a:t>
            </a:r>
            <a:r>
              <a:rPr lang="en-US" altLang="zh-CN" strike="sngStrike" dirty="0" smtClean="0">
                <a:solidFill>
                  <a:schemeClr val="bg1">
                    <a:lumMod val="50000"/>
                  </a:schemeClr>
                </a:solidFill>
              </a:rPr>
              <a:t>Op</a:t>
            </a:r>
            <a:r>
              <a:rPr lang="zh-CN" altLang="en-US" strike="sngStrike" dirty="0" smtClean="0">
                <a:solidFill>
                  <a:schemeClr val="bg1">
                    <a:lumMod val="50000"/>
                  </a:schemeClr>
                </a:solidFill>
              </a:rPr>
              <a:t>合并起来，组成块，在前向后向计算主函数 </a:t>
            </a:r>
            <a:r>
              <a:rPr lang="en-US" altLang="zh-CN" strike="sngStrike" dirty="0" err="1" smtClean="0">
                <a:solidFill>
                  <a:schemeClr val="bg1">
                    <a:lumMod val="50000"/>
                  </a:schemeClr>
                </a:solidFill>
              </a:rPr>
              <a:t>RunOps</a:t>
            </a:r>
            <a:r>
              <a:rPr lang="en-US" altLang="zh-CN" strike="sngStrike" dirty="0" smtClean="0">
                <a:solidFill>
                  <a:schemeClr val="bg1">
                    <a:lumMod val="50000"/>
                  </a:schemeClr>
                </a:solidFill>
              </a:rPr>
              <a:t>()</a:t>
            </a:r>
            <a:r>
              <a:rPr lang="zh-CN" altLang="en-US" strike="sngStrike" dirty="0" smtClean="0">
                <a:solidFill>
                  <a:schemeClr val="bg1">
                    <a:lumMod val="50000"/>
                  </a:schemeClr>
                </a:solidFill>
              </a:rPr>
              <a:t>中打包发送到同一设备执行</a:t>
            </a:r>
            <a:endParaRPr lang="en-US" altLang="zh-CN" strike="sngStrike" dirty="0" smtClean="0">
              <a:solidFill>
                <a:schemeClr val="bg1">
                  <a:lumMod val="50000"/>
                </a:schemeClr>
              </a:solidFill>
            </a:endParaRPr>
          </a:p>
          <a:p>
            <a:r>
              <a:rPr lang="en-US" altLang="zh-CN" dirty="0" smtClean="0"/>
              <a:t>}</a:t>
            </a:r>
            <a:endParaRPr lang="en-US" altLang="zh-CN" dirty="0"/>
          </a:p>
        </p:txBody>
      </p:sp>
    </p:spTree>
    <p:extLst>
      <p:ext uri="{BB962C8B-B14F-4D97-AF65-F5344CB8AC3E}">
        <p14:creationId xmlns:p14="http://schemas.microsoft.com/office/powerpoint/2010/main" val="2878205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构图</a:t>
            </a:r>
            <a:r>
              <a:rPr lang="en-US" altLang="zh-CN" dirty="0" smtClean="0">
                <a:solidFill>
                  <a:srgbClr val="FFFBDF"/>
                </a:solidFill>
                <a:effectLst>
                  <a:outerShdw blurRad="38100" dist="19050" dir="2700000" algn="tl" rotWithShape="0">
                    <a:schemeClr val="dk1">
                      <a:lumMod val="50000"/>
                      <a:alpha val="40000"/>
                    </a:schemeClr>
                  </a:outerShdw>
                </a:effectLst>
                <a:latin typeface="Impact" panose="020B0806030902050204" pitchFamily="34" charset="0"/>
                <a:ea typeface="华文琥珀" panose="02010800040101010101" pitchFamily="2" charset="-122"/>
              </a:rPr>
              <a:t>Pass</a:t>
            </a:r>
            <a:endParaRPr lang="zh-CN" altLang="en-US" dirty="0">
              <a:solidFill>
                <a:srgbClr val="FFFBDF"/>
              </a:solidFill>
              <a:effectLst>
                <a:outerShdw blurRad="38100" dist="19050" dir="2700000" algn="tl" rotWithShape="0">
                  <a:schemeClr val="dk1">
                    <a:lumMod val="50000"/>
                    <a:alpha val="40000"/>
                  </a:schemeClr>
                </a:outerShdw>
              </a:effectLst>
              <a:latin typeface="Impact" panose="020B080603090205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14</a:t>
            </a:fld>
            <a:endParaRPr lang="zh-CN" altLang="en-US" dirty="0"/>
          </a:p>
        </p:txBody>
      </p:sp>
      <p:sp>
        <p:nvSpPr>
          <p:cNvPr id="5" name="内容占位符 2"/>
          <p:cNvSpPr>
            <a:spLocks noGrp="1"/>
          </p:cNvSpPr>
          <p:nvPr>
            <p:ph idx="1"/>
          </p:nvPr>
        </p:nvSpPr>
        <p:spPr>
          <a:xfrm>
            <a:off x="457200" y="1196752"/>
            <a:ext cx="8229600" cy="4929411"/>
          </a:xfrm>
        </p:spPr>
        <p:txBody>
          <a:bodyPr/>
          <a:lstStyle/>
          <a:p>
            <a:r>
              <a:rPr lang="en-US" altLang="zh-CN" sz="1600" b="1" dirty="0" err="1" smtClean="0">
                <a:solidFill>
                  <a:schemeClr val="accent1">
                    <a:lumMod val="50000"/>
                  </a:schemeClr>
                </a:solidFill>
              </a:rPr>
              <a:t>InferShape</a:t>
            </a:r>
            <a:r>
              <a:rPr lang="zh-CN" altLang="en-US" sz="1600" b="1" dirty="0" smtClean="0">
                <a:solidFill>
                  <a:schemeClr val="accent1">
                    <a:lumMod val="50000"/>
                  </a:schemeClr>
                </a:solidFill>
              </a:rPr>
              <a:t>（</a:t>
            </a:r>
            <a:r>
              <a:rPr lang="en-US" altLang="zh-CN" sz="1600" b="1" dirty="0" smtClean="0">
                <a:solidFill>
                  <a:schemeClr val="accent1">
                    <a:lumMod val="50000"/>
                  </a:schemeClr>
                </a:solidFill>
              </a:rPr>
              <a:t>Type</a:t>
            </a:r>
            <a:r>
              <a:rPr lang="zh-CN" altLang="en-US" sz="1600" b="1" dirty="0" smtClean="0">
                <a:solidFill>
                  <a:schemeClr val="accent1">
                    <a:lumMod val="50000"/>
                  </a:schemeClr>
                </a:solidFill>
              </a:rPr>
              <a:t>）  </a:t>
            </a:r>
            <a:r>
              <a:rPr lang="en-US" altLang="zh-CN" sz="1600" dirty="0" smtClean="0"/>
              <a:t>/nnvm/src/pass/infer_shape_type.cc</a:t>
            </a:r>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p:txBody>
      </p:sp>
      <p:sp>
        <p:nvSpPr>
          <p:cNvPr id="3" name="椭圆 2"/>
          <p:cNvSpPr/>
          <p:nvPr/>
        </p:nvSpPr>
        <p:spPr>
          <a:xfrm>
            <a:off x="1254460" y="2780928"/>
            <a:ext cx="1661356"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Start node</a:t>
            </a:r>
            <a:endParaRPr lang="zh-CN" altLang="en-US" dirty="0">
              <a:solidFill>
                <a:schemeClr val="tx1"/>
              </a:solidFill>
            </a:endParaRPr>
          </a:p>
        </p:txBody>
      </p:sp>
      <p:sp>
        <p:nvSpPr>
          <p:cNvPr id="7" name="椭圆 6"/>
          <p:cNvSpPr/>
          <p:nvPr/>
        </p:nvSpPr>
        <p:spPr>
          <a:xfrm>
            <a:off x="5796136" y="2780928"/>
            <a:ext cx="165618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End</a:t>
            </a:r>
          </a:p>
          <a:p>
            <a:pPr algn="ctr"/>
            <a:r>
              <a:rPr lang="en-US" altLang="zh-CN" dirty="0" smtClean="0">
                <a:solidFill>
                  <a:schemeClr val="tx1"/>
                </a:solidFill>
              </a:rPr>
              <a:t>node</a:t>
            </a:r>
            <a:endParaRPr lang="zh-CN" altLang="en-US" dirty="0">
              <a:solidFill>
                <a:schemeClr val="tx1"/>
              </a:solidFill>
            </a:endParaRPr>
          </a:p>
        </p:txBody>
      </p:sp>
      <p:sp>
        <p:nvSpPr>
          <p:cNvPr id="8" name="右箭头 7"/>
          <p:cNvSpPr/>
          <p:nvPr/>
        </p:nvSpPr>
        <p:spPr>
          <a:xfrm>
            <a:off x="3419872" y="2924944"/>
            <a:ext cx="1800200" cy="216024"/>
          </a:xfrm>
          <a:prstGeom prst="rightArrow">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3419872" y="3468141"/>
            <a:ext cx="1800200" cy="216024"/>
          </a:xfrm>
          <a:prstGeom prst="rightArrow">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05806" y="2001059"/>
            <a:ext cx="2520280" cy="523220"/>
          </a:xfrm>
          <a:prstGeom prst="rect">
            <a:avLst/>
          </a:prstGeom>
          <a:noFill/>
        </p:spPr>
        <p:txBody>
          <a:bodyPr wrap="square" rtlCol="0">
            <a:spAutoFit/>
          </a:bodyPr>
          <a:lstStyle/>
          <a:p>
            <a:r>
              <a:rPr lang="en-US" altLang="zh-CN" sz="2800" dirty="0"/>
              <a:t>d</a:t>
            </a:r>
            <a:r>
              <a:rPr lang="en-US" altLang="zh-CN" sz="2800" dirty="0" smtClean="0"/>
              <a:t>o {</a:t>
            </a:r>
          </a:p>
        </p:txBody>
      </p:sp>
      <p:sp>
        <p:nvSpPr>
          <p:cNvPr id="11" name="文本框 10"/>
          <p:cNvSpPr txBox="1"/>
          <p:nvPr/>
        </p:nvSpPr>
        <p:spPr>
          <a:xfrm>
            <a:off x="611560" y="4780309"/>
            <a:ext cx="8352928" cy="1384995"/>
          </a:xfrm>
          <a:prstGeom prst="rect">
            <a:avLst/>
          </a:prstGeom>
          <a:noFill/>
        </p:spPr>
        <p:txBody>
          <a:bodyPr wrap="square" rtlCol="0">
            <a:spAutoFit/>
          </a:bodyPr>
          <a:lstStyle/>
          <a:p>
            <a:r>
              <a:rPr lang="en-US" altLang="zh-CN" sz="2800" dirty="0" smtClean="0"/>
              <a:t>} while </a:t>
            </a:r>
            <a:r>
              <a:rPr lang="zh-CN" altLang="en-US" sz="2800" dirty="0" smtClean="0"/>
              <a:t>（还有 </a:t>
            </a:r>
            <a:r>
              <a:rPr lang="en-US" altLang="zh-CN" sz="2800" dirty="0" smtClean="0"/>
              <a:t>node entry </a:t>
            </a:r>
            <a:r>
              <a:rPr lang="zh-CN" altLang="en-US" sz="2800" dirty="0" smtClean="0"/>
              <a:t>形状不明，</a:t>
            </a:r>
            <a:endParaRPr lang="en-US" altLang="zh-CN" sz="2800" dirty="0" smtClean="0"/>
          </a:p>
          <a:p>
            <a:r>
              <a:rPr lang="en-US" altLang="zh-CN" sz="2800" dirty="0"/>
              <a:t> </a:t>
            </a:r>
            <a:r>
              <a:rPr lang="en-US" altLang="zh-CN" sz="2800" dirty="0" smtClean="0"/>
              <a:t>              </a:t>
            </a:r>
            <a:r>
              <a:rPr lang="zh-CN" altLang="en-US" sz="2800" dirty="0" smtClean="0"/>
              <a:t>或者这一次遍历所有节点后，</a:t>
            </a:r>
            <a:endParaRPr lang="en-US" altLang="zh-CN" sz="2800" dirty="0" smtClean="0"/>
          </a:p>
          <a:p>
            <a:r>
              <a:rPr lang="en-US" altLang="zh-CN" sz="2800" dirty="0"/>
              <a:t> </a:t>
            </a:r>
            <a:r>
              <a:rPr lang="en-US" altLang="zh-CN" sz="2800" dirty="0" smtClean="0"/>
              <a:t>              </a:t>
            </a:r>
            <a:r>
              <a:rPr lang="zh-CN" altLang="en-US" sz="2800" dirty="0" smtClean="0"/>
              <a:t>没新推导出任何一个新的 </a:t>
            </a:r>
            <a:r>
              <a:rPr lang="en-US" altLang="zh-CN" sz="2800" dirty="0" smtClean="0"/>
              <a:t>node entry </a:t>
            </a:r>
            <a:r>
              <a:rPr lang="zh-CN" altLang="en-US" sz="2800" dirty="0" smtClean="0"/>
              <a:t>形状）</a:t>
            </a:r>
            <a:endParaRPr lang="en-US" altLang="zh-CN" sz="2800" dirty="0" smtClean="0"/>
          </a:p>
        </p:txBody>
      </p:sp>
      <p:sp>
        <p:nvSpPr>
          <p:cNvPr id="12" name="文本框 11"/>
          <p:cNvSpPr txBox="1"/>
          <p:nvPr/>
        </p:nvSpPr>
        <p:spPr>
          <a:xfrm>
            <a:off x="3386163" y="2293170"/>
            <a:ext cx="2520280" cy="646331"/>
          </a:xfrm>
          <a:prstGeom prst="rect">
            <a:avLst/>
          </a:prstGeom>
          <a:noFill/>
        </p:spPr>
        <p:txBody>
          <a:bodyPr wrap="square" rtlCol="0">
            <a:spAutoFit/>
          </a:bodyPr>
          <a:lstStyle/>
          <a:p>
            <a:r>
              <a:rPr lang="en-US" altLang="zh-CN" dirty="0" err="1" smtClean="0"/>
              <a:t>InferShape</a:t>
            </a:r>
            <a:r>
              <a:rPr lang="en-US" altLang="zh-CN" dirty="0" smtClean="0"/>
              <a:t>(Type)</a:t>
            </a:r>
          </a:p>
          <a:p>
            <a:r>
              <a:rPr lang="zh-CN" altLang="en-US" dirty="0" smtClean="0"/>
              <a:t>逐 </a:t>
            </a:r>
            <a:r>
              <a:rPr lang="en-US" altLang="zh-CN" dirty="0" smtClean="0"/>
              <a:t>node </a:t>
            </a:r>
            <a:r>
              <a:rPr lang="zh-CN" altLang="en-US" dirty="0" smtClean="0"/>
              <a:t>从前向后</a:t>
            </a:r>
            <a:endParaRPr lang="en-US" altLang="zh-CN" dirty="0" smtClean="0"/>
          </a:p>
        </p:txBody>
      </p:sp>
      <p:sp>
        <p:nvSpPr>
          <p:cNvPr id="13" name="文本框 12"/>
          <p:cNvSpPr txBox="1"/>
          <p:nvPr/>
        </p:nvSpPr>
        <p:spPr>
          <a:xfrm>
            <a:off x="3419872" y="3645024"/>
            <a:ext cx="2520280" cy="646331"/>
          </a:xfrm>
          <a:prstGeom prst="rect">
            <a:avLst/>
          </a:prstGeom>
          <a:noFill/>
        </p:spPr>
        <p:txBody>
          <a:bodyPr wrap="square" rtlCol="0">
            <a:spAutoFit/>
          </a:bodyPr>
          <a:lstStyle/>
          <a:p>
            <a:r>
              <a:rPr lang="en-US" altLang="zh-CN" dirty="0" err="1" smtClean="0"/>
              <a:t>InferShape</a:t>
            </a:r>
            <a:r>
              <a:rPr lang="en-US" altLang="zh-CN" dirty="0" smtClean="0"/>
              <a:t>(Type)</a:t>
            </a:r>
          </a:p>
          <a:p>
            <a:r>
              <a:rPr lang="zh-CN" altLang="en-US" dirty="0" smtClean="0"/>
              <a:t>逐 </a:t>
            </a:r>
            <a:r>
              <a:rPr lang="en-US" altLang="zh-CN" dirty="0" smtClean="0"/>
              <a:t>node </a:t>
            </a:r>
            <a:r>
              <a:rPr lang="zh-CN" altLang="en-US" dirty="0" smtClean="0"/>
              <a:t>从后向前</a:t>
            </a:r>
            <a:endParaRPr lang="en-US" altLang="zh-CN" dirty="0" smtClean="0"/>
          </a:p>
        </p:txBody>
      </p:sp>
    </p:spTree>
    <p:extLst>
      <p:ext uri="{BB962C8B-B14F-4D97-AF65-F5344CB8AC3E}">
        <p14:creationId xmlns:p14="http://schemas.microsoft.com/office/powerpoint/2010/main" val="8770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构图</a:t>
            </a:r>
            <a:r>
              <a:rPr lang="en-US" altLang="zh-CN" dirty="0" smtClean="0">
                <a:solidFill>
                  <a:srgbClr val="FFFBDF"/>
                </a:solidFill>
                <a:effectLst>
                  <a:outerShdw blurRad="38100" dist="19050" dir="2700000" algn="tl" rotWithShape="0">
                    <a:schemeClr val="dk1">
                      <a:lumMod val="50000"/>
                      <a:alpha val="40000"/>
                    </a:schemeClr>
                  </a:outerShdw>
                </a:effectLst>
                <a:latin typeface="Impact" panose="020B0806030902050204" pitchFamily="34" charset="0"/>
                <a:ea typeface="华文琥珀" panose="02010800040101010101" pitchFamily="2" charset="-122"/>
              </a:rPr>
              <a:t>Pass</a:t>
            </a:r>
            <a:endParaRPr lang="zh-CN" altLang="en-US" dirty="0">
              <a:solidFill>
                <a:srgbClr val="FFFBDF"/>
              </a:solidFill>
              <a:effectLst>
                <a:outerShdw blurRad="38100" dist="19050" dir="2700000" algn="tl" rotWithShape="0">
                  <a:schemeClr val="dk1">
                    <a:lumMod val="50000"/>
                    <a:alpha val="40000"/>
                  </a:schemeClr>
                </a:outerShdw>
              </a:effectLst>
              <a:latin typeface="Impact" panose="020B080603090205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15</a:t>
            </a:fld>
            <a:endParaRPr lang="zh-CN" altLang="en-US" dirty="0"/>
          </a:p>
        </p:txBody>
      </p:sp>
      <p:sp>
        <p:nvSpPr>
          <p:cNvPr id="5" name="内容占位符 2"/>
          <p:cNvSpPr>
            <a:spLocks noGrp="1"/>
          </p:cNvSpPr>
          <p:nvPr>
            <p:ph idx="1"/>
          </p:nvPr>
        </p:nvSpPr>
        <p:spPr>
          <a:xfrm>
            <a:off x="457200" y="1196752"/>
            <a:ext cx="8229600" cy="4929411"/>
          </a:xfrm>
        </p:spPr>
        <p:txBody>
          <a:bodyPr/>
          <a:lstStyle/>
          <a:p>
            <a:r>
              <a:rPr lang="en-US" altLang="zh-CN" sz="1600" b="1" dirty="0" err="1" smtClean="0">
                <a:solidFill>
                  <a:schemeClr val="accent1">
                    <a:lumMod val="50000"/>
                  </a:schemeClr>
                </a:solidFill>
              </a:rPr>
              <a:t>PlanMemory</a:t>
            </a:r>
            <a:r>
              <a:rPr lang="zh-CN" altLang="en-US" sz="1600" b="1" dirty="0" smtClean="0">
                <a:solidFill>
                  <a:schemeClr val="accent1">
                    <a:lumMod val="50000"/>
                  </a:schemeClr>
                </a:solidFill>
              </a:rPr>
              <a:t>  </a:t>
            </a:r>
            <a:r>
              <a:rPr lang="en-US" altLang="zh-CN" sz="1600" dirty="0" smtClean="0"/>
              <a:t>/nnvm/src/pass/plan_memory.cc</a:t>
            </a:r>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p:txBody>
      </p:sp>
      <p:sp>
        <p:nvSpPr>
          <p:cNvPr id="7" name="椭圆 6"/>
          <p:cNvSpPr/>
          <p:nvPr/>
        </p:nvSpPr>
        <p:spPr>
          <a:xfrm>
            <a:off x="1691680" y="2780928"/>
            <a:ext cx="201622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node_entry</a:t>
            </a:r>
            <a:endParaRPr lang="en-US" altLang="zh-CN" dirty="0" smtClean="0">
              <a:solidFill>
                <a:schemeClr val="tx1"/>
              </a:solidFill>
            </a:endParaRPr>
          </a:p>
          <a:p>
            <a:pPr algn="ctr"/>
            <a:r>
              <a:rPr lang="en-US" altLang="zh-CN" dirty="0" err="1" smtClean="0">
                <a:solidFill>
                  <a:schemeClr val="tx1"/>
                </a:solidFill>
              </a:rPr>
              <a:t>refcount</a:t>
            </a:r>
            <a:endParaRPr lang="zh-CN" altLang="en-US" dirty="0">
              <a:solidFill>
                <a:schemeClr val="tx1"/>
              </a:solidFill>
            </a:endParaRPr>
          </a:p>
        </p:txBody>
      </p:sp>
      <p:sp>
        <p:nvSpPr>
          <p:cNvPr id="8" name="椭圆 7"/>
          <p:cNvSpPr/>
          <p:nvPr/>
        </p:nvSpPr>
        <p:spPr>
          <a:xfrm>
            <a:off x="5364088" y="2780928"/>
            <a:ext cx="208823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Memory Blocks</a:t>
            </a:r>
          </a:p>
          <a:p>
            <a:pPr algn="ctr"/>
            <a:r>
              <a:rPr lang="en-US" altLang="zh-CN" dirty="0" smtClean="0">
                <a:solidFill>
                  <a:schemeClr val="tx1"/>
                </a:solidFill>
              </a:rPr>
              <a:t>by size</a:t>
            </a:r>
            <a:endParaRPr lang="zh-CN" altLang="en-US" dirty="0">
              <a:solidFill>
                <a:schemeClr val="tx1"/>
              </a:solidFill>
            </a:endParaRPr>
          </a:p>
        </p:txBody>
      </p:sp>
      <p:sp>
        <p:nvSpPr>
          <p:cNvPr id="9" name="文本框 8"/>
          <p:cNvSpPr txBox="1"/>
          <p:nvPr/>
        </p:nvSpPr>
        <p:spPr>
          <a:xfrm>
            <a:off x="1115616" y="1769637"/>
            <a:ext cx="3644200" cy="369332"/>
          </a:xfrm>
          <a:prstGeom prst="rect">
            <a:avLst/>
          </a:prstGeom>
          <a:noFill/>
        </p:spPr>
        <p:txBody>
          <a:bodyPr wrap="square" rtlCol="0">
            <a:spAutoFit/>
          </a:bodyPr>
          <a:lstStyle/>
          <a:p>
            <a:r>
              <a:rPr lang="zh-CN" altLang="en-US" dirty="0" smtClean="0"/>
              <a:t>为 </a:t>
            </a:r>
            <a:r>
              <a:rPr lang="en-US" altLang="zh-CN" dirty="0" smtClean="0"/>
              <a:t>node entries </a:t>
            </a:r>
            <a:r>
              <a:rPr lang="zh-CN" altLang="en-US" dirty="0" smtClean="0"/>
              <a:t>分配内存</a:t>
            </a:r>
            <a:endParaRPr lang="en-US" altLang="zh-CN" dirty="0" smtClean="0"/>
          </a:p>
        </p:txBody>
      </p:sp>
      <p:sp>
        <p:nvSpPr>
          <p:cNvPr id="10" name="文本框 9"/>
          <p:cNvSpPr txBox="1"/>
          <p:nvPr/>
        </p:nvSpPr>
        <p:spPr>
          <a:xfrm>
            <a:off x="855792" y="4111912"/>
            <a:ext cx="3644200" cy="1477328"/>
          </a:xfrm>
          <a:prstGeom prst="rect">
            <a:avLst/>
          </a:prstGeom>
          <a:noFill/>
        </p:spPr>
        <p:txBody>
          <a:bodyPr wrap="square" rtlCol="0">
            <a:spAutoFit/>
          </a:bodyPr>
          <a:lstStyle/>
          <a:p>
            <a:r>
              <a:rPr lang="zh-CN" altLang="en-US" dirty="0" smtClean="0"/>
              <a:t>统计 </a:t>
            </a:r>
            <a:r>
              <a:rPr lang="en-US" altLang="zh-CN" dirty="0" smtClean="0"/>
              <a:t>node entry </a:t>
            </a:r>
            <a:r>
              <a:rPr lang="zh-CN" altLang="en-US" dirty="0" smtClean="0"/>
              <a:t>被节点的占用情况，厘清 </a:t>
            </a:r>
            <a:r>
              <a:rPr lang="en-US" altLang="zh-CN" dirty="0" smtClean="0"/>
              <a:t>node entry</a:t>
            </a:r>
            <a:r>
              <a:rPr lang="zh-CN" altLang="en-US" dirty="0"/>
              <a:t> </a:t>
            </a:r>
            <a:r>
              <a:rPr lang="zh-CN" altLang="en-US" dirty="0" smtClean="0"/>
              <a:t>间依赖性。</a:t>
            </a:r>
            <a:endParaRPr lang="en-US" altLang="zh-CN" dirty="0" smtClean="0"/>
          </a:p>
          <a:p>
            <a:endParaRPr lang="en-US" altLang="zh-CN" dirty="0"/>
          </a:p>
          <a:p>
            <a:r>
              <a:rPr lang="zh-CN" altLang="en-US" dirty="0" smtClean="0"/>
              <a:t>没有相互依赖关系的 </a:t>
            </a:r>
            <a:r>
              <a:rPr lang="en-US" altLang="zh-CN" dirty="0" smtClean="0"/>
              <a:t>node entry </a:t>
            </a:r>
            <a:r>
              <a:rPr lang="zh-CN" altLang="en-US" dirty="0" smtClean="0"/>
              <a:t>复用内存</a:t>
            </a:r>
            <a:endParaRPr lang="en-US" altLang="zh-CN" dirty="0" smtClean="0"/>
          </a:p>
        </p:txBody>
      </p:sp>
      <p:sp>
        <p:nvSpPr>
          <p:cNvPr id="11" name="文本框 10"/>
          <p:cNvSpPr txBox="1"/>
          <p:nvPr/>
        </p:nvSpPr>
        <p:spPr>
          <a:xfrm>
            <a:off x="5035717" y="4149080"/>
            <a:ext cx="3644200" cy="1200329"/>
          </a:xfrm>
          <a:prstGeom prst="rect">
            <a:avLst/>
          </a:prstGeom>
          <a:noFill/>
        </p:spPr>
        <p:txBody>
          <a:bodyPr wrap="square" rtlCol="0">
            <a:spAutoFit/>
          </a:bodyPr>
          <a:lstStyle/>
          <a:p>
            <a:r>
              <a:rPr lang="zh-CN" altLang="en-US" dirty="0" smtClean="0"/>
              <a:t>按照需要 </a:t>
            </a:r>
            <a:r>
              <a:rPr lang="en-US" altLang="zh-CN" dirty="0" smtClean="0"/>
              <a:t>node entry </a:t>
            </a:r>
            <a:r>
              <a:rPr lang="zh-CN" altLang="en-US" dirty="0" smtClean="0"/>
              <a:t>需要内存大小分为几个大块</a:t>
            </a:r>
            <a:endParaRPr lang="en-US" altLang="zh-CN" dirty="0" smtClean="0"/>
          </a:p>
          <a:p>
            <a:endParaRPr lang="en-US" altLang="zh-CN" dirty="0"/>
          </a:p>
          <a:p>
            <a:r>
              <a:rPr lang="zh-CN" altLang="en-US" dirty="0" smtClean="0"/>
              <a:t>按照大小，在大块内分配内存。</a:t>
            </a:r>
            <a:endParaRPr lang="en-US" altLang="zh-CN" dirty="0" smtClean="0"/>
          </a:p>
        </p:txBody>
      </p:sp>
    </p:spTree>
    <p:extLst>
      <p:ext uri="{BB962C8B-B14F-4D97-AF65-F5344CB8AC3E}">
        <p14:creationId xmlns:p14="http://schemas.microsoft.com/office/powerpoint/2010/main" val="3437190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构图</a:t>
            </a:r>
            <a:r>
              <a:rPr lang="en-US" altLang="zh-CN" dirty="0" smtClean="0">
                <a:solidFill>
                  <a:srgbClr val="FFFBDF"/>
                </a:solidFill>
                <a:effectLst>
                  <a:outerShdw blurRad="38100" dist="19050" dir="2700000" algn="tl" rotWithShape="0">
                    <a:schemeClr val="dk1">
                      <a:lumMod val="50000"/>
                      <a:alpha val="40000"/>
                    </a:schemeClr>
                  </a:outerShdw>
                </a:effectLst>
                <a:latin typeface="Impact" panose="020B0806030902050204" pitchFamily="34" charset="0"/>
                <a:ea typeface="华文琥珀" panose="02010800040101010101" pitchFamily="2" charset="-122"/>
              </a:rPr>
              <a:t>Pass</a:t>
            </a:r>
            <a:endParaRPr lang="zh-CN" altLang="en-US" dirty="0">
              <a:solidFill>
                <a:srgbClr val="FFFBDF"/>
              </a:solidFill>
              <a:effectLst>
                <a:outerShdw blurRad="38100" dist="19050" dir="2700000" algn="tl" rotWithShape="0">
                  <a:schemeClr val="dk1">
                    <a:lumMod val="50000"/>
                    <a:alpha val="40000"/>
                  </a:schemeClr>
                </a:outerShdw>
              </a:effectLst>
              <a:latin typeface="Impact" panose="020B080603090205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16</a:t>
            </a:fld>
            <a:endParaRPr lang="zh-CN" altLang="en-US" dirty="0"/>
          </a:p>
        </p:txBody>
      </p:sp>
      <p:sp>
        <p:nvSpPr>
          <p:cNvPr id="5" name="内容占位符 2"/>
          <p:cNvSpPr>
            <a:spLocks noGrp="1"/>
          </p:cNvSpPr>
          <p:nvPr>
            <p:ph idx="1"/>
          </p:nvPr>
        </p:nvSpPr>
        <p:spPr>
          <a:xfrm>
            <a:off x="457200" y="1196752"/>
            <a:ext cx="8229600" cy="4929411"/>
          </a:xfrm>
        </p:spPr>
        <p:txBody>
          <a:bodyPr/>
          <a:lstStyle/>
          <a:p>
            <a:r>
              <a:rPr lang="en-US" altLang="zh-CN" sz="1600" b="1" dirty="0" err="1" smtClean="0">
                <a:solidFill>
                  <a:schemeClr val="accent1">
                    <a:lumMod val="50000"/>
                  </a:schemeClr>
                </a:solidFill>
              </a:rPr>
              <a:t>AttachOpExecutor</a:t>
            </a:r>
            <a:r>
              <a:rPr lang="zh-CN" altLang="en-US" sz="1600" b="1" dirty="0" smtClean="0">
                <a:solidFill>
                  <a:schemeClr val="accent1">
                    <a:lumMod val="50000"/>
                  </a:schemeClr>
                </a:solidFill>
              </a:rPr>
              <a:t>  </a:t>
            </a:r>
            <a:r>
              <a:rPr lang="en-US" altLang="zh-CN" sz="1600" dirty="0"/>
              <a:t>/</a:t>
            </a:r>
            <a:r>
              <a:rPr lang="en-US" altLang="zh-CN" sz="1600" dirty="0" smtClean="0"/>
              <a:t>src/executor/attach_op_execs_pass.cc</a:t>
            </a:r>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r>
              <a:rPr lang="en-US" altLang="zh-CN" sz="1600" b="1" dirty="0" err="1" smtClean="0">
                <a:solidFill>
                  <a:schemeClr val="accent1">
                    <a:lumMod val="50000"/>
                  </a:schemeClr>
                </a:solidFill>
              </a:rPr>
              <a:t>AttachOpResources</a:t>
            </a:r>
            <a:r>
              <a:rPr lang="en-US" altLang="zh-CN" sz="1600" dirty="0" smtClean="0"/>
              <a:t>  /src/executor/attach_op_resource_pass.cc</a:t>
            </a:r>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p:txBody>
      </p:sp>
      <p:sp>
        <p:nvSpPr>
          <p:cNvPr id="7" name="椭圆 6"/>
          <p:cNvSpPr/>
          <p:nvPr/>
        </p:nvSpPr>
        <p:spPr>
          <a:xfrm>
            <a:off x="1179866" y="4437112"/>
            <a:ext cx="1661356"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Start node</a:t>
            </a:r>
            <a:endParaRPr lang="zh-CN" altLang="en-US" dirty="0">
              <a:solidFill>
                <a:schemeClr val="tx1"/>
              </a:solidFill>
            </a:endParaRPr>
          </a:p>
        </p:txBody>
      </p:sp>
      <p:sp>
        <p:nvSpPr>
          <p:cNvPr id="8" name="椭圆 7"/>
          <p:cNvSpPr/>
          <p:nvPr/>
        </p:nvSpPr>
        <p:spPr>
          <a:xfrm>
            <a:off x="6040059" y="4441230"/>
            <a:ext cx="165618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End</a:t>
            </a:r>
          </a:p>
          <a:p>
            <a:pPr algn="ctr"/>
            <a:r>
              <a:rPr lang="en-US" altLang="zh-CN" dirty="0" smtClean="0">
                <a:solidFill>
                  <a:schemeClr val="tx1"/>
                </a:solidFill>
              </a:rPr>
              <a:t>node</a:t>
            </a:r>
            <a:endParaRPr lang="zh-CN" altLang="en-US" dirty="0">
              <a:solidFill>
                <a:schemeClr val="tx1"/>
              </a:solidFill>
            </a:endParaRPr>
          </a:p>
        </p:txBody>
      </p:sp>
      <p:sp>
        <p:nvSpPr>
          <p:cNvPr id="9" name="右箭头 8"/>
          <p:cNvSpPr/>
          <p:nvPr/>
        </p:nvSpPr>
        <p:spPr>
          <a:xfrm>
            <a:off x="3540540" y="4977172"/>
            <a:ext cx="1800200" cy="216024"/>
          </a:xfrm>
          <a:prstGeom prst="rightArrow">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87824" y="5313982"/>
            <a:ext cx="3254213" cy="923330"/>
          </a:xfrm>
          <a:prstGeom prst="rect">
            <a:avLst/>
          </a:prstGeom>
          <a:noFill/>
        </p:spPr>
        <p:txBody>
          <a:bodyPr wrap="square" rtlCol="0">
            <a:spAutoFit/>
          </a:bodyPr>
          <a:lstStyle/>
          <a:p>
            <a:r>
              <a:rPr lang="zh-CN" altLang="en-US" dirty="0" smtClean="0"/>
              <a:t>检查是否需要</a:t>
            </a:r>
            <a:endParaRPr lang="en-US" altLang="zh-CN" dirty="0" smtClean="0"/>
          </a:p>
          <a:p>
            <a:r>
              <a:rPr lang="en-US" altLang="zh-CN" dirty="0" smtClean="0"/>
              <a:t>Resource(</a:t>
            </a:r>
            <a:r>
              <a:rPr lang="zh-CN" altLang="en-US" dirty="0" smtClean="0"/>
              <a:t>目前仅</a:t>
            </a:r>
            <a:r>
              <a:rPr lang="en-US" altLang="zh-CN" dirty="0" err="1" smtClean="0"/>
              <a:t>TempSpace</a:t>
            </a:r>
            <a:r>
              <a:rPr lang="en-US" altLang="zh-CN" dirty="0" smtClean="0"/>
              <a:t>)</a:t>
            </a:r>
          </a:p>
          <a:p>
            <a:r>
              <a:rPr lang="zh-CN" altLang="en-US" dirty="0" smtClean="0"/>
              <a:t>如需要，进行登记</a:t>
            </a:r>
            <a:endParaRPr lang="en-US" altLang="zh-CN" dirty="0" smtClean="0"/>
          </a:p>
        </p:txBody>
      </p:sp>
      <p:sp>
        <p:nvSpPr>
          <p:cNvPr id="11" name="椭圆 10"/>
          <p:cNvSpPr/>
          <p:nvPr/>
        </p:nvSpPr>
        <p:spPr>
          <a:xfrm>
            <a:off x="1171182" y="1732694"/>
            <a:ext cx="1661356"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Start node</a:t>
            </a:r>
            <a:endParaRPr lang="zh-CN" altLang="en-US" dirty="0">
              <a:solidFill>
                <a:schemeClr val="tx1"/>
              </a:solidFill>
            </a:endParaRPr>
          </a:p>
        </p:txBody>
      </p:sp>
      <p:sp>
        <p:nvSpPr>
          <p:cNvPr id="12" name="椭圆 11"/>
          <p:cNvSpPr/>
          <p:nvPr/>
        </p:nvSpPr>
        <p:spPr>
          <a:xfrm>
            <a:off x="6031375" y="1736812"/>
            <a:ext cx="165618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End</a:t>
            </a:r>
          </a:p>
          <a:p>
            <a:pPr algn="ctr"/>
            <a:r>
              <a:rPr lang="en-US" altLang="zh-CN" dirty="0" smtClean="0">
                <a:solidFill>
                  <a:schemeClr val="tx1"/>
                </a:solidFill>
              </a:rPr>
              <a:t>node</a:t>
            </a:r>
            <a:endParaRPr lang="zh-CN" altLang="en-US" dirty="0">
              <a:solidFill>
                <a:schemeClr val="tx1"/>
              </a:solidFill>
            </a:endParaRPr>
          </a:p>
        </p:txBody>
      </p:sp>
      <p:sp>
        <p:nvSpPr>
          <p:cNvPr id="13" name="右箭头 12"/>
          <p:cNvSpPr/>
          <p:nvPr/>
        </p:nvSpPr>
        <p:spPr>
          <a:xfrm>
            <a:off x="3531856" y="2272754"/>
            <a:ext cx="1800200" cy="216024"/>
          </a:xfrm>
          <a:prstGeom prst="rightArrow">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944893" y="2571291"/>
            <a:ext cx="3254213" cy="646331"/>
          </a:xfrm>
          <a:prstGeom prst="rect">
            <a:avLst/>
          </a:prstGeom>
          <a:noFill/>
        </p:spPr>
        <p:txBody>
          <a:bodyPr wrap="square" rtlCol="0">
            <a:spAutoFit/>
          </a:bodyPr>
          <a:lstStyle/>
          <a:p>
            <a:r>
              <a:rPr lang="zh-CN" altLang="en-US" dirty="0" smtClean="0"/>
              <a:t>将各</a:t>
            </a:r>
            <a:r>
              <a:rPr lang="en-US" altLang="zh-CN" dirty="0" smtClean="0"/>
              <a:t>OP </a:t>
            </a:r>
            <a:r>
              <a:rPr lang="zh-CN" altLang="en-US" dirty="0" smtClean="0"/>
              <a:t>中注册的 </a:t>
            </a:r>
            <a:r>
              <a:rPr lang="en-US" altLang="zh-CN" dirty="0" err="1" smtClean="0"/>
              <a:t>Fcompute</a:t>
            </a:r>
            <a:r>
              <a:rPr lang="en-US" altLang="zh-CN" dirty="0" smtClean="0"/>
              <a:t> </a:t>
            </a:r>
            <a:r>
              <a:rPr lang="zh-CN" altLang="en-US" dirty="0" smtClean="0"/>
              <a:t>函数与图中对应 </a:t>
            </a:r>
            <a:r>
              <a:rPr lang="en-US" altLang="zh-CN" dirty="0" smtClean="0"/>
              <a:t>node </a:t>
            </a:r>
            <a:r>
              <a:rPr lang="zh-CN" altLang="en-US" dirty="0" smtClean="0"/>
              <a:t>绑定</a:t>
            </a:r>
            <a:endParaRPr lang="en-US" altLang="zh-CN" dirty="0" smtClean="0"/>
          </a:p>
        </p:txBody>
      </p:sp>
    </p:spTree>
    <p:extLst>
      <p:ext uri="{BB962C8B-B14F-4D97-AF65-F5344CB8AC3E}">
        <p14:creationId xmlns:p14="http://schemas.microsoft.com/office/powerpoint/2010/main" val="1199646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a:lnSpc>
                <a:spcPct val="200000"/>
              </a:lnSpc>
            </a:pPr>
            <a:r>
              <a:rPr lang="zh-CN" altLang="en-US" sz="2400" dirty="0" smtClean="0"/>
              <a:t>优点与新进展</a:t>
            </a:r>
            <a:endParaRPr lang="en-US" altLang="zh-CN" sz="2400" dirty="0" smtClean="0"/>
          </a:p>
          <a:p>
            <a:pPr>
              <a:lnSpc>
                <a:spcPct val="200000"/>
              </a:lnSpc>
            </a:pPr>
            <a:r>
              <a:rPr lang="zh-CN" altLang="en-US" sz="2400" dirty="0"/>
              <a:t>编译</a:t>
            </a:r>
            <a:endParaRPr lang="en-US" altLang="zh-CN" sz="2400" dirty="0" smtClean="0"/>
          </a:p>
          <a:p>
            <a:pPr>
              <a:lnSpc>
                <a:spcPct val="200000"/>
              </a:lnSpc>
            </a:pPr>
            <a:r>
              <a:rPr lang="zh-CN" altLang="en-US" sz="2400" dirty="0" smtClean="0"/>
              <a:t>构图与</a:t>
            </a:r>
            <a:r>
              <a:rPr lang="en-US" altLang="zh-CN" sz="2400" dirty="0" smtClean="0"/>
              <a:t>Pass</a:t>
            </a:r>
          </a:p>
          <a:p>
            <a:pPr>
              <a:lnSpc>
                <a:spcPct val="200000"/>
              </a:lnSpc>
            </a:pPr>
            <a:r>
              <a:rPr lang="zh-CN" altLang="en-US" sz="2400" b="1" dirty="0" smtClean="0">
                <a:solidFill>
                  <a:srgbClr val="FF0000"/>
                </a:solidFill>
              </a:rPr>
              <a:t>存储管理</a:t>
            </a:r>
            <a:endParaRPr lang="en-US" altLang="zh-CN" sz="2400" b="1" dirty="0" smtClean="0">
              <a:solidFill>
                <a:srgbClr val="FF0000"/>
              </a:solidFill>
            </a:endParaRPr>
          </a:p>
          <a:p>
            <a:pPr>
              <a:lnSpc>
                <a:spcPct val="200000"/>
              </a:lnSpc>
            </a:pPr>
            <a:r>
              <a:rPr lang="en-US" altLang="zh-CN" sz="2400" dirty="0" smtClean="0"/>
              <a:t>OP</a:t>
            </a:r>
            <a:r>
              <a:rPr lang="zh-CN" altLang="en-US" sz="2400" dirty="0" smtClean="0"/>
              <a:t>格式</a:t>
            </a:r>
            <a:endParaRPr lang="en-US" altLang="zh-CN" sz="2400" dirty="0" smtClean="0"/>
          </a:p>
          <a:p>
            <a:pPr>
              <a:lnSpc>
                <a:spcPct val="200000"/>
              </a:lnSpc>
            </a:pPr>
            <a:r>
              <a:rPr lang="zh-CN" altLang="en-US" sz="2400" dirty="0" smtClean="0"/>
              <a:t>实现新</a:t>
            </a:r>
            <a:r>
              <a:rPr lang="en-US" altLang="zh-CN" sz="2400" dirty="0" smtClean="0"/>
              <a:t>OP</a:t>
            </a:r>
            <a:endParaRPr lang="en-US" altLang="zh-CN" sz="2800" dirty="0"/>
          </a:p>
        </p:txBody>
      </p:sp>
      <p:sp>
        <p:nvSpPr>
          <p:cNvPr id="6" name="页脚占位符 5"/>
          <p:cNvSpPr>
            <a:spLocks noGrp="1"/>
          </p:cNvSpPr>
          <p:nvPr>
            <p:ph type="ftr" sz="quarter" idx="10"/>
          </p:nvPr>
        </p:nvSpPr>
        <p:spPr/>
        <p:txBody>
          <a:bodyPr/>
          <a:lstStyle/>
          <a:p>
            <a:fld id="{41D725FC-FA3A-4A43-B1CA-3321E0F46AC4}" type="slidenum">
              <a:rPr lang="zh-CN" altLang="en-US" smtClean="0"/>
              <a:t>17</a:t>
            </a:fld>
            <a:endParaRPr lang="zh-CN" altLang="en-US" dirty="0"/>
          </a:p>
        </p:txBody>
      </p:sp>
      <p:sp>
        <p:nvSpPr>
          <p:cNvPr id="10" name="标题 1"/>
          <p:cNvSpPr>
            <a:spLocks noGrp="1"/>
          </p:cNvSpPr>
          <p:nvPr>
            <p:ph type="title"/>
          </p:nvPr>
        </p:nvSpPr>
        <p:spPr>
          <a:xfrm>
            <a:off x="323528" y="260648"/>
            <a:ext cx="2448272" cy="562074"/>
          </a:xfrm>
          <a:noFill/>
          <a:ln w="28575">
            <a:noFill/>
          </a:ln>
        </p:spPr>
        <p:txBody>
          <a:bodyPr/>
          <a:lstStyle/>
          <a:p>
            <a:r>
              <a:rPr lang="zh-CN" altLang="en-US" dirty="0" smtClean="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目 录</a:t>
            </a:r>
            <a:endParaRPr lang="zh-CN" altLang="en-US"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71451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右箭头 15"/>
          <p:cNvSpPr/>
          <p:nvPr/>
        </p:nvSpPr>
        <p:spPr>
          <a:xfrm rot="5400000">
            <a:off x="4379514" y="4503057"/>
            <a:ext cx="384972"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存储管理</a:t>
            </a:r>
            <a:endPar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zh-CN" altLang="en-US" sz="1600" dirty="0" smtClean="0"/>
              <a:t>储存分配结构</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18</a:t>
            </a:fld>
            <a:endParaRPr lang="zh-CN" altLang="en-US" dirty="0"/>
          </a:p>
        </p:txBody>
      </p:sp>
      <p:sp>
        <p:nvSpPr>
          <p:cNvPr id="9" name="矩形 8"/>
          <p:cNvSpPr/>
          <p:nvPr/>
        </p:nvSpPr>
        <p:spPr>
          <a:xfrm>
            <a:off x="6084168" y="2202430"/>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Resource</a:t>
            </a:r>
          </a:p>
          <a:p>
            <a:pPr algn="ctr"/>
            <a:r>
              <a:rPr lang="zh-CN" altLang="en-US" dirty="0" smtClean="0">
                <a:solidFill>
                  <a:schemeClr val="tx1"/>
                </a:solidFill>
              </a:rPr>
              <a:t>推理时动态分配</a:t>
            </a:r>
            <a:endParaRPr lang="en-US" altLang="zh-CN" dirty="0" smtClean="0">
              <a:solidFill>
                <a:schemeClr val="tx1"/>
              </a:solidFill>
            </a:endParaRPr>
          </a:p>
        </p:txBody>
      </p:sp>
      <p:sp>
        <p:nvSpPr>
          <p:cNvPr id="10" name="矩形 9"/>
          <p:cNvSpPr/>
          <p:nvPr/>
        </p:nvSpPr>
        <p:spPr>
          <a:xfrm>
            <a:off x="3635896" y="3475269"/>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Storage</a:t>
            </a:r>
            <a:endParaRPr lang="zh-CN" altLang="en-US" dirty="0">
              <a:solidFill>
                <a:schemeClr val="tx1"/>
              </a:solidFill>
            </a:endParaRPr>
          </a:p>
        </p:txBody>
      </p:sp>
      <p:sp>
        <p:nvSpPr>
          <p:cNvPr id="11" name="矩形 10"/>
          <p:cNvSpPr/>
          <p:nvPr/>
        </p:nvSpPr>
        <p:spPr>
          <a:xfrm>
            <a:off x="3635896" y="4882562"/>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Alloc</a:t>
            </a:r>
            <a:r>
              <a:rPr lang="zh-CN" altLang="en-US" dirty="0" smtClean="0">
                <a:solidFill>
                  <a:schemeClr val="tx1"/>
                </a:solidFill>
              </a:rPr>
              <a:t>，</a:t>
            </a:r>
            <a:r>
              <a:rPr lang="en-US" altLang="zh-CN" dirty="0" smtClean="0">
                <a:solidFill>
                  <a:schemeClr val="tx1"/>
                </a:solidFill>
              </a:rPr>
              <a:t>Free …</a:t>
            </a:r>
            <a:endParaRPr lang="zh-CN" altLang="en-US" dirty="0">
              <a:solidFill>
                <a:schemeClr val="tx1"/>
              </a:solidFill>
            </a:endParaRPr>
          </a:p>
        </p:txBody>
      </p:sp>
      <p:sp>
        <p:nvSpPr>
          <p:cNvPr id="12" name="矩形 11"/>
          <p:cNvSpPr/>
          <p:nvPr/>
        </p:nvSpPr>
        <p:spPr>
          <a:xfrm>
            <a:off x="1115616" y="2204864"/>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Tensor_Blob</a:t>
            </a:r>
            <a:endParaRPr lang="en-US" altLang="zh-CN" dirty="0" smtClean="0">
              <a:solidFill>
                <a:schemeClr val="tx1"/>
              </a:solidFill>
            </a:endParaRPr>
          </a:p>
          <a:p>
            <a:pPr algn="ctr"/>
            <a:r>
              <a:rPr lang="zh-CN" altLang="en-US" dirty="0" smtClean="0">
                <a:solidFill>
                  <a:schemeClr val="tx1"/>
                </a:solidFill>
              </a:rPr>
              <a:t>构图时分配</a:t>
            </a:r>
            <a:endParaRPr lang="zh-CN" altLang="en-US" dirty="0">
              <a:solidFill>
                <a:schemeClr val="tx1"/>
              </a:solidFill>
            </a:endParaRPr>
          </a:p>
        </p:txBody>
      </p:sp>
      <p:sp>
        <p:nvSpPr>
          <p:cNvPr id="5" name="文本框 4"/>
          <p:cNvSpPr txBox="1"/>
          <p:nvPr/>
        </p:nvSpPr>
        <p:spPr>
          <a:xfrm>
            <a:off x="1470484" y="1691516"/>
            <a:ext cx="1296144" cy="369332"/>
          </a:xfrm>
          <a:prstGeom prst="rect">
            <a:avLst/>
          </a:prstGeom>
          <a:noFill/>
        </p:spPr>
        <p:txBody>
          <a:bodyPr wrap="square" rtlCol="0">
            <a:spAutoFit/>
          </a:bodyPr>
          <a:lstStyle/>
          <a:p>
            <a:r>
              <a:rPr lang="zh-CN" altLang="en-US" b="1" dirty="0" smtClean="0"/>
              <a:t>固定存储</a:t>
            </a:r>
            <a:endParaRPr lang="zh-CN" altLang="en-US" b="1" dirty="0"/>
          </a:p>
        </p:txBody>
      </p:sp>
      <p:sp>
        <p:nvSpPr>
          <p:cNvPr id="13" name="文本框 12"/>
          <p:cNvSpPr txBox="1"/>
          <p:nvPr/>
        </p:nvSpPr>
        <p:spPr>
          <a:xfrm>
            <a:off x="6436568" y="1763524"/>
            <a:ext cx="1296144" cy="369332"/>
          </a:xfrm>
          <a:prstGeom prst="rect">
            <a:avLst/>
          </a:prstGeom>
          <a:noFill/>
        </p:spPr>
        <p:txBody>
          <a:bodyPr wrap="square" rtlCol="0">
            <a:spAutoFit/>
          </a:bodyPr>
          <a:lstStyle/>
          <a:p>
            <a:r>
              <a:rPr lang="zh-CN" altLang="en-US" b="1" dirty="0" smtClean="0"/>
              <a:t>临时存储 </a:t>
            </a:r>
            <a:endParaRPr lang="zh-CN" altLang="en-US" b="1" dirty="0"/>
          </a:p>
        </p:txBody>
      </p:sp>
      <p:sp>
        <p:nvSpPr>
          <p:cNvPr id="14" name="右箭头 13"/>
          <p:cNvSpPr/>
          <p:nvPr/>
        </p:nvSpPr>
        <p:spPr>
          <a:xfrm rot="2649771">
            <a:off x="3113399" y="2925211"/>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070756">
            <a:off x="5394485" y="2922080"/>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2585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存储管理</a:t>
            </a:r>
            <a:endPar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19</a:t>
            </a:fld>
            <a:endParaRPr lang="zh-CN" altLang="en-US" dirty="0"/>
          </a:p>
        </p:txBody>
      </p:sp>
      <p:grpSp>
        <p:nvGrpSpPr>
          <p:cNvPr id="8" name="组合 7"/>
          <p:cNvGrpSpPr/>
          <p:nvPr/>
        </p:nvGrpSpPr>
        <p:grpSpPr>
          <a:xfrm>
            <a:off x="609734" y="1052736"/>
            <a:ext cx="7922706" cy="2623715"/>
            <a:chOff x="609734" y="1749172"/>
            <a:chExt cx="7922706" cy="2623715"/>
          </a:xfrm>
        </p:grpSpPr>
        <p:sp>
          <p:nvSpPr>
            <p:cNvPr id="12" name="矩形 11"/>
            <p:cNvSpPr/>
            <p:nvPr/>
          </p:nvSpPr>
          <p:spPr>
            <a:xfrm>
              <a:off x="609734" y="2420888"/>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Tensor_Blob</a:t>
              </a:r>
              <a:endParaRPr lang="en-US" altLang="zh-CN" dirty="0" smtClean="0">
                <a:solidFill>
                  <a:schemeClr val="tx1"/>
                </a:solidFill>
              </a:endParaRPr>
            </a:p>
            <a:p>
              <a:pPr algn="ctr"/>
              <a:r>
                <a:rPr lang="zh-CN" altLang="en-US" dirty="0" smtClean="0">
                  <a:solidFill>
                    <a:schemeClr val="tx1"/>
                  </a:solidFill>
                </a:rPr>
                <a:t>构图时分配</a:t>
              </a:r>
              <a:endParaRPr lang="zh-CN" altLang="en-US" dirty="0">
                <a:solidFill>
                  <a:schemeClr val="tx1"/>
                </a:solidFill>
              </a:endParaRPr>
            </a:p>
          </p:txBody>
        </p:sp>
        <p:sp>
          <p:nvSpPr>
            <p:cNvPr id="5" name="文本框 4"/>
            <p:cNvSpPr txBox="1"/>
            <p:nvPr/>
          </p:nvSpPr>
          <p:spPr>
            <a:xfrm>
              <a:off x="964602" y="1907540"/>
              <a:ext cx="1296144" cy="369332"/>
            </a:xfrm>
            <a:prstGeom prst="rect">
              <a:avLst/>
            </a:prstGeom>
            <a:noFill/>
          </p:spPr>
          <p:txBody>
            <a:bodyPr wrap="square" rtlCol="0">
              <a:spAutoFit/>
            </a:bodyPr>
            <a:lstStyle/>
            <a:p>
              <a:r>
                <a:rPr lang="zh-CN" altLang="en-US" b="1" dirty="0" smtClean="0"/>
                <a:t>固定存储</a:t>
              </a:r>
              <a:endParaRPr lang="zh-CN" altLang="en-US" b="1" dirty="0"/>
            </a:p>
          </p:txBody>
        </p:sp>
        <p:sp>
          <p:nvSpPr>
            <p:cNvPr id="17" name="文本框 16"/>
            <p:cNvSpPr txBox="1"/>
            <p:nvPr/>
          </p:nvSpPr>
          <p:spPr>
            <a:xfrm>
              <a:off x="2409934" y="2637782"/>
              <a:ext cx="2520280" cy="646331"/>
            </a:xfrm>
            <a:prstGeom prst="rect">
              <a:avLst/>
            </a:prstGeom>
            <a:noFill/>
          </p:spPr>
          <p:txBody>
            <a:bodyPr wrap="square" rtlCol="0">
              <a:spAutoFit/>
            </a:bodyPr>
            <a:lstStyle/>
            <a:p>
              <a:pPr algn="ctr"/>
              <a:r>
                <a:rPr lang="zh-CN" altLang="en-US" dirty="0" smtClean="0"/>
                <a:t>建立 </a:t>
              </a:r>
              <a:r>
                <a:rPr lang="en-US" altLang="zh-CN" dirty="0" err="1" smtClean="0"/>
                <a:t>TBlob</a:t>
              </a:r>
              <a:r>
                <a:rPr lang="en-US" altLang="zh-CN" dirty="0" smtClean="0"/>
                <a:t> </a:t>
              </a:r>
              <a:r>
                <a:rPr lang="zh-CN" altLang="en-US" dirty="0" smtClean="0"/>
                <a:t>时</a:t>
              </a:r>
              <a:endParaRPr lang="en-US" altLang="zh-CN" dirty="0"/>
            </a:p>
            <a:p>
              <a:pPr algn="ctr"/>
              <a:r>
                <a:rPr lang="zh-CN" altLang="en-US" dirty="0" smtClean="0"/>
                <a:t>检查 </a:t>
              </a:r>
              <a:r>
                <a:rPr lang="en-US" altLang="zh-CN" b="1" dirty="0" err="1" smtClean="0">
                  <a:solidFill>
                    <a:srgbClr val="FF0000"/>
                  </a:solidFill>
                </a:rPr>
                <a:t>delay_alloc</a:t>
              </a:r>
              <a:r>
                <a:rPr lang="en-US" altLang="zh-CN" b="1" dirty="0" smtClean="0">
                  <a:solidFill>
                    <a:srgbClr val="FF0000"/>
                  </a:solidFill>
                </a:rPr>
                <a:t>_</a:t>
              </a:r>
              <a:r>
                <a:rPr lang="en-US" altLang="zh-CN" dirty="0" smtClean="0"/>
                <a:t> flag</a:t>
              </a:r>
            </a:p>
          </p:txBody>
        </p:sp>
        <p:sp>
          <p:nvSpPr>
            <p:cNvPr id="18" name="右箭头 17"/>
            <p:cNvSpPr/>
            <p:nvPr/>
          </p:nvSpPr>
          <p:spPr>
            <a:xfrm rot="19757921">
              <a:off x="4542588" y="2277742"/>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右箭头 18"/>
            <p:cNvSpPr/>
            <p:nvPr/>
          </p:nvSpPr>
          <p:spPr>
            <a:xfrm rot="2657689">
              <a:off x="4547190" y="3462727"/>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360147" y="2011965"/>
              <a:ext cx="432048" cy="369332"/>
            </a:xfrm>
            <a:prstGeom prst="rect">
              <a:avLst/>
            </a:prstGeom>
            <a:noFill/>
          </p:spPr>
          <p:txBody>
            <a:bodyPr wrap="square" rtlCol="0">
              <a:spAutoFit/>
            </a:bodyPr>
            <a:lstStyle/>
            <a:p>
              <a:pPr algn="ctr"/>
              <a:r>
                <a:rPr lang="zh-CN" altLang="en-US" dirty="0" smtClean="0"/>
                <a:t>是</a:t>
              </a:r>
              <a:endParaRPr lang="en-US" altLang="zh-CN" dirty="0" smtClean="0"/>
            </a:p>
          </p:txBody>
        </p:sp>
        <p:sp>
          <p:nvSpPr>
            <p:cNvPr id="21" name="文本框 20"/>
            <p:cNvSpPr txBox="1"/>
            <p:nvPr/>
          </p:nvSpPr>
          <p:spPr>
            <a:xfrm>
              <a:off x="4360147" y="3704057"/>
              <a:ext cx="432048" cy="369332"/>
            </a:xfrm>
            <a:prstGeom prst="rect">
              <a:avLst/>
            </a:prstGeom>
            <a:noFill/>
          </p:spPr>
          <p:txBody>
            <a:bodyPr wrap="square" rtlCol="0">
              <a:spAutoFit/>
            </a:bodyPr>
            <a:lstStyle/>
            <a:p>
              <a:pPr algn="ctr"/>
              <a:r>
                <a:rPr lang="zh-CN" altLang="en-US" dirty="0" smtClean="0"/>
                <a:t>否</a:t>
              </a:r>
              <a:endParaRPr lang="en-US" altLang="zh-CN" dirty="0" smtClean="0"/>
            </a:p>
          </p:txBody>
        </p:sp>
        <p:sp>
          <p:nvSpPr>
            <p:cNvPr id="4" name="矩形 3"/>
            <p:cNvSpPr/>
            <p:nvPr/>
          </p:nvSpPr>
          <p:spPr>
            <a:xfrm>
              <a:off x="5105775" y="1749172"/>
              <a:ext cx="3426665" cy="1080120"/>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立即通过 </a:t>
              </a:r>
              <a:r>
                <a:rPr lang="en-US" altLang="zh-CN" dirty="0" err="1">
                  <a:solidFill>
                    <a:schemeClr val="tx1"/>
                  </a:solidFill>
                </a:rPr>
                <a:t>Storage.Alloc</a:t>
              </a:r>
              <a:r>
                <a:rPr lang="en-US" altLang="zh-CN" dirty="0">
                  <a:solidFill>
                    <a:schemeClr val="tx1"/>
                  </a:solidFill>
                </a:rPr>
                <a:t>() </a:t>
              </a:r>
            </a:p>
            <a:p>
              <a:pPr algn="ctr"/>
              <a:r>
                <a:rPr lang="zh-CN" altLang="en-US" dirty="0">
                  <a:solidFill>
                    <a:schemeClr val="tx1"/>
                  </a:solidFill>
                </a:rPr>
                <a:t>分配内存</a:t>
              </a:r>
              <a:endParaRPr lang="en-US" altLang="zh-CN" dirty="0">
                <a:solidFill>
                  <a:schemeClr val="tx1"/>
                </a:solidFill>
              </a:endParaRPr>
            </a:p>
          </p:txBody>
        </p:sp>
        <p:sp>
          <p:nvSpPr>
            <p:cNvPr id="24" name="矩形 23"/>
            <p:cNvSpPr/>
            <p:nvPr/>
          </p:nvSpPr>
          <p:spPr>
            <a:xfrm>
              <a:off x="5105775" y="3292767"/>
              <a:ext cx="3426665" cy="1080120"/>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暂不分配内存</a:t>
              </a:r>
              <a:endParaRPr lang="en-US" altLang="zh-CN" dirty="0">
                <a:solidFill>
                  <a:schemeClr val="tx1"/>
                </a:solidFill>
              </a:endParaRPr>
            </a:p>
            <a:p>
              <a:pPr algn="ctr"/>
              <a:r>
                <a:rPr lang="zh-CN" altLang="en-US" dirty="0">
                  <a:solidFill>
                    <a:schemeClr val="tx1"/>
                  </a:solidFill>
                </a:rPr>
                <a:t>之后通过 </a:t>
              </a:r>
              <a:r>
                <a:rPr lang="en-US" altLang="zh-CN" dirty="0" err="1">
                  <a:solidFill>
                    <a:schemeClr val="tx1"/>
                  </a:solidFill>
                </a:rPr>
                <a:t>CheckAndAlloc</a:t>
              </a:r>
              <a:r>
                <a:rPr lang="en-US" altLang="zh-CN" dirty="0">
                  <a:solidFill>
                    <a:schemeClr val="tx1"/>
                  </a:solidFill>
                </a:rPr>
                <a:t>() </a:t>
              </a:r>
              <a:r>
                <a:rPr lang="zh-CN" altLang="en-US" dirty="0">
                  <a:solidFill>
                    <a:schemeClr val="tx1"/>
                  </a:solidFill>
                </a:rPr>
                <a:t>调用</a:t>
              </a:r>
              <a:endParaRPr lang="en-US" altLang="zh-CN" dirty="0">
                <a:solidFill>
                  <a:schemeClr val="tx1"/>
                </a:solidFill>
              </a:endParaRPr>
            </a:p>
            <a:p>
              <a:pPr algn="ctr"/>
              <a:r>
                <a:rPr lang="zh-CN" altLang="en-US" dirty="0">
                  <a:solidFill>
                    <a:schemeClr val="tx1"/>
                  </a:solidFill>
                </a:rPr>
                <a:t> </a:t>
              </a:r>
              <a:r>
                <a:rPr lang="en-US" altLang="zh-CN" dirty="0" err="1">
                  <a:solidFill>
                    <a:schemeClr val="tx1"/>
                  </a:solidFill>
                </a:rPr>
                <a:t>Storage.Alloc</a:t>
              </a:r>
              <a:r>
                <a:rPr lang="en-US" altLang="zh-CN" dirty="0">
                  <a:solidFill>
                    <a:schemeClr val="tx1"/>
                  </a:solidFill>
                </a:rPr>
                <a:t>() </a:t>
              </a:r>
              <a:r>
                <a:rPr lang="zh-CN" altLang="en-US" dirty="0" smtClean="0">
                  <a:solidFill>
                    <a:schemeClr val="tx1"/>
                  </a:solidFill>
                </a:rPr>
                <a:t>分配</a:t>
              </a:r>
              <a:endParaRPr lang="en-US" altLang="zh-CN" dirty="0">
                <a:solidFill>
                  <a:schemeClr val="tx1"/>
                </a:solidFill>
              </a:endParaRPr>
            </a:p>
          </p:txBody>
        </p:sp>
      </p:grpSp>
      <p:grpSp>
        <p:nvGrpSpPr>
          <p:cNvPr id="33" name="组合 32"/>
          <p:cNvGrpSpPr/>
          <p:nvPr/>
        </p:nvGrpSpPr>
        <p:grpSpPr>
          <a:xfrm>
            <a:off x="599200" y="4188221"/>
            <a:ext cx="7933240" cy="2265115"/>
            <a:chOff x="599200" y="4188221"/>
            <a:chExt cx="7933240" cy="2265115"/>
          </a:xfrm>
        </p:grpSpPr>
        <p:sp>
          <p:nvSpPr>
            <p:cNvPr id="9" name="矩形 8"/>
            <p:cNvSpPr/>
            <p:nvPr/>
          </p:nvSpPr>
          <p:spPr>
            <a:xfrm>
              <a:off x="599200" y="4725144"/>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Resource</a:t>
              </a:r>
            </a:p>
            <a:p>
              <a:pPr algn="ctr"/>
              <a:r>
                <a:rPr lang="zh-CN" altLang="en-US" dirty="0" smtClean="0">
                  <a:solidFill>
                    <a:schemeClr val="tx1"/>
                  </a:solidFill>
                </a:rPr>
                <a:t>推理时动态分配</a:t>
              </a:r>
              <a:endParaRPr lang="en-US" altLang="zh-CN" dirty="0" smtClean="0">
                <a:solidFill>
                  <a:schemeClr val="tx1"/>
                </a:solidFill>
              </a:endParaRPr>
            </a:p>
          </p:txBody>
        </p:sp>
        <p:sp>
          <p:nvSpPr>
            <p:cNvPr id="13" name="文本框 12"/>
            <p:cNvSpPr txBox="1"/>
            <p:nvPr/>
          </p:nvSpPr>
          <p:spPr>
            <a:xfrm>
              <a:off x="964602" y="4188221"/>
              <a:ext cx="1296144" cy="369332"/>
            </a:xfrm>
            <a:prstGeom prst="rect">
              <a:avLst/>
            </a:prstGeom>
            <a:noFill/>
          </p:spPr>
          <p:txBody>
            <a:bodyPr wrap="square" rtlCol="0">
              <a:spAutoFit/>
            </a:bodyPr>
            <a:lstStyle/>
            <a:p>
              <a:r>
                <a:rPr lang="zh-CN" altLang="en-US" b="1" dirty="0" smtClean="0"/>
                <a:t>临时存储 </a:t>
              </a:r>
              <a:endParaRPr lang="zh-CN" altLang="en-US" b="1" dirty="0"/>
            </a:p>
          </p:txBody>
        </p:sp>
        <p:sp>
          <p:nvSpPr>
            <p:cNvPr id="25" name="文本框 24"/>
            <p:cNvSpPr txBox="1"/>
            <p:nvPr/>
          </p:nvSpPr>
          <p:spPr>
            <a:xfrm>
              <a:off x="2440481" y="4942038"/>
              <a:ext cx="2520280" cy="1200329"/>
            </a:xfrm>
            <a:prstGeom prst="rect">
              <a:avLst/>
            </a:prstGeom>
            <a:noFill/>
          </p:spPr>
          <p:txBody>
            <a:bodyPr wrap="square" rtlCol="0">
              <a:spAutoFit/>
            </a:bodyPr>
            <a:lstStyle/>
            <a:p>
              <a:pPr algn="ctr"/>
              <a:r>
                <a:rPr lang="zh-CN" altLang="en-US" dirty="0"/>
                <a:t>运行</a:t>
              </a:r>
              <a:r>
                <a:rPr lang="zh-CN" altLang="en-US" dirty="0" smtClean="0"/>
                <a:t>时注册</a:t>
              </a:r>
              <a:endParaRPr lang="en-US" altLang="zh-CN" dirty="0" smtClean="0"/>
            </a:p>
            <a:p>
              <a:pPr algn="ctr"/>
              <a:r>
                <a:rPr lang="zh-CN" altLang="en-US" dirty="0" smtClean="0"/>
                <a:t>推理</a:t>
              </a:r>
              <a:r>
                <a:rPr lang="en-US" altLang="zh-CN" dirty="0" smtClean="0"/>
                <a:t>OP</a:t>
              </a:r>
              <a:r>
                <a:rPr lang="zh-CN" altLang="en-US" dirty="0" smtClean="0"/>
                <a:t>有需要时检查</a:t>
              </a:r>
              <a:endParaRPr lang="en-US" altLang="zh-CN" dirty="0"/>
            </a:p>
            <a:p>
              <a:pPr algn="ctr"/>
              <a:r>
                <a:rPr lang="zh-CN" altLang="en-US" dirty="0" smtClean="0"/>
                <a:t>是否开辟，已开空间是否足够</a:t>
              </a:r>
              <a:endParaRPr lang="en-US" altLang="zh-CN" dirty="0" smtClean="0"/>
            </a:p>
          </p:txBody>
        </p:sp>
        <p:sp>
          <p:nvSpPr>
            <p:cNvPr id="26" name="右箭头 25"/>
            <p:cNvSpPr/>
            <p:nvPr/>
          </p:nvSpPr>
          <p:spPr>
            <a:xfrm rot="19757921">
              <a:off x="4529998" y="4617567"/>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右箭头 26"/>
            <p:cNvSpPr/>
            <p:nvPr/>
          </p:nvSpPr>
          <p:spPr>
            <a:xfrm rot="2657689">
              <a:off x="4542588" y="5926028"/>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334656" y="6084004"/>
              <a:ext cx="432048" cy="369332"/>
            </a:xfrm>
            <a:prstGeom prst="rect">
              <a:avLst/>
            </a:prstGeom>
            <a:noFill/>
          </p:spPr>
          <p:txBody>
            <a:bodyPr wrap="square" rtlCol="0">
              <a:spAutoFit/>
            </a:bodyPr>
            <a:lstStyle/>
            <a:p>
              <a:pPr algn="ctr"/>
              <a:r>
                <a:rPr lang="zh-CN" altLang="en-US" dirty="0" smtClean="0"/>
                <a:t>否</a:t>
              </a:r>
              <a:endParaRPr lang="en-US" altLang="zh-CN" dirty="0" smtClean="0"/>
            </a:p>
          </p:txBody>
        </p:sp>
        <p:sp>
          <p:nvSpPr>
            <p:cNvPr id="29" name="文本框 28"/>
            <p:cNvSpPr txBox="1"/>
            <p:nvPr/>
          </p:nvSpPr>
          <p:spPr>
            <a:xfrm>
              <a:off x="4334656" y="4401442"/>
              <a:ext cx="432048" cy="369332"/>
            </a:xfrm>
            <a:prstGeom prst="rect">
              <a:avLst/>
            </a:prstGeom>
            <a:noFill/>
          </p:spPr>
          <p:txBody>
            <a:bodyPr wrap="square" rtlCol="0">
              <a:spAutoFit/>
            </a:bodyPr>
            <a:lstStyle/>
            <a:p>
              <a:pPr algn="ctr"/>
              <a:r>
                <a:rPr lang="zh-CN" altLang="en-US" dirty="0" smtClean="0"/>
                <a:t>是</a:t>
              </a:r>
              <a:endParaRPr lang="en-US" altLang="zh-CN" dirty="0" smtClean="0"/>
            </a:p>
          </p:txBody>
        </p:sp>
        <p:sp>
          <p:nvSpPr>
            <p:cNvPr id="30" name="矩形 29"/>
            <p:cNvSpPr/>
            <p:nvPr/>
          </p:nvSpPr>
          <p:spPr>
            <a:xfrm>
              <a:off x="5105775" y="4293531"/>
              <a:ext cx="3426665" cy="853247"/>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继续使用已分配的内存空间</a:t>
              </a:r>
              <a:endParaRPr lang="en-US" altLang="zh-CN" dirty="0">
                <a:solidFill>
                  <a:schemeClr val="tx1"/>
                </a:solidFill>
              </a:endParaRPr>
            </a:p>
          </p:txBody>
        </p:sp>
        <p:sp>
          <p:nvSpPr>
            <p:cNvPr id="31" name="矩形 30"/>
            <p:cNvSpPr/>
            <p:nvPr/>
          </p:nvSpPr>
          <p:spPr>
            <a:xfrm>
              <a:off x="5104522" y="5504653"/>
              <a:ext cx="3426665" cy="853247"/>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析构原先开辟的，大小不足的空间，重新开辟更大的合适空间</a:t>
              </a:r>
              <a:endParaRPr lang="en-US" altLang="zh-CN" dirty="0">
                <a:solidFill>
                  <a:schemeClr val="tx1"/>
                </a:solidFill>
              </a:endParaRPr>
            </a:p>
          </p:txBody>
        </p:sp>
      </p:grpSp>
    </p:spTree>
    <p:extLst>
      <p:ext uri="{BB962C8B-B14F-4D97-AF65-F5344CB8AC3E}">
        <p14:creationId xmlns:p14="http://schemas.microsoft.com/office/powerpoint/2010/main" val="3158874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a:lnSpc>
                <a:spcPct val="200000"/>
              </a:lnSpc>
            </a:pPr>
            <a:r>
              <a:rPr lang="zh-CN" altLang="en-US" sz="2400" b="1" dirty="0" smtClean="0">
                <a:solidFill>
                  <a:srgbClr val="FF0000"/>
                </a:solidFill>
              </a:rPr>
              <a:t>优点与新进展</a:t>
            </a:r>
            <a:endParaRPr lang="en-US" altLang="zh-CN" sz="2400" b="1" dirty="0" smtClean="0">
              <a:solidFill>
                <a:srgbClr val="FF0000"/>
              </a:solidFill>
            </a:endParaRPr>
          </a:p>
          <a:p>
            <a:pPr>
              <a:lnSpc>
                <a:spcPct val="200000"/>
              </a:lnSpc>
            </a:pPr>
            <a:r>
              <a:rPr lang="zh-CN" altLang="en-US" sz="2400" dirty="0"/>
              <a:t>编译</a:t>
            </a:r>
            <a:endParaRPr lang="en-US" altLang="zh-CN" sz="2400" dirty="0" smtClean="0"/>
          </a:p>
          <a:p>
            <a:pPr>
              <a:lnSpc>
                <a:spcPct val="200000"/>
              </a:lnSpc>
            </a:pPr>
            <a:r>
              <a:rPr lang="zh-CN" altLang="en-US" sz="2400" dirty="0" smtClean="0"/>
              <a:t>构图与</a:t>
            </a:r>
            <a:r>
              <a:rPr lang="en-US" altLang="zh-CN" sz="2400" dirty="0" smtClean="0"/>
              <a:t>Pass</a:t>
            </a:r>
          </a:p>
          <a:p>
            <a:pPr>
              <a:lnSpc>
                <a:spcPct val="200000"/>
              </a:lnSpc>
            </a:pPr>
            <a:r>
              <a:rPr lang="zh-CN" altLang="en-US" sz="2400" dirty="0" smtClean="0"/>
              <a:t>存储管理</a:t>
            </a:r>
            <a:endParaRPr lang="en-US" altLang="zh-CN" sz="2400" dirty="0" smtClean="0"/>
          </a:p>
          <a:p>
            <a:pPr>
              <a:lnSpc>
                <a:spcPct val="200000"/>
              </a:lnSpc>
            </a:pPr>
            <a:r>
              <a:rPr lang="en-US" altLang="zh-CN" sz="2400" dirty="0" smtClean="0"/>
              <a:t>OP</a:t>
            </a:r>
            <a:r>
              <a:rPr lang="zh-CN" altLang="en-US" sz="2400" dirty="0" smtClean="0"/>
              <a:t>格式</a:t>
            </a:r>
            <a:r>
              <a:rPr lang="en-US" altLang="zh-CN" sz="2400" dirty="0" smtClean="0"/>
              <a:t> </a:t>
            </a:r>
          </a:p>
          <a:p>
            <a:pPr>
              <a:lnSpc>
                <a:spcPct val="200000"/>
              </a:lnSpc>
            </a:pPr>
            <a:r>
              <a:rPr lang="zh-CN" altLang="en-US" sz="2400" dirty="0" smtClean="0"/>
              <a:t>实现新</a:t>
            </a:r>
            <a:r>
              <a:rPr lang="en-US" altLang="zh-CN" sz="2400" dirty="0" smtClean="0"/>
              <a:t>OP</a:t>
            </a:r>
            <a:endParaRPr lang="en-US" altLang="zh-CN" sz="2800" dirty="0"/>
          </a:p>
        </p:txBody>
      </p:sp>
      <p:sp>
        <p:nvSpPr>
          <p:cNvPr id="6" name="页脚占位符 5"/>
          <p:cNvSpPr>
            <a:spLocks noGrp="1"/>
          </p:cNvSpPr>
          <p:nvPr>
            <p:ph type="ftr" sz="quarter" idx="10"/>
          </p:nvPr>
        </p:nvSpPr>
        <p:spPr/>
        <p:txBody>
          <a:bodyPr/>
          <a:lstStyle/>
          <a:p>
            <a:fld id="{41D725FC-FA3A-4A43-B1CA-3321E0F46AC4}" type="slidenum">
              <a:rPr lang="zh-CN" altLang="en-US" smtClean="0"/>
              <a:t>2</a:t>
            </a:fld>
            <a:endParaRPr lang="zh-CN" altLang="en-US" dirty="0"/>
          </a:p>
        </p:txBody>
      </p:sp>
      <p:sp>
        <p:nvSpPr>
          <p:cNvPr id="10" name="标题 1"/>
          <p:cNvSpPr>
            <a:spLocks noGrp="1"/>
          </p:cNvSpPr>
          <p:nvPr>
            <p:ph type="title"/>
          </p:nvPr>
        </p:nvSpPr>
        <p:spPr>
          <a:xfrm>
            <a:off x="323528" y="260648"/>
            <a:ext cx="2448272" cy="562074"/>
          </a:xfrm>
          <a:noFill/>
          <a:ln w="28575">
            <a:noFill/>
          </a:ln>
        </p:spPr>
        <p:txBody>
          <a:bodyPr/>
          <a:lstStyle/>
          <a:p>
            <a:r>
              <a:rPr lang="zh-CN" altLang="en-US" dirty="0" smtClean="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目 录</a:t>
            </a:r>
            <a:endParaRPr lang="zh-CN" altLang="en-US"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668080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存储管理</a:t>
            </a:r>
            <a:endPar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en-US" altLang="zh-CN" sz="1600" dirty="0" smtClean="0"/>
              <a:t>Storage </a:t>
            </a:r>
            <a:r>
              <a:rPr lang="zh-CN" altLang="en-US" sz="1600" dirty="0" smtClean="0"/>
              <a:t>模块</a:t>
            </a:r>
            <a:r>
              <a:rPr lang="en-US" altLang="zh-CN" sz="1600" dirty="0"/>
              <a:t> </a:t>
            </a:r>
            <a:r>
              <a:rPr lang="en-US" altLang="zh-CN" sz="1600" dirty="0" smtClean="0"/>
              <a:t>– </a:t>
            </a:r>
            <a:r>
              <a:rPr lang="zh-CN" altLang="en-US" sz="1600" dirty="0" smtClean="0"/>
              <a:t>内存分配</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20</a:t>
            </a:fld>
            <a:endParaRPr lang="zh-CN" altLang="en-US" dirty="0"/>
          </a:p>
        </p:txBody>
      </p:sp>
      <p:sp>
        <p:nvSpPr>
          <p:cNvPr id="5" name="矩形 4"/>
          <p:cNvSpPr/>
          <p:nvPr/>
        </p:nvSpPr>
        <p:spPr>
          <a:xfrm>
            <a:off x="313184" y="3121397"/>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Storage</a:t>
            </a:r>
            <a:endParaRPr lang="zh-CN" altLang="en-US" dirty="0">
              <a:solidFill>
                <a:schemeClr val="tx1"/>
              </a:solidFill>
            </a:endParaRPr>
          </a:p>
        </p:txBody>
      </p:sp>
      <p:sp>
        <p:nvSpPr>
          <p:cNvPr id="7" name="矩形 6"/>
          <p:cNvSpPr/>
          <p:nvPr/>
        </p:nvSpPr>
        <p:spPr>
          <a:xfrm>
            <a:off x="3515591" y="1772816"/>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NaiveStorageManager</a:t>
            </a:r>
            <a:endParaRPr lang="zh-CN" altLang="en-US" dirty="0">
              <a:solidFill>
                <a:schemeClr val="tx1"/>
              </a:solidFill>
            </a:endParaRPr>
          </a:p>
        </p:txBody>
      </p:sp>
      <p:sp>
        <p:nvSpPr>
          <p:cNvPr id="8" name="矩形 7"/>
          <p:cNvSpPr/>
          <p:nvPr/>
        </p:nvSpPr>
        <p:spPr>
          <a:xfrm>
            <a:off x="3515591" y="4669570"/>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GPUPooledStorageManager</a:t>
            </a:r>
            <a:endParaRPr lang="zh-CN" altLang="en-US" dirty="0">
              <a:solidFill>
                <a:schemeClr val="tx1"/>
              </a:solidFill>
            </a:endParaRPr>
          </a:p>
        </p:txBody>
      </p:sp>
      <p:sp>
        <p:nvSpPr>
          <p:cNvPr id="9" name="右箭头 8"/>
          <p:cNvSpPr/>
          <p:nvPr/>
        </p:nvSpPr>
        <p:spPr>
          <a:xfrm rot="2649771">
            <a:off x="2624678" y="4453547"/>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9029354">
            <a:off x="2696337" y="2596819"/>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85267" y="2200602"/>
            <a:ext cx="1569934" cy="646331"/>
          </a:xfrm>
          <a:prstGeom prst="rect">
            <a:avLst/>
          </a:prstGeom>
          <a:noFill/>
        </p:spPr>
        <p:txBody>
          <a:bodyPr wrap="square" rtlCol="0">
            <a:spAutoFit/>
          </a:bodyPr>
          <a:lstStyle/>
          <a:p>
            <a:pPr algn="ctr"/>
            <a:r>
              <a:rPr lang="en-US" altLang="zh-CN" dirty="0" smtClean="0"/>
              <a:t>X86, ARM </a:t>
            </a:r>
            <a:r>
              <a:rPr lang="en-US" altLang="zh-CN" b="1" dirty="0" smtClean="0">
                <a:solidFill>
                  <a:srgbClr val="FF0000"/>
                </a:solidFill>
              </a:rPr>
              <a:t>CPU</a:t>
            </a:r>
          </a:p>
        </p:txBody>
      </p:sp>
      <p:sp>
        <p:nvSpPr>
          <p:cNvPr id="12" name="文本框 11"/>
          <p:cNvSpPr txBox="1"/>
          <p:nvPr/>
        </p:nvSpPr>
        <p:spPr>
          <a:xfrm>
            <a:off x="1513608" y="4632846"/>
            <a:ext cx="1569934" cy="646331"/>
          </a:xfrm>
          <a:prstGeom prst="rect">
            <a:avLst/>
          </a:prstGeom>
          <a:noFill/>
        </p:spPr>
        <p:txBody>
          <a:bodyPr wrap="square" rtlCol="0">
            <a:spAutoFit/>
          </a:bodyPr>
          <a:lstStyle/>
          <a:p>
            <a:pPr algn="ctr"/>
            <a:r>
              <a:rPr lang="en-US" altLang="zh-CN" dirty="0" smtClean="0"/>
              <a:t>CUDA </a:t>
            </a:r>
          </a:p>
          <a:p>
            <a:pPr algn="ctr"/>
            <a:r>
              <a:rPr lang="en-US" altLang="zh-CN" b="1" dirty="0" smtClean="0">
                <a:solidFill>
                  <a:srgbClr val="FF0000"/>
                </a:solidFill>
              </a:rPr>
              <a:t>GPU</a:t>
            </a:r>
          </a:p>
        </p:txBody>
      </p:sp>
      <p:sp>
        <p:nvSpPr>
          <p:cNvPr id="13" name="文本框 12"/>
          <p:cNvSpPr txBox="1"/>
          <p:nvPr/>
        </p:nvSpPr>
        <p:spPr>
          <a:xfrm>
            <a:off x="5580112" y="5024964"/>
            <a:ext cx="2520280" cy="369332"/>
          </a:xfrm>
          <a:prstGeom prst="rect">
            <a:avLst/>
          </a:prstGeom>
          <a:noFill/>
        </p:spPr>
        <p:txBody>
          <a:bodyPr wrap="square" rtlCol="0">
            <a:spAutoFit/>
          </a:bodyPr>
          <a:lstStyle/>
          <a:p>
            <a:pPr algn="ctr"/>
            <a:r>
              <a:rPr lang="zh-CN" altLang="en-US" dirty="0" smtClean="0"/>
              <a:t>分配显存，支持复用</a:t>
            </a:r>
            <a:endParaRPr lang="en-US" altLang="zh-CN" dirty="0" smtClean="0"/>
          </a:p>
        </p:txBody>
      </p:sp>
      <p:sp>
        <p:nvSpPr>
          <p:cNvPr id="14" name="文本框 13"/>
          <p:cNvSpPr txBox="1"/>
          <p:nvPr/>
        </p:nvSpPr>
        <p:spPr>
          <a:xfrm>
            <a:off x="5580112" y="1910184"/>
            <a:ext cx="2520280" cy="923330"/>
          </a:xfrm>
          <a:prstGeom prst="rect">
            <a:avLst/>
          </a:prstGeom>
          <a:noFill/>
        </p:spPr>
        <p:txBody>
          <a:bodyPr wrap="square" rtlCol="0">
            <a:spAutoFit/>
          </a:bodyPr>
          <a:lstStyle/>
          <a:p>
            <a:pPr algn="ctr"/>
            <a:r>
              <a:rPr lang="zh-CN" altLang="en-US" dirty="0" smtClean="0"/>
              <a:t>分配内存，首地址对齐</a:t>
            </a:r>
            <a:endParaRPr lang="en-US" altLang="zh-CN" dirty="0" smtClean="0"/>
          </a:p>
          <a:p>
            <a:pPr algn="ctr"/>
            <a:r>
              <a:rPr lang="en-US" altLang="zh-CN" dirty="0" smtClean="0"/>
              <a:t>Alignment_ = 16</a:t>
            </a:r>
          </a:p>
          <a:p>
            <a:pPr algn="ctr"/>
            <a:r>
              <a:rPr lang="zh-CN" altLang="en-US" dirty="0"/>
              <a:t>暂不</a:t>
            </a:r>
            <a:r>
              <a:rPr lang="zh-CN" altLang="en-US" dirty="0" smtClean="0"/>
              <a:t>支持复用</a:t>
            </a:r>
            <a:endParaRPr lang="en-US" altLang="zh-CN" dirty="0" smtClean="0"/>
          </a:p>
        </p:txBody>
      </p:sp>
    </p:spTree>
    <p:extLst>
      <p:ext uri="{BB962C8B-B14F-4D97-AF65-F5344CB8AC3E}">
        <p14:creationId xmlns:p14="http://schemas.microsoft.com/office/powerpoint/2010/main" val="315461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存储管理</a:t>
            </a:r>
            <a:endPar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en-US" altLang="zh-CN" sz="1600" dirty="0" smtClean="0"/>
              <a:t>Storage </a:t>
            </a:r>
            <a:r>
              <a:rPr lang="zh-CN" altLang="en-US" sz="1600" dirty="0" smtClean="0"/>
              <a:t>模块</a:t>
            </a:r>
            <a:r>
              <a:rPr lang="en-US" altLang="zh-CN" sz="1600" dirty="0"/>
              <a:t> </a:t>
            </a:r>
            <a:r>
              <a:rPr lang="en-US" altLang="zh-CN" sz="1600" dirty="0" smtClean="0"/>
              <a:t>– </a:t>
            </a:r>
            <a:r>
              <a:rPr lang="zh-CN" altLang="en-US" sz="1600" dirty="0" smtClean="0"/>
              <a:t>内存释放</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21</a:t>
            </a:fld>
            <a:endParaRPr lang="zh-CN" altLang="en-US" dirty="0"/>
          </a:p>
        </p:txBody>
      </p:sp>
      <p:sp>
        <p:nvSpPr>
          <p:cNvPr id="5" name="矩形 4"/>
          <p:cNvSpPr/>
          <p:nvPr/>
        </p:nvSpPr>
        <p:spPr>
          <a:xfrm>
            <a:off x="313184" y="3121397"/>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Storage</a:t>
            </a:r>
            <a:endParaRPr lang="zh-CN" altLang="en-US" dirty="0">
              <a:solidFill>
                <a:schemeClr val="tx1"/>
              </a:solidFill>
            </a:endParaRPr>
          </a:p>
        </p:txBody>
      </p:sp>
      <p:sp>
        <p:nvSpPr>
          <p:cNvPr id="7" name="矩形 6"/>
          <p:cNvSpPr/>
          <p:nvPr/>
        </p:nvSpPr>
        <p:spPr>
          <a:xfrm>
            <a:off x="3515591" y="1772816"/>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NaiveStorageManager</a:t>
            </a:r>
            <a:endParaRPr lang="zh-CN" altLang="en-US" dirty="0">
              <a:solidFill>
                <a:schemeClr val="tx1"/>
              </a:solidFill>
            </a:endParaRPr>
          </a:p>
        </p:txBody>
      </p:sp>
      <p:sp>
        <p:nvSpPr>
          <p:cNvPr id="8" name="矩形 7"/>
          <p:cNvSpPr/>
          <p:nvPr/>
        </p:nvSpPr>
        <p:spPr>
          <a:xfrm>
            <a:off x="3515591" y="4669570"/>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GPUPooledStorageManager</a:t>
            </a:r>
            <a:endParaRPr lang="zh-CN" altLang="en-US" dirty="0">
              <a:solidFill>
                <a:schemeClr val="tx1"/>
              </a:solidFill>
            </a:endParaRPr>
          </a:p>
        </p:txBody>
      </p:sp>
      <p:sp>
        <p:nvSpPr>
          <p:cNvPr id="9" name="右箭头 8"/>
          <p:cNvSpPr/>
          <p:nvPr/>
        </p:nvSpPr>
        <p:spPr>
          <a:xfrm rot="2649771">
            <a:off x="2624678" y="4453547"/>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9029354">
            <a:off x="2696337" y="2596819"/>
            <a:ext cx="499214"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85267" y="2200602"/>
            <a:ext cx="1569934" cy="646331"/>
          </a:xfrm>
          <a:prstGeom prst="rect">
            <a:avLst/>
          </a:prstGeom>
          <a:noFill/>
        </p:spPr>
        <p:txBody>
          <a:bodyPr wrap="square" rtlCol="0">
            <a:spAutoFit/>
          </a:bodyPr>
          <a:lstStyle/>
          <a:p>
            <a:pPr algn="ctr"/>
            <a:r>
              <a:rPr lang="en-US" altLang="zh-CN" dirty="0" smtClean="0"/>
              <a:t>X86, ARM </a:t>
            </a:r>
            <a:r>
              <a:rPr lang="en-US" altLang="zh-CN" b="1" dirty="0" smtClean="0">
                <a:solidFill>
                  <a:srgbClr val="FF0000"/>
                </a:solidFill>
              </a:rPr>
              <a:t>CPU</a:t>
            </a:r>
          </a:p>
        </p:txBody>
      </p:sp>
      <p:sp>
        <p:nvSpPr>
          <p:cNvPr id="12" name="文本框 11"/>
          <p:cNvSpPr txBox="1"/>
          <p:nvPr/>
        </p:nvSpPr>
        <p:spPr>
          <a:xfrm>
            <a:off x="1513608" y="4632846"/>
            <a:ext cx="1569934" cy="646331"/>
          </a:xfrm>
          <a:prstGeom prst="rect">
            <a:avLst/>
          </a:prstGeom>
          <a:noFill/>
        </p:spPr>
        <p:txBody>
          <a:bodyPr wrap="square" rtlCol="0">
            <a:spAutoFit/>
          </a:bodyPr>
          <a:lstStyle/>
          <a:p>
            <a:pPr algn="ctr"/>
            <a:r>
              <a:rPr lang="en-US" altLang="zh-CN" dirty="0" smtClean="0"/>
              <a:t>CUDA </a:t>
            </a:r>
          </a:p>
          <a:p>
            <a:pPr algn="ctr"/>
            <a:r>
              <a:rPr lang="en-US" altLang="zh-CN" b="1" dirty="0" smtClean="0">
                <a:solidFill>
                  <a:srgbClr val="FF0000"/>
                </a:solidFill>
              </a:rPr>
              <a:t>GPU</a:t>
            </a:r>
          </a:p>
        </p:txBody>
      </p:sp>
      <p:sp>
        <p:nvSpPr>
          <p:cNvPr id="13" name="文本框 12"/>
          <p:cNvSpPr txBox="1"/>
          <p:nvPr/>
        </p:nvSpPr>
        <p:spPr>
          <a:xfrm>
            <a:off x="5484393" y="4549361"/>
            <a:ext cx="3418431" cy="1200329"/>
          </a:xfrm>
          <a:prstGeom prst="rect">
            <a:avLst/>
          </a:prstGeom>
          <a:noFill/>
        </p:spPr>
        <p:txBody>
          <a:bodyPr wrap="square" rtlCol="0">
            <a:spAutoFit/>
          </a:bodyPr>
          <a:lstStyle/>
          <a:p>
            <a:pPr algn="ctr"/>
            <a:r>
              <a:rPr lang="en-US" altLang="zh-CN" dirty="0" smtClean="0"/>
              <a:t>Free </a:t>
            </a:r>
            <a:r>
              <a:rPr lang="zh-CN" altLang="en-US" dirty="0" smtClean="0"/>
              <a:t>释放占有的内存空间，返还给内存池</a:t>
            </a:r>
            <a:endParaRPr lang="en-US" altLang="zh-CN" dirty="0" smtClean="0"/>
          </a:p>
          <a:p>
            <a:pPr algn="ctr"/>
            <a:r>
              <a:rPr lang="en-US" altLang="zh-CN" dirty="0" err="1" smtClean="0"/>
              <a:t>DirectFree</a:t>
            </a:r>
            <a:r>
              <a:rPr lang="en-US" altLang="zh-CN" dirty="0" smtClean="0"/>
              <a:t> </a:t>
            </a:r>
            <a:r>
              <a:rPr lang="zh-CN" altLang="en-US" dirty="0" smtClean="0"/>
              <a:t>直接释放内存空间</a:t>
            </a:r>
            <a:endParaRPr lang="en-US" altLang="zh-CN" dirty="0" smtClean="0"/>
          </a:p>
          <a:p>
            <a:pPr algn="ctr"/>
            <a:r>
              <a:rPr lang="zh-CN" altLang="en-US" dirty="0" smtClean="0"/>
              <a:t>退出网络时释放所有内存空间</a:t>
            </a:r>
            <a:endParaRPr lang="en-US" altLang="zh-CN" dirty="0" smtClean="0"/>
          </a:p>
        </p:txBody>
      </p:sp>
      <p:sp>
        <p:nvSpPr>
          <p:cNvPr id="14" name="文本框 13"/>
          <p:cNvSpPr txBox="1"/>
          <p:nvPr/>
        </p:nvSpPr>
        <p:spPr>
          <a:xfrm>
            <a:off x="5580112" y="1910184"/>
            <a:ext cx="2520280" cy="923330"/>
          </a:xfrm>
          <a:prstGeom prst="rect">
            <a:avLst/>
          </a:prstGeom>
          <a:noFill/>
        </p:spPr>
        <p:txBody>
          <a:bodyPr wrap="square" rtlCol="0">
            <a:spAutoFit/>
          </a:bodyPr>
          <a:lstStyle/>
          <a:p>
            <a:pPr algn="ctr"/>
            <a:r>
              <a:rPr lang="en-US" altLang="zh-CN" dirty="0" smtClean="0"/>
              <a:t>Free, </a:t>
            </a:r>
            <a:r>
              <a:rPr lang="en-US" altLang="zh-CN" dirty="0" err="1" smtClean="0"/>
              <a:t>DirectFree</a:t>
            </a:r>
            <a:r>
              <a:rPr lang="en-US" altLang="zh-CN" dirty="0" smtClean="0"/>
              <a:t> </a:t>
            </a:r>
            <a:r>
              <a:rPr lang="zh-CN" altLang="en-US" dirty="0" smtClean="0"/>
              <a:t>功能相同，退出网络时一次性释放</a:t>
            </a:r>
            <a:endParaRPr lang="en-US" altLang="zh-CN" dirty="0" smtClean="0"/>
          </a:p>
        </p:txBody>
      </p:sp>
    </p:spTree>
    <p:extLst>
      <p:ext uri="{BB962C8B-B14F-4D97-AF65-F5344CB8AC3E}">
        <p14:creationId xmlns:p14="http://schemas.microsoft.com/office/powerpoint/2010/main" val="2136187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a:lnSpc>
                <a:spcPct val="200000"/>
              </a:lnSpc>
            </a:pPr>
            <a:r>
              <a:rPr lang="zh-CN" altLang="en-US" sz="2400" dirty="0" smtClean="0"/>
              <a:t>优点与新进展</a:t>
            </a:r>
            <a:endParaRPr lang="en-US" altLang="zh-CN" sz="2400" dirty="0" smtClean="0"/>
          </a:p>
          <a:p>
            <a:pPr>
              <a:lnSpc>
                <a:spcPct val="200000"/>
              </a:lnSpc>
            </a:pPr>
            <a:r>
              <a:rPr lang="zh-CN" altLang="en-US" sz="2400" dirty="0"/>
              <a:t>编译</a:t>
            </a:r>
            <a:endParaRPr lang="en-US" altLang="zh-CN" sz="2400" dirty="0" smtClean="0"/>
          </a:p>
          <a:p>
            <a:pPr>
              <a:lnSpc>
                <a:spcPct val="200000"/>
              </a:lnSpc>
            </a:pPr>
            <a:r>
              <a:rPr lang="zh-CN" altLang="en-US" sz="2400" dirty="0" smtClean="0"/>
              <a:t>构图与</a:t>
            </a:r>
            <a:r>
              <a:rPr lang="en-US" altLang="zh-CN" sz="2400" dirty="0" smtClean="0"/>
              <a:t>Pass</a:t>
            </a:r>
          </a:p>
          <a:p>
            <a:pPr>
              <a:lnSpc>
                <a:spcPct val="200000"/>
              </a:lnSpc>
            </a:pPr>
            <a:r>
              <a:rPr lang="zh-CN" altLang="en-US" sz="2400" dirty="0" smtClean="0"/>
              <a:t>存储管理</a:t>
            </a:r>
            <a:endParaRPr lang="en-US" altLang="zh-CN" sz="2400" dirty="0" smtClean="0"/>
          </a:p>
          <a:p>
            <a:pPr>
              <a:lnSpc>
                <a:spcPct val="200000"/>
              </a:lnSpc>
            </a:pPr>
            <a:r>
              <a:rPr lang="en-US" altLang="zh-CN" sz="2400" b="1" dirty="0" smtClean="0">
                <a:solidFill>
                  <a:srgbClr val="FF0000"/>
                </a:solidFill>
              </a:rPr>
              <a:t>OP</a:t>
            </a:r>
            <a:r>
              <a:rPr lang="zh-CN" altLang="en-US" sz="2400" b="1" dirty="0" smtClean="0">
                <a:solidFill>
                  <a:srgbClr val="FF0000"/>
                </a:solidFill>
              </a:rPr>
              <a:t>格式</a:t>
            </a:r>
            <a:endParaRPr lang="en-US" altLang="zh-CN" sz="2400" b="1" dirty="0" smtClean="0">
              <a:solidFill>
                <a:srgbClr val="FF0000"/>
              </a:solidFill>
            </a:endParaRPr>
          </a:p>
          <a:p>
            <a:pPr>
              <a:lnSpc>
                <a:spcPct val="200000"/>
              </a:lnSpc>
            </a:pPr>
            <a:r>
              <a:rPr lang="zh-CN" altLang="en-US" sz="2400" dirty="0" smtClean="0"/>
              <a:t>实现新</a:t>
            </a:r>
            <a:r>
              <a:rPr lang="en-US" altLang="zh-CN" sz="2400" dirty="0" smtClean="0"/>
              <a:t>OP</a:t>
            </a:r>
            <a:endParaRPr lang="en-US" altLang="zh-CN" sz="2800" dirty="0"/>
          </a:p>
        </p:txBody>
      </p:sp>
      <p:sp>
        <p:nvSpPr>
          <p:cNvPr id="6" name="页脚占位符 5"/>
          <p:cNvSpPr>
            <a:spLocks noGrp="1"/>
          </p:cNvSpPr>
          <p:nvPr>
            <p:ph type="ftr" sz="quarter" idx="10"/>
          </p:nvPr>
        </p:nvSpPr>
        <p:spPr/>
        <p:txBody>
          <a:bodyPr/>
          <a:lstStyle/>
          <a:p>
            <a:fld id="{41D725FC-FA3A-4A43-B1CA-3321E0F46AC4}" type="slidenum">
              <a:rPr lang="zh-CN" altLang="en-US" smtClean="0"/>
              <a:t>22</a:t>
            </a:fld>
            <a:endParaRPr lang="zh-CN" altLang="en-US" dirty="0"/>
          </a:p>
        </p:txBody>
      </p:sp>
      <p:sp>
        <p:nvSpPr>
          <p:cNvPr id="10" name="标题 1"/>
          <p:cNvSpPr>
            <a:spLocks noGrp="1"/>
          </p:cNvSpPr>
          <p:nvPr>
            <p:ph type="title"/>
          </p:nvPr>
        </p:nvSpPr>
        <p:spPr>
          <a:xfrm>
            <a:off x="323528" y="260648"/>
            <a:ext cx="2448272" cy="562074"/>
          </a:xfrm>
          <a:noFill/>
          <a:ln w="28575">
            <a:noFill/>
          </a:ln>
        </p:spPr>
        <p:txBody>
          <a:bodyPr/>
          <a:lstStyle/>
          <a:p>
            <a:r>
              <a:rPr lang="zh-CN" altLang="en-US" dirty="0" smtClean="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目 录</a:t>
            </a:r>
            <a:endParaRPr lang="zh-CN" altLang="en-US"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1929582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算子格式</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en-US" altLang="zh-CN" sz="1600" dirty="0" err="1" smtClean="0"/>
              <a:t>MaxEngine</a:t>
            </a:r>
            <a:r>
              <a:rPr lang="en-US" altLang="zh-CN" sz="1600" dirty="0" smtClean="0"/>
              <a:t>-Lite </a:t>
            </a:r>
            <a:r>
              <a:rPr lang="zh-CN" altLang="en-US" sz="1600" dirty="0" smtClean="0"/>
              <a:t>算子与公版 </a:t>
            </a:r>
            <a:r>
              <a:rPr lang="en-US" altLang="zh-CN" sz="1600" dirty="0" err="1" smtClean="0"/>
              <a:t>MXNet</a:t>
            </a:r>
            <a:r>
              <a:rPr lang="en-US" altLang="zh-CN" sz="1600" dirty="0" smtClean="0"/>
              <a:t> </a:t>
            </a:r>
            <a:r>
              <a:rPr lang="zh-CN" altLang="en-US" sz="1600" dirty="0" smtClean="0"/>
              <a:t>算子的异同</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23</a:t>
            </a:fld>
            <a:endParaRPr lang="zh-CN" altLang="en-US" dirty="0"/>
          </a:p>
        </p:txBody>
      </p:sp>
      <p:sp>
        <p:nvSpPr>
          <p:cNvPr id="4" name="矩形 3"/>
          <p:cNvSpPr/>
          <p:nvPr/>
        </p:nvSpPr>
        <p:spPr>
          <a:xfrm>
            <a:off x="755576" y="3252117"/>
            <a:ext cx="3274625" cy="2862322"/>
          </a:xfrm>
          <a:prstGeom prst="rect">
            <a:avLst/>
          </a:prstGeom>
        </p:spPr>
        <p:txBody>
          <a:bodyPr wrap="square">
            <a:spAutoFit/>
          </a:bodyPr>
          <a:lstStyle/>
          <a:p>
            <a:r>
              <a:rPr lang="zh-CN" altLang="en-US" dirty="0" smtClean="0"/>
              <a:t>优先满足对</a:t>
            </a:r>
            <a:r>
              <a:rPr lang="zh-CN" altLang="en-US" dirty="0"/>
              <a:t>训练自动梯度求解以及大规模分布式系统的</a:t>
            </a:r>
            <a:r>
              <a:rPr lang="zh-CN" altLang="en-US" dirty="0" smtClean="0"/>
              <a:t>支持</a:t>
            </a:r>
            <a:endParaRPr lang="en-US" altLang="zh-CN" dirty="0"/>
          </a:p>
          <a:p>
            <a:endParaRPr lang="en-US" altLang="zh-CN" dirty="0"/>
          </a:p>
          <a:p>
            <a:r>
              <a:rPr lang="zh-CN" altLang="en-US" dirty="0" smtClean="0"/>
              <a:t>设计比较复杂，模板多</a:t>
            </a:r>
            <a:endParaRPr lang="en-US" altLang="zh-CN" dirty="0" smtClean="0"/>
          </a:p>
          <a:p>
            <a:endParaRPr lang="en-US" altLang="zh-CN" dirty="0"/>
          </a:p>
          <a:p>
            <a:endParaRPr lang="en-US" altLang="zh-CN" dirty="0" smtClean="0"/>
          </a:p>
          <a:p>
            <a:r>
              <a:rPr lang="zh-CN" altLang="en-US" dirty="0" smtClean="0"/>
              <a:t>代码可读性，可修改性较差</a:t>
            </a:r>
            <a:endParaRPr lang="en-US" altLang="zh-CN" dirty="0" smtClean="0"/>
          </a:p>
          <a:p>
            <a:endParaRPr lang="en-US" altLang="zh-CN" dirty="0"/>
          </a:p>
          <a:p>
            <a:endParaRPr lang="en-US" altLang="zh-CN" dirty="0"/>
          </a:p>
          <a:p>
            <a:r>
              <a:rPr lang="zh-CN" altLang="en-US" dirty="0" smtClean="0"/>
              <a:t>部分</a:t>
            </a:r>
            <a:r>
              <a:rPr lang="en-US" altLang="zh-CN" dirty="0" smtClean="0"/>
              <a:t>OP</a:t>
            </a:r>
            <a:r>
              <a:rPr lang="zh-CN" altLang="en-US" dirty="0" smtClean="0"/>
              <a:t>所有终端共用一套代码</a:t>
            </a:r>
            <a:endParaRPr lang="en-US" altLang="zh-CN" dirty="0" smtClean="0"/>
          </a:p>
        </p:txBody>
      </p:sp>
      <p:sp>
        <p:nvSpPr>
          <p:cNvPr id="8" name="矩形 7"/>
          <p:cNvSpPr/>
          <p:nvPr/>
        </p:nvSpPr>
        <p:spPr>
          <a:xfrm>
            <a:off x="5796136" y="1844824"/>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MaxEngine</a:t>
            </a:r>
            <a:r>
              <a:rPr lang="en-US" altLang="zh-CN" dirty="0" smtClean="0">
                <a:solidFill>
                  <a:schemeClr val="tx1"/>
                </a:solidFill>
              </a:rPr>
              <a:t> Lite</a:t>
            </a:r>
            <a:endParaRPr lang="zh-CN" altLang="en-US" dirty="0">
              <a:solidFill>
                <a:schemeClr val="tx1"/>
              </a:solidFill>
            </a:endParaRPr>
          </a:p>
        </p:txBody>
      </p:sp>
      <p:sp>
        <p:nvSpPr>
          <p:cNvPr id="9" name="矩形 8"/>
          <p:cNvSpPr/>
          <p:nvPr/>
        </p:nvSpPr>
        <p:spPr>
          <a:xfrm>
            <a:off x="1456784" y="1844824"/>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公版 </a:t>
            </a:r>
            <a:r>
              <a:rPr lang="en-US" altLang="zh-CN" dirty="0" err="1" smtClean="0">
                <a:solidFill>
                  <a:schemeClr val="tx1"/>
                </a:solidFill>
              </a:rPr>
              <a:t>MXNet</a:t>
            </a:r>
            <a:endParaRPr lang="zh-CN" altLang="en-US" dirty="0">
              <a:solidFill>
                <a:schemeClr val="tx1"/>
              </a:solidFill>
            </a:endParaRPr>
          </a:p>
        </p:txBody>
      </p:sp>
      <p:sp>
        <p:nvSpPr>
          <p:cNvPr id="11" name="矩形 10"/>
          <p:cNvSpPr/>
          <p:nvPr/>
        </p:nvSpPr>
        <p:spPr>
          <a:xfrm>
            <a:off x="5292080" y="3252116"/>
            <a:ext cx="3274625" cy="2862322"/>
          </a:xfrm>
          <a:prstGeom prst="rect">
            <a:avLst/>
          </a:prstGeom>
        </p:spPr>
        <p:txBody>
          <a:bodyPr wrap="square">
            <a:spAutoFit/>
          </a:bodyPr>
          <a:lstStyle/>
          <a:p>
            <a:r>
              <a:rPr lang="zh-CN" altLang="en-US" dirty="0" smtClean="0"/>
              <a:t>优先满足高效推理</a:t>
            </a:r>
            <a:endParaRPr lang="en-US" altLang="zh-CN" dirty="0" smtClean="0"/>
          </a:p>
          <a:p>
            <a:endParaRPr lang="en-US" altLang="zh-CN" dirty="0" smtClean="0"/>
          </a:p>
          <a:p>
            <a:endParaRPr lang="en-US" altLang="zh-CN" dirty="0"/>
          </a:p>
          <a:p>
            <a:r>
              <a:rPr lang="zh-CN" altLang="en-US" dirty="0" smtClean="0"/>
              <a:t>通用注册与分终端实现分离</a:t>
            </a:r>
            <a:endParaRPr lang="en-US" altLang="zh-CN" dirty="0" smtClean="0"/>
          </a:p>
          <a:p>
            <a:endParaRPr lang="en-US" altLang="zh-CN" dirty="0"/>
          </a:p>
          <a:p>
            <a:endParaRPr lang="en-US" altLang="zh-CN" dirty="0" smtClean="0"/>
          </a:p>
          <a:p>
            <a:r>
              <a:rPr lang="zh-CN" altLang="en-US" dirty="0" smtClean="0"/>
              <a:t>直接操作 </a:t>
            </a:r>
            <a:r>
              <a:rPr lang="en-US" altLang="zh-CN" dirty="0" smtClean="0"/>
              <a:t>Tensor </a:t>
            </a:r>
            <a:r>
              <a:rPr lang="en-US" altLang="zh-CN" dirty="0" err="1" smtClean="0"/>
              <a:t>dptr</a:t>
            </a:r>
            <a:r>
              <a:rPr lang="en-US" altLang="zh-CN" dirty="0" smtClean="0"/>
              <a:t>_ </a:t>
            </a:r>
            <a:r>
              <a:rPr lang="zh-CN" altLang="en-US" dirty="0" smtClean="0"/>
              <a:t>指针</a:t>
            </a:r>
            <a:endParaRPr lang="en-US" altLang="zh-CN" dirty="0"/>
          </a:p>
          <a:p>
            <a:endParaRPr lang="en-US" altLang="zh-CN" dirty="0" smtClean="0"/>
          </a:p>
          <a:p>
            <a:endParaRPr lang="en-US" altLang="zh-CN" dirty="0"/>
          </a:p>
          <a:p>
            <a:r>
              <a:rPr lang="zh-CN" altLang="en-US" dirty="0" smtClean="0"/>
              <a:t>各个终端</a:t>
            </a:r>
            <a:r>
              <a:rPr lang="en-US" altLang="zh-CN" dirty="0" smtClean="0"/>
              <a:t>OP</a:t>
            </a:r>
            <a:r>
              <a:rPr lang="zh-CN" altLang="en-US" dirty="0" smtClean="0"/>
              <a:t>实现完全不同</a:t>
            </a:r>
            <a:endParaRPr lang="en-US" altLang="zh-CN" dirty="0" smtClean="0"/>
          </a:p>
        </p:txBody>
      </p:sp>
    </p:spTree>
    <p:extLst>
      <p:ext uri="{BB962C8B-B14F-4D97-AF65-F5344CB8AC3E}">
        <p14:creationId xmlns:p14="http://schemas.microsoft.com/office/powerpoint/2010/main" val="3171775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算子格式</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24</a:t>
            </a:fld>
            <a:endParaRPr lang="zh-CN" altLang="en-US" dirty="0"/>
          </a:p>
        </p:txBody>
      </p:sp>
      <p:pic>
        <p:nvPicPr>
          <p:cNvPr id="7" name="图片 6"/>
          <p:cNvPicPr>
            <a:picLocks noChangeAspect="1"/>
          </p:cNvPicPr>
          <p:nvPr/>
        </p:nvPicPr>
        <p:blipFill>
          <a:blip r:embed="rId3"/>
          <a:stretch>
            <a:fillRect/>
          </a:stretch>
        </p:blipFill>
        <p:spPr>
          <a:xfrm>
            <a:off x="1293539" y="1027422"/>
            <a:ext cx="6048375" cy="3352800"/>
          </a:xfrm>
          <a:prstGeom prst="rect">
            <a:avLst/>
          </a:prstGeom>
        </p:spPr>
      </p:pic>
      <p:pic>
        <p:nvPicPr>
          <p:cNvPr id="12" name="图片 11"/>
          <p:cNvPicPr>
            <a:picLocks noChangeAspect="1"/>
          </p:cNvPicPr>
          <p:nvPr/>
        </p:nvPicPr>
        <p:blipFill>
          <a:blip r:embed="rId4"/>
          <a:stretch>
            <a:fillRect/>
          </a:stretch>
        </p:blipFill>
        <p:spPr>
          <a:xfrm>
            <a:off x="1293539" y="4524238"/>
            <a:ext cx="6124575" cy="1685925"/>
          </a:xfrm>
          <a:prstGeom prst="rect">
            <a:avLst/>
          </a:prstGeom>
        </p:spPr>
      </p:pic>
      <p:sp>
        <p:nvSpPr>
          <p:cNvPr id="13" name="矩形 12"/>
          <p:cNvSpPr/>
          <p:nvPr/>
        </p:nvSpPr>
        <p:spPr>
          <a:xfrm>
            <a:off x="3635896" y="1844824"/>
            <a:ext cx="36004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19672" y="1340768"/>
            <a:ext cx="19493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506" y="3573016"/>
            <a:ext cx="19493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686508" y="5197624"/>
            <a:ext cx="295750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9979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算子格式</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25</a:t>
            </a:fld>
            <a:endParaRPr lang="zh-CN" altLang="en-US" dirty="0"/>
          </a:p>
        </p:txBody>
      </p:sp>
      <p:sp>
        <p:nvSpPr>
          <p:cNvPr id="10" name="矩形 9"/>
          <p:cNvSpPr/>
          <p:nvPr/>
        </p:nvSpPr>
        <p:spPr>
          <a:xfrm>
            <a:off x="1547664" y="1857636"/>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MaxEngine</a:t>
            </a:r>
            <a:r>
              <a:rPr lang="en-US" altLang="zh-CN" dirty="0" smtClean="0">
                <a:solidFill>
                  <a:schemeClr val="tx1"/>
                </a:solidFill>
              </a:rPr>
              <a:t> Lite</a:t>
            </a:r>
          </a:p>
          <a:p>
            <a:pPr algn="ctr"/>
            <a:r>
              <a:rPr lang="en-US" altLang="zh-CN" dirty="0" smtClean="0">
                <a:solidFill>
                  <a:schemeClr val="tx1"/>
                </a:solidFill>
              </a:rPr>
              <a:t>OP </a:t>
            </a:r>
            <a:endParaRPr lang="zh-CN" altLang="en-US" dirty="0">
              <a:solidFill>
                <a:schemeClr val="tx1"/>
              </a:solidFill>
            </a:endParaRPr>
          </a:p>
        </p:txBody>
      </p:sp>
      <p:sp>
        <p:nvSpPr>
          <p:cNvPr id="11" name="矩形 10"/>
          <p:cNvSpPr/>
          <p:nvPr/>
        </p:nvSpPr>
        <p:spPr>
          <a:xfrm>
            <a:off x="5004048" y="2138418"/>
            <a:ext cx="3601228" cy="1080120"/>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Tensor&lt;</a:t>
            </a:r>
            <a:r>
              <a:rPr lang="en-US" altLang="zh-CN" dirty="0" err="1" smtClean="0">
                <a:solidFill>
                  <a:schemeClr val="tx1"/>
                </a:solidFill>
              </a:rPr>
              <a:t>DType</a:t>
            </a:r>
            <a:r>
              <a:rPr lang="en-US" altLang="zh-CN" dirty="0" smtClean="0">
                <a:solidFill>
                  <a:schemeClr val="tx1"/>
                </a:solidFill>
              </a:rPr>
              <a:t>&gt;:</a:t>
            </a:r>
          </a:p>
          <a:p>
            <a:pPr algn="ctr"/>
            <a:r>
              <a:rPr lang="en-US" altLang="zh-CN" dirty="0" err="1" smtClean="0">
                <a:solidFill>
                  <a:srgbClr val="FF0000"/>
                </a:solidFill>
              </a:rPr>
              <a:t>DType</a:t>
            </a:r>
            <a:r>
              <a:rPr lang="en-US" altLang="zh-CN" dirty="0" smtClean="0">
                <a:solidFill>
                  <a:srgbClr val="FF0000"/>
                </a:solidFill>
              </a:rPr>
              <a:t>* </a:t>
            </a:r>
            <a:r>
              <a:rPr lang="en-US" altLang="zh-CN" dirty="0" err="1" smtClean="0">
                <a:solidFill>
                  <a:srgbClr val="FF0000"/>
                </a:solidFill>
              </a:rPr>
              <a:t>dptr</a:t>
            </a:r>
            <a:r>
              <a:rPr lang="en-US" altLang="zh-CN" dirty="0" smtClean="0">
                <a:solidFill>
                  <a:srgbClr val="FF0000"/>
                </a:solidFill>
              </a:rPr>
              <a:t>_;   </a:t>
            </a:r>
            <a:r>
              <a:rPr lang="en-US" altLang="zh-CN" dirty="0" err="1" smtClean="0">
                <a:solidFill>
                  <a:schemeClr val="bg1">
                    <a:lumMod val="65000"/>
                  </a:schemeClr>
                </a:solidFill>
              </a:rPr>
              <a:t>TShape</a:t>
            </a:r>
            <a:r>
              <a:rPr lang="en-US" altLang="zh-CN" dirty="0" smtClean="0">
                <a:solidFill>
                  <a:schemeClr val="bg1">
                    <a:lumMod val="65000"/>
                  </a:schemeClr>
                </a:solidFill>
              </a:rPr>
              <a:t> shape_;</a:t>
            </a:r>
          </a:p>
          <a:p>
            <a:pPr algn="ctr"/>
            <a:r>
              <a:rPr lang="en-US" altLang="zh-CN" dirty="0" smtClean="0">
                <a:solidFill>
                  <a:schemeClr val="bg1">
                    <a:lumMod val="65000"/>
                  </a:schemeClr>
                </a:solidFill>
              </a:rPr>
              <a:t>int64_t stride_;  Stream </a:t>
            </a:r>
            <a:r>
              <a:rPr lang="en-US" altLang="zh-CN" dirty="0" err="1" smtClean="0">
                <a:solidFill>
                  <a:schemeClr val="bg1">
                    <a:lumMod val="65000"/>
                  </a:schemeClr>
                </a:solidFill>
              </a:rPr>
              <a:t>stream</a:t>
            </a:r>
            <a:r>
              <a:rPr lang="en-US" altLang="zh-CN" dirty="0" smtClean="0">
                <a:solidFill>
                  <a:schemeClr val="bg1">
                    <a:lumMod val="65000"/>
                  </a:schemeClr>
                </a:solidFill>
              </a:rPr>
              <a:t>_;</a:t>
            </a:r>
          </a:p>
        </p:txBody>
      </p:sp>
      <p:sp>
        <p:nvSpPr>
          <p:cNvPr id="17" name="内容占位符 2"/>
          <p:cNvSpPr>
            <a:spLocks noGrp="1"/>
          </p:cNvSpPr>
          <p:nvPr>
            <p:ph idx="1"/>
          </p:nvPr>
        </p:nvSpPr>
        <p:spPr>
          <a:xfrm>
            <a:off x="457200" y="1196752"/>
            <a:ext cx="8229600" cy="4929411"/>
          </a:xfrm>
        </p:spPr>
        <p:txBody>
          <a:bodyPr/>
          <a:lstStyle/>
          <a:p>
            <a:r>
              <a:rPr lang="en-US" altLang="zh-CN" sz="1600" dirty="0" err="1" smtClean="0"/>
              <a:t>MaxEngine</a:t>
            </a:r>
            <a:r>
              <a:rPr lang="en-US" altLang="zh-CN" sz="1600" dirty="0" smtClean="0"/>
              <a:t>-Lite </a:t>
            </a:r>
            <a:r>
              <a:rPr lang="zh-CN" altLang="en-US" sz="1600" dirty="0" smtClean="0"/>
              <a:t>简化算子</a:t>
            </a:r>
            <a:endParaRPr lang="en-US" altLang="zh-CN" sz="1600" dirty="0" smtClean="0"/>
          </a:p>
        </p:txBody>
      </p:sp>
      <p:sp>
        <p:nvSpPr>
          <p:cNvPr id="18" name="矩形 17"/>
          <p:cNvSpPr/>
          <p:nvPr/>
        </p:nvSpPr>
        <p:spPr>
          <a:xfrm>
            <a:off x="5815823" y="1161480"/>
            <a:ext cx="1523608" cy="649763"/>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MShadow</a:t>
            </a:r>
            <a:endParaRPr lang="en-US" altLang="zh-CN" dirty="0" smtClean="0">
              <a:solidFill>
                <a:schemeClr val="bg1">
                  <a:lumMod val="65000"/>
                </a:schemeClr>
              </a:solidFill>
            </a:endParaRPr>
          </a:p>
        </p:txBody>
      </p:sp>
      <p:sp>
        <p:nvSpPr>
          <p:cNvPr id="8" name="禁止符 7"/>
          <p:cNvSpPr/>
          <p:nvPr/>
        </p:nvSpPr>
        <p:spPr>
          <a:xfrm rot="21302461">
            <a:off x="6255944" y="1151297"/>
            <a:ext cx="643367" cy="670131"/>
          </a:xfrm>
          <a:prstGeom prst="noSmoking">
            <a:avLst>
              <a:gd name="adj" fmla="val 8532"/>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右箭头 18"/>
          <p:cNvSpPr/>
          <p:nvPr/>
        </p:nvSpPr>
        <p:spPr>
          <a:xfrm rot="6305391">
            <a:off x="1591117" y="3707625"/>
            <a:ext cx="446477"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4150372">
            <a:off x="3405906" y="3707625"/>
            <a:ext cx="446477"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55576" y="4482008"/>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通用注册</a:t>
            </a:r>
            <a:endParaRPr lang="en-US" altLang="zh-CN" b="1" dirty="0" smtClean="0">
              <a:solidFill>
                <a:schemeClr val="tx1"/>
              </a:solidFill>
            </a:endParaRPr>
          </a:p>
          <a:p>
            <a:pPr algn="ctr"/>
            <a:r>
              <a:rPr lang="zh-CN" altLang="en-US" dirty="0">
                <a:solidFill>
                  <a:schemeClr val="tx1">
                    <a:lumMod val="50000"/>
                    <a:lumOff val="50000"/>
                  </a:schemeClr>
                </a:solidFill>
              </a:rPr>
              <a:t>一</a:t>
            </a:r>
            <a:r>
              <a:rPr lang="zh-CN" altLang="en-US" dirty="0" smtClean="0">
                <a:solidFill>
                  <a:schemeClr val="tx1">
                    <a:lumMod val="50000"/>
                    <a:lumOff val="50000"/>
                  </a:schemeClr>
                </a:solidFill>
              </a:rPr>
              <a:t>个</a:t>
            </a:r>
            <a:r>
              <a:rPr lang="en-US" altLang="zh-CN" dirty="0" smtClean="0">
                <a:solidFill>
                  <a:schemeClr val="tx1">
                    <a:lumMod val="50000"/>
                    <a:lumOff val="50000"/>
                  </a:schemeClr>
                </a:solidFill>
              </a:rPr>
              <a:t>OP</a:t>
            </a:r>
            <a:r>
              <a:rPr lang="zh-CN" altLang="en-US" dirty="0" smtClean="0">
                <a:solidFill>
                  <a:schemeClr val="tx1">
                    <a:lumMod val="50000"/>
                    <a:lumOff val="50000"/>
                  </a:schemeClr>
                </a:solidFill>
              </a:rPr>
              <a:t>一份</a:t>
            </a:r>
            <a:endParaRPr lang="en-US" altLang="zh-CN" dirty="0" smtClean="0">
              <a:solidFill>
                <a:schemeClr val="tx1">
                  <a:lumMod val="50000"/>
                  <a:lumOff val="50000"/>
                </a:schemeClr>
              </a:solidFill>
            </a:endParaRPr>
          </a:p>
          <a:p>
            <a:pPr algn="ctr"/>
            <a:r>
              <a:rPr lang="en-US" altLang="zh-CN" dirty="0" err="1" smtClean="0">
                <a:solidFill>
                  <a:schemeClr val="tx1">
                    <a:lumMod val="50000"/>
                    <a:lumOff val="50000"/>
                  </a:schemeClr>
                </a:solidFill>
              </a:rPr>
              <a:t>src</a:t>
            </a:r>
            <a:r>
              <a:rPr lang="en-US" altLang="zh-CN" dirty="0" smtClean="0">
                <a:solidFill>
                  <a:schemeClr val="tx1">
                    <a:lumMod val="50000"/>
                    <a:lumOff val="50000"/>
                  </a:schemeClr>
                </a:solidFill>
              </a:rPr>
              <a:t>/operator</a:t>
            </a:r>
            <a:endParaRPr lang="zh-CN" altLang="en-US" dirty="0">
              <a:solidFill>
                <a:schemeClr val="tx1">
                  <a:lumMod val="50000"/>
                  <a:lumOff val="50000"/>
                </a:schemeClr>
              </a:solidFill>
            </a:endParaRPr>
          </a:p>
        </p:txBody>
      </p:sp>
      <p:sp>
        <p:nvSpPr>
          <p:cNvPr id="22" name="矩形 21"/>
          <p:cNvSpPr/>
          <p:nvPr/>
        </p:nvSpPr>
        <p:spPr>
          <a:xfrm>
            <a:off x="3563888" y="4482008"/>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特有实现</a:t>
            </a:r>
            <a:endParaRPr lang="en-US" altLang="zh-CN" b="1" dirty="0" smtClean="0">
              <a:solidFill>
                <a:schemeClr val="tx1"/>
              </a:solidFill>
            </a:endParaRPr>
          </a:p>
          <a:p>
            <a:pPr algn="ctr"/>
            <a:r>
              <a:rPr lang="zh-CN" altLang="en-US" dirty="0" smtClean="0">
                <a:solidFill>
                  <a:schemeClr val="tx1">
                    <a:lumMod val="50000"/>
                    <a:lumOff val="50000"/>
                  </a:schemeClr>
                </a:solidFill>
              </a:rPr>
              <a:t>每个终端</a:t>
            </a:r>
            <a:r>
              <a:rPr lang="zh-CN" altLang="en-US" dirty="0">
                <a:solidFill>
                  <a:schemeClr val="tx1">
                    <a:lumMod val="50000"/>
                    <a:lumOff val="50000"/>
                  </a:schemeClr>
                </a:solidFill>
              </a:rPr>
              <a:t>一份</a:t>
            </a:r>
            <a:endParaRPr lang="en-US" altLang="zh-CN" dirty="0" smtClean="0">
              <a:solidFill>
                <a:schemeClr val="tx1">
                  <a:lumMod val="50000"/>
                  <a:lumOff val="50000"/>
                </a:schemeClr>
              </a:solidFill>
            </a:endParaRPr>
          </a:p>
          <a:p>
            <a:pPr algn="ctr"/>
            <a:r>
              <a:rPr lang="en-US" altLang="zh-CN" dirty="0" err="1" smtClean="0">
                <a:solidFill>
                  <a:schemeClr val="tx1">
                    <a:lumMod val="50000"/>
                    <a:lumOff val="50000"/>
                  </a:schemeClr>
                </a:solidFill>
              </a:rPr>
              <a:t>src</a:t>
            </a:r>
            <a:r>
              <a:rPr lang="en-US" altLang="zh-CN" dirty="0" smtClean="0">
                <a:solidFill>
                  <a:schemeClr val="tx1">
                    <a:lumMod val="50000"/>
                    <a:lumOff val="50000"/>
                  </a:schemeClr>
                </a:solidFill>
              </a:rPr>
              <a:t>/operator/x86</a:t>
            </a:r>
            <a:endParaRPr lang="zh-CN" altLang="en-US" dirty="0">
              <a:solidFill>
                <a:schemeClr val="tx1">
                  <a:lumMod val="50000"/>
                  <a:lumOff val="50000"/>
                </a:schemeClr>
              </a:solidFill>
            </a:endParaRPr>
          </a:p>
        </p:txBody>
      </p:sp>
      <p:sp>
        <p:nvSpPr>
          <p:cNvPr id="23" name="右箭头 22"/>
          <p:cNvSpPr/>
          <p:nvPr/>
        </p:nvSpPr>
        <p:spPr>
          <a:xfrm rot="20919804">
            <a:off x="4368449" y="1666702"/>
            <a:ext cx="446477"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787033" y="1257702"/>
            <a:ext cx="1569934" cy="369332"/>
          </a:xfrm>
          <a:prstGeom prst="rect">
            <a:avLst/>
          </a:prstGeom>
          <a:noFill/>
        </p:spPr>
        <p:txBody>
          <a:bodyPr wrap="square" rtlCol="0">
            <a:spAutoFit/>
          </a:bodyPr>
          <a:lstStyle/>
          <a:p>
            <a:pPr algn="ctr"/>
            <a:r>
              <a:rPr lang="zh-CN" altLang="en-US" dirty="0"/>
              <a:t>特性</a:t>
            </a:r>
            <a:endParaRPr lang="en-US" altLang="zh-CN" b="1" dirty="0" smtClean="0">
              <a:solidFill>
                <a:srgbClr val="FF0000"/>
              </a:solidFill>
            </a:endParaRPr>
          </a:p>
        </p:txBody>
      </p:sp>
      <p:sp>
        <p:nvSpPr>
          <p:cNvPr id="25" name="文本框 24"/>
          <p:cNvSpPr txBox="1"/>
          <p:nvPr/>
        </p:nvSpPr>
        <p:spPr>
          <a:xfrm>
            <a:off x="1814355" y="3299893"/>
            <a:ext cx="1569934" cy="369332"/>
          </a:xfrm>
          <a:prstGeom prst="rect">
            <a:avLst/>
          </a:prstGeom>
          <a:noFill/>
        </p:spPr>
        <p:txBody>
          <a:bodyPr wrap="square" rtlCol="0">
            <a:spAutoFit/>
          </a:bodyPr>
          <a:lstStyle/>
          <a:p>
            <a:pPr algn="ctr"/>
            <a:r>
              <a:rPr lang="zh-CN" altLang="en-US" dirty="0" smtClean="0"/>
              <a:t>文件结构</a:t>
            </a:r>
            <a:endParaRPr lang="en-US" altLang="zh-CN" dirty="0" smtClean="0"/>
          </a:p>
        </p:txBody>
      </p:sp>
    </p:spTree>
    <p:extLst>
      <p:ext uri="{BB962C8B-B14F-4D97-AF65-F5344CB8AC3E}">
        <p14:creationId xmlns:p14="http://schemas.microsoft.com/office/powerpoint/2010/main" val="864105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算子格式</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26</a:t>
            </a:fld>
            <a:endParaRPr lang="zh-CN" altLang="en-US" dirty="0"/>
          </a:p>
        </p:txBody>
      </p:sp>
      <p:pic>
        <p:nvPicPr>
          <p:cNvPr id="3" name="图片 2"/>
          <p:cNvPicPr>
            <a:picLocks noChangeAspect="1"/>
          </p:cNvPicPr>
          <p:nvPr/>
        </p:nvPicPr>
        <p:blipFill>
          <a:blip r:embed="rId3"/>
          <a:stretch>
            <a:fillRect/>
          </a:stretch>
        </p:blipFill>
        <p:spPr>
          <a:xfrm>
            <a:off x="2010544" y="1057966"/>
            <a:ext cx="4905375" cy="5724525"/>
          </a:xfrm>
          <a:prstGeom prst="rect">
            <a:avLst/>
          </a:prstGeom>
        </p:spPr>
      </p:pic>
      <p:sp>
        <p:nvSpPr>
          <p:cNvPr id="26" name="文本框 25"/>
          <p:cNvSpPr txBox="1"/>
          <p:nvPr/>
        </p:nvSpPr>
        <p:spPr>
          <a:xfrm>
            <a:off x="251520" y="1057966"/>
            <a:ext cx="1542446" cy="646331"/>
          </a:xfrm>
          <a:prstGeom prst="rect">
            <a:avLst/>
          </a:prstGeom>
          <a:noFill/>
        </p:spPr>
        <p:txBody>
          <a:bodyPr wrap="square" rtlCol="0">
            <a:spAutoFit/>
          </a:bodyPr>
          <a:lstStyle/>
          <a:p>
            <a:pPr algn="ctr"/>
            <a:r>
              <a:rPr lang="en-US" altLang="zh-CN" dirty="0" err="1" smtClean="0"/>
              <a:t>src</a:t>
            </a:r>
            <a:r>
              <a:rPr lang="en-US" altLang="zh-CN" dirty="0" smtClean="0"/>
              <a:t>/operator/dot-</a:t>
            </a:r>
            <a:r>
              <a:rPr lang="en-US" altLang="zh-CN" dirty="0" err="1" smtClean="0"/>
              <a:t>inl.h</a:t>
            </a:r>
            <a:endParaRPr lang="en-US" altLang="zh-CN" dirty="0" smtClean="0"/>
          </a:p>
        </p:txBody>
      </p:sp>
    </p:spTree>
    <p:extLst>
      <p:ext uri="{BB962C8B-B14F-4D97-AF65-F5344CB8AC3E}">
        <p14:creationId xmlns:p14="http://schemas.microsoft.com/office/powerpoint/2010/main" val="3601326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算子格式</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27</a:t>
            </a:fld>
            <a:endParaRPr lang="zh-CN" altLang="en-US" dirty="0"/>
          </a:p>
        </p:txBody>
      </p:sp>
      <p:sp>
        <p:nvSpPr>
          <p:cNvPr id="7" name="文本框 6"/>
          <p:cNvSpPr txBox="1"/>
          <p:nvPr/>
        </p:nvSpPr>
        <p:spPr>
          <a:xfrm>
            <a:off x="251520" y="1057966"/>
            <a:ext cx="1542446" cy="646331"/>
          </a:xfrm>
          <a:prstGeom prst="rect">
            <a:avLst/>
          </a:prstGeom>
          <a:noFill/>
        </p:spPr>
        <p:txBody>
          <a:bodyPr wrap="square" rtlCol="0">
            <a:spAutoFit/>
          </a:bodyPr>
          <a:lstStyle/>
          <a:p>
            <a:pPr algn="ctr"/>
            <a:r>
              <a:rPr lang="en-US" altLang="zh-CN" dirty="0" smtClean="0"/>
              <a:t>src/operator/dot.cc</a:t>
            </a:r>
          </a:p>
        </p:txBody>
      </p:sp>
      <p:pic>
        <p:nvPicPr>
          <p:cNvPr id="5" name="图片 4"/>
          <p:cNvPicPr>
            <a:picLocks noChangeAspect="1"/>
          </p:cNvPicPr>
          <p:nvPr/>
        </p:nvPicPr>
        <p:blipFill>
          <a:blip r:embed="rId3"/>
          <a:stretch>
            <a:fillRect/>
          </a:stretch>
        </p:blipFill>
        <p:spPr>
          <a:xfrm>
            <a:off x="1547664" y="1484784"/>
            <a:ext cx="6752025" cy="4608525"/>
          </a:xfrm>
          <a:prstGeom prst="rect">
            <a:avLst/>
          </a:prstGeom>
        </p:spPr>
      </p:pic>
    </p:spTree>
    <p:extLst>
      <p:ext uri="{BB962C8B-B14F-4D97-AF65-F5344CB8AC3E}">
        <p14:creationId xmlns:p14="http://schemas.microsoft.com/office/powerpoint/2010/main" val="811484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算子格式</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28</a:t>
            </a:fld>
            <a:endParaRPr lang="zh-CN" altLang="en-US" dirty="0"/>
          </a:p>
        </p:txBody>
      </p:sp>
      <p:sp>
        <p:nvSpPr>
          <p:cNvPr id="7" name="文本框 6"/>
          <p:cNvSpPr txBox="1"/>
          <p:nvPr/>
        </p:nvSpPr>
        <p:spPr>
          <a:xfrm>
            <a:off x="251520" y="1057966"/>
            <a:ext cx="2088232" cy="646331"/>
          </a:xfrm>
          <a:prstGeom prst="rect">
            <a:avLst/>
          </a:prstGeom>
          <a:noFill/>
        </p:spPr>
        <p:txBody>
          <a:bodyPr wrap="square" rtlCol="0">
            <a:spAutoFit/>
          </a:bodyPr>
          <a:lstStyle/>
          <a:p>
            <a:pPr algn="ctr"/>
            <a:r>
              <a:rPr lang="en-US" altLang="zh-CN" dirty="0" err="1" smtClean="0"/>
              <a:t>src</a:t>
            </a:r>
            <a:r>
              <a:rPr lang="en-US" altLang="zh-CN" dirty="0" smtClean="0"/>
              <a:t>/operator/</a:t>
            </a:r>
            <a:r>
              <a:rPr lang="en-US" altLang="zh-CN" dirty="0" err="1" smtClean="0"/>
              <a:t>cuda</a:t>
            </a:r>
            <a:r>
              <a:rPr lang="en-US" altLang="zh-CN" dirty="0" smtClean="0"/>
              <a:t>/</a:t>
            </a:r>
            <a:r>
              <a:rPr lang="en-US" altLang="zh-CN" dirty="0" err="1" smtClean="0"/>
              <a:t>dot.h</a:t>
            </a:r>
            <a:endParaRPr lang="en-US" altLang="zh-CN" dirty="0" smtClean="0"/>
          </a:p>
        </p:txBody>
      </p:sp>
      <p:pic>
        <p:nvPicPr>
          <p:cNvPr id="5" name="图片 4"/>
          <p:cNvPicPr>
            <a:picLocks noChangeAspect="1"/>
          </p:cNvPicPr>
          <p:nvPr/>
        </p:nvPicPr>
        <p:blipFill>
          <a:blip r:embed="rId3"/>
          <a:stretch>
            <a:fillRect/>
          </a:stretch>
        </p:blipFill>
        <p:spPr>
          <a:xfrm>
            <a:off x="2220677" y="2060848"/>
            <a:ext cx="4702646" cy="3649048"/>
          </a:xfrm>
          <a:prstGeom prst="rect">
            <a:avLst/>
          </a:prstGeom>
        </p:spPr>
      </p:pic>
    </p:spTree>
    <p:extLst>
      <p:ext uri="{BB962C8B-B14F-4D97-AF65-F5344CB8AC3E}">
        <p14:creationId xmlns:p14="http://schemas.microsoft.com/office/powerpoint/2010/main" val="2050159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算子格式</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29</a:t>
            </a:fld>
            <a:endParaRPr lang="zh-CN" altLang="en-US" dirty="0"/>
          </a:p>
        </p:txBody>
      </p:sp>
      <p:sp>
        <p:nvSpPr>
          <p:cNvPr id="7" name="文本框 6"/>
          <p:cNvSpPr txBox="1"/>
          <p:nvPr/>
        </p:nvSpPr>
        <p:spPr>
          <a:xfrm>
            <a:off x="251520" y="1057966"/>
            <a:ext cx="2088232" cy="646331"/>
          </a:xfrm>
          <a:prstGeom prst="rect">
            <a:avLst/>
          </a:prstGeom>
          <a:noFill/>
        </p:spPr>
        <p:txBody>
          <a:bodyPr wrap="square" rtlCol="0">
            <a:spAutoFit/>
          </a:bodyPr>
          <a:lstStyle/>
          <a:p>
            <a:pPr algn="ctr"/>
            <a:r>
              <a:rPr lang="en-US" altLang="zh-CN" dirty="0" smtClean="0"/>
              <a:t>src/operator/cuda/dot.cu</a:t>
            </a:r>
          </a:p>
        </p:txBody>
      </p:sp>
      <p:pic>
        <p:nvPicPr>
          <p:cNvPr id="4" name="图片 3"/>
          <p:cNvPicPr>
            <a:picLocks noChangeAspect="1"/>
          </p:cNvPicPr>
          <p:nvPr/>
        </p:nvPicPr>
        <p:blipFill>
          <a:blip r:embed="rId3"/>
          <a:stretch>
            <a:fillRect/>
          </a:stretch>
        </p:blipFill>
        <p:spPr>
          <a:xfrm>
            <a:off x="1331640" y="1881778"/>
            <a:ext cx="6287947" cy="3996792"/>
          </a:xfrm>
          <a:prstGeom prst="rect">
            <a:avLst/>
          </a:prstGeom>
        </p:spPr>
      </p:pic>
    </p:spTree>
    <p:extLst>
      <p:ext uri="{BB962C8B-B14F-4D97-AF65-F5344CB8AC3E}">
        <p14:creationId xmlns:p14="http://schemas.microsoft.com/office/powerpoint/2010/main" val="2428131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0"/>
          </p:nvPr>
        </p:nvSpPr>
        <p:spPr/>
        <p:txBody>
          <a:bodyPr/>
          <a:lstStyle/>
          <a:p>
            <a:fld id="{41D725FC-FA3A-4A43-B1CA-3321E0F46AC4}" type="slidenum">
              <a:rPr lang="zh-CN" altLang="en-US" smtClean="0"/>
              <a:t>3</a:t>
            </a:fld>
            <a:endParaRPr lang="zh-CN" altLang="en-US" dirty="0"/>
          </a:p>
        </p:txBody>
      </p:sp>
      <p:sp>
        <p:nvSpPr>
          <p:cNvPr id="3" name="内容占位符 2"/>
          <p:cNvSpPr>
            <a:spLocks noGrp="1"/>
          </p:cNvSpPr>
          <p:nvPr>
            <p:ph idx="1"/>
          </p:nvPr>
        </p:nvSpPr>
        <p:spPr>
          <a:xfrm>
            <a:off x="457200" y="1196752"/>
            <a:ext cx="8229600" cy="4929411"/>
          </a:xfrm>
        </p:spPr>
        <p:txBody>
          <a:bodyPr/>
          <a:lstStyle/>
          <a:p>
            <a:pPr marL="0" indent="0">
              <a:lnSpc>
                <a:spcPct val="150000"/>
              </a:lnSpc>
              <a:buNone/>
            </a:pPr>
            <a:r>
              <a:rPr lang="en-US" altLang="zh-CN" sz="2000" b="1" dirty="0" smtClean="0"/>
              <a:t>1</a:t>
            </a:r>
            <a:r>
              <a:rPr lang="zh-CN" altLang="en-US" sz="2000" b="1" dirty="0" smtClean="0"/>
              <a:t>、</a:t>
            </a:r>
            <a:r>
              <a:rPr lang="en-US" altLang="zh-CN" sz="2000" b="1" dirty="0" err="1" smtClean="0"/>
              <a:t>MaxEngine</a:t>
            </a:r>
            <a:r>
              <a:rPr lang="en-US" altLang="zh-CN" sz="2000" b="1" dirty="0" smtClean="0"/>
              <a:t>-Lite</a:t>
            </a:r>
            <a:r>
              <a:rPr lang="zh-CN" altLang="en-US" sz="2000" b="1" dirty="0"/>
              <a:t>改进</a:t>
            </a:r>
            <a:r>
              <a:rPr lang="zh-CN" altLang="en-US" sz="2000" b="1" dirty="0" smtClean="0"/>
              <a:t>：</a:t>
            </a:r>
            <a:endParaRPr lang="en-US" altLang="zh-CN" sz="2000" b="1" dirty="0" smtClean="0"/>
          </a:p>
        </p:txBody>
      </p:sp>
      <p:sp>
        <p:nvSpPr>
          <p:cNvPr id="7" name="标题 1"/>
          <p:cNvSpPr txBox="1">
            <a:spLocks/>
          </p:cNvSpPr>
          <p:nvPr/>
        </p:nvSpPr>
        <p:spPr bwMode="auto">
          <a:xfrm>
            <a:off x="323528" y="260648"/>
            <a:ext cx="2448272" cy="562074"/>
          </a:xfrm>
          <a:prstGeom prst="rect">
            <a:avLst/>
          </a:prstGeom>
          <a:noFill/>
          <a:ln w="28575">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r>
              <a:rPr lang="zh-CN" altLang="en-US" kern="0"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优点与进展 </a:t>
            </a:r>
          </a:p>
        </p:txBody>
      </p:sp>
      <p:sp>
        <p:nvSpPr>
          <p:cNvPr id="2" name="椭圆 1"/>
          <p:cNvSpPr/>
          <p:nvPr/>
        </p:nvSpPr>
        <p:spPr>
          <a:xfrm>
            <a:off x="6732240" y="1844824"/>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50000"/>
                    <a:lumOff val="50000"/>
                  </a:schemeClr>
                </a:solidFill>
              </a:rPr>
              <a:t>使用了</a:t>
            </a:r>
            <a:endParaRPr lang="en-US" altLang="zh-CN" b="1" dirty="0" smtClean="0">
              <a:solidFill>
                <a:schemeClr val="tx1">
                  <a:lumMod val="50000"/>
                  <a:lumOff val="50000"/>
                </a:schemeClr>
              </a:solidFill>
            </a:endParaRPr>
          </a:p>
          <a:p>
            <a:pPr algn="ctr"/>
            <a:r>
              <a:rPr lang="zh-CN" altLang="en-US" b="1" dirty="0" smtClean="0">
                <a:solidFill>
                  <a:schemeClr val="tx1"/>
                </a:solidFill>
              </a:rPr>
              <a:t>各种优化</a:t>
            </a:r>
            <a:endParaRPr lang="en-US" altLang="zh-CN" b="1" dirty="0" smtClean="0">
              <a:solidFill>
                <a:schemeClr val="tx1"/>
              </a:solidFill>
            </a:endParaRPr>
          </a:p>
          <a:p>
            <a:pPr algn="ctr"/>
            <a:r>
              <a:rPr lang="en-US" altLang="zh-CN" b="1" dirty="0" smtClean="0">
                <a:solidFill>
                  <a:schemeClr val="tx1"/>
                </a:solidFill>
              </a:rPr>
              <a:t>Kernels</a:t>
            </a:r>
            <a:endParaRPr lang="zh-CN" altLang="en-US" b="1" dirty="0">
              <a:solidFill>
                <a:schemeClr val="tx1"/>
              </a:solidFill>
            </a:endParaRPr>
          </a:p>
        </p:txBody>
      </p:sp>
      <p:sp>
        <p:nvSpPr>
          <p:cNvPr id="8" name="椭圆 7"/>
          <p:cNvSpPr/>
          <p:nvPr/>
        </p:nvSpPr>
        <p:spPr>
          <a:xfrm>
            <a:off x="457200" y="1844824"/>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lumMod val="50000"/>
                  </a:schemeClr>
                </a:solidFill>
              </a:rPr>
              <a:t>去掉</a:t>
            </a:r>
            <a:r>
              <a:rPr lang="zh-CN" altLang="en-US" b="1" dirty="0">
                <a:solidFill>
                  <a:schemeClr val="bg1">
                    <a:lumMod val="50000"/>
                  </a:schemeClr>
                </a:solidFill>
              </a:rPr>
              <a:t>了</a:t>
            </a:r>
            <a:r>
              <a:rPr lang="zh-CN" altLang="en-US" b="1" dirty="0" smtClean="0">
                <a:solidFill>
                  <a:schemeClr val="tx1"/>
                </a:solidFill>
              </a:rPr>
              <a:t> </a:t>
            </a:r>
            <a:r>
              <a:rPr lang="en-US" altLang="zh-CN" b="1" dirty="0" err="1" smtClean="0">
                <a:solidFill>
                  <a:schemeClr val="tx1"/>
                </a:solidFill>
              </a:rPr>
              <a:t>MShadow</a:t>
            </a:r>
            <a:endParaRPr lang="zh-CN" altLang="en-US" b="1" dirty="0">
              <a:solidFill>
                <a:schemeClr val="tx1"/>
              </a:solidFill>
            </a:endParaRPr>
          </a:p>
        </p:txBody>
      </p:sp>
      <p:sp>
        <p:nvSpPr>
          <p:cNvPr id="9" name="椭圆 8"/>
          <p:cNvSpPr/>
          <p:nvPr/>
        </p:nvSpPr>
        <p:spPr>
          <a:xfrm>
            <a:off x="647564" y="2996952"/>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lumMod val="50000"/>
                  </a:schemeClr>
                </a:solidFill>
              </a:rPr>
              <a:t>去掉了</a:t>
            </a:r>
            <a:endParaRPr lang="en-US" altLang="zh-CN" b="1" dirty="0" smtClean="0">
              <a:solidFill>
                <a:schemeClr val="bg1">
                  <a:lumMod val="50000"/>
                </a:schemeClr>
              </a:solidFill>
            </a:endParaRPr>
          </a:p>
          <a:p>
            <a:pPr algn="ctr"/>
            <a:r>
              <a:rPr lang="zh-CN" altLang="en-US" b="1" dirty="0" smtClean="0">
                <a:solidFill>
                  <a:schemeClr val="tx1"/>
                </a:solidFill>
              </a:rPr>
              <a:t>冗余训练代码</a:t>
            </a:r>
            <a:endParaRPr lang="zh-CN" altLang="en-US" b="1" dirty="0">
              <a:solidFill>
                <a:schemeClr val="tx1"/>
              </a:solidFill>
            </a:endParaRPr>
          </a:p>
        </p:txBody>
      </p:sp>
      <p:sp>
        <p:nvSpPr>
          <p:cNvPr id="10" name="椭圆 9"/>
          <p:cNvSpPr/>
          <p:nvPr/>
        </p:nvSpPr>
        <p:spPr>
          <a:xfrm>
            <a:off x="6516216" y="2996952"/>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50000"/>
                    <a:lumOff val="50000"/>
                  </a:schemeClr>
                </a:solidFill>
              </a:rPr>
              <a:t>新增了 </a:t>
            </a:r>
            <a:r>
              <a:rPr lang="en-US" altLang="zh-CN" b="1" dirty="0" smtClean="0">
                <a:solidFill>
                  <a:schemeClr val="tx1"/>
                </a:solidFill>
              </a:rPr>
              <a:t>ARM</a:t>
            </a:r>
            <a:r>
              <a:rPr lang="zh-CN" altLang="en-US" b="1" dirty="0" smtClean="0">
                <a:solidFill>
                  <a:schemeClr val="tx1"/>
                </a:solidFill>
              </a:rPr>
              <a:t>移动端支持</a:t>
            </a:r>
            <a:endParaRPr lang="zh-CN" altLang="en-US" b="1" dirty="0">
              <a:solidFill>
                <a:schemeClr val="tx1"/>
              </a:solidFill>
            </a:endParaRPr>
          </a:p>
        </p:txBody>
      </p:sp>
      <p:sp>
        <p:nvSpPr>
          <p:cNvPr id="11" name="椭圆 10"/>
          <p:cNvSpPr/>
          <p:nvPr/>
        </p:nvSpPr>
        <p:spPr>
          <a:xfrm>
            <a:off x="1187624" y="4151599"/>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lumMod val="50000"/>
                  </a:schemeClr>
                </a:solidFill>
              </a:rPr>
              <a:t>去掉了</a:t>
            </a:r>
            <a:endParaRPr lang="en-US" altLang="zh-CN" b="1" dirty="0" smtClean="0">
              <a:solidFill>
                <a:schemeClr val="bg1">
                  <a:lumMod val="50000"/>
                </a:schemeClr>
              </a:solidFill>
            </a:endParaRPr>
          </a:p>
          <a:p>
            <a:pPr algn="ctr"/>
            <a:r>
              <a:rPr lang="zh-CN" altLang="en-US" b="1" dirty="0" smtClean="0">
                <a:solidFill>
                  <a:schemeClr val="tx1"/>
                </a:solidFill>
              </a:rPr>
              <a:t>各种多余依赖库</a:t>
            </a:r>
            <a:endParaRPr lang="zh-CN" altLang="en-US" b="1" dirty="0">
              <a:solidFill>
                <a:schemeClr val="tx1"/>
              </a:solidFill>
            </a:endParaRPr>
          </a:p>
        </p:txBody>
      </p:sp>
      <p:sp>
        <p:nvSpPr>
          <p:cNvPr id="12" name="椭圆 11"/>
          <p:cNvSpPr/>
          <p:nvPr/>
        </p:nvSpPr>
        <p:spPr>
          <a:xfrm>
            <a:off x="6228184" y="4149080"/>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50000"/>
                    <a:lumOff val="50000"/>
                  </a:schemeClr>
                </a:solidFill>
              </a:rPr>
              <a:t>重构了</a:t>
            </a:r>
            <a:endParaRPr lang="en-US" altLang="zh-CN" b="1" dirty="0">
              <a:solidFill>
                <a:schemeClr val="tx1">
                  <a:lumMod val="50000"/>
                  <a:lumOff val="50000"/>
                </a:schemeClr>
              </a:solidFill>
            </a:endParaRPr>
          </a:p>
          <a:p>
            <a:pPr algn="ctr"/>
            <a:r>
              <a:rPr lang="en-US" altLang="zh-CN" b="1" dirty="0" smtClean="0">
                <a:solidFill>
                  <a:schemeClr val="tx1"/>
                </a:solidFill>
              </a:rPr>
              <a:t>Reshape</a:t>
            </a:r>
            <a:r>
              <a:rPr lang="zh-CN" altLang="en-US" b="1" dirty="0" smtClean="0">
                <a:solidFill>
                  <a:schemeClr val="tx1"/>
                </a:solidFill>
              </a:rPr>
              <a:t>接口</a:t>
            </a:r>
            <a:endParaRPr lang="zh-CN" altLang="en-US" b="1" dirty="0">
              <a:solidFill>
                <a:schemeClr val="tx1"/>
              </a:solidFill>
            </a:endParaRPr>
          </a:p>
        </p:txBody>
      </p:sp>
      <p:sp>
        <p:nvSpPr>
          <p:cNvPr id="13" name="椭圆 12"/>
          <p:cNvSpPr/>
          <p:nvPr/>
        </p:nvSpPr>
        <p:spPr>
          <a:xfrm>
            <a:off x="2709701" y="5029685"/>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50000"/>
                    <a:lumOff val="50000"/>
                  </a:schemeClr>
                </a:solidFill>
              </a:rPr>
              <a:t>快！</a:t>
            </a:r>
            <a:r>
              <a:rPr lang="zh-CN" altLang="en-US" b="1" dirty="0" smtClean="0">
                <a:solidFill>
                  <a:schemeClr val="tx1"/>
                </a:solidFill>
              </a:rPr>
              <a:t> </a:t>
            </a:r>
            <a:endParaRPr lang="en-US" altLang="zh-CN" b="1" dirty="0" smtClean="0">
              <a:solidFill>
                <a:schemeClr val="tx1"/>
              </a:solidFill>
            </a:endParaRPr>
          </a:p>
          <a:p>
            <a:pPr algn="ctr"/>
            <a:r>
              <a:rPr lang="zh-CN" altLang="en-US" b="1" dirty="0" smtClean="0">
                <a:solidFill>
                  <a:schemeClr val="tx1"/>
                </a:solidFill>
              </a:rPr>
              <a:t>编译速度</a:t>
            </a:r>
            <a:endParaRPr lang="zh-CN" altLang="en-US" b="1" dirty="0">
              <a:solidFill>
                <a:schemeClr val="tx1"/>
              </a:solidFill>
            </a:endParaRPr>
          </a:p>
        </p:txBody>
      </p:sp>
      <p:sp>
        <p:nvSpPr>
          <p:cNvPr id="14" name="椭圆 13"/>
          <p:cNvSpPr/>
          <p:nvPr/>
        </p:nvSpPr>
        <p:spPr>
          <a:xfrm>
            <a:off x="4798150" y="5029685"/>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50000"/>
                    <a:lumOff val="50000"/>
                  </a:schemeClr>
                </a:solidFill>
              </a:rPr>
              <a:t>小！</a:t>
            </a:r>
            <a:r>
              <a:rPr lang="zh-CN" altLang="en-US" b="1" dirty="0" smtClean="0">
                <a:solidFill>
                  <a:schemeClr val="tx1"/>
                </a:solidFill>
              </a:rPr>
              <a:t> </a:t>
            </a:r>
            <a:endParaRPr lang="en-US" altLang="zh-CN" b="1" dirty="0" smtClean="0">
              <a:solidFill>
                <a:schemeClr val="tx1"/>
              </a:solidFill>
            </a:endParaRPr>
          </a:p>
          <a:p>
            <a:pPr algn="ctr"/>
            <a:r>
              <a:rPr lang="zh-CN" altLang="en-US" b="1" dirty="0" smtClean="0">
                <a:solidFill>
                  <a:schemeClr val="tx1"/>
                </a:solidFill>
              </a:rPr>
              <a:t>生成</a:t>
            </a:r>
            <a:r>
              <a:rPr lang="en-US" altLang="zh-CN" b="1" dirty="0" smtClean="0">
                <a:solidFill>
                  <a:schemeClr val="tx1"/>
                </a:solidFill>
              </a:rPr>
              <a:t>.so</a:t>
            </a:r>
            <a:r>
              <a:rPr lang="zh-CN" altLang="en-US" b="1" dirty="0" smtClean="0">
                <a:solidFill>
                  <a:schemeClr val="tx1"/>
                </a:solidFill>
              </a:rPr>
              <a:t>库</a:t>
            </a:r>
            <a:endParaRPr lang="zh-CN" altLang="en-US" b="1" dirty="0">
              <a:solidFill>
                <a:schemeClr val="tx1"/>
              </a:solidFill>
            </a:endParaRPr>
          </a:p>
        </p:txBody>
      </p:sp>
      <p:sp>
        <p:nvSpPr>
          <p:cNvPr id="4" name="闪电形 3"/>
          <p:cNvSpPr/>
          <p:nvPr/>
        </p:nvSpPr>
        <p:spPr>
          <a:xfrm rot="20337839" flipH="1">
            <a:off x="3744732" y="5237053"/>
            <a:ext cx="273935" cy="256056"/>
          </a:xfrm>
          <a:prstGeom prst="lightningBol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5400000">
            <a:off x="5875675" y="5225154"/>
            <a:ext cx="288249" cy="279853"/>
          </a:xfrm>
          <a:prstGeom prst="rightArrow">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437" y="2148780"/>
            <a:ext cx="2365698" cy="236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267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a:lnSpc>
                <a:spcPct val="200000"/>
              </a:lnSpc>
            </a:pPr>
            <a:r>
              <a:rPr lang="zh-CN" altLang="en-US" sz="2400" dirty="0" smtClean="0"/>
              <a:t>优点与新进展</a:t>
            </a:r>
            <a:endParaRPr lang="en-US" altLang="zh-CN" sz="2400" dirty="0" smtClean="0"/>
          </a:p>
          <a:p>
            <a:pPr>
              <a:lnSpc>
                <a:spcPct val="200000"/>
              </a:lnSpc>
            </a:pPr>
            <a:r>
              <a:rPr lang="zh-CN" altLang="en-US" sz="2400" dirty="0"/>
              <a:t>编译</a:t>
            </a:r>
            <a:endParaRPr lang="en-US" altLang="zh-CN" sz="2400" dirty="0" smtClean="0"/>
          </a:p>
          <a:p>
            <a:pPr>
              <a:lnSpc>
                <a:spcPct val="200000"/>
              </a:lnSpc>
            </a:pPr>
            <a:r>
              <a:rPr lang="zh-CN" altLang="en-US" sz="2400" dirty="0" smtClean="0"/>
              <a:t>构图与</a:t>
            </a:r>
            <a:r>
              <a:rPr lang="en-US" altLang="zh-CN" sz="2400" dirty="0" smtClean="0"/>
              <a:t>Pass</a:t>
            </a:r>
          </a:p>
          <a:p>
            <a:pPr>
              <a:lnSpc>
                <a:spcPct val="200000"/>
              </a:lnSpc>
            </a:pPr>
            <a:r>
              <a:rPr lang="zh-CN" altLang="en-US" sz="2400" dirty="0" smtClean="0"/>
              <a:t>存储管理</a:t>
            </a:r>
            <a:endParaRPr lang="en-US" altLang="zh-CN" sz="2400" dirty="0" smtClean="0"/>
          </a:p>
          <a:p>
            <a:pPr>
              <a:lnSpc>
                <a:spcPct val="200000"/>
              </a:lnSpc>
            </a:pPr>
            <a:r>
              <a:rPr lang="en-US" altLang="zh-CN" sz="2400" dirty="0" smtClean="0"/>
              <a:t>OP</a:t>
            </a:r>
            <a:r>
              <a:rPr lang="zh-CN" altLang="en-US" sz="2400" dirty="0" smtClean="0"/>
              <a:t>格式</a:t>
            </a:r>
            <a:endParaRPr lang="en-US" altLang="zh-CN" sz="2400" dirty="0" smtClean="0"/>
          </a:p>
          <a:p>
            <a:pPr>
              <a:lnSpc>
                <a:spcPct val="200000"/>
              </a:lnSpc>
            </a:pPr>
            <a:r>
              <a:rPr lang="zh-CN" altLang="en-US" sz="2400" b="1" dirty="0" smtClean="0">
                <a:solidFill>
                  <a:srgbClr val="FF0000"/>
                </a:solidFill>
              </a:rPr>
              <a:t>实现新</a:t>
            </a:r>
            <a:r>
              <a:rPr lang="en-US" altLang="zh-CN" sz="2400" b="1" dirty="0" smtClean="0">
                <a:solidFill>
                  <a:srgbClr val="FF0000"/>
                </a:solidFill>
              </a:rPr>
              <a:t>OP</a:t>
            </a:r>
            <a:endParaRPr lang="en-US" altLang="zh-CN" sz="2800" b="1" dirty="0">
              <a:solidFill>
                <a:srgbClr val="FF0000"/>
              </a:solidFill>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30</a:t>
            </a:fld>
            <a:endParaRPr lang="zh-CN" altLang="en-US" dirty="0"/>
          </a:p>
        </p:txBody>
      </p:sp>
      <p:sp>
        <p:nvSpPr>
          <p:cNvPr id="10" name="标题 1"/>
          <p:cNvSpPr>
            <a:spLocks noGrp="1"/>
          </p:cNvSpPr>
          <p:nvPr>
            <p:ph type="title"/>
          </p:nvPr>
        </p:nvSpPr>
        <p:spPr>
          <a:xfrm>
            <a:off x="323528" y="260648"/>
            <a:ext cx="2448272" cy="562074"/>
          </a:xfrm>
          <a:noFill/>
          <a:ln w="28575">
            <a:noFill/>
          </a:ln>
        </p:spPr>
        <p:txBody>
          <a:bodyPr/>
          <a:lstStyle/>
          <a:p>
            <a:r>
              <a:rPr lang="zh-CN" altLang="en-US" dirty="0" smtClean="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目 录</a:t>
            </a:r>
            <a:endParaRPr lang="zh-CN" altLang="en-US"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58496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实现新算子</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zh-CN" altLang="en-US" sz="1600" dirty="0" smtClean="0"/>
              <a:t>与 </a:t>
            </a:r>
            <a:r>
              <a:rPr lang="en-US" altLang="zh-CN" sz="1600" dirty="0" smtClean="0"/>
              <a:t>OP </a:t>
            </a:r>
            <a:r>
              <a:rPr lang="zh-CN" altLang="en-US" sz="1600" dirty="0" smtClean="0"/>
              <a:t>介绍中类似，首先需要实现新</a:t>
            </a:r>
            <a:r>
              <a:rPr lang="en-US" altLang="zh-CN" sz="1600" dirty="0" smtClean="0"/>
              <a:t>OP</a:t>
            </a:r>
            <a:r>
              <a:rPr lang="zh-CN" altLang="en-US" sz="1600" dirty="0" smtClean="0"/>
              <a:t>的通用注册</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31</a:t>
            </a:fld>
            <a:endParaRPr lang="zh-CN" altLang="en-US" dirty="0"/>
          </a:p>
        </p:txBody>
      </p:sp>
      <p:sp>
        <p:nvSpPr>
          <p:cNvPr id="5" name="文本框 4"/>
          <p:cNvSpPr txBox="1"/>
          <p:nvPr/>
        </p:nvSpPr>
        <p:spPr>
          <a:xfrm>
            <a:off x="281608" y="1556792"/>
            <a:ext cx="1698104" cy="646331"/>
          </a:xfrm>
          <a:prstGeom prst="rect">
            <a:avLst/>
          </a:prstGeom>
          <a:noFill/>
        </p:spPr>
        <p:txBody>
          <a:bodyPr wrap="square" rtlCol="0">
            <a:spAutoFit/>
          </a:bodyPr>
          <a:lstStyle/>
          <a:p>
            <a:pPr algn="ctr"/>
            <a:r>
              <a:rPr lang="en-US" altLang="zh-CN" dirty="0" err="1" smtClean="0"/>
              <a:t>src</a:t>
            </a:r>
            <a:r>
              <a:rPr lang="en-US" altLang="zh-CN" dirty="0" smtClean="0"/>
              <a:t>/operator/</a:t>
            </a:r>
          </a:p>
          <a:p>
            <a:pPr algn="ctr"/>
            <a:r>
              <a:rPr lang="en-US" altLang="zh-CN" dirty="0" err="1" smtClean="0"/>
              <a:t>customop-inl.h</a:t>
            </a:r>
            <a:endParaRPr lang="en-US" altLang="zh-CN" dirty="0" smtClean="0"/>
          </a:p>
        </p:txBody>
      </p:sp>
      <p:pic>
        <p:nvPicPr>
          <p:cNvPr id="4" name="图片 3"/>
          <p:cNvPicPr>
            <a:picLocks noChangeAspect="1"/>
          </p:cNvPicPr>
          <p:nvPr/>
        </p:nvPicPr>
        <p:blipFill>
          <a:blip r:embed="rId3"/>
          <a:stretch>
            <a:fillRect/>
          </a:stretch>
        </p:blipFill>
        <p:spPr>
          <a:xfrm>
            <a:off x="2458591" y="1879957"/>
            <a:ext cx="4514850" cy="1990725"/>
          </a:xfrm>
          <a:prstGeom prst="rect">
            <a:avLst/>
          </a:prstGeom>
        </p:spPr>
      </p:pic>
      <p:pic>
        <p:nvPicPr>
          <p:cNvPr id="8" name="图片 7"/>
          <p:cNvPicPr>
            <a:picLocks noChangeAspect="1"/>
          </p:cNvPicPr>
          <p:nvPr/>
        </p:nvPicPr>
        <p:blipFill>
          <a:blip r:embed="rId4"/>
          <a:stretch>
            <a:fillRect/>
          </a:stretch>
        </p:blipFill>
        <p:spPr>
          <a:xfrm>
            <a:off x="2458591" y="4112597"/>
            <a:ext cx="3990975" cy="590550"/>
          </a:xfrm>
          <a:prstGeom prst="rect">
            <a:avLst/>
          </a:prstGeom>
        </p:spPr>
      </p:pic>
      <p:pic>
        <p:nvPicPr>
          <p:cNvPr id="9" name="图片 8"/>
          <p:cNvPicPr>
            <a:picLocks noChangeAspect="1"/>
          </p:cNvPicPr>
          <p:nvPr/>
        </p:nvPicPr>
        <p:blipFill>
          <a:blip r:embed="rId5"/>
          <a:stretch>
            <a:fillRect/>
          </a:stretch>
        </p:blipFill>
        <p:spPr>
          <a:xfrm>
            <a:off x="2439226" y="4928879"/>
            <a:ext cx="4210050" cy="485775"/>
          </a:xfrm>
          <a:prstGeom prst="rect">
            <a:avLst/>
          </a:prstGeom>
        </p:spPr>
      </p:pic>
      <p:pic>
        <p:nvPicPr>
          <p:cNvPr id="10" name="图片 9"/>
          <p:cNvPicPr>
            <a:picLocks noChangeAspect="1"/>
          </p:cNvPicPr>
          <p:nvPr/>
        </p:nvPicPr>
        <p:blipFill>
          <a:blip r:embed="rId6"/>
          <a:stretch>
            <a:fillRect/>
          </a:stretch>
        </p:blipFill>
        <p:spPr>
          <a:xfrm>
            <a:off x="2439618" y="5518422"/>
            <a:ext cx="3686175" cy="733425"/>
          </a:xfrm>
          <a:prstGeom prst="rect">
            <a:avLst/>
          </a:prstGeom>
        </p:spPr>
      </p:pic>
      <p:sp>
        <p:nvSpPr>
          <p:cNvPr id="11" name="矩形 10"/>
          <p:cNvSpPr/>
          <p:nvPr/>
        </p:nvSpPr>
        <p:spPr>
          <a:xfrm>
            <a:off x="2475710" y="1886494"/>
            <a:ext cx="3544089" cy="12544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475710" y="5685635"/>
            <a:ext cx="3544089" cy="536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452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实现新算子</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zh-CN" altLang="en-US" sz="1600" dirty="0" smtClean="0"/>
              <a:t>与 </a:t>
            </a:r>
            <a:r>
              <a:rPr lang="en-US" altLang="zh-CN" sz="1600" dirty="0" smtClean="0"/>
              <a:t>OP </a:t>
            </a:r>
            <a:r>
              <a:rPr lang="zh-CN" altLang="en-US" sz="1600" dirty="0" smtClean="0"/>
              <a:t>介绍中类似，首先需要实现新</a:t>
            </a:r>
            <a:r>
              <a:rPr lang="en-US" altLang="zh-CN" sz="1600" dirty="0" smtClean="0"/>
              <a:t>OP</a:t>
            </a:r>
            <a:r>
              <a:rPr lang="zh-CN" altLang="en-US" sz="1600" dirty="0" smtClean="0"/>
              <a:t>的通用注册</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32</a:t>
            </a:fld>
            <a:endParaRPr lang="zh-CN" altLang="en-US" dirty="0"/>
          </a:p>
        </p:txBody>
      </p:sp>
      <p:sp>
        <p:nvSpPr>
          <p:cNvPr id="5" name="文本框 4"/>
          <p:cNvSpPr txBox="1"/>
          <p:nvPr/>
        </p:nvSpPr>
        <p:spPr>
          <a:xfrm>
            <a:off x="281608" y="1556792"/>
            <a:ext cx="1698104" cy="646331"/>
          </a:xfrm>
          <a:prstGeom prst="rect">
            <a:avLst/>
          </a:prstGeom>
          <a:noFill/>
        </p:spPr>
        <p:txBody>
          <a:bodyPr wrap="square" rtlCol="0">
            <a:spAutoFit/>
          </a:bodyPr>
          <a:lstStyle/>
          <a:p>
            <a:pPr algn="ctr"/>
            <a:r>
              <a:rPr lang="en-US" altLang="zh-CN" dirty="0" err="1" smtClean="0"/>
              <a:t>src</a:t>
            </a:r>
            <a:r>
              <a:rPr lang="en-US" altLang="zh-CN" dirty="0" smtClean="0"/>
              <a:t>/operator/</a:t>
            </a:r>
          </a:p>
          <a:p>
            <a:pPr algn="ctr"/>
            <a:r>
              <a:rPr lang="en-US" altLang="zh-CN" dirty="0"/>
              <a:t>c</a:t>
            </a:r>
            <a:r>
              <a:rPr lang="en-US" altLang="zh-CN" dirty="0" smtClean="0"/>
              <a:t>ustomop.cc</a:t>
            </a:r>
          </a:p>
        </p:txBody>
      </p:sp>
      <p:pic>
        <p:nvPicPr>
          <p:cNvPr id="4" name="图片 3"/>
          <p:cNvPicPr>
            <a:picLocks noChangeAspect="1"/>
          </p:cNvPicPr>
          <p:nvPr/>
        </p:nvPicPr>
        <p:blipFill>
          <a:blip r:embed="rId3"/>
          <a:stretch>
            <a:fillRect/>
          </a:stretch>
        </p:blipFill>
        <p:spPr>
          <a:xfrm>
            <a:off x="2514600" y="1772816"/>
            <a:ext cx="3914775" cy="1352550"/>
          </a:xfrm>
          <a:prstGeom prst="rect">
            <a:avLst/>
          </a:prstGeom>
        </p:spPr>
      </p:pic>
      <p:pic>
        <p:nvPicPr>
          <p:cNvPr id="7" name="图片 6"/>
          <p:cNvPicPr>
            <a:picLocks noChangeAspect="1"/>
          </p:cNvPicPr>
          <p:nvPr/>
        </p:nvPicPr>
        <p:blipFill>
          <a:blip r:embed="rId4"/>
          <a:stretch>
            <a:fillRect/>
          </a:stretch>
        </p:blipFill>
        <p:spPr>
          <a:xfrm>
            <a:off x="2514600" y="3263689"/>
            <a:ext cx="3248025" cy="1362075"/>
          </a:xfrm>
          <a:prstGeom prst="rect">
            <a:avLst/>
          </a:prstGeom>
        </p:spPr>
      </p:pic>
      <p:sp>
        <p:nvSpPr>
          <p:cNvPr id="8" name="文本框 7"/>
          <p:cNvSpPr txBox="1"/>
          <p:nvPr/>
        </p:nvSpPr>
        <p:spPr>
          <a:xfrm>
            <a:off x="2051720" y="4790711"/>
            <a:ext cx="1698104" cy="369332"/>
          </a:xfrm>
          <a:prstGeom prst="rect">
            <a:avLst/>
          </a:prstGeom>
          <a:noFill/>
        </p:spPr>
        <p:txBody>
          <a:bodyPr wrap="square" rtlCol="0">
            <a:spAutoFit/>
          </a:bodyPr>
          <a:lstStyle/>
          <a:p>
            <a:pPr algn="ctr"/>
            <a:r>
              <a:rPr lang="zh-CN" altLang="en-US" dirty="0" smtClean="0"/>
              <a:t>●●●</a:t>
            </a:r>
            <a:endParaRPr lang="en-US" altLang="zh-CN" dirty="0" smtClean="0"/>
          </a:p>
        </p:txBody>
      </p:sp>
      <p:pic>
        <p:nvPicPr>
          <p:cNvPr id="9" name="图片 8"/>
          <p:cNvPicPr>
            <a:picLocks noChangeAspect="1"/>
          </p:cNvPicPr>
          <p:nvPr/>
        </p:nvPicPr>
        <p:blipFill>
          <a:blip r:embed="rId5"/>
          <a:stretch>
            <a:fillRect/>
          </a:stretch>
        </p:blipFill>
        <p:spPr>
          <a:xfrm>
            <a:off x="2479509" y="5261875"/>
            <a:ext cx="4648200" cy="933450"/>
          </a:xfrm>
          <a:prstGeom prst="rect">
            <a:avLst/>
          </a:prstGeom>
        </p:spPr>
      </p:pic>
    </p:spTree>
    <p:extLst>
      <p:ext uri="{BB962C8B-B14F-4D97-AF65-F5344CB8AC3E}">
        <p14:creationId xmlns:p14="http://schemas.microsoft.com/office/powerpoint/2010/main" val="1607285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算子实现 </a:t>
            </a:r>
            <a:r>
              <a:rPr lang="en-US" altLang="zh-CN"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 </a:t>
            </a:r>
            <a:r>
              <a:rPr lang="en-US" altLang="zh-CN" dirty="0" err="1"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cuda</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33</a:t>
            </a:fld>
            <a:endParaRPr lang="zh-CN" altLang="en-US" dirty="0"/>
          </a:p>
        </p:txBody>
      </p:sp>
      <p:sp>
        <p:nvSpPr>
          <p:cNvPr id="7" name="文本框 6"/>
          <p:cNvSpPr txBox="1"/>
          <p:nvPr/>
        </p:nvSpPr>
        <p:spPr>
          <a:xfrm>
            <a:off x="107504" y="1052736"/>
            <a:ext cx="2160240" cy="646331"/>
          </a:xfrm>
          <a:prstGeom prst="rect">
            <a:avLst/>
          </a:prstGeom>
          <a:noFill/>
        </p:spPr>
        <p:txBody>
          <a:bodyPr wrap="square" rtlCol="0">
            <a:spAutoFit/>
          </a:bodyPr>
          <a:lstStyle/>
          <a:p>
            <a:pPr algn="ctr"/>
            <a:r>
              <a:rPr lang="en-US" altLang="zh-CN" dirty="0" err="1" smtClean="0"/>
              <a:t>src</a:t>
            </a:r>
            <a:r>
              <a:rPr lang="en-US" altLang="zh-CN" dirty="0" smtClean="0"/>
              <a:t>/operator/</a:t>
            </a:r>
            <a:r>
              <a:rPr lang="en-US" altLang="zh-CN" dirty="0" err="1" smtClean="0"/>
              <a:t>cuda</a:t>
            </a:r>
            <a:endParaRPr lang="en-US" altLang="zh-CN" dirty="0" smtClean="0"/>
          </a:p>
          <a:p>
            <a:pPr algn="ctr"/>
            <a:r>
              <a:rPr lang="en-US" altLang="zh-CN" dirty="0" err="1" smtClean="0"/>
              <a:t>cuda_customop.h</a:t>
            </a:r>
            <a:endParaRPr lang="en-US" altLang="zh-CN" dirty="0" smtClean="0"/>
          </a:p>
        </p:txBody>
      </p:sp>
      <p:pic>
        <p:nvPicPr>
          <p:cNvPr id="5" name="图片 4"/>
          <p:cNvPicPr>
            <a:picLocks noChangeAspect="1"/>
          </p:cNvPicPr>
          <p:nvPr/>
        </p:nvPicPr>
        <p:blipFill>
          <a:blip r:embed="rId3"/>
          <a:stretch>
            <a:fillRect/>
          </a:stretch>
        </p:blipFill>
        <p:spPr>
          <a:xfrm>
            <a:off x="2267744" y="914602"/>
            <a:ext cx="4619402" cy="3676650"/>
          </a:xfrm>
          <a:prstGeom prst="rect">
            <a:avLst/>
          </a:prstGeom>
        </p:spPr>
      </p:pic>
      <p:pic>
        <p:nvPicPr>
          <p:cNvPr id="8" name="图片 7"/>
          <p:cNvPicPr>
            <a:picLocks noChangeAspect="1"/>
          </p:cNvPicPr>
          <p:nvPr/>
        </p:nvPicPr>
        <p:blipFill>
          <a:blip r:embed="rId4"/>
          <a:stretch>
            <a:fillRect/>
          </a:stretch>
        </p:blipFill>
        <p:spPr>
          <a:xfrm>
            <a:off x="2267744" y="4621435"/>
            <a:ext cx="2227618" cy="730753"/>
          </a:xfrm>
          <a:prstGeom prst="rect">
            <a:avLst/>
          </a:prstGeom>
        </p:spPr>
      </p:pic>
      <p:sp>
        <p:nvSpPr>
          <p:cNvPr id="9" name="矩形 8"/>
          <p:cNvSpPr/>
          <p:nvPr/>
        </p:nvSpPr>
        <p:spPr>
          <a:xfrm>
            <a:off x="2555776" y="5435485"/>
            <a:ext cx="7200800" cy="830997"/>
          </a:xfrm>
          <a:prstGeom prst="rect">
            <a:avLst/>
          </a:prstGeom>
        </p:spPr>
        <p:txBody>
          <a:bodyPr wrap="square">
            <a:spAutoFit/>
          </a:bodyPr>
          <a:lstStyle/>
          <a:p>
            <a:r>
              <a:rPr lang="en-US" altLang="zh-CN" sz="1600" dirty="0">
                <a:solidFill>
                  <a:schemeClr val="bg1">
                    <a:lumMod val="50000"/>
                  </a:schemeClr>
                </a:solidFill>
              </a:rPr>
              <a:t>custom_op_kernel_1&lt;&lt;&lt;</a:t>
            </a:r>
            <a:r>
              <a:rPr lang="en-US" altLang="zh-CN" sz="1600" dirty="0" err="1">
                <a:solidFill>
                  <a:schemeClr val="bg1">
                    <a:lumMod val="50000"/>
                  </a:schemeClr>
                </a:solidFill>
              </a:rPr>
              <a:t>cuda_get_num_blocks</a:t>
            </a:r>
            <a:r>
              <a:rPr lang="en-US" altLang="zh-CN" sz="1600" dirty="0">
                <a:solidFill>
                  <a:schemeClr val="bg1">
                    <a:lumMod val="50000"/>
                  </a:schemeClr>
                </a:solidFill>
              </a:rPr>
              <a:t>(</a:t>
            </a:r>
            <a:r>
              <a:rPr lang="en-US" altLang="zh-CN" sz="1600" dirty="0" err="1">
                <a:solidFill>
                  <a:schemeClr val="bg1">
                    <a:lumMod val="50000"/>
                  </a:schemeClr>
                </a:solidFill>
              </a:rPr>
              <a:t>total_size</a:t>
            </a:r>
            <a:r>
              <a:rPr lang="en-US" altLang="zh-CN" sz="1600" dirty="0">
                <a:solidFill>
                  <a:schemeClr val="bg1">
                    <a:lumMod val="50000"/>
                  </a:schemeClr>
                </a:solidFill>
              </a:rPr>
              <a:t>), </a:t>
            </a:r>
            <a:r>
              <a:rPr lang="en-US" altLang="zh-CN" sz="1600" dirty="0" err="1">
                <a:solidFill>
                  <a:schemeClr val="bg1">
                    <a:lumMod val="50000"/>
                  </a:schemeClr>
                </a:solidFill>
              </a:rPr>
              <a:t>maxengine</a:t>
            </a:r>
            <a:r>
              <a:rPr lang="en-US" altLang="zh-CN" sz="1600" dirty="0">
                <a:solidFill>
                  <a:schemeClr val="bg1">
                    <a:lumMod val="50000"/>
                  </a:schemeClr>
                </a:solidFill>
              </a:rPr>
              <a:t>::</a:t>
            </a:r>
            <a:r>
              <a:rPr lang="en-US" altLang="zh-CN" sz="1600" dirty="0" err="1">
                <a:solidFill>
                  <a:schemeClr val="bg1">
                    <a:lumMod val="50000"/>
                  </a:schemeClr>
                </a:solidFill>
              </a:rPr>
              <a:t>cuda</a:t>
            </a:r>
            <a:r>
              <a:rPr lang="en-US" altLang="zh-CN" sz="1600" dirty="0">
                <a:solidFill>
                  <a:schemeClr val="bg1">
                    <a:lumMod val="50000"/>
                  </a:schemeClr>
                </a:solidFill>
              </a:rPr>
              <a:t>::</a:t>
            </a:r>
            <a:r>
              <a:rPr lang="en-US" altLang="zh-CN" sz="1600" dirty="0" err="1">
                <a:solidFill>
                  <a:schemeClr val="bg1">
                    <a:lumMod val="50000"/>
                  </a:schemeClr>
                </a:solidFill>
              </a:rPr>
              <a:t>kBaseThreadNum</a:t>
            </a:r>
            <a:r>
              <a:rPr lang="en-US" altLang="zh-CN" sz="1600" dirty="0">
                <a:solidFill>
                  <a:schemeClr val="bg1">
                    <a:lumMod val="50000"/>
                  </a:schemeClr>
                </a:solidFill>
              </a:rPr>
              <a:t>, 0, s-&gt;stream</a:t>
            </a:r>
            <a:r>
              <a:rPr lang="en-US" altLang="zh-CN" sz="1600" dirty="0" smtClean="0">
                <a:solidFill>
                  <a:schemeClr val="bg1">
                    <a:lumMod val="50000"/>
                  </a:schemeClr>
                </a:solidFill>
              </a:rPr>
              <a:t>_&gt;&gt;&gt;</a:t>
            </a:r>
          </a:p>
          <a:p>
            <a:r>
              <a:rPr lang="en-US" altLang="zh-CN" sz="1600" dirty="0">
                <a:solidFill>
                  <a:schemeClr val="bg1">
                    <a:lumMod val="50000"/>
                  </a:schemeClr>
                </a:solidFill>
              </a:rPr>
              <a:t> </a:t>
            </a:r>
            <a:r>
              <a:rPr lang="en-US" altLang="zh-CN" sz="1600" dirty="0" smtClean="0">
                <a:solidFill>
                  <a:schemeClr val="bg1">
                    <a:lumMod val="50000"/>
                  </a:schemeClr>
                </a:solidFill>
              </a:rPr>
              <a:t>   (</a:t>
            </a:r>
            <a:r>
              <a:rPr lang="en-US" altLang="zh-CN" sz="1600" dirty="0" err="1">
                <a:solidFill>
                  <a:schemeClr val="bg1">
                    <a:lumMod val="50000"/>
                  </a:schemeClr>
                </a:solidFill>
              </a:rPr>
              <a:t>data_dptrm</a:t>
            </a:r>
            <a:r>
              <a:rPr lang="en-US" altLang="zh-CN" sz="1600" dirty="0">
                <a:solidFill>
                  <a:schemeClr val="bg1">
                    <a:lumMod val="50000"/>
                  </a:schemeClr>
                </a:solidFill>
              </a:rPr>
              <a:t> </a:t>
            </a:r>
            <a:r>
              <a:rPr lang="en-US" altLang="zh-CN" sz="1600" dirty="0" err="1">
                <a:solidFill>
                  <a:schemeClr val="bg1">
                    <a:lumMod val="50000"/>
                  </a:schemeClr>
                </a:solidFill>
              </a:rPr>
              <a:t>out_dptr</a:t>
            </a:r>
            <a:r>
              <a:rPr lang="en-US" altLang="zh-CN" sz="1600" dirty="0">
                <a:solidFill>
                  <a:schemeClr val="bg1">
                    <a:lumMod val="50000"/>
                  </a:schemeClr>
                </a:solidFill>
              </a:rPr>
              <a:t>, </a:t>
            </a:r>
            <a:r>
              <a:rPr lang="en-US" altLang="zh-CN" sz="1600" dirty="0" err="1">
                <a:solidFill>
                  <a:schemeClr val="bg1">
                    <a:lumMod val="50000"/>
                  </a:schemeClr>
                </a:solidFill>
              </a:rPr>
              <a:t>const_val</a:t>
            </a:r>
            <a:r>
              <a:rPr lang="en-US" altLang="zh-CN" sz="1600" dirty="0">
                <a:solidFill>
                  <a:schemeClr val="bg1">
                    <a:lumMod val="50000"/>
                  </a:schemeClr>
                </a:solidFill>
              </a:rPr>
              <a:t>, </a:t>
            </a:r>
            <a:r>
              <a:rPr lang="en-US" altLang="zh-CN" sz="1600" dirty="0" err="1">
                <a:solidFill>
                  <a:schemeClr val="bg1">
                    <a:lumMod val="50000"/>
                  </a:schemeClr>
                </a:solidFill>
              </a:rPr>
              <a:t>total_size</a:t>
            </a:r>
            <a:r>
              <a:rPr lang="en-US" altLang="zh-CN" sz="1600" dirty="0">
                <a:solidFill>
                  <a:schemeClr val="bg1">
                    <a:lumMod val="50000"/>
                  </a:schemeClr>
                </a:solidFill>
              </a:rPr>
              <a:t>); </a:t>
            </a:r>
            <a:endParaRPr lang="zh-CN" altLang="en-US" sz="1600" dirty="0">
              <a:solidFill>
                <a:schemeClr val="bg1">
                  <a:lumMod val="50000"/>
                </a:schemeClr>
              </a:solidFill>
            </a:endParaRPr>
          </a:p>
        </p:txBody>
      </p:sp>
      <p:sp>
        <p:nvSpPr>
          <p:cNvPr id="10" name="矩形 9"/>
          <p:cNvSpPr/>
          <p:nvPr/>
        </p:nvSpPr>
        <p:spPr>
          <a:xfrm>
            <a:off x="2406859" y="3839279"/>
            <a:ext cx="1373053" cy="309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695026" y="4901076"/>
            <a:ext cx="1373053" cy="309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1855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算子实现 </a:t>
            </a:r>
            <a:r>
              <a:rPr lang="en-US" altLang="zh-CN"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 </a:t>
            </a:r>
            <a:r>
              <a:rPr lang="en-US" altLang="zh-CN" dirty="0" err="1"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cuda</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34</a:t>
            </a:fld>
            <a:endParaRPr lang="zh-CN" altLang="en-US" dirty="0"/>
          </a:p>
        </p:txBody>
      </p:sp>
      <p:sp>
        <p:nvSpPr>
          <p:cNvPr id="5" name="文本框 4"/>
          <p:cNvSpPr txBox="1"/>
          <p:nvPr/>
        </p:nvSpPr>
        <p:spPr>
          <a:xfrm>
            <a:off x="107504" y="1052736"/>
            <a:ext cx="2160240" cy="646331"/>
          </a:xfrm>
          <a:prstGeom prst="rect">
            <a:avLst/>
          </a:prstGeom>
          <a:noFill/>
        </p:spPr>
        <p:txBody>
          <a:bodyPr wrap="square" rtlCol="0">
            <a:spAutoFit/>
          </a:bodyPr>
          <a:lstStyle/>
          <a:p>
            <a:pPr algn="ctr"/>
            <a:r>
              <a:rPr lang="en-US" altLang="zh-CN" dirty="0" err="1" smtClean="0"/>
              <a:t>src</a:t>
            </a:r>
            <a:r>
              <a:rPr lang="en-US" altLang="zh-CN" dirty="0" smtClean="0"/>
              <a:t>/operator/</a:t>
            </a:r>
            <a:r>
              <a:rPr lang="en-US" altLang="zh-CN" dirty="0" err="1" smtClean="0"/>
              <a:t>cuda</a:t>
            </a:r>
            <a:endParaRPr lang="en-US" altLang="zh-CN" dirty="0" smtClean="0"/>
          </a:p>
          <a:p>
            <a:pPr algn="ctr"/>
            <a:r>
              <a:rPr lang="en-US" altLang="zh-CN" dirty="0"/>
              <a:t>c</a:t>
            </a:r>
            <a:r>
              <a:rPr lang="en-US" altLang="zh-CN" dirty="0" smtClean="0"/>
              <a:t>uda_customop.cu</a:t>
            </a:r>
          </a:p>
        </p:txBody>
      </p:sp>
      <p:pic>
        <p:nvPicPr>
          <p:cNvPr id="7" name="图片 6"/>
          <p:cNvPicPr>
            <a:picLocks noChangeAspect="1"/>
          </p:cNvPicPr>
          <p:nvPr/>
        </p:nvPicPr>
        <p:blipFill>
          <a:blip r:embed="rId3"/>
          <a:stretch>
            <a:fillRect/>
          </a:stretch>
        </p:blipFill>
        <p:spPr>
          <a:xfrm>
            <a:off x="2379178" y="1342527"/>
            <a:ext cx="5976664" cy="4738713"/>
          </a:xfrm>
          <a:prstGeom prst="rect">
            <a:avLst/>
          </a:prstGeom>
        </p:spPr>
      </p:pic>
      <p:sp>
        <p:nvSpPr>
          <p:cNvPr id="8" name="矩形 7"/>
          <p:cNvSpPr/>
          <p:nvPr/>
        </p:nvSpPr>
        <p:spPr>
          <a:xfrm>
            <a:off x="2437673" y="3733101"/>
            <a:ext cx="3214447" cy="2719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70212" y="4907170"/>
            <a:ext cx="4434036" cy="754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5102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算子实现 </a:t>
            </a:r>
            <a:r>
              <a:rPr lang="en-US" altLang="zh-CN"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 </a:t>
            </a:r>
            <a:r>
              <a:rPr lang="en-US" altLang="zh-CN" dirty="0"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x86 </a:t>
            </a:r>
            <a:r>
              <a:rPr lang="en-US" altLang="zh-CN" dirty="0" err="1"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cpu</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35</a:t>
            </a:fld>
            <a:endParaRPr lang="zh-CN" altLang="en-US" dirty="0"/>
          </a:p>
        </p:txBody>
      </p:sp>
      <p:sp>
        <p:nvSpPr>
          <p:cNvPr id="7" name="文本框 6"/>
          <p:cNvSpPr txBox="1"/>
          <p:nvPr/>
        </p:nvSpPr>
        <p:spPr>
          <a:xfrm>
            <a:off x="107504" y="1052736"/>
            <a:ext cx="2160240" cy="646331"/>
          </a:xfrm>
          <a:prstGeom prst="rect">
            <a:avLst/>
          </a:prstGeom>
          <a:noFill/>
        </p:spPr>
        <p:txBody>
          <a:bodyPr wrap="square" rtlCol="0">
            <a:spAutoFit/>
          </a:bodyPr>
          <a:lstStyle/>
          <a:p>
            <a:pPr algn="ctr"/>
            <a:r>
              <a:rPr lang="en-US" altLang="zh-CN" dirty="0" err="1" smtClean="0"/>
              <a:t>src</a:t>
            </a:r>
            <a:r>
              <a:rPr lang="en-US" altLang="zh-CN" dirty="0" smtClean="0"/>
              <a:t>/operator/x86</a:t>
            </a:r>
          </a:p>
          <a:p>
            <a:pPr algn="ctr"/>
            <a:r>
              <a:rPr lang="en-US" altLang="zh-CN" dirty="0" smtClean="0"/>
              <a:t>x86_customop.h</a:t>
            </a:r>
          </a:p>
        </p:txBody>
      </p:sp>
      <p:pic>
        <p:nvPicPr>
          <p:cNvPr id="5" name="图片 4"/>
          <p:cNvPicPr>
            <a:picLocks noChangeAspect="1"/>
          </p:cNvPicPr>
          <p:nvPr/>
        </p:nvPicPr>
        <p:blipFill>
          <a:blip r:embed="rId3"/>
          <a:stretch>
            <a:fillRect/>
          </a:stretch>
        </p:blipFill>
        <p:spPr>
          <a:xfrm>
            <a:off x="2123728" y="1843083"/>
            <a:ext cx="4248472" cy="3983632"/>
          </a:xfrm>
          <a:prstGeom prst="rect">
            <a:avLst/>
          </a:prstGeom>
        </p:spPr>
      </p:pic>
    </p:spTree>
    <p:extLst>
      <p:ext uri="{BB962C8B-B14F-4D97-AF65-F5344CB8AC3E}">
        <p14:creationId xmlns:p14="http://schemas.microsoft.com/office/powerpoint/2010/main" val="1125137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算子实现 </a:t>
            </a:r>
            <a:r>
              <a:rPr lang="en-US" altLang="zh-CN"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 </a:t>
            </a:r>
            <a:r>
              <a:rPr lang="en-US" altLang="zh-CN" dirty="0"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x86 </a:t>
            </a:r>
            <a:r>
              <a:rPr lang="en-US" altLang="zh-CN" dirty="0" err="1"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cpu</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36</a:t>
            </a:fld>
            <a:endParaRPr lang="zh-CN" altLang="en-US" dirty="0"/>
          </a:p>
        </p:txBody>
      </p:sp>
      <p:sp>
        <p:nvSpPr>
          <p:cNvPr id="7" name="文本框 6"/>
          <p:cNvSpPr txBox="1"/>
          <p:nvPr/>
        </p:nvSpPr>
        <p:spPr>
          <a:xfrm>
            <a:off x="107504" y="1052736"/>
            <a:ext cx="2160240" cy="646331"/>
          </a:xfrm>
          <a:prstGeom prst="rect">
            <a:avLst/>
          </a:prstGeom>
          <a:noFill/>
        </p:spPr>
        <p:txBody>
          <a:bodyPr wrap="square" rtlCol="0">
            <a:spAutoFit/>
          </a:bodyPr>
          <a:lstStyle/>
          <a:p>
            <a:pPr algn="ctr"/>
            <a:r>
              <a:rPr lang="en-US" altLang="zh-CN" dirty="0" err="1" smtClean="0"/>
              <a:t>src</a:t>
            </a:r>
            <a:r>
              <a:rPr lang="en-US" altLang="zh-CN" dirty="0" smtClean="0"/>
              <a:t>/operator/x86</a:t>
            </a:r>
          </a:p>
          <a:p>
            <a:pPr algn="ctr"/>
            <a:r>
              <a:rPr lang="en-US" altLang="zh-CN" dirty="0" smtClean="0"/>
              <a:t>x86_customop.cc</a:t>
            </a:r>
          </a:p>
        </p:txBody>
      </p:sp>
      <p:pic>
        <p:nvPicPr>
          <p:cNvPr id="5" name="图片 4"/>
          <p:cNvPicPr>
            <a:picLocks noChangeAspect="1"/>
          </p:cNvPicPr>
          <p:nvPr/>
        </p:nvPicPr>
        <p:blipFill>
          <a:blip r:embed="rId3"/>
          <a:stretch>
            <a:fillRect/>
          </a:stretch>
        </p:blipFill>
        <p:spPr>
          <a:xfrm>
            <a:off x="2051720" y="1556792"/>
            <a:ext cx="5705475" cy="4524375"/>
          </a:xfrm>
          <a:prstGeom prst="rect">
            <a:avLst/>
          </a:prstGeom>
        </p:spPr>
      </p:pic>
      <p:sp>
        <p:nvSpPr>
          <p:cNvPr id="8" name="矩形 7"/>
          <p:cNvSpPr/>
          <p:nvPr/>
        </p:nvSpPr>
        <p:spPr>
          <a:xfrm>
            <a:off x="2076290" y="4869160"/>
            <a:ext cx="4434036" cy="754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2196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1785937" y="2353047"/>
            <a:ext cx="5572125" cy="1724025"/>
          </a:xfrm>
          <a:prstGeom prst="rect">
            <a:avLst/>
          </a:prstGeom>
        </p:spPr>
      </p:pic>
      <p:sp>
        <p:nvSpPr>
          <p:cNvPr id="2"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算子实现 </a:t>
            </a:r>
            <a:r>
              <a:rPr lang="en-US" altLang="zh-CN"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 </a:t>
            </a:r>
            <a:r>
              <a:rPr lang="en-US" altLang="zh-CN" dirty="0"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arm </a:t>
            </a:r>
            <a:r>
              <a:rPr lang="en-US" altLang="zh-CN" dirty="0" err="1"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cpu</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37</a:t>
            </a:fld>
            <a:endParaRPr lang="zh-CN" altLang="en-US" dirty="0"/>
          </a:p>
        </p:txBody>
      </p:sp>
      <p:sp>
        <p:nvSpPr>
          <p:cNvPr id="8" name="文本框 7"/>
          <p:cNvSpPr txBox="1"/>
          <p:nvPr/>
        </p:nvSpPr>
        <p:spPr>
          <a:xfrm>
            <a:off x="107504" y="1052736"/>
            <a:ext cx="2160240" cy="646331"/>
          </a:xfrm>
          <a:prstGeom prst="rect">
            <a:avLst/>
          </a:prstGeom>
          <a:noFill/>
        </p:spPr>
        <p:txBody>
          <a:bodyPr wrap="square" rtlCol="0">
            <a:spAutoFit/>
          </a:bodyPr>
          <a:lstStyle/>
          <a:p>
            <a:pPr algn="ctr"/>
            <a:r>
              <a:rPr lang="en-US" altLang="zh-CN" dirty="0" err="1" smtClean="0"/>
              <a:t>src</a:t>
            </a:r>
            <a:r>
              <a:rPr lang="en-US" altLang="zh-CN" dirty="0" smtClean="0"/>
              <a:t>/operator/arm</a:t>
            </a:r>
          </a:p>
          <a:p>
            <a:pPr algn="ctr"/>
            <a:r>
              <a:rPr lang="en-US" altLang="zh-CN" dirty="0" err="1" smtClean="0"/>
              <a:t>arm_customop.h</a:t>
            </a:r>
            <a:endParaRPr lang="en-US" altLang="zh-CN" dirty="0" smtClean="0"/>
          </a:p>
        </p:txBody>
      </p:sp>
      <p:sp>
        <p:nvSpPr>
          <p:cNvPr id="9" name="文本框 8"/>
          <p:cNvSpPr txBox="1"/>
          <p:nvPr/>
        </p:nvSpPr>
        <p:spPr>
          <a:xfrm>
            <a:off x="683568" y="5949280"/>
            <a:ext cx="7298407" cy="369332"/>
          </a:xfrm>
          <a:prstGeom prst="rect">
            <a:avLst/>
          </a:prstGeom>
          <a:noFill/>
        </p:spPr>
        <p:txBody>
          <a:bodyPr wrap="square" rtlCol="0">
            <a:spAutoFit/>
          </a:bodyPr>
          <a:lstStyle/>
          <a:p>
            <a:pPr algn="ctr"/>
            <a:r>
              <a:rPr lang="en-US" altLang="zh-CN" dirty="0" err="1" smtClean="0"/>
              <a:t>MaxEngine</a:t>
            </a:r>
            <a:r>
              <a:rPr lang="en-US" altLang="zh-CN" dirty="0" smtClean="0"/>
              <a:t>-Lite </a:t>
            </a:r>
            <a:r>
              <a:rPr lang="zh-CN" altLang="en-US" dirty="0" smtClean="0"/>
              <a:t>中，</a:t>
            </a:r>
            <a:r>
              <a:rPr lang="en-US" altLang="zh-CN" dirty="0" smtClean="0"/>
              <a:t>arm </a:t>
            </a:r>
            <a:r>
              <a:rPr lang="en-US" altLang="zh-CN" dirty="0" err="1" smtClean="0"/>
              <a:t>cpu</a:t>
            </a:r>
            <a:r>
              <a:rPr lang="en-US" altLang="zh-CN" dirty="0" smtClean="0"/>
              <a:t> </a:t>
            </a:r>
            <a:r>
              <a:rPr lang="zh-CN" altLang="en-US" dirty="0" smtClean="0"/>
              <a:t>代号与 </a:t>
            </a:r>
            <a:r>
              <a:rPr lang="en-US" altLang="zh-CN" dirty="0" smtClean="0"/>
              <a:t>x86 </a:t>
            </a:r>
            <a:r>
              <a:rPr lang="en-US" altLang="zh-CN" dirty="0" err="1" smtClean="0"/>
              <a:t>cpu</a:t>
            </a:r>
            <a:r>
              <a:rPr lang="en-US" altLang="zh-CN" dirty="0" smtClean="0"/>
              <a:t> </a:t>
            </a:r>
            <a:r>
              <a:rPr lang="zh-CN" altLang="en-US" b="1" dirty="0" smtClean="0"/>
              <a:t>不同</a:t>
            </a:r>
            <a:r>
              <a:rPr lang="zh-CN" altLang="en-US" dirty="0" smtClean="0"/>
              <a:t> 为 </a:t>
            </a:r>
            <a:r>
              <a:rPr lang="en-US" altLang="zh-CN" b="1" dirty="0" err="1" smtClean="0">
                <a:solidFill>
                  <a:srgbClr val="FF0000"/>
                </a:solidFill>
              </a:rPr>
              <a:t>acpu</a:t>
            </a:r>
            <a:r>
              <a:rPr lang="zh-CN" altLang="en-US" b="1" dirty="0" smtClean="0">
                <a:solidFill>
                  <a:srgbClr val="FF0000"/>
                </a:solidFill>
              </a:rPr>
              <a:t> </a:t>
            </a:r>
            <a:endParaRPr lang="en-US" altLang="zh-CN" b="1" dirty="0" smtClean="0">
              <a:solidFill>
                <a:srgbClr val="FF0000"/>
              </a:solidFill>
            </a:endParaRPr>
          </a:p>
        </p:txBody>
      </p:sp>
      <p:sp>
        <p:nvSpPr>
          <p:cNvPr id="11" name="文本框 10"/>
          <p:cNvSpPr txBox="1"/>
          <p:nvPr/>
        </p:nvSpPr>
        <p:spPr>
          <a:xfrm>
            <a:off x="313184" y="1812964"/>
            <a:ext cx="8284111" cy="369332"/>
          </a:xfrm>
          <a:prstGeom prst="rect">
            <a:avLst/>
          </a:prstGeom>
          <a:noFill/>
        </p:spPr>
        <p:txBody>
          <a:bodyPr wrap="square" rtlCol="0">
            <a:spAutoFit/>
          </a:bodyPr>
          <a:lstStyle/>
          <a:p>
            <a:pPr algn="ctr"/>
            <a:r>
              <a:rPr lang="en-US" altLang="zh-CN" dirty="0" smtClean="0"/>
              <a:t>arm </a:t>
            </a:r>
            <a:r>
              <a:rPr lang="en-US" altLang="zh-CN" dirty="0" err="1" smtClean="0"/>
              <a:t>cpu</a:t>
            </a:r>
            <a:r>
              <a:rPr lang="en-US" altLang="zh-CN" dirty="0" smtClean="0"/>
              <a:t> OP </a:t>
            </a:r>
            <a:r>
              <a:rPr lang="zh-CN" altLang="en-US" dirty="0" smtClean="0"/>
              <a:t>定义方式与与 </a:t>
            </a:r>
            <a:r>
              <a:rPr lang="en-US" altLang="zh-CN" dirty="0" smtClean="0"/>
              <a:t>x86 </a:t>
            </a:r>
            <a:r>
              <a:rPr lang="en-US" altLang="zh-CN" dirty="0" err="1" smtClean="0"/>
              <a:t>cpu</a:t>
            </a:r>
            <a:r>
              <a:rPr lang="en-US" altLang="zh-CN" dirty="0" smtClean="0"/>
              <a:t> </a:t>
            </a:r>
            <a:r>
              <a:rPr lang="zh-CN" altLang="en-US" dirty="0" smtClean="0"/>
              <a:t>接近，但有额外的 </a:t>
            </a:r>
            <a:r>
              <a:rPr lang="en-US" altLang="zh-CN" dirty="0" smtClean="0"/>
              <a:t>NEON </a:t>
            </a:r>
            <a:r>
              <a:rPr lang="zh-CN" altLang="en-US" dirty="0" smtClean="0"/>
              <a:t>与 </a:t>
            </a:r>
            <a:r>
              <a:rPr lang="en-US" altLang="zh-CN" dirty="0" err="1" smtClean="0"/>
              <a:t>openMP</a:t>
            </a:r>
            <a:r>
              <a:rPr lang="en-US" altLang="zh-CN" dirty="0" smtClean="0"/>
              <a:t> </a:t>
            </a:r>
            <a:r>
              <a:rPr lang="zh-CN" altLang="en-US" dirty="0" smtClean="0"/>
              <a:t>支持</a:t>
            </a:r>
            <a:endParaRPr lang="en-US" altLang="zh-CN" b="1" dirty="0" smtClean="0">
              <a:solidFill>
                <a:srgbClr val="FF0000"/>
              </a:solidFill>
            </a:endParaRPr>
          </a:p>
        </p:txBody>
      </p:sp>
      <p:sp>
        <p:nvSpPr>
          <p:cNvPr id="13" name="矩形 12"/>
          <p:cNvSpPr/>
          <p:nvPr/>
        </p:nvSpPr>
        <p:spPr>
          <a:xfrm>
            <a:off x="1759668" y="2834173"/>
            <a:ext cx="5548635" cy="754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47837" y="3588253"/>
            <a:ext cx="5548635" cy="416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2503971" y="4464229"/>
            <a:ext cx="3657600" cy="1076325"/>
          </a:xfrm>
          <a:prstGeom prst="rect">
            <a:avLst/>
          </a:prstGeom>
        </p:spPr>
      </p:pic>
    </p:spTree>
    <p:extLst>
      <p:ext uri="{BB962C8B-B14F-4D97-AF65-F5344CB8AC3E}">
        <p14:creationId xmlns:p14="http://schemas.microsoft.com/office/powerpoint/2010/main" val="2846228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算子实现 </a:t>
            </a:r>
            <a:r>
              <a:rPr lang="en-US" altLang="zh-CN"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 </a:t>
            </a:r>
            <a:r>
              <a:rPr lang="en-US" altLang="zh-CN" dirty="0"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arm </a:t>
            </a:r>
            <a:r>
              <a:rPr lang="en-US" altLang="zh-CN" dirty="0" err="1" smtClean="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rPr>
              <a:t>cpu</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6" name="页脚占位符 5"/>
          <p:cNvSpPr>
            <a:spLocks noGrp="1"/>
          </p:cNvSpPr>
          <p:nvPr>
            <p:ph type="ftr" sz="quarter" idx="10"/>
          </p:nvPr>
        </p:nvSpPr>
        <p:spPr/>
        <p:txBody>
          <a:bodyPr/>
          <a:lstStyle/>
          <a:p>
            <a:fld id="{41D725FC-FA3A-4A43-B1CA-3321E0F46AC4}" type="slidenum">
              <a:rPr lang="zh-CN" altLang="en-US" smtClean="0"/>
              <a:t>38</a:t>
            </a:fld>
            <a:endParaRPr lang="zh-CN" altLang="en-US" dirty="0"/>
          </a:p>
        </p:txBody>
      </p:sp>
      <p:sp>
        <p:nvSpPr>
          <p:cNvPr id="7" name="文本框 6"/>
          <p:cNvSpPr txBox="1"/>
          <p:nvPr/>
        </p:nvSpPr>
        <p:spPr>
          <a:xfrm>
            <a:off x="107504" y="1052736"/>
            <a:ext cx="2160240" cy="646331"/>
          </a:xfrm>
          <a:prstGeom prst="rect">
            <a:avLst/>
          </a:prstGeom>
          <a:noFill/>
        </p:spPr>
        <p:txBody>
          <a:bodyPr wrap="square" rtlCol="0">
            <a:spAutoFit/>
          </a:bodyPr>
          <a:lstStyle/>
          <a:p>
            <a:pPr algn="ctr"/>
            <a:r>
              <a:rPr lang="en-US" altLang="zh-CN" dirty="0" err="1" smtClean="0"/>
              <a:t>src</a:t>
            </a:r>
            <a:r>
              <a:rPr lang="en-US" altLang="zh-CN" dirty="0" smtClean="0"/>
              <a:t>/operator/arm</a:t>
            </a:r>
          </a:p>
          <a:p>
            <a:pPr algn="ctr"/>
            <a:r>
              <a:rPr lang="en-US" altLang="zh-CN" dirty="0" smtClean="0"/>
              <a:t>arm_customop.cc</a:t>
            </a:r>
          </a:p>
        </p:txBody>
      </p:sp>
      <p:pic>
        <p:nvPicPr>
          <p:cNvPr id="5" name="图片 4"/>
          <p:cNvPicPr>
            <a:picLocks noChangeAspect="1"/>
          </p:cNvPicPr>
          <p:nvPr/>
        </p:nvPicPr>
        <p:blipFill>
          <a:blip r:embed="rId3"/>
          <a:stretch>
            <a:fillRect/>
          </a:stretch>
        </p:blipFill>
        <p:spPr>
          <a:xfrm>
            <a:off x="2267744" y="1452178"/>
            <a:ext cx="5467350" cy="4457700"/>
          </a:xfrm>
          <a:prstGeom prst="rect">
            <a:avLst/>
          </a:prstGeom>
        </p:spPr>
      </p:pic>
    </p:spTree>
    <p:extLst>
      <p:ext uri="{BB962C8B-B14F-4D97-AF65-F5344CB8AC3E}">
        <p14:creationId xmlns:p14="http://schemas.microsoft.com/office/powerpoint/2010/main" val="607499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实现新算子</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zh-CN" altLang="en-US" sz="1600" dirty="0" smtClean="0"/>
              <a:t>一点注意：</a:t>
            </a:r>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r>
              <a:rPr lang="zh-CN" altLang="en-US" sz="1600" dirty="0" smtClean="0"/>
              <a:t>尽量不要在</a:t>
            </a:r>
            <a:r>
              <a:rPr lang="en-US" altLang="zh-CN" sz="1600" dirty="0"/>
              <a:t> </a:t>
            </a:r>
            <a:r>
              <a:rPr lang="en-US" altLang="zh-CN" sz="1600" dirty="0" smtClean="0"/>
              <a:t>OP </a:t>
            </a:r>
            <a:r>
              <a:rPr lang="zh-CN" altLang="en-US" sz="1600" dirty="0" smtClean="0"/>
              <a:t>名称中使用下划线</a:t>
            </a:r>
            <a:endParaRPr lang="en-US" altLang="zh-CN" sz="1600" dirty="0"/>
          </a:p>
        </p:txBody>
      </p:sp>
      <p:sp>
        <p:nvSpPr>
          <p:cNvPr id="6" name="页脚占位符 5"/>
          <p:cNvSpPr>
            <a:spLocks noGrp="1"/>
          </p:cNvSpPr>
          <p:nvPr>
            <p:ph type="ftr" sz="quarter" idx="10"/>
          </p:nvPr>
        </p:nvSpPr>
        <p:spPr/>
        <p:txBody>
          <a:bodyPr/>
          <a:lstStyle/>
          <a:p>
            <a:fld id="{41D725FC-FA3A-4A43-B1CA-3321E0F46AC4}" type="slidenum">
              <a:rPr lang="zh-CN" altLang="en-US" smtClean="0"/>
              <a:t>39</a:t>
            </a:fld>
            <a:endParaRPr lang="zh-CN" altLang="en-US" dirty="0"/>
          </a:p>
        </p:txBody>
      </p:sp>
      <p:sp>
        <p:nvSpPr>
          <p:cNvPr id="12" name="矩形 11"/>
          <p:cNvSpPr/>
          <p:nvPr/>
        </p:nvSpPr>
        <p:spPr>
          <a:xfrm>
            <a:off x="1547664" y="1857636"/>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CustomOP</a:t>
            </a:r>
            <a:endParaRPr lang="zh-CN" altLang="en-US" dirty="0">
              <a:solidFill>
                <a:schemeClr val="tx1"/>
              </a:solidFill>
            </a:endParaRPr>
          </a:p>
        </p:txBody>
      </p:sp>
      <p:sp>
        <p:nvSpPr>
          <p:cNvPr id="13" name="矩形 12"/>
          <p:cNvSpPr/>
          <p:nvPr/>
        </p:nvSpPr>
        <p:spPr>
          <a:xfrm>
            <a:off x="5292080" y="1857636"/>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_</a:t>
            </a:r>
            <a:r>
              <a:rPr lang="en-US" altLang="zh-CN" dirty="0" err="1" smtClean="0">
                <a:solidFill>
                  <a:schemeClr val="tx1"/>
                </a:solidFill>
              </a:rPr>
              <a:t>custom_OP</a:t>
            </a:r>
            <a:endParaRPr lang="zh-CN" altLang="en-US" dirty="0">
              <a:solidFill>
                <a:schemeClr val="tx1"/>
              </a:solidFill>
            </a:endParaRPr>
          </a:p>
        </p:txBody>
      </p:sp>
      <p:sp>
        <p:nvSpPr>
          <p:cNvPr id="14" name="矩形 13"/>
          <p:cNvSpPr/>
          <p:nvPr/>
        </p:nvSpPr>
        <p:spPr>
          <a:xfrm>
            <a:off x="1295636" y="4221088"/>
            <a:ext cx="2376264" cy="1080120"/>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rPr>
              <a:t>mx.sym.CustomOP</a:t>
            </a:r>
            <a:endParaRPr lang="zh-CN" altLang="en-US" dirty="0">
              <a:solidFill>
                <a:schemeClr val="tx1"/>
              </a:solidFill>
            </a:endParaRPr>
          </a:p>
        </p:txBody>
      </p:sp>
      <p:sp>
        <p:nvSpPr>
          <p:cNvPr id="16" name="矩形 15"/>
          <p:cNvSpPr/>
          <p:nvPr/>
        </p:nvSpPr>
        <p:spPr>
          <a:xfrm>
            <a:off x="5007429" y="4231906"/>
            <a:ext cx="2516899" cy="1080120"/>
          </a:xfrm>
          <a:prstGeom prst="rect">
            <a:avLst/>
          </a:prstGeom>
          <a:solidFill>
            <a:srgbClr val="F0E5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lumMod val="50000"/>
                  </a:schemeClr>
                </a:solidFill>
              </a:rPr>
              <a:t>mx.</a:t>
            </a:r>
            <a:r>
              <a:rPr lang="en-US" altLang="zh-CN" b="1" dirty="0" err="1">
                <a:solidFill>
                  <a:schemeClr val="bg1">
                    <a:lumMod val="50000"/>
                  </a:schemeClr>
                </a:solidFill>
              </a:rPr>
              <a:t>sym</a:t>
            </a:r>
            <a:r>
              <a:rPr lang="en-US" altLang="zh-CN" b="1" dirty="0">
                <a:solidFill>
                  <a:schemeClr val="bg1">
                    <a:lumMod val="50000"/>
                  </a:schemeClr>
                </a:solidFill>
              </a:rPr>
              <a:t>._</a:t>
            </a:r>
            <a:r>
              <a:rPr lang="en-US" altLang="zh-CN" b="1" dirty="0" err="1">
                <a:solidFill>
                  <a:schemeClr val="bg1">
                    <a:lumMod val="50000"/>
                  </a:schemeClr>
                </a:solidFill>
              </a:rPr>
              <a:t>custom_OP</a:t>
            </a:r>
            <a:endParaRPr lang="zh-CN" altLang="en-US" dirty="0">
              <a:solidFill>
                <a:schemeClr val="bg1">
                  <a:lumMod val="50000"/>
                </a:schemeClr>
              </a:solidFill>
            </a:endParaRPr>
          </a:p>
          <a:p>
            <a:pPr algn="ctr"/>
            <a:r>
              <a:rPr lang="en-US" altLang="zh-CN" b="1" dirty="0" err="1" smtClean="0">
                <a:solidFill>
                  <a:schemeClr val="tx1"/>
                </a:solidFill>
              </a:rPr>
              <a:t>mx.sym.custom.OP</a:t>
            </a:r>
            <a:endParaRPr lang="en-US" altLang="zh-CN" b="1" dirty="0" smtClean="0">
              <a:solidFill>
                <a:schemeClr val="tx1"/>
              </a:solidFill>
            </a:endParaRPr>
          </a:p>
        </p:txBody>
      </p:sp>
      <p:cxnSp>
        <p:nvCxnSpPr>
          <p:cNvPr id="18" name="直接连接符 17"/>
          <p:cNvCxnSpPr/>
          <p:nvPr/>
        </p:nvCxnSpPr>
        <p:spPr>
          <a:xfrm>
            <a:off x="5007429" y="4581128"/>
            <a:ext cx="2516899" cy="468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rot="5400000">
            <a:off x="2260529" y="3454653"/>
            <a:ext cx="446477"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5400000">
            <a:off x="6004946" y="3445433"/>
            <a:ext cx="446477" cy="432048"/>
          </a:xfrm>
          <a:prstGeom prst="rightArrow">
            <a:avLst/>
          </a:prstGeom>
          <a:solidFill>
            <a:srgbClr val="9C9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051720" y="3394756"/>
            <a:ext cx="1296144" cy="369332"/>
          </a:xfrm>
          <a:prstGeom prst="rect">
            <a:avLst/>
          </a:prstGeom>
          <a:noFill/>
        </p:spPr>
        <p:txBody>
          <a:bodyPr wrap="square" rtlCol="0">
            <a:spAutoFit/>
          </a:bodyPr>
          <a:lstStyle/>
          <a:p>
            <a:r>
              <a:rPr lang="en-US" altLang="zh-CN" b="1" dirty="0" smtClean="0"/>
              <a:t>python</a:t>
            </a:r>
            <a:endParaRPr lang="zh-CN" altLang="en-US" b="1" dirty="0"/>
          </a:p>
        </p:txBody>
      </p:sp>
      <p:sp>
        <p:nvSpPr>
          <p:cNvPr id="25" name="文本框 24"/>
          <p:cNvSpPr txBox="1"/>
          <p:nvPr/>
        </p:nvSpPr>
        <p:spPr>
          <a:xfrm>
            <a:off x="5728265" y="3363164"/>
            <a:ext cx="1296144" cy="369332"/>
          </a:xfrm>
          <a:prstGeom prst="rect">
            <a:avLst/>
          </a:prstGeom>
          <a:noFill/>
        </p:spPr>
        <p:txBody>
          <a:bodyPr wrap="square" rtlCol="0">
            <a:spAutoFit/>
          </a:bodyPr>
          <a:lstStyle/>
          <a:p>
            <a:r>
              <a:rPr lang="en-US" altLang="zh-CN" b="1" dirty="0" smtClean="0"/>
              <a:t>python</a:t>
            </a:r>
            <a:endParaRPr lang="zh-CN" altLang="en-US" b="1" dirty="0"/>
          </a:p>
        </p:txBody>
      </p:sp>
    </p:spTree>
    <p:extLst>
      <p:ext uri="{BB962C8B-B14F-4D97-AF65-F5344CB8AC3E}">
        <p14:creationId xmlns:p14="http://schemas.microsoft.com/office/powerpoint/2010/main" val="1380257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marL="0" indent="0">
              <a:lnSpc>
                <a:spcPct val="150000"/>
              </a:lnSpc>
              <a:buNone/>
            </a:pPr>
            <a:r>
              <a:rPr lang="en-US" altLang="zh-CN" sz="2000" b="1" dirty="0" smtClean="0"/>
              <a:t>2</a:t>
            </a:r>
            <a:r>
              <a:rPr lang="zh-CN" altLang="en-US" sz="2000" b="1" dirty="0" smtClean="0"/>
              <a:t>、继承于</a:t>
            </a:r>
            <a:r>
              <a:rPr lang="en-US" altLang="zh-CN" sz="2000" b="1" dirty="0" err="1" smtClean="0"/>
              <a:t>MaxEngine</a:t>
            </a:r>
            <a:r>
              <a:rPr lang="zh-CN" altLang="en-US" sz="2000" b="1" dirty="0" smtClean="0"/>
              <a:t>的优点</a:t>
            </a:r>
            <a:endParaRPr lang="en-US" altLang="zh-CN" sz="2000" b="1" dirty="0" smtClean="0"/>
          </a:p>
          <a:p>
            <a:pPr marL="0" indent="0">
              <a:lnSpc>
                <a:spcPct val="150000"/>
              </a:lnSpc>
              <a:buNone/>
            </a:pPr>
            <a:endParaRPr lang="en-US" altLang="zh-CN" sz="1600" dirty="0" smtClean="0"/>
          </a:p>
          <a:p>
            <a:pPr marL="0" indent="0">
              <a:lnSpc>
                <a:spcPct val="150000"/>
              </a:lnSpc>
              <a:buNone/>
            </a:pPr>
            <a:r>
              <a:rPr lang="en-US" altLang="zh-CN" sz="1600" b="1" dirty="0" smtClean="0">
                <a:solidFill>
                  <a:schemeClr val="accent1">
                    <a:lumMod val="75000"/>
                  </a:schemeClr>
                </a:solidFill>
              </a:rPr>
              <a:t>a</a:t>
            </a:r>
            <a:r>
              <a:rPr lang="en-US" altLang="zh-CN" sz="1600" dirty="0" smtClean="0"/>
              <a:t>. </a:t>
            </a:r>
            <a:r>
              <a:rPr lang="zh-CN" altLang="en-US" sz="1600" dirty="0" smtClean="0"/>
              <a:t>输入可变，不需要</a:t>
            </a:r>
            <a:r>
              <a:rPr lang="en-US" altLang="zh-CN" sz="1600" dirty="0" smtClean="0"/>
              <a:t>padding</a:t>
            </a:r>
            <a:r>
              <a:rPr lang="zh-CN" altLang="en-US" sz="1600" dirty="0" smtClean="0"/>
              <a:t>（大小，</a:t>
            </a:r>
            <a:r>
              <a:rPr lang="en-US" altLang="zh-CN" sz="1600" dirty="0" smtClean="0"/>
              <a:t>batch</a:t>
            </a:r>
            <a:r>
              <a:rPr lang="zh-CN" altLang="en-US" sz="1600" dirty="0" smtClean="0"/>
              <a:t>都可变）</a:t>
            </a:r>
            <a:endParaRPr lang="en-US" altLang="zh-CN" sz="1600" dirty="0" smtClean="0"/>
          </a:p>
          <a:p>
            <a:pPr marL="0" indent="0">
              <a:lnSpc>
                <a:spcPct val="150000"/>
              </a:lnSpc>
              <a:buNone/>
            </a:pPr>
            <a:endParaRPr lang="en-US" altLang="zh-CN" sz="800" dirty="0" smtClean="0"/>
          </a:p>
          <a:p>
            <a:pPr marL="0" indent="0">
              <a:lnSpc>
                <a:spcPct val="150000"/>
              </a:lnSpc>
              <a:buNone/>
            </a:pPr>
            <a:r>
              <a:rPr lang="en-US" altLang="zh-CN" sz="1600" b="1" dirty="0" smtClean="0">
                <a:solidFill>
                  <a:schemeClr val="accent1">
                    <a:lumMod val="75000"/>
                  </a:schemeClr>
                </a:solidFill>
              </a:rPr>
              <a:t>b</a:t>
            </a:r>
            <a:r>
              <a:rPr lang="en-US" altLang="zh-CN" sz="1600" dirty="0" smtClean="0"/>
              <a:t>. </a:t>
            </a:r>
            <a:r>
              <a:rPr lang="zh-CN" altLang="en-US" sz="1600" dirty="0" smtClean="0"/>
              <a:t>优化了</a:t>
            </a:r>
            <a:r>
              <a:rPr lang="en-US" altLang="zh-CN" sz="1600" dirty="0" smtClean="0"/>
              <a:t>op</a:t>
            </a:r>
            <a:r>
              <a:rPr lang="zh-CN" altLang="en-US" sz="1600" dirty="0" smtClean="0"/>
              <a:t>的实现形式</a:t>
            </a:r>
            <a:endParaRPr lang="en-US" altLang="zh-CN" sz="1600" dirty="0" smtClean="0"/>
          </a:p>
          <a:p>
            <a:pPr marL="0" indent="0">
              <a:lnSpc>
                <a:spcPct val="150000"/>
              </a:lnSpc>
              <a:buNone/>
            </a:pPr>
            <a:endParaRPr lang="en-US" altLang="zh-CN" sz="800" dirty="0" smtClean="0"/>
          </a:p>
          <a:p>
            <a:pPr marL="0" indent="0">
              <a:lnSpc>
                <a:spcPct val="150000"/>
              </a:lnSpc>
              <a:buNone/>
            </a:pPr>
            <a:r>
              <a:rPr lang="en-US" altLang="zh-CN" sz="1600" b="1" dirty="0" smtClean="0">
                <a:solidFill>
                  <a:schemeClr val="accent1">
                    <a:lumMod val="75000"/>
                  </a:schemeClr>
                </a:solidFill>
              </a:rPr>
              <a:t>c</a:t>
            </a:r>
            <a:r>
              <a:rPr lang="en-US" altLang="zh-CN" sz="1600" dirty="0" smtClean="0"/>
              <a:t>. </a:t>
            </a:r>
            <a:r>
              <a:rPr lang="zh-CN" altLang="en-US" sz="1600" dirty="0" smtClean="0"/>
              <a:t>支持</a:t>
            </a:r>
            <a:r>
              <a:rPr lang="zh-CN" altLang="en-US" sz="1600" dirty="0"/>
              <a:t>低</a:t>
            </a:r>
            <a:r>
              <a:rPr lang="zh-CN" altLang="en-US" sz="1600" dirty="0" smtClean="0"/>
              <a:t>精度解码（</a:t>
            </a:r>
            <a:r>
              <a:rPr lang="en-US" altLang="zh-CN" sz="1600" dirty="0" smtClean="0"/>
              <a:t>fp16</a:t>
            </a:r>
            <a:r>
              <a:rPr lang="zh-CN" altLang="en-US" sz="1600" dirty="0" smtClean="0"/>
              <a:t>、</a:t>
            </a:r>
            <a:r>
              <a:rPr lang="en-US" altLang="zh-CN" sz="1600" dirty="0" smtClean="0"/>
              <a:t>int8</a:t>
            </a:r>
            <a:r>
              <a:rPr lang="zh-CN" altLang="en-US" sz="1600" dirty="0" smtClean="0"/>
              <a:t>）</a:t>
            </a:r>
            <a:endParaRPr lang="en-US" altLang="zh-CN" sz="1600" dirty="0" smtClean="0"/>
          </a:p>
          <a:p>
            <a:pPr marL="0" indent="0">
              <a:lnSpc>
                <a:spcPct val="150000"/>
              </a:lnSpc>
              <a:buNone/>
            </a:pPr>
            <a:endParaRPr lang="en-US" altLang="zh-CN" sz="800" dirty="0" smtClean="0"/>
          </a:p>
          <a:p>
            <a:pPr marL="0" indent="0">
              <a:lnSpc>
                <a:spcPct val="150000"/>
              </a:lnSpc>
              <a:buNone/>
            </a:pPr>
            <a:r>
              <a:rPr lang="en-US" altLang="zh-CN" sz="1600" b="1" dirty="0" smtClean="0">
                <a:solidFill>
                  <a:schemeClr val="accent1">
                    <a:lumMod val="75000"/>
                  </a:schemeClr>
                </a:solidFill>
              </a:rPr>
              <a:t>d</a:t>
            </a:r>
            <a:r>
              <a:rPr lang="en-US" altLang="zh-CN" sz="1600" dirty="0" smtClean="0"/>
              <a:t>. </a:t>
            </a:r>
            <a:r>
              <a:rPr lang="zh-CN" altLang="en-US" sz="1600" dirty="0" smtClean="0"/>
              <a:t>支持动态解码，减少空置</a:t>
            </a:r>
            <a:endParaRPr lang="en-US" altLang="zh-CN" sz="1600" dirty="0" smtClean="0"/>
          </a:p>
          <a:p>
            <a:pPr marL="0" indent="0">
              <a:lnSpc>
                <a:spcPct val="150000"/>
              </a:lnSpc>
              <a:buNone/>
            </a:pPr>
            <a:endParaRPr lang="en-US" altLang="zh-CN" sz="800" dirty="0" smtClean="0"/>
          </a:p>
          <a:p>
            <a:pPr marL="0" indent="0">
              <a:lnSpc>
                <a:spcPct val="150000"/>
              </a:lnSpc>
              <a:buNone/>
            </a:pPr>
            <a:r>
              <a:rPr lang="en-US" altLang="zh-CN" sz="1600" b="1" dirty="0" smtClean="0">
                <a:solidFill>
                  <a:schemeClr val="accent1">
                    <a:lumMod val="75000"/>
                  </a:schemeClr>
                </a:solidFill>
              </a:rPr>
              <a:t>e</a:t>
            </a:r>
            <a:r>
              <a:rPr lang="en-US" altLang="zh-CN" sz="1600" dirty="0" smtClean="0"/>
              <a:t>.</a:t>
            </a:r>
            <a:r>
              <a:rPr lang="zh-CN" altLang="en-US" sz="1600" dirty="0" smtClean="0"/>
              <a:t> 训练</a:t>
            </a:r>
            <a:r>
              <a:rPr lang="zh-CN" altLang="en-US" sz="1600" dirty="0"/>
              <a:t>解码</a:t>
            </a:r>
            <a:r>
              <a:rPr lang="zh-CN" altLang="en-US" sz="1600" dirty="0" smtClean="0"/>
              <a:t>一体化（训练网络</a:t>
            </a:r>
            <a:r>
              <a:rPr lang="zh-CN" altLang="en-US" sz="1600" dirty="0"/>
              <a:t>可以</a:t>
            </a:r>
            <a:r>
              <a:rPr lang="zh-CN" altLang="en-US" sz="1600" dirty="0" smtClean="0"/>
              <a:t>直接部署）</a:t>
            </a:r>
            <a:endParaRPr lang="en-US" altLang="zh-CN" sz="1600" dirty="0" smtClean="0"/>
          </a:p>
          <a:p>
            <a:pPr marL="0" indent="0">
              <a:lnSpc>
                <a:spcPct val="150000"/>
              </a:lnSpc>
              <a:buNone/>
            </a:pPr>
            <a:endParaRPr lang="en-US" altLang="zh-CN" sz="800" dirty="0" smtClean="0"/>
          </a:p>
          <a:p>
            <a:pPr marL="0" indent="0">
              <a:lnSpc>
                <a:spcPct val="150000"/>
              </a:lnSpc>
              <a:buNone/>
            </a:pPr>
            <a:r>
              <a:rPr lang="en-US" altLang="zh-CN" sz="1600" b="1" dirty="0" smtClean="0">
                <a:solidFill>
                  <a:schemeClr val="accent1">
                    <a:lumMod val="75000"/>
                  </a:schemeClr>
                </a:solidFill>
              </a:rPr>
              <a:t>f</a:t>
            </a:r>
            <a:r>
              <a:rPr lang="en-US" altLang="zh-CN" sz="1600" dirty="0" smtClean="0"/>
              <a:t>. </a:t>
            </a:r>
            <a:r>
              <a:rPr lang="zh-CN" altLang="en-US" sz="1600" dirty="0"/>
              <a:t>添加</a:t>
            </a:r>
            <a:r>
              <a:rPr lang="zh-CN" altLang="en-US" sz="1600" dirty="0" smtClean="0"/>
              <a:t>了</a:t>
            </a:r>
            <a:r>
              <a:rPr lang="en-US" altLang="zh-CN" sz="1600" dirty="0" smtClean="0"/>
              <a:t>attention</a:t>
            </a:r>
            <a:r>
              <a:rPr lang="zh-CN" altLang="en-US" sz="1600" dirty="0" smtClean="0"/>
              <a:t>解码实现，可快速实现</a:t>
            </a:r>
            <a:r>
              <a:rPr lang="en-US" altLang="zh-CN" sz="1600" dirty="0" smtClean="0"/>
              <a:t>Encoder-Decoder</a:t>
            </a:r>
            <a:r>
              <a:rPr lang="zh-CN" altLang="en-US" sz="1600" dirty="0" smtClean="0"/>
              <a:t>模型的开发部署</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4</a:t>
            </a:fld>
            <a:endParaRPr lang="zh-CN" altLang="en-US" dirty="0"/>
          </a:p>
        </p:txBody>
      </p:sp>
      <p:sp>
        <p:nvSpPr>
          <p:cNvPr id="7" name="标题 1"/>
          <p:cNvSpPr txBox="1">
            <a:spLocks/>
          </p:cNvSpPr>
          <p:nvPr/>
        </p:nvSpPr>
        <p:spPr bwMode="auto">
          <a:xfrm>
            <a:off x="323528" y="260648"/>
            <a:ext cx="2448272" cy="562074"/>
          </a:xfrm>
          <a:prstGeom prst="rect">
            <a:avLst/>
          </a:prstGeom>
          <a:noFill/>
          <a:ln w="28575">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r>
              <a:rPr lang="zh-CN" altLang="en-US" kern="0"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优点与进展 </a:t>
            </a:r>
          </a:p>
        </p:txBody>
      </p:sp>
      <p:pic>
        <p:nvPicPr>
          <p:cNvPr id="5"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102" y="2754224"/>
            <a:ext cx="2365698" cy="236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860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anim calcmode="lin" valueType="num">
                                      <p:cBhvr>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anim calcmode="lin" valueType="num">
                                      <p:cBhvr>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anim calcmode="lin" valueType="num">
                                      <p:cBhvr>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anim calcmode="lin" valueType="num">
                                      <p:cBhvr>
                                        <p:cTn id="3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anim calcmode="lin" valueType="num">
                                      <p:cBhvr>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zh-CN" altLang="en-US" sz="2000" b="1" dirty="0" smtClean="0"/>
              <a:t>多实例存储共享完善</a:t>
            </a:r>
            <a:endParaRPr lang="en-US" altLang="zh-CN" sz="2000" b="1" dirty="0" smtClean="0"/>
          </a:p>
          <a:p>
            <a:r>
              <a:rPr lang="zh-CN" altLang="en-US" sz="1600" dirty="0" smtClean="0"/>
              <a:t>目前初步实现了多个实例间的存储共享（</a:t>
            </a:r>
            <a:r>
              <a:rPr lang="en-US" altLang="zh-CN" sz="1600" dirty="0" smtClean="0"/>
              <a:t>E-D</a:t>
            </a:r>
            <a:r>
              <a:rPr lang="zh-CN" altLang="en-US" sz="1600" dirty="0" smtClean="0"/>
              <a:t>的输入输出部分），需要添加多实例参数或所有存储共享。</a:t>
            </a:r>
            <a:endParaRPr lang="en-US" altLang="zh-CN" sz="1600" dirty="0" smtClean="0"/>
          </a:p>
          <a:p>
            <a:endParaRPr lang="en-US" altLang="zh-CN" sz="1600" dirty="0"/>
          </a:p>
          <a:p>
            <a:r>
              <a:rPr lang="zh-CN" altLang="en-US" sz="2000" b="1" dirty="0" smtClean="0"/>
              <a:t>移动</a:t>
            </a:r>
            <a:r>
              <a:rPr lang="zh-CN" altLang="en-US" sz="2000" b="1" dirty="0"/>
              <a:t>端</a:t>
            </a:r>
            <a:r>
              <a:rPr lang="en-US" altLang="zh-CN" sz="2000" b="1" dirty="0"/>
              <a:t>/</a:t>
            </a:r>
            <a:r>
              <a:rPr lang="zh-CN" altLang="en-US" sz="2000" b="1" dirty="0"/>
              <a:t>手机</a:t>
            </a:r>
            <a:r>
              <a:rPr lang="zh-CN" altLang="en-US" sz="2000" b="1" dirty="0" smtClean="0"/>
              <a:t>端</a:t>
            </a:r>
            <a:r>
              <a:rPr lang="zh-CN" altLang="en-US" sz="2000" b="1" dirty="0"/>
              <a:t>优化</a:t>
            </a:r>
            <a:endParaRPr lang="en-US" altLang="zh-CN" sz="2000" b="1" dirty="0" smtClean="0"/>
          </a:p>
          <a:p>
            <a:r>
              <a:rPr lang="zh-CN" altLang="en-US" sz="1600" dirty="0" smtClean="0"/>
              <a:t>已完成移动端的部分网络验证，正在完善更多的</a:t>
            </a:r>
            <a:r>
              <a:rPr lang="en-US" altLang="zh-CN" sz="1600" dirty="0" smtClean="0"/>
              <a:t>op</a:t>
            </a:r>
            <a:r>
              <a:rPr lang="zh-CN" altLang="en-US" sz="1600" dirty="0" smtClean="0"/>
              <a:t>，并进行效率优化。</a:t>
            </a:r>
            <a:endParaRPr lang="en-US" altLang="zh-CN" sz="1600" dirty="0" smtClean="0"/>
          </a:p>
          <a:p>
            <a:endParaRPr lang="en-US" altLang="zh-CN" sz="1600" dirty="0" smtClean="0"/>
          </a:p>
          <a:p>
            <a:r>
              <a:rPr lang="en-US" altLang="zh-CN" sz="2000" b="1" dirty="0" smtClean="0"/>
              <a:t>CPU</a:t>
            </a:r>
            <a:r>
              <a:rPr lang="zh-CN" altLang="en-US" sz="2000" b="1" dirty="0" smtClean="0"/>
              <a:t>端优化</a:t>
            </a:r>
            <a:endParaRPr lang="en-US" altLang="zh-CN" sz="2000" b="1" dirty="0"/>
          </a:p>
          <a:p>
            <a:r>
              <a:rPr lang="zh-CN" altLang="en-US" sz="1600" dirty="0" smtClean="0"/>
              <a:t>目前</a:t>
            </a:r>
            <a:r>
              <a:rPr lang="en-US" altLang="zh-CN" sz="1600" dirty="0" smtClean="0"/>
              <a:t>op</a:t>
            </a:r>
            <a:r>
              <a:rPr lang="zh-CN" altLang="en-US" sz="1600" dirty="0" smtClean="0"/>
              <a:t>的</a:t>
            </a:r>
            <a:r>
              <a:rPr lang="en-US" altLang="zh-CN" sz="1600" dirty="0" err="1" smtClean="0"/>
              <a:t>cpu</a:t>
            </a:r>
            <a:r>
              <a:rPr lang="zh-CN" altLang="en-US" sz="1600" dirty="0" smtClean="0"/>
              <a:t>部分只实现了功能，未优化效率，路线为采用</a:t>
            </a:r>
            <a:r>
              <a:rPr lang="en-US" altLang="zh-CN" sz="1600" dirty="0" err="1" smtClean="0"/>
              <a:t>mkldnn</a:t>
            </a:r>
            <a:r>
              <a:rPr lang="zh-CN" altLang="en-US" sz="1600" dirty="0" smtClean="0"/>
              <a:t>进行优化，已完成</a:t>
            </a:r>
            <a:r>
              <a:rPr lang="en-US" altLang="zh-CN" sz="1600" dirty="0" err="1" smtClean="0"/>
              <a:t>mkl</a:t>
            </a:r>
            <a:r>
              <a:rPr lang="zh-CN" altLang="en-US" sz="1600" dirty="0" smtClean="0"/>
              <a:t>的集成和卷积的实现与测试。后期进行</a:t>
            </a:r>
            <a:r>
              <a:rPr lang="en-US" altLang="zh-CN" sz="1600" dirty="0" smtClean="0"/>
              <a:t>op</a:t>
            </a:r>
            <a:r>
              <a:rPr lang="zh-CN" altLang="en-US" sz="1600" dirty="0" smtClean="0"/>
              <a:t>的完善。</a:t>
            </a:r>
            <a:endParaRPr lang="en-US" altLang="zh-CN" sz="1600" dirty="0" smtClean="0"/>
          </a:p>
          <a:p>
            <a:endParaRPr lang="en-US" altLang="zh-CN" sz="1600" dirty="0" smtClean="0"/>
          </a:p>
          <a:p>
            <a:r>
              <a:rPr lang="en-US" altLang="zh-CN" sz="2000" b="1" dirty="0" smtClean="0"/>
              <a:t>Pass</a:t>
            </a:r>
            <a:r>
              <a:rPr lang="zh-CN" altLang="en-US" sz="2000" b="1" dirty="0"/>
              <a:t>完善</a:t>
            </a:r>
            <a:endParaRPr lang="en-US" altLang="zh-CN" sz="2000" b="1" dirty="0"/>
          </a:p>
          <a:p>
            <a:r>
              <a:rPr lang="zh-CN" altLang="en-US" sz="1600" dirty="0" smtClean="0"/>
              <a:t>结合</a:t>
            </a:r>
            <a:r>
              <a:rPr lang="en-US" altLang="zh-CN" sz="1600" dirty="0" smtClean="0"/>
              <a:t>cv</a:t>
            </a:r>
            <a:r>
              <a:rPr lang="zh-CN" altLang="en-US" sz="1600" dirty="0" smtClean="0"/>
              <a:t>组的自动融合功能，并添加自动量化功能。</a:t>
            </a:r>
            <a:endParaRPr lang="en-US" altLang="zh-CN" sz="1600" dirty="0"/>
          </a:p>
        </p:txBody>
      </p:sp>
      <p:sp>
        <p:nvSpPr>
          <p:cNvPr id="6" name="页脚占位符 5"/>
          <p:cNvSpPr>
            <a:spLocks noGrp="1"/>
          </p:cNvSpPr>
          <p:nvPr>
            <p:ph type="ftr" sz="quarter" idx="10"/>
          </p:nvPr>
        </p:nvSpPr>
        <p:spPr/>
        <p:txBody>
          <a:bodyPr/>
          <a:lstStyle/>
          <a:p>
            <a:fld id="{41D725FC-FA3A-4A43-B1CA-3321E0F46AC4}" type="slidenum">
              <a:rPr lang="zh-CN" altLang="en-US" smtClean="0"/>
              <a:t>40</a:t>
            </a:fld>
            <a:endParaRPr lang="zh-CN" altLang="en-US" dirty="0"/>
          </a:p>
        </p:txBody>
      </p:sp>
      <p:sp>
        <p:nvSpPr>
          <p:cNvPr id="7" name="标题 1"/>
          <p:cNvSpPr>
            <a:spLocks noGrp="1"/>
          </p:cNvSpPr>
          <p:nvPr>
            <p:ph type="title"/>
          </p:nvPr>
        </p:nvSpPr>
        <p:spPr>
          <a:xfrm>
            <a:off x="313184" y="188640"/>
            <a:ext cx="4402832"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下一步工作</a:t>
            </a:r>
            <a:endParaRPr lang="zh-CN" altLang="en-US" dirty="0">
              <a:solidFill>
                <a:srgbClr val="FFFBDF"/>
              </a:solidFill>
              <a:effectLst>
                <a:outerShdw blurRad="38100" dist="19050" dir="2700000" algn="tl" rotWithShape="0">
                  <a:schemeClr val="dk1">
                    <a:lumMod val="50000"/>
                    <a:alpha val="40000"/>
                  </a:schemeClr>
                </a:outerShdw>
              </a:effectLst>
              <a:latin typeface="Arial Black" panose="020B0A04020102020204" pitchFamily="34" charset="0"/>
              <a:ea typeface="华文琥珀" panose="02010800040101010101" pitchFamily="2" charset="-122"/>
            </a:endParaRPr>
          </a:p>
        </p:txBody>
      </p:sp>
    </p:spTree>
    <p:extLst>
      <p:ext uri="{BB962C8B-B14F-4D97-AF65-F5344CB8AC3E}">
        <p14:creationId xmlns:p14="http://schemas.microsoft.com/office/powerpoint/2010/main" val="1178919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 y="188640"/>
            <a:ext cx="3394720" cy="720080"/>
          </a:xfrm>
          <a:noFill/>
          <a:ln w="28575">
            <a:noFill/>
          </a:ln>
        </p:spPr>
        <p:txBody>
          <a:bodyPr/>
          <a:lstStyle/>
          <a:p>
            <a:r>
              <a:rPr lang="zh-CN" altLang="en-US" dirty="0" smtClean="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rPr>
              <a:t>相关代码</a:t>
            </a:r>
            <a:endParaRPr lang="zh-CN" altLang="en-US" dirty="0">
              <a:solidFill>
                <a:srgbClr val="FFFBDF"/>
              </a:solidFill>
              <a:effectLst>
                <a:outerShdw blurRad="38100" dist="19050" dir="2700000" algn="tl" rotWithShape="0">
                  <a:schemeClr val="dk1">
                    <a:lumMod val="50000"/>
                    <a:alpha val="40000"/>
                  </a:schemeClr>
                </a:outerShdw>
              </a:effectLst>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457200" y="1196752"/>
            <a:ext cx="8229600" cy="4929411"/>
          </a:xfrm>
        </p:spPr>
        <p:txBody>
          <a:bodyPr/>
          <a:lstStyle/>
          <a:p>
            <a:r>
              <a:rPr lang="en-US" altLang="zh-CN" sz="1600" dirty="0" err="1" smtClean="0"/>
              <a:t>MaxEngine</a:t>
            </a:r>
            <a:r>
              <a:rPr lang="en-US" altLang="zh-CN" sz="1600" dirty="0" smtClean="0"/>
              <a:t>-Lite</a:t>
            </a:r>
            <a:r>
              <a:rPr lang="zh-CN" altLang="en-US" sz="1600" dirty="0" smtClean="0"/>
              <a:t>获取：研发网</a:t>
            </a:r>
            <a:r>
              <a:rPr lang="en-US" altLang="zh-CN" sz="1600" dirty="0" smtClean="0">
                <a:hlinkClick r:id="rId3"/>
              </a:rPr>
              <a:t>http://git-in.iflytek.com/users/sign_in</a:t>
            </a:r>
            <a:r>
              <a:rPr lang="zh-CN" altLang="en-US" sz="1600" dirty="0" smtClean="0"/>
              <a:t>登陆，获取权限。</a:t>
            </a:r>
            <a:endParaRPr lang="en-US" altLang="zh-CN" sz="1600"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41</a:t>
            </a:fld>
            <a:endParaRPr lang="zh-CN" altLang="en-US" dirty="0"/>
          </a:p>
        </p:txBody>
      </p:sp>
    </p:spTree>
    <p:extLst>
      <p:ext uri="{BB962C8B-B14F-4D97-AF65-F5344CB8AC3E}">
        <p14:creationId xmlns:p14="http://schemas.microsoft.com/office/powerpoint/2010/main" val="1451168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511660" y="2636912"/>
            <a:ext cx="6120680" cy="2160240"/>
          </a:xfrm>
        </p:spPr>
        <p:txBody>
          <a:bodyPr/>
          <a:lstStyle/>
          <a:p>
            <a:pPr marL="0" indent="0" algn="ctr">
              <a:buNone/>
            </a:pPr>
            <a:r>
              <a:rPr lang="zh-CN" altLang="en-US" sz="6600" dirty="0" smtClean="0"/>
              <a:t>谢  谢 </a:t>
            </a:r>
            <a:r>
              <a:rPr lang="en-US" altLang="zh-CN" sz="6600" dirty="0" smtClean="0"/>
              <a:t>!</a:t>
            </a:r>
            <a:endParaRPr lang="zh-CN" altLang="en-US" sz="6600" dirty="0"/>
          </a:p>
        </p:txBody>
      </p:sp>
      <p:sp>
        <p:nvSpPr>
          <p:cNvPr id="9" name="页脚占位符 8"/>
          <p:cNvSpPr>
            <a:spLocks noGrp="1"/>
          </p:cNvSpPr>
          <p:nvPr>
            <p:ph type="ftr" sz="quarter" idx="10"/>
          </p:nvPr>
        </p:nvSpPr>
        <p:spPr/>
        <p:txBody>
          <a:bodyPr/>
          <a:lstStyle/>
          <a:p>
            <a:fld id="{0CDF87CE-7B80-47C4-96F2-D8430E6F3128}" type="slidenum">
              <a:rPr lang="zh-CN" altLang="en-US" smtClean="0"/>
              <a:t>42</a:t>
            </a:fld>
            <a:endParaRPr lang="zh-CN" altLang="en-US" dirty="0"/>
          </a:p>
        </p:txBody>
      </p:sp>
    </p:spTree>
    <p:extLst>
      <p:ext uri="{BB962C8B-B14F-4D97-AF65-F5344CB8AC3E}">
        <p14:creationId xmlns:p14="http://schemas.microsoft.com/office/powerpoint/2010/main" val="249684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151" y="2403462"/>
            <a:ext cx="2365698" cy="23656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196752"/>
            <a:ext cx="8229600" cy="4929411"/>
          </a:xfrm>
        </p:spPr>
        <p:txBody>
          <a:bodyPr/>
          <a:lstStyle/>
          <a:p>
            <a:pPr marL="0" indent="0">
              <a:lnSpc>
                <a:spcPct val="150000"/>
              </a:lnSpc>
              <a:buNone/>
            </a:pPr>
            <a:r>
              <a:rPr lang="en-US" altLang="zh-CN" sz="2000" b="1" dirty="0"/>
              <a:t>3</a:t>
            </a:r>
            <a:r>
              <a:rPr lang="zh-CN" altLang="en-US" sz="2000" b="1" dirty="0" smtClean="0"/>
              <a:t>、新进展</a:t>
            </a:r>
            <a:endParaRPr lang="en-US" altLang="zh-CN" sz="2000" b="1"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5</a:t>
            </a:fld>
            <a:endParaRPr lang="zh-CN" altLang="en-US" dirty="0"/>
          </a:p>
        </p:txBody>
      </p:sp>
      <p:sp>
        <p:nvSpPr>
          <p:cNvPr id="7" name="标题 1"/>
          <p:cNvSpPr txBox="1">
            <a:spLocks/>
          </p:cNvSpPr>
          <p:nvPr/>
        </p:nvSpPr>
        <p:spPr bwMode="auto">
          <a:xfrm>
            <a:off x="323528" y="260648"/>
            <a:ext cx="2448272" cy="562074"/>
          </a:xfrm>
          <a:prstGeom prst="rect">
            <a:avLst/>
          </a:prstGeom>
          <a:noFill/>
          <a:ln w="28575">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r>
              <a:rPr lang="zh-CN" altLang="en-US" kern="0"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优点与进展 </a:t>
            </a:r>
          </a:p>
        </p:txBody>
      </p:sp>
      <p:sp>
        <p:nvSpPr>
          <p:cNvPr id="2" name="圆角矩形 1"/>
          <p:cNvSpPr/>
          <p:nvPr/>
        </p:nvSpPr>
        <p:spPr>
          <a:xfrm>
            <a:off x="1979712" y="1916832"/>
            <a:ext cx="216024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1.0 </a:t>
            </a:r>
            <a:r>
              <a:rPr lang="zh-CN" altLang="en-US" sz="2400" b="1" dirty="0" smtClean="0">
                <a:solidFill>
                  <a:schemeClr val="tx1"/>
                </a:solidFill>
              </a:rPr>
              <a:t>版本</a:t>
            </a:r>
            <a:endParaRPr lang="en-US" altLang="zh-CN" sz="2400" b="1" dirty="0" smtClean="0">
              <a:solidFill>
                <a:schemeClr val="tx1"/>
              </a:solidFill>
            </a:endParaRPr>
          </a:p>
          <a:p>
            <a:pPr algn="ctr"/>
            <a:r>
              <a:rPr lang="zh-CN" altLang="en-US" sz="2400" b="1" dirty="0">
                <a:solidFill>
                  <a:schemeClr val="tx1"/>
                </a:solidFill>
              </a:rPr>
              <a:t>文档</a:t>
            </a:r>
          </a:p>
        </p:txBody>
      </p:sp>
      <p:sp>
        <p:nvSpPr>
          <p:cNvPr id="8" name="圆角矩形 7"/>
          <p:cNvSpPr/>
          <p:nvPr/>
        </p:nvSpPr>
        <p:spPr>
          <a:xfrm>
            <a:off x="4932040" y="1916832"/>
            <a:ext cx="216024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python </a:t>
            </a:r>
            <a:r>
              <a:rPr lang="zh-CN" altLang="en-US" sz="2400" b="1" dirty="0" smtClean="0">
                <a:solidFill>
                  <a:schemeClr val="tx1"/>
                </a:solidFill>
              </a:rPr>
              <a:t>接口</a:t>
            </a:r>
            <a:endParaRPr lang="zh-CN" altLang="en-US" sz="2400" b="1" dirty="0">
              <a:solidFill>
                <a:schemeClr val="tx1"/>
              </a:solidFill>
            </a:endParaRPr>
          </a:p>
        </p:txBody>
      </p:sp>
      <p:sp>
        <p:nvSpPr>
          <p:cNvPr id="9" name="圆角矩形 8"/>
          <p:cNvSpPr/>
          <p:nvPr/>
        </p:nvSpPr>
        <p:spPr>
          <a:xfrm>
            <a:off x="683568" y="3913485"/>
            <a:ext cx="216024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X86 MKLDNN</a:t>
            </a:r>
          </a:p>
          <a:p>
            <a:pPr algn="ctr"/>
            <a:r>
              <a:rPr lang="zh-CN" altLang="en-US" sz="2400" b="1" dirty="0">
                <a:solidFill>
                  <a:schemeClr val="tx1"/>
                </a:solidFill>
              </a:rPr>
              <a:t>全</a:t>
            </a:r>
            <a:r>
              <a:rPr lang="zh-CN" altLang="en-US" sz="2400" b="1" dirty="0" smtClean="0">
                <a:solidFill>
                  <a:schemeClr val="tx1"/>
                </a:solidFill>
              </a:rPr>
              <a:t>卷积网络</a:t>
            </a:r>
            <a:endParaRPr lang="en-US" altLang="zh-CN" sz="2400" b="1" dirty="0" smtClean="0">
              <a:solidFill>
                <a:schemeClr val="tx1"/>
              </a:solidFill>
            </a:endParaRPr>
          </a:p>
          <a:p>
            <a:pPr algn="ctr"/>
            <a:r>
              <a:rPr lang="zh-CN" altLang="en-US" sz="2400" b="1" dirty="0" smtClean="0">
                <a:solidFill>
                  <a:schemeClr val="tx1"/>
                </a:solidFill>
              </a:rPr>
              <a:t>验证</a:t>
            </a:r>
            <a:endParaRPr lang="zh-CN" altLang="en-US" sz="2400" b="1" dirty="0">
              <a:solidFill>
                <a:schemeClr val="tx1"/>
              </a:solidFill>
            </a:endParaRPr>
          </a:p>
        </p:txBody>
      </p:sp>
      <p:sp>
        <p:nvSpPr>
          <p:cNvPr id="10" name="圆角矩形 9"/>
          <p:cNvSpPr/>
          <p:nvPr/>
        </p:nvSpPr>
        <p:spPr>
          <a:xfrm>
            <a:off x="3419872" y="4509120"/>
            <a:ext cx="216024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ARM </a:t>
            </a:r>
            <a:r>
              <a:rPr lang="en-US" altLang="zh-CN" sz="2400" b="1" dirty="0" err="1" smtClean="0">
                <a:solidFill>
                  <a:schemeClr val="tx1"/>
                </a:solidFill>
              </a:rPr>
              <a:t>cpu</a:t>
            </a:r>
            <a:endParaRPr lang="en-US" altLang="zh-CN" sz="2400" b="1" dirty="0" smtClean="0">
              <a:solidFill>
                <a:schemeClr val="tx1"/>
              </a:solidFill>
            </a:endParaRPr>
          </a:p>
          <a:p>
            <a:pPr algn="ctr"/>
            <a:r>
              <a:rPr lang="zh-CN" altLang="en-US" sz="2400" b="1" dirty="0" smtClean="0">
                <a:solidFill>
                  <a:schemeClr val="tx1"/>
                </a:solidFill>
              </a:rPr>
              <a:t>更多网络验证</a:t>
            </a:r>
            <a:endParaRPr lang="zh-CN" altLang="en-US" sz="2400" b="1" dirty="0">
              <a:solidFill>
                <a:schemeClr val="tx1"/>
              </a:solidFill>
            </a:endParaRPr>
          </a:p>
        </p:txBody>
      </p:sp>
      <p:sp>
        <p:nvSpPr>
          <p:cNvPr id="12" name="圆角矩形 11"/>
          <p:cNvSpPr/>
          <p:nvPr/>
        </p:nvSpPr>
        <p:spPr>
          <a:xfrm>
            <a:off x="6300192" y="3913485"/>
            <a:ext cx="216024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GPU</a:t>
            </a:r>
          </a:p>
          <a:p>
            <a:pPr algn="ctr"/>
            <a:r>
              <a:rPr lang="zh-CN" altLang="en-US" sz="2400" b="1" dirty="0" smtClean="0">
                <a:solidFill>
                  <a:schemeClr val="tx1"/>
                </a:solidFill>
              </a:rPr>
              <a:t>几个网络</a:t>
            </a:r>
            <a:endParaRPr lang="en-US" altLang="zh-CN" sz="2400" b="1" dirty="0" smtClean="0">
              <a:solidFill>
                <a:schemeClr val="tx1"/>
              </a:solidFill>
            </a:endParaRPr>
          </a:p>
          <a:p>
            <a:pPr algn="ctr"/>
            <a:r>
              <a:rPr lang="zh-CN" altLang="en-US" sz="2400" b="1" dirty="0">
                <a:solidFill>
                  <a:schemeClr val="tx1"/>
                </a:solidFill>
              </a:rPr>
              <a:t>上线中</a:t>
            </a:r>
          </a:p>
        </p:txBody>
      </p:sp>
    </p:spTree>
    <p:extLst>
      <p:ext uri="{BB962C8B-B14F-4D97-AF65-F5344CB8AC3E}">
        <p14:creationId xmlns:p14="http://schemas.microsoft.com/office/powerpoint/2010/main" val="1025767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a:lnSpc>
                <a:spcPct val="200000"/>
              </a:lnSpc>
            </a:pPr>
            <a:r>
              <a:rPr lang="zh-CN" altLang="en-US" sz="2400" dirty="0" smtClean="0"/>
              <a:t>优点与新进展</a:t>
            </a:r>
            <a:endParaRPr lang="en-US" altLang="zh-CN" sz="2400" dirty="0" smtClean="0"/>
          </a:p>
          <a:p>
            <a:pPr>
              <a:lnSpc>
                <a:spcPct val="200000"/>
              </a:lnSpc>
            </a:pPr>
            <a:r>
              <a:rPr lang="zh-CN" altLang="en-US" sz="2400" b="1" dirty="0">
                <a:solidFill>
                  <a:srgbClr val="FF0000"/>
                </a:solidFill>
              </a:rPr>
              <a:t>编译</a:t>
            </a:r>
            <a:endParaRPr lang="en-US" altLang="zh-CN" sz="2400" b="1" dirty="0" smtClean="0">
              <a:solidFill>
                <a:srgbClr val="FF0000"/>
              </a:solidFill>
            </a:endParaRPr>
          </a:p>
          <a:p>
            <a:pPr>
              <a:lnSpc>
                <a:spcPct val="200000"/>
              </a:lnSpc>
            </a:pPr>
            <a:r>
              <a:rPr lang="zh-CN" altLang="en-US" sz="2400" dirty="0" smtClean="0"/>
              <a:t>构图与</a:t>
            </a:r>
            <a:r>
              <a:rPr lang="en-US" altLang="zh-CN" sz="2400" dirty="0" smtClean="0"/>
              <a:t>Pass</a:t>
            </a:r>
          </a:p>
          <a:p>
            <a:pPr>
              <a:lnSpc>
                <a:spcPct val="200000"/>
              </a:lnSpc>
            </a:pPr>
            <a:r>
              <a:rPr lang="zh-CN" altLang="en-US" sz="2400" dirty="0" smtClean="0"/>
              <a:t>存储管理</a:t>
            </a:r>
            <a:endParaRPr lang="en-US" altLang="zh-CN" sz="2400" dirty="0" smtClean="0"/>
          </a:p>
          <a:p>
            <a:pPr>
              <a:lnSpc>
                <a:spcPct val="200000"/>
              </a:lnSpc>
            </a:pPr>
            <a:r>
              <a:rPr lang="en-US" altLang="zh-CN" sz="2400" dirty="0" smtClean="0"/>
              <a:t>OP</a:t>
            </a:r>
            <a:r>
              <a:rPr lang="zh-CN" altLang="en-US" sz="2400" dirty="0" smtClean="0"/>
              <a:t>格式</a:t>
            </a:r>
            <a:r>
              <a:rPr lang="en-US" altLang="zh-CN" sz="2400" dirty="0" smtClean="0"/>
              <a:t> </a:t>
            </a:r>
          </a:p>
          <a:p>
            <a:pPr>
              <a:lnSpc>
                <a:spcPct val="200000"/>
              </a:lnSpc>
            </a:pPr>
            <a:r>
              <a:rPr lang="zh-CN" altLang="en-US" sz="2400" dirty="0" smtClean="0"/>
              <a:t>实现新</a:t>
            </a:r>
            <a:r>
              <a:rPr lang="en-US" altLang="zh-CN" sz="2400" dirty="0" smtClean="0"/>
              <a:t>OP</a:t>
            </a:r>
            <a:endParaRPr lang="en-US" altLang="zh-CN" sz="2800" dirty="0"/>
          </a:p>
        </p:txBody>
      </p:sp>
      <p:sp>
        <p:nvSpPr>
          <p:cNvPr id="6" name="页脚占位符 5"/>
          <p:cNvSpPr>
            <a:spLocks noGrp="1"/>
          </p:cNvSpPr>
          <p:nvPr>
            <p:ph type="ftr" sz="quarter" idx="10"/>
          </p:nvPr>
        </p:nvSpPr>
        <p:spPr/>
        <p:txBody>
          <a:bodyPr/>
          <a:lstStyle/>
          <a:p>
            <a:fld id="{41D725FC-FA3A-4A43-B1CA-3321E0F46AC4}" type="slidenum">
              <a:rPr lang="zh-CN" altLang="en-US" smtClean="0"/>
              <a:t>6</a:t>
            </a:fld>
            <a:endParaRPr lang="zh-CN" altLang="en-US" dirty="0"/>
          </a:p>
        </p:txBody>
      </p:sp>
      <p:sp>
        <p:nvSpPr>
          <p:cNvPr id="10" name="标题 1"/>
          <p:cNvSpPr>
            <a:spLocks noGrp="1"/>
          </p:cNvSpPr>
          <p:nvPr>
            <p:ph type="title"/>
          </p:nvPr>
        </p:nvSpPr>
        <p:spPr>
          <a:xfrm>
            <a:off x="323528" y="260648"/>
            <a:ext cx="2448272" cy="562074"/>
          </a:xfrm>
          <a:noFill/>
          <a:ln w="28575">
            <a:noFill/>
          </a:ln>
        </p:spPr>
        <p:txBody>
          <a:bodyPr/>
          <a:lstStyle/>
          <a:p>
            <a:r>
              <a:rPr lang="zh-CN" altLang="en-US" dirty="0" smtClean="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目 录</a:t>
            </a:r>
            <a:endParaRPr lang="zh-CN" altLang="en-US"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437028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59024882"/>
              </p:ext>
            </p:extLst>
          </p:nvPr>
        </p:nvGraphicFramePr>
        <p:xfrm>
          <a:off x="351124" y="1988840"/>
          <a:ext cx="8229600" cy="3939912"/>
        </p:xfrm>
        <a:graphic>
          <a:graphicData uri="http://schemas.openxmlformats.org/drawingml/2006/table">
            <a:tbl>
              <a:tblPr firstRow="1" bandRow="1">
                <a:tableStyleId>{5C22544A-7EE6-4342-B048-85BDC9FD1C3A}</a:tableStyleId>
              </a:tblPr>
              <a:tblGrid>
                <a:gridCol w="2743200"/>
                <a:gridCol w="2743200"/>
                <a:gridCol w="2743200"/>
              </a:tblGrid>
              <a:tr h="648072">
                <a:tc>
                  <a:txBody>
                    <a:bodyPr/>
                    <a:lstStyle/>
                    <a:p>
                      <a:pPr algn="ctr"/>
                      <a:r>
                        <a:rPr lang="zh-CN" altLang="en-US" sz="2400" b="1" dirty="0" smtClean="0">
                          <a:solidFill>
                            <a:schemeClr val="tx1"/>
                          </a:solidFill>
                        </a:rPr>
                        <a:t>目标终端</a:t>
                      </a:r>
                      <a:endParaRPr lang="zh-CN" altLang="en-US" sz="2400" b="1" dirty="0">
                        <a:solidFill>
                          <a:schemeClr val="tx1"/>
                        </a:solidFill>
                      </a:endParaRPr>
                    </a:p>
                  </a:txBody>
                  <a:tcPr anchor="ctr"/>
                </a:tc>
                <a:tc>
                  <a:txBody>
                    <a:bodyPr/>
                    <a:lstStyle/>
                    <a:p>
                      <a:pPr algn="ctr"/>
                      <a:r>
                        <a:rPr lang="en-US" altLang="zh-CN" sz="2400" b="1" dirty="0" err="1" smtClean="0">
                          <a:solidFill>
                            <a:schemeClr val="tx1"/>
                          </a:solidFill>
                        </a:rPr>
                        <a:t>Makefile</a:t>
                      </a:r>
                      <a:endParaRPr lang="zh-CN" altLang="en-US" sz="2400" b="1" dirty="0">
                        <a:solidFill>
                          <a:schemeClr val="tx1"/>
                        </a:solidFill>
                      </a:endParaRPr>
                    </a:p>
                  </a:txBody>
                  <a:tcPr anchor="ctr"/>
                </a:tc>
                <a:tc>
                  <a:txBody>
                    <a:bodyPr/>
                    <a:lstStyle/>
                    <a:p>
                      <a:pPr algn="ctr"/>
                      <a:r>
                        <a:rPr lang="en-US" altLang="zh-CN" sz="2400" b="1" dirty="0" err="1" smtClean="0">
                          <a:solidFill>
                            <a:schemeClr val="tx1"/>
                          </a:solidFill>
                        </a:rPr>
                        <a:t>CMake</a:t>
                      </a:r>
                      <a:endParaRPr lang="zh-CN" altLang="en-US" sz="2400" b="1" dirty="0">
                        <a:solidFill>
                          <a:schemeClr val="tx1"/>
                        </a:solidFill>
                      </a:endParaRPr>
                    </a:p>
                  </a:txBody>
                  <a:tcPr anchor="ctr"/>
                </a:tc>
              </a:tr>
              <a:tr h="648072">
                <a:tc>
                  <a:txBody>
                    <a:bodyPr/>
                    <a:lstStyle/>
                    <a:p>
                      <a:pPr algn="ctr"/>
                      <a:r>
                        <a:rPr lang="en-US" altLang="zh-CN" sz="2400" b="0" dirty="0" err="1" smtClean="0"/>
                        <a:t>cuda&amp;cuDNN</a:t>
                      </a:r>
                      <a:r>
                        <a:rPr lang="en-US" altLang="zh-CN" sz="2400" b="0" dirty="0" smtClean="0"/>
                        <a:t> </a:t>
                      </a:r>
                      <a:r>
                        <a:rPr lang="en-US" altLang="zh-CN" sz="2400" b="1" dirty="0" smtClean="0">
                          <a:solidFill>
                            <a:srgbClr val="C00000"/>
                          </a:solidFill>
                        </a:rPr>
                        <a:t>GPU</a:t>
                      </a:r>
                      <a:endParaRPr lang="zh-CN" altLang="en-US" sz="2400" b="1" dirty="0">
                        <a:solidFill>
                          <a:srgbClr val="C00000"/>
                        </a:solidFill>
                      </a:endParaRPr>
                    </a:p>
                  </a:txBody>
                  <a:tcPr anchor="ctr"/>
                </a:tc>
                <a:tc>
                  <a:txBody>
                    <a:bodyPr/>
                    <a:lstStyle/>
                    <a:p>
                      <a:pPr algn="ctr"/>
                      <a:r>
                        <a:rPr lang="en-US" altLang="zh-CN" sz="2400" b="0" dirty="0" smtClean="0"/>
                        <a:t>O</a:t>
                      </a:r>
                      <a:endParaRPr lang="zh-CN" altLang="en-US" sz="2400" b="0" dirty="0"/>
                    </a:p>
                  </a:txBody>
                  <a:tcPr anchor="ctr"/>
                </a:tc>
                <a:tc>
                  <a:txBody>
                    <a:bodyPr/>
                    <a:lstStyle/>
                    <a:p>
                      <a:pPr algn="ctr"/>
                      <a:r>
                        <a:rPr lang="en-US" altLang="zh-CN" sz="2400" b="0" dirty="0" smtClean="0"/>
                        <a:t>O</a:t>
                      </a:r>
                      <a:endParaRPr lang="zh-CN" altLang="en-US" sz="2400" b="0" dirty="0"/>
                    </a:p>
                  </a:txBody>
                  <a:tcPr anchor="ctr"/>
                </a:tc>
              </a:tr>
              <a:tr h="648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smtClean="0"/>
                        <a:t>X86 RAW</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9C9CDF"/>
                          </a:solidFill>
                        </a:rPr>
                        <a:t>CPU</a:t>
                      </a:r>
                      <a:endParaRPr lang="zh-CN" altLang="en-US" sz="2400" b="1" dirty="0" smtClean="0">
                        <a:solidFill>
                          <a:srgbClr val="9C9CDF"/>
                        </a:solidFill>
                      </a:endParaRPr>
                    </a:p>
                  </a:txBody>
                  <a:tcPr anchor="ctr"/>
                </a:tc>
                <a:tc>
                  <a:txBody>
                    <a:bodyPr/>
                    <a:lstStyle/>
                    <a:p>
                      <a:pPr algn="ctr"/>
                      <a:r>
                        <a:rPr lang="en-US" altLang="zh-CN" sz="2400" b="0" dirty="0" smtClean="0"/>
                        <a:t>O</a:t>
                      </a:r>
                      <a:endParaRPr lang="zh-CN" altLang="en-US" sz="2400" b="0" dirty="0"/>
                    </a:p>
                  </a:txBody>
                  <a:tcPr anchor="ctr"/>
                </a:tc>
                <a:tc>
                  <a:txBody>
                    <a:bodyPr/>
                    <a:lstStyle/>
                    <a:p>
                      <a:pPr algn="ctr"/>
                      <a:r>
                        <a:rPr lang="en-US" altLang="zh-CN" sz="2400" b="0" dirty="0" smtClean="0"/>
                        <a:t>O</a:t>
                      </a:r>
                      <a:endParaRPr lang="zh-CN" altLang="en-US" sz="2400" b="0" dirty="0"/>
                    </a:p>
                  </a:txBody>
                  <a:tcPr anchor="ctr"/>
                </a:tc>
              </a:tr>
              <a:tr h="648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smtClean="0"/>
                        <a:t>X86 MKLDNN</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9C9CDF"/>
                          </a:solidFill>
                        </a:rPr>
                        <a:t>CPU</a:t>
                      </a:r>
                      <a:endParaRPr lang="zh-CN" altLang="en-US" sz="2400" b="1" dirty="0" smtClean="0">
                        <a:solidFill>
                          <a:srgbClr val="9C9CDF"/>
                        </a:solidFill>
                      </a:endParaRPr>
                    </a:p>
                  </a:txBody>
                  <a:tcPr anchor="ctr"/>
                </a:tc>
                <a:tc>
                  <a:txBody>
                    <a:bodyPr/>
                    <a:lstStyle/>
                    <a:p>
                      <a:pPr algn="ctr"/>
                      <a:r>
                        <a:rPr lang="en-US" altLang="zh-CN" sz="2400" b="0" dirty="0" smtClean="0"/>
                        <a:t>O</a:t>
                      </a:r>
                      <a:endParaRPr lang="zh-CN" altLang="en-US" sz="2400" b="0" dirty="0"/>
                    </a:p>
                  </a:txBody>
                  <a:tcPr anchor="ctr"/>
                </a:tc>
                <a:tc>
                  <a:txBody>
                    <a:bodyPr/>
                    <a:lstStyle/>
                    <a:p>
                      <a:pPr algn="ctr"/>
                      <a:r>
                        <a:rPr lang="en-US" altLang="zh-CN" sz="2400" b="0" dirty="0" smtClean="0"/>
                        <a:t>X</a:t>
                      </a:r>
                      <a:endParaRPr lang="zh-CN" altLang="en-US" sz="2400" b="0" dirty="0"/>
                    </a:p>
                  </a:txBody>
                  <a:tcPr anchor="ctr"/>
                </a:tc>
              </a:tr>
              <a:tr h="648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smtClean="0"/>
                        <a:t>ARM </a:t>
                      </a:r>
                      <a:r>
                        <a:rPr lang="en-US" altLang="zh-CN" sz="2400" b="0" dirty="0" err="1" smtClean="0"/>
                        <a:t>NEON+omp</a:t>
                      </a:r>
                      <a:endParaRPr lang="en-US" altLang="zh-CN" sz="2400" b="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accent5">
                              <a:lumMod val="50000"/>
                            </a:schemeClr>
                          </a:solidFill>
                        </a:rPr>
                        <a:t>CPU</a:t>
                      </a:r>
                      <a:endParaRPr lang="zh-CN" altLang="en-US" sz="2400" b="1" dirty="0" smtClean="0">
                        <a:solidFill>
                          <a:schemeClr val="accent5">
                            <a:lumMod val="50000"/>
                          </a:schemeClr>
                        </a:solidFill>
                      </a:endParaRPr>
                    </a:p>
                  </a:txBody>
                  <a:tcPr anchor="ctr"/>
                </a:tc>
                <a:tc>
                  <a:txBody>
                    <a:bodyPr/>
                    <a:lstStyle/>
                    <a:p>
                      <a:pPr algn="ctr"/>
                      <a:r>
                        <a:rPr lang="en-US" altLang="zh-CN" sz="2400" b="0" dirty="0" smtClean="0"/>
                        <a:t>X</a:t>
                      </a:r>
                      <a:endParaRPr lang="zh-CN" altLang="en-US" sz="2400" b="0" dirty="0"/>
                    </a:p>
                  </a:txBody>
                  <a:tcPr anchor="ctr"/>
                </a:tc>
                <a:tc>
                  <a:txBody>
                    <a:bodyPr/>
                    <a:lstStyle/>
                    <a:p>
                      <a:pPr algn="ctr"/>
                      <a:r>
                        <a:rPr lang="en-US" altLang="zh-CN" sz="2400" b="0" dirty="0" smtClean="0"/>
                        <a:t>O</a:t>
                      </a:r>
                      <a:endParaRPr lang="zh-CN" altLang="en-US" sz="2400" b="0" dirty="0"/>
                    </a:p>
                  </a:txBody>
                  <a:tcPr anchor="ctr"/>
                </a:tc>
              </a:tr>
            </a:tbl>
          </a:graphicData>
        </a:graphic>
      </p:graphicFrame>
      <p:sp>
        <p:nvSpPr>
          <p:cNvPr id="6" name="页脚占位符 5"/>
          <p:cNvSpPr>
            <a:spLocks noGrp="1"/>
          </p:cNvSpPr>
          <p:nvPr>
            <p:ph type="ftr" sz="quarter" idx="10"/>
          </p:nvPr>
        </p:nvSpPr>
        <p:spPr/>
        <p:txBody>
          <a:bodyPr/>
          <a:lstStyle/>
          <a:p>
            <a:fld id="{41D725FC-FA3A-4A43-B1CA-3321E0F46AC4}" type="slidenum">
              <a:rPr lang="zh-CN" altLang="en-US" smtClean="0"/>
              <a:t>7</a:t>
            </a:fld>
            <a:endParaRPr lang="zh-CN" altLang="en-US" dirty="0"/>
          </a:p>
        </p:txBody>
      </p:sp>
      <p:sp>
        <p:nvSpPr>
          <p:cNvPr id="7" name="标题 1"/>
          <p:cNvSpPr txBox="1">
            <a:spLocks/>
          </p:cNvSpPr>
          <p:nvPr/>
        </p:nvSpPr>
        <p:spPr bwMode="auto">
          <a:xfrm>
            <a:off x="323528" y="260648"/>
            <a:ext cx="2448272" cy="562074"/>
          </a:xfrm>
          <a:prstGeom prst="rect">
            <a:avLst/>
          </a:prstGeom>
          <a:noFill/>
          <a:ln w="28575">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r>
              <a:rPr lang="zh-CN" altLang="en-US" kern="0"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编译</a:t>
            </a:r>
          </a:p>
        </p:txBody>
      </p:sp>
      <p:sp>
        <p:nvSpPr>
          <p:cNvPr id="12" name="内容占位符 2"/>
          <p:cNvSpPr txBox="1">
            <a:spLocks/>
          </p:cNvSpPr>
          <p:nvPr/>
        </p:nvSpPr>
        <p:spPr>
          <a:xfrm>
            <a:off x="457200" y="1196752"/>
            <a:ext cx="8229600" cy="4929411"/>
          </a:xfrm>
          <a:prstGeom prst="rect">
            <a:avLst/>
          </a:prstGeom>
        </p:spPr>
        <p:txBody>
          <a:bodyPr/>
          <a:lstStyle>
            <a:lvl1pPr marL="342900" indent="-342900" algn="l" rtl="0" eaLnBrk="1" fontAlgn="base" hangingPunct="1">
              <a:spcBef>
                <a:spcPct val="20000"/>
              </a:spcBef>
              <a:spcAft>
                <a:spcPct val="0"/>
              </a:spcAft>
              <a:buChar char="•"/>
              <a:defRPr sz="3200" b="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800" b="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2400" b="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2000" b="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2000" b="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ct val="150000"/>
              </a:lnSpc>
              <a:buFontTx/>
              <a:buNone/>
            </a:pPr>
            <a:r>
              <a:rPr lang="en-US" altLang="zh-CN" sz="2000" b="1" kern="0" dirty="0" smtClean="0"/>
              <a:t>1</a:t>
            </a:r>
            <a:r>
              <a:rPr lang="zh-CN" altLang="en-US" sz="2000" b="1" kern="0" dirty="0" smtClean="0"/>
              <a:t>、当前编译支持情况</a:t>
            </a:r>
            <a:endParaRPr lang="en-US" altLang="zh-CN" sz="2000" b="1" kern="0" dirty="0" smtClean="0"/>
          </a:p>
        </p:txBody>
      </p:sp>
    </p:spTree>
    <p:extLst>
      <p:ext uri="{BB962C8B-B14F-4D97-AF65-F5344CB8AC3E}">
        <p14:creationId xmlns:p14="http://schemas.microsoft.com/office/powerpoint/2010/main" val="4292188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marL="0" indent="0">
              <a:lnSpc>
                <a:spcPct val="150000"/>
              </a:lnSpc>
              <a:buNone/>
            </a:pPr>
            <a:r>
              <a:rPr lang="en-US" altLang="zh-CN" sz="2000" b="1" dirty="0" smtClean="0"/>
              <a:t>2</a:t>
            </a:r>
            <a:r>
              <a:rPr lang="zh-CN" altLang="en-US" sz="2000" b="1" dirty="0" smtClean="0"/>
              <a:t>、使用 </a:t>
            </a:r>
            <a:r>
              <a:rPr lang="en-US" altLang="zh-CN" sz="2000" b="1" dirty="0" err="1" smtClean="0"/>
              <a:t>Makefile</a:t>
            </a:r>
            <a:r>
              <a:rPr lang="en-US" altLang="zh-CN" sz="2000" b="1" dirty="0" smtClean="0"/>
              <a:t> </a:t>
            </a:r>
            <a:r>
              <a:rPr lang="zh-CN" altLang="en-US" sz="2000" b="1" dirty="0" smtClean="0"/>
              <a:t>编译</a:t>
            </a:r>
            <a:endParaRPr lang="en-US" altLang="zh-CN" sz="2000" b="1"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8</a:t>
            </a:fld>
            <a:endParaRPr lang="zh-CN" altLang="en-US" dirty="0"/>
          </a:p>
        </p:txBody>
      </p:sp>
      <p:sp>
        <p:nvSpPr>
          <p:cNvPr id="7" name="标题 1"/>
          <p:cNvSpPr txBox="1">
            <a:spLocks/>
          </p:cNvSpPr>
          <p:nvPr/>
        </p:nvSpPr>
        <p:spPr bwMode="auto">
          <a:xfrm>
            <a:off x="323528" y="260648"/>
            <a:ext cx="2448272" cy="562074"/>
          </a:xfrm>
          <a:prstGeom prst="rect">
            <a:avLst/>
          </a:prstGeom>
          <a:noFill/>
          <a:ln w="28575">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r>
              <a:rPr lang="zh-CN" altLang="en-US" kern="0"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编译</a:t>
            </a:r>
          </a:p>
        </p:txBody>
      </p:sp>
      <p:sp>
        <p:nvSpPr>
          <p:cNvPr id="5" name="矩形 4"/>
          <p:cNvSpPr/>
          <p:nvPr/>
        </p:nvSpPr>
        <p:spPr>
          <a:xfrm>
            <a:off x="899592" y="1907131"/>
            <a:ext cx="6635150" cy="3693319"/>
          </a:xfrm>
          <a:prstGeom prst="rect">
            <a:avLst/>
          </a:prstGeom>
        </p:spPr>
        <p:txBody>
          <a:bodyPr wrap="none">
            <a:spAutoFit/>
          </a:bodyPr>
          <a:lstStyle/>
          <a:p>
            <a:r>
              <a:rPr lang="zh-CN" altLang="en-US" dirty="0"/>
              <a:t>主目录</a:t>
            </a:r>
            <a:r>
              <a:rPr lang="zh-CN" altLang="en-US" dirty="0" smtClean="0"/>
              <a:t>下</a:t>
            </a:r>
            <a:r>
              <a:rPr lang="en-US" altLang="zh-CN" dirty="0" smtClean="0"/>
              <a:t>‘</a:t>
            </a:r>
            <a:r>
              <a:rPr lang="en-US" altLang="zh-CN" dirty="0" smtClean="0">
                <a:solidFill>
                  <a:schemeClr val="accent1">
                    <a:lumMod val="50000"/>
                  </a:schemeClr>
                </a:solidFill>
              </a:rPr>
              <a:t>make/config.mk</a:t>
            </a:r>
            <a:r>
              <a:rPr lang="en-US" altLang="zh-CN" dirty="0" smtClean="0"/>
              <a:t>'</a:t>
            </a:r>
            <a:r>
              <a:rPr lang="zh-CN" altLang="en-US" dirty="0" smtClean="0"/>
              <a:t>脚本</a:t>
            </a:r>
            <a:endParaRPr lang="en-US" altLang="zh-CN" dirty="0" smtClean="0"/>
          </a:p>
          <a:p>
            <a:endParaRPr lang="en-US" altLang="zh-CN" dirty="0" smtClean="0"/>
          </a:p>
          <a:p>
            <a:r>
              <a:rPr lang="zh-CN" altLang="en-US" dirty="0"/>
              <a:t>修改脚本中 </a:t>
            </a:r>
            <a:r>
              <a:rPr lang="en-US" altLang="zh-CN" b="1" dirty="0" smtClean="0">
                <a:solidFill>
                  <a:schemeClr val="accent1">
                    <a:lumMod val="50000"/>
                  </a:schemeClr>
                </a:solidFill>
              </a:rPr>
              <a:t>MAXENGINE_PLATFORM</a:t>
            </a:r>
            <a:r>
              <a:rPr lang="en-US" altLang="zh-CN" dirty="0" smtClean="0"/>
              <a:t> </a:t>
            </a:r>
            <a:r>
              <a:rPr lang="zh-CN" altLang="en-US" dirty="0"/>
              <a:t>两个</a:t>
            </a:r>
            <a:r>
              <a:rPr lang="zh-CN" altLang="en-US" dirty="0" smtClean="0"/>
              <a:t>变量：</a:t>
            </a:r>
            <a:endParaRPr lang="en-US" altLang="zh-CN" dirty="0" smtClean="0"/>
          </a:p>
          <a:p>
            <a:endParaRPr lang="en-US" altLang="zh-CN" dirty="0"/>
          </a:p>
          <a:p>
            <a:r>
              <a:rPr lang="en-US" altLang="zh-CN" b="1" dirty="0" err="1" smtClean="0">
                <a:solidFill>
                  <a:schemeClr val="accent1">
                    <a:lumMod val="50000"/>
                  </a:schemeClr>
                </a:solidFill>
              </a:rPr>
              <a:t>cuda</a:t>
            </a:r>
            <a:r>
              <a:rPr lang="en-US" altLang="zh-CN" dirty="0" smtClean="0"/>
              <a:t> </a:t>
            </a:r>
            <a:r>
              <a:rPr lang="zh-CN" altLang="en-US" dirty="0" smtClean="0"/>
              <a:t>即为 </a:t>
            </a:r>
            <a:r>
              <a:rPr lang="en-US" altLang="zh-CN" dirty="0" smtClean="0"/>
              <a:t>CUDA </a:t>
            </a:r>
            <a:r>
              <a:rPr lang="zh-CN" altLang="en-US" dirty="0" smtClean="0"/>
              <a:t>终端编译，</a:t>
            </a:r>
            <a:endParaRPr lang="en-US" altLang="zh-CN" dirty="0" smtClean="0"/>
          </a:p>
          <a:p>
            <a:r>
              <a:rPr lang="zh-CN" altLang="en-US" dirty="0" smtClean="0"/>
              <a:t>需要设置 </a:t>
            </a:r>
            <a:r>
              <a:rPr lang="en-US" altLang="zh-CN" dirty="0" smtClean="0">
                <a:solidFill>
                  <a:schemeClr val="accent1">
                    <a:lumMod val="50000"/>
                  </a:schemeClr>
                </a:solidFill>
              </a:rPr>
              <a:t>USE_CUDA_PATH</a:t>
            </a:r>
            <a:r>
              <a:rPr lang="en-US" altLang="zh-CN" dirty="0" smtClean="0"/>
              <a:t> </a:t>
            </a:r>
            <a:r>
              <a:rPr lang="zh-CN" altLang="en-US" dirty="0" smtClean="0"/>
              <a:t>为系统 </a:t>
            </a:r>
            <a:r>
              <a:rPr lang="en-US" altLang="zh-CN" dirty="0" err="1" smtClean="0"/>
              <a:t>CUDA&amp;cuDNN</a:t>
            </a:r>
            <a:r>
              <a:rPr lang="en-US" altLang="zh-CN" dirty="0" smtClean="0"/>
              <a:t> </a:t>
            </a:r>
            <a:r>
              <a:rPr lang="zh-CN" altLang="en-US" dirty="0"/>
              <a:t>路径</a:t>
            </a:r>
            <a:endParaRPr lang="en-US" altLang="zh-CN" dirty="0" smtClean="0"/>
          </a:p>
          <a:p>
            <a:r>
              <a:rPr lang="zh-CN" altLang="en-US" dirty="0"/>
              <a:t>需要设置 </a:t>
            </a:r>
            <a:r>
              <a:rPr lang="en-US" altLang="zh-CN" dirty="0" smtClean="0">
                <a:solidFill>
                  <a:schemeClr val="accent1">
                    <a:lumMod val="50000"/>
                  </a:schemeClr>
                </a:solidFill>
              </a:rPr>
              <a:t>CUDA_ARCH</a:t>
            </a:r>
            <a:r>
              <a:rPr lang="en-US" altLang="zh-CN" dirty="0" smtClean="0"/>
              <a:t> </a:t>
            </a:r>
            <a:r>
              <a:rPr lang="zh-CN" altLang="en-US" dirty="0"/>
              <a:t>为</a:t>
            </a:r>
            <a:r>
              <a:rPr lang="zh-CN" altLang="en-US" dirty="0" smtClean="0"/>
              <a:t>系统目标设备类型</a:t>
            </a:r>
            <a:endParaRPr lang="en-US" altLang="zh-CN" dirty="0"/>
          </a:p>
          <a:p>
            <a:endParaRPr lang="en-US" altLang="zh-CN" dirty="0" smtClean="0"/>
          </a:p>
          <a:p>
            <a:endParaRPr lang="en-US" altLang="zh-CN" dirty="0" smtClean="0"/>
          </a:p>
          <a:p>
            <a:r>
              <a:rPr lang="en-US" altLang="zh-CN" b="1" dirty="0" smtClean="0">
                <a:solidFill>
                  <a:schemeClr val="accent1">
                    <a:lumMod val="50000"/>
                  </a:schemeClr>
                </a:solidFill>
              </a:rPr>
              <a:t>X86_64</a:t>
            </a:r>
            <a:r>
              <a:rPr lang="en-US" altLang="zh-CN" dirty="0" smtClean="0"/>
              <a:t> </a:t>
            </a:r>
            <a:r>
              <a:rPr lang="zh-CN" altLang="en-US" dirty="0" smtClean="0"/>
              <a:t>为使用 </a:t>
            </a:r>
            <a:r>
              <a:rPr lang="en-US" altLang="zh-CN" dirty="0" smtClean="0"/>
              <a:t>x86_64 </a:t>
            </a:r>
            <a:r>
              <a:rPr lang="en-US" altLang="zh-CN" dirty="0" err="1" smtClean="0"/>
              <a:t>cpu</a:t>
            </a:r>
            <a:r>
              <a:rPr lang="en-US" altLang="zh-CN" dirty="0" smtClean="0"/>
              <a:t> </a:t>
            </a:r>
            <a:r>
              <a:rPr lang="zh-CN" altLang="en-US" dirty="0" smtClean="0"/>
              <a:t>终端编译，</a:t>
            </a:r>
            <a:r>
              <a:rPr lang="en-US" altLang="zh-CN" dirty="0" smtClean="0"/>
              <a:t>MKLDNN </a:t>
            </a:r>
            <a:r>
              <a:rPr lang="zh-CN" altLang="en-US" dirty="0" smtClean="0"/>
              <a:t>也使用此选项</a:t>
            </a:r>
            <a:endParaRPr lang="en-US" altLang="zh-CN" dirty="0" smtClean="0"/>
          </a:p>
          <a:p>
            <a:r>
              <a:rPr lang="zh-CN" altLang="en-US" dirty="0" smtClean="0"/>
              <a:t>需要确定是否打开</a:t>
            </a:r>
            <a:r>
              <a:rPr lang="en-US" altLang="zh-CN" dirty="0" smtClean="0"/>
              <a:t>MKLDNN, </a:t>
            </a:r>
            <a:r>
              <a:rPr lang="zh-CN" altLang="en-US" dirty="0" smtClean="0"/>
              <a:t>如打开，需要设置 </a:t>
            </a:r>
            <a:r>
              <a:rPr lang="en-US" altLang="zh-CN" dirty="0" smtClean="0"/>
              <a:t>MKLDNN </a:t>
            </a:r>
            <a:r>
              <a:rPr lang="zh-CN" altLang="en-US" dirty="0" smtClean="0"/>
              <a:t>路径</a:t>
            </a:r>
            <a:endParaRPr lang="en-US" altLang="zh-CN" dirty="0" smtClean="0"/>
          </a:p>
          <a:p>
            <a:endParaRPr lang="en-US" altLang="zh-CN" dirty="0"/>
          </a:p>
          <a:p>
            <a:r>
              <a:rPr lang="zh-CN" altLang="en-US" dirty="0" smtClean="0"/>
              <a:t>之后，在主目录下，新建 </a:t>
            </a:r>
            <a:r>
              <a:rPr lang="en-US" altLang="zh-CN" dirty="0" smtClean="0"/>
              <a:t>build </a:t>
            </a:r>
            <a:r>
              <a:rPr lang="zh-CN" altLang="en-US" dirty="0" smtClean="0"/>
              <a:t>文件夹并编译：</a:t>
            </a:r>
            <a:endParaRPr lang="en-US" altLang="zh-CN" dirty="0" smtClean="0"/>
          </a:p>
        </p:txBody>
      </p:sp>
      <p:sp>
        <p:nvSpPr>
          <p:cNvPr id="2" name="矩形 1"/>
          <p:cNvSpPr/>
          <p:nvPr/>
        </p:nvSpPr>
        <p:spPr>
          <a:xfrm>
            <a:off x="1295636" y="5673321"/>
            <a:ext cx="2952328" cy="708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solidFill>
                  <a:schemeClr val="tx1">
                    <a:lumMod val="65000"/>
                    <a:lumOff val="35000"/>
                  </a:schemeClr>
                </a:solidFill>
              </a:rPr>
              <a:t>mkdir</a:t>
            </a:r>
            <a:r>
              <a:rPr lang="en-US" altLang="zh-CN" dirty="0" smtClean="0">
                <a:solidFill>
                  <a:schemeClr val="tx1">
                    <a:lumMod val="65000"/>
                    <a:lumOff val="35000"/>
                  </a:schemeClr>
                </a:solidFill>
              </a:rPr>
              <a:t> build &amp;&amp; cd build</a:t>
            </a:r>
          </a:p>
          <a:p>
            <a:r>
              <a:rPr lang="en-US" altLang="zh-CN" dirty="0">
                <a:solidFill>
                  <a:schemeClr val="tx1">
                    <a:lumMod val="65000"/>
                    <a:lumOff val="35000"/>
                  </a:schemeClr>
                </a:solidFill>
              </a:rPr>
              <a:t>m</a:t>
            </a:r>
            <a:r>
              <a:rPr lang="en-US" altLang="zh-CN" dirty="0" smtClean="0">
                <a:solidFill>
                  <a:schemeClr val="tx1">
                    <a:lumMod val="65000"/>
                    <a:lumOff val="35000"/>
                  </a:schemeClr>
                </a:solidFill>
              </a:rPr>
              <a:t>ake –j $(</a:t>
            </a:r>
            <a:r>
              <a:rPr lang="en-US" altLang="zh-CN" dirty="0" err="1" smtClean="0">
                <a:solidFill>
                  <a:schemeClr val="tx1">
                    <a:lumMod val="65000"/>
                    <a:lumOff val="35000"/>
                  </a:schemeClr>
                </a:solidFill>
              </a:rPr>
              <a:t>nproc</a:t>
            </a:r>
            <a:r>
              <a:rPr lang="en-US" altLang="zh-CN" dirty="0" smtClean="0">
                <a:solidFill>
                  <a:schemeClr val="tx1">
                    <a:lumMod val="65000"/>
                    <a:lumOff val="35000"/>
                  </a:schemeClr>
                </a:solidFill>
              </a:rPr>
              <a:t>)</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1762034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marL="0" indent="0">
              <a:lnSpc>
                <a:spcPct val="150000"/>
              </a:lnSpc>
              <a:buNone/>
            </a:pPr>
            <a:r>
              <a:rPr lang="en-US" altLang="zh-CN" sz="2000" b="1" dirty="0" smtClean="0"/>
              <a:t>3</a:t>
            </a:r>
            <a:r>
              <a:rPr lang="zh-CN" altLang="en-US" sz="2000" b="1" dirty="0" smtClean="0"/>
              <a:t>、使用 </a:t>
            </a:r>
            <a:r>
              <a:rPr lang="en-US" altLang="zh-CN" sz="2000" b="1" dirty="0" err="1" smtClean="0"/>
              <a:t>CMake</a:t>
            </a:r>
            <a:r>
              <a:rPr lang="en-US" altLang="zh-CN" sz="2000" b="1" dirty="0" smtClean="0"/>
              <a:t> </a:t>
            </a:r>
            <a:r>
              <a:rPr lang="zh-CN" altLang="en-US" sz="2000" b="1" dirty="0" smtClean="0"/>
              <a:t>编译</a:t>
            </a:r>
            <a:endParaRPr lang="en-US" altLang="zh-CN" sz="2000" b="1" dirty="0" smtClean="0"/>
          </a:p>
        </p:txBody>
      </p:sp>
      <p:sp>
        <p:nvSpPr>
          <p:cNvPr id="6" name="页脚占位符 5"/>
          <p:cNvSpPr>
            <a:spLocks noGrp="1"/>
          </p:cNvSpPr>
          <p:nvPr>
            <p:ph type="ftr" sz="quarter" idx="10"/>
          </p:nvPr>
        </p:nvSpPr>
        <p:spPr/>
        <p:txBody>
          <a:bodyPr/>
          <a:lstStyle/>
          <a:p>
            <a:fld id="{41D725FC-FA3A-4A43-B1CA-3321E0F46AC4}" type="slidenum">
              <a:rPr lang="zh-CN" altLang="en-US" smtClean="0"/>
              <a:t>9</a:t>
            </a:fld>
            <a:endParaRPr lang="zh-CN" altLang="en-US" dirty="0"/>
          </a:p>
        </p:txBody>
      </p:sp>
      <p:sp>
        <p:nvSpPr>
          <p:cNvPr id="7" name="标题 1"/>
          <p:cNvSpPr txBox="1">
            <a:spLocks/>
          </p:cNvSpPr>
          <p:nvPr/>
        </p:nvSpPr>
        <p:spPr bwMode="auto">
          <a:xfrm>
            <a:off x="323528" y="260648"/>
            <a:ext cx="2448272" cy="562074"/>
          </a:xfrm>
          <a:prstGeom prst="rect">
            <a:avLst/>
          </a:prstGeom>
          <a:noFill/>
          <a:ln w="28575">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0">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2"/>
                </a:solidFill>
                <a:latin typeface="Arial" charset="0"/>
                <a:ea typeface="宋体" charset="-122"/>
              </a:defRPr>
            </a:lvl2pPr>
            <a:lvl3pPr algn="l" rtl="0" eaLnBrk="1" fontAlgn="base" hangingPunct="1">
              <a:spcBef>
                <a:spcPct val="0"/>
              </a:spcBef>
              <a:spcAft>
                <a:spcPct val="0"/>
              </a:spcAft>
              <a:defRPr sz="3200" b="1">
                <a:solidFill>
                  <a:schemeClr val="tx2"/>
                </a:solidFill>
                <a:latin typeface="Arial" charset="0"/>
                <a:ea typeface="宋体" charset="-122"/>
              </a:defRPr>
            </a:lvl3pPr>
            <a:lvl4pPr algn="l" rtl="0" eaLnBrk="1" fontAlgn="base" hangingPunct="1">
              <a:spcBef>
                <a:spcPct val="0"/>
              </a:spcBef>
              <a:spcAft>
                <a:spcPct val="0"/>
              </a:spcAft>
              <a:defRPr sz="3200" b="1">
                <a:solidFill>
                  <a:schemeClr val="tx2"/>
                </a:solidFill>
                <a:latin typeface="Arial" charset="0"/>
                <a:ea typeface="宋体" charset="-122"/>
              </a:defRPr>
            </a:lvl4pPr>
            <a:lvl5pPr algn="l" rtl="0" eaLnBrk="1" fontAlgn="base" hangingPunct="1">
              <a:spcBef>
                <a:spcPct val="0"/>
              </a:spcBef>
              <a:spcAft>
                <a:spcPct val="0"/>
              </a:spcAft>
              <a:defRPr sz="3200" b="1">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r>
              <a:rPr lang="zh-CN" altLang="en-US" kern="0" dirty="0">
                <a:solidFill>
                  <a:srgbClr val="FFFBDF"/>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编译</a:t>
            </a:r>
          </a:p>
        </p:txBody>
      </p:sp>
      <p:sp>
        <p:nvSpPr>
          <p:cNvPr id="4" name="椭圆 3"/>
          <p:cNvSpPr/>
          <p:nvPr/>
        </p:nvSpPr>
        <p:spPr>
          <a:xfrm>
            <a:off x="539552" y="1988840"/>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rPr>
              <a:t>cuda</a:t>
            </a:r>
            <a:endParaRPr lang="zh-CN" altLang="en-US" b="1" dirty="0">
              <a:solidFill>
                <a:schemeClr val="tx1"/>
              </a:solidFill>
            </a:endParaRPr>
          </a:p>
        </p:txBody>
      </p:sp>
      <p:sp>
        <p:nvSpPr>
          <p:cNvPr id="8" name="椭圆 7"/>
          <p:cNvSpPr/>
          <p:nvPr/>
        </p:nvSpPr>
        <p:spPr>
          <a:xfrm>
            <a:off x="539552" y="3861048"/>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x86</a:t>
            </a:r>
          </a:p>
          <a:p>
            <a:pPr algn="ctr"/>
            <a:r>
              <a:rPr lang="en-US" altLang="zh-CN" b="1" dirty="0" smtClean="0">
                <a:solidFill>
                  <a:schemeClr val="tx1"/>
                </a:solidFill>
              </a:rPr>
              <a:t>raw</a:t>
            </a:r>
            <a:endParaRPr lang="zh-CN" altLang="en-US" b="1" dirty="0">
              <a:solidFill>
                <a:schemeClr val="tx1"/>
              </a:solidFill>
            </a:endParaRPr>
          </a:p>
        </p:txBody>
      </p:sp>
      <p:sp>
        <p:nvSpPr>
          <p:cNvPr id="9" name="椭圆 8"/>
          <p:cNvSpPr/>
          <p:nvPr/>
        </p:nvSpPr>
        <p:spPr>
          <a:xfrm>
            <a:off x="539552" y="4935013"/>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arm</a:t>
            </a:r>
            <a:endParaRPr lang="zh-CN" altLang="en-US" b="1" dirty="0">
              <a:solidFill>
                <a:schemeClr val="tx1"/>
              </a:solidFill>
            </a:endParaRPr>
          </a:p>
        </p:txBody>
      </p:sp>
      <p:sp>
        <p:nvSpPr>
          <p:cNvPr id="10" name="矩形 9"/>
          <p:cNvSpPr/>
          <p:nvPr/>
        </p:nvSpPr>
        <p:spPr>
          <a:xfrm>
            <a:off x="2123728" y="1818690"/>
            <a:ext cx="7045518" cy="1754326"/>
          </a:xfrm>
          <a:prstGeom prst="rect">
            <a:avLst/>
          </a:prstGeom>
        </p:spPr>
        <p:txBody>
          <a:bodyPr wrap="none">
            <a:spAutoFit/>
          </a:bodyPr>
          <a:lstStyle/>
          <a:p>
            <a:r>
              <a:rPr lang="zh-CN" altLang="en-US" dirty="0"/>
              <a:t>主目录下</a:t>
            </a:r>
            <a:r>
              <a:rPr lang="en-US" altLang="zh-CN" dirty="0"/>
              <a:t>'</a:t>
            </a:r>
            <a:r>
              <a:rPr lang="en-US" altLang="zh-CN" dirty="0">
                <a:hlinkClick r:id="rId3"/>
              </a:rPr>
              <a:t>cuda.sh</a:t>
            </a:r>
            <a:r>
              <a:rPr lang="en-US" altLang="zh-CN" dirty="0"/>
              <a:t>'</a:t>
            </a:r>
            <a:r>
              <a:rPr lang="zh-CN" altLang="en-US" dirty="0" smtClean="0"/>
              <a:t>脚本</a:t>
            </a:r>
            <a:endParaRPr lang="en-US" altLang="zh-CN" dirty="0" smtClean="0"/>
          </a:p>
          <a:p>
            <a:r>
              <a:rPr lang="zh-CN" altLang="en-US" dirty="0"/>
              <a:t>修改脚本中 </a:t>
            </a:r>
            <a:r>
              <a:rPr lang="en-US" altLang="zh-CN" dirty="0" err="1">
                <a:solidFill>
                  <a:schemeClr val="accent1">
                    <a:lumMod val="50000"/>
                  </a:schemeClr>
                </a:solidFill>
              </a:rPr>
              <a:t>cuda_dir</a:t>
            </a:r>
            <a:r>
              <a:rPr lang="en-US" altLang="zh-CN" dirty="0"/>
              <a:t>, </a:t>
            </a:r>
            <a:r>
              <a:rPr lang="en-US" altLang="zh-CN" dirty="0" err="1">
                <a:solidFill>
                  <a:schemeClr val="accent1">
                    <a:lumMod val="50000"/>
                  </a:schemeClr>
                </a:solidFill>
              </a:rPr>
              <a:t>cuda_arch</a:t>
            </a:r>
            <a:r>
              <a:rPr lang="en-US" altLang="zh-CN" dirty="0"/>
              <a:t> </a:t>
            </a:r>
            <a:r>
              <a:rPr lang="zh-CN" altLang="en-US" dirty="0"/>
              <a:t>两个</a:t>
            </a:r>
            <a:r>
              <a:rPr lang="zh-CN" altLang="en-US" dirty="0" smtClean="0"/>
              <a:t>变量，如 </a:t>
            </a:r>
            <a:r>
              <a:rPr lang="en-US" altLang="zh-CN" dirty="0" err="1" smtClean="0">
                <a:solidFill>
                  <a:schemeClr val="accent1">
                    <a:lumMod val="50000"/>
                  </a:schemeClr>
                </a:solidFill>
              </a:rPr>
              <a:t>cuda_arch</a:t>
            </a:r>
            <a:r>
              <a:rPr lang="en-US" altLang="zh-CN" dirty="0" smtClean="0">
                <a:solidFill>
                  <a:schemeClr val="accent1">
                    <a:lumMod val="50000"/>
                  </a:schemeClr>
                </a:solidFill>
              </a:rPr>
              <a:t>=“Volta”</a:t>
            </a:r>
          </a:p>
          <a:p>
            <a:r>
              <a:rPr lang="zh-CN" altLang="en-US" dirty="0"/>
              <a:t>脚本会</a:t>
            </a:r>
            <a:r>
              <a:rPr lang="zh-CN" altLang="en-US" dirty="0" smtClean="0"/>
              <a:t>根据环境</a:t>
            </a:r>
            <a:r>
              <a:rPr lang="zh-CN" altLang="en-US" dirty="0"/>
              <a:t>中 </a:t>
            </a:r>
            <a:r>
              <a:rPr lang="en-US" altLang="zh-CN" dirty="0" err="1"/>
              <a:t>CMake</a:t>
            </a:r>
            <a:r>
              <a:rPr lang="en-US" altLang="zh-CN" dirty="0"/>
              <a:t> </a:t>
            </a:r>
            <a:r>
              <a:rPr lang="zh-CN" altLang="en-US" dirty="0"/>
              <a:t>的版本选择不同的编译方式进行</a:t>
            </a:r>
            <a:r>
              <a:rPr lang="zh-CN" altLang="en-US" dirty="0" smtClean="0"/>
              <a:t>编译</a:t>
            </a:r>
            <a:endParaRPr lang="en-US" altLang="zh-CN" dirty="0" smtClean="0"/>
          </a:p>
          <a:p>
            <a:r>
              <a:rPr lang="zh-CN" altLang="en-US" dirty="0" smtClean="0"/>
              <a:t>在 </a:t>
            </a:r>
            <a:r>
              <a:rPr lang="en-US" altLang="zh-CN" dirty="0" err="1">
                <a:solidFill>
                  <a:schemeClr val="accent1">
                    <a:lumMod val="50000"/>
                  </a:schemeClr>
                </a:solidFill>
              </a:rPr>
              <a:t>CMake</a:t>
            </a:r>
            <a:r>
              <a:rPr lang="en-US" altLang="zh-CN" dirty="0">
                <a:solidFill>
                  <a:schemeClr val="accent1">
                    <a:lumMod val="50000"/>
                  </a:schemeClr>
                </a:solidFill>
              </a:rPr>
              <a:t>&gt;=3.8</a:t>
            </a:r>
            <a:r>
              <a:rPr lang="en-US" altLang="zh-CN" dirty="0"/>
              <a:t> </a:t>
            </a:r>
            <a:r>
              <a:rPr lang="zh-CN" altLang="en-US" dirty="0"/>
              <a:t>时，采用更快的 </a:t>
            </a:r>
            <a:r>
              <a:rPr lang="en-US" altLang="zh-CN" dirty="0" err="1"/>
              <a:t>CMake</a:t>
            </a:r>
            <a:r>
              <a:rPr lang="en-US" altLang="zh-CN" dirty="0"/>
              <a:t> </a:t>
            </a:r>
            <a:r>
              <a:rPr lang="zh-CN" altLang="en-US" dirty="0"/>
              <a:t>内置 </a:t>
            </a:r>
            <a:r>
              <a:rPr lang="en-US" altLang="zh-CN" dirty="0" err="1"/>
              <a:t>cuda</a:t>
            </a:r>
            <a:r>
              <a:rPr lang="en-US" altLang="zh-CN" dirty="0"/>
              <a:t> </a:t>
            </a:r>
            <a:r>
              <a:rPr lang="zh-CN" altLang="en-US" dirty="0"/>
              <a:t>模块进行编译</a:t>
            </a:r>
            <a:r>
              <a:rPr lang="zh-CN" altLang="en-US" dirty="0" smtClean="0"/>
              <a:t>。</a:t>
            </a:r>
            <a:endParaRPr lang="en-US" altLang="zh-CN" dirty="0" smtClean="0"/>
          </a:p>
          <a:p>
            <a:endParaRPr lang="en-US" altLang="zh-CN" dirty="0" smtClean="0"/>
          </a:p>
          <a:p>
            <a:r>
              <a:rPr lang="zh-CN" altLang="en-US" dirty="0" smtClean="0"/>
              <a:t>默认</a:t>
            </a:r>
            <a:r>
              <a:rPr lang="zh-CN" altLang="en-US" dirty="0"/>
              <a:t>编译结果位于主目录下 </a:t>
            </a:r>
            <a:r>
              <a:rPr lang="en-US" altLang="zh-CN" dirty="0">
                <a:solidFill>
                  <a:schemeClr val="accent1">
                    <a:lumMod val="50000"/>
                  </a:schemeClr>
                </a:solidFill>
              </a:rPr>
              <a:t>build</a:t>
            </a:r>
            <a:r>
              <a:rPr lang="en-US" altLang="zh-CN" dirty="0"/>
              <a:t> </a:t>
            </a:r>
            <a:r>
              <a:rPr lang="zh-CN" altLang="en-US" dirty="0"/>
              <a:t>文件夹中</a:t>
            </a:r>
            <a:r>
              <a:rPr lang="zh-CN" altLang="en-US" dirty="0" smtClean="0"/>
              <a:t>。</a:t>
            </a:r>
            <a:endParaRPr lang="zh-CN" altLang="en-US" dirty="0"/>
          </a:p>
        </p:txBody>
      </p:sp>
      <p:sp>
        <p:nvSpPr>
          <p:cNvPr id="11" name="矩形 10"/>
          <p:cNvSpPr/>
          <p:nvPr/>
        </p:nvSpPr>
        <p:spPr>
          <a:xfrm>
            <a:off x="2123728" y="3843874"/>
            <a:ext cx="5224507" cy="646331"/>
          </a:xfrm>
          <a:prstGeom prst="rect">
            <a:avLst/>
          </a:prstGeom>
        </p:spPr>
        <p:txBody>
          <a:bodyPr wrap="none">
            <a:spAutoFit/>
          </a:bodyPr>
          <a:lstStyle/>
          <a:p>
            <a:r>
              <a:rPr lang="zh-CN" altLang="en-US" dirty="0"/>
              <a:t>主目录</a:t>
            </a:r>
            <a:r>
              <a:rPr lang="zh-CN" altLang="en-US" dirty="0" smtClean="0"/>
              <a:t>下</a:t>
            </a:r>
            <a:r>
              <a:rPr lang="en-US" altLang="zh-CN" dirty="0" smtClean="0">
                <a:hlinkClick r:id="rId3"/>
              </a:rPr>
              <a:t>‘x86.sh</a:t>
            </a:r>
            <a:r>
              <a:rPr lang="en-US" altLang="zh-CN" dirty="0"/>
              <a:t>'</a:t>
            </a:r>
            <a:r>
              <a:rPr lang="zh-CN" altLang="en-US" dirty="0" smtClean="0"/>
              <a:t>脚本</a:t>
            </a:r>
            <a:endParaRPr lang="en-US" altLang="zh-CN" dirty="0" smtClean="0"/>
          </a:p>
          <a:p>
            <a:r>
              <a:rPr lang="zh-CN" altLang="en-US" dirty="0" smtClean="0"/>
              <a:t>默认</a:t>
            </a:r>
            <a:r>
              <a:rPr lang="zh-CN" altLang="en-US" dirty="0"/>
              <a:t>编译结果位于主目录下 </a:t>
            </a:r>
            <a:r>
              <a:rPr lang="en-US" altLang="zh-CN" dirty="0" smtClean="0">
                <a:solidFill>
                  <a:schemeClr val="accent1">
                    <a:lumMod val="50000"/>
                  </a:schemeClr>
                </a:solidFill>
              </a:rPr>
              <a:t>build_x86</a:t>
            </a:r>
            <a:r>
              <a:rPr lang="en-US" altLang="zh-CN" dirty="0"/>
              <a:t> </a:t>
            </a:r>
            <a:r>
              <a:rPr lang="zh-CN" altLang="en-US" dirty="0"/>
              <a:t>文件夹中</a:t>
            </a:r>
            <a:r>
              <a:rPr lang="zh-CN" altLang="en-US" dirty="0" smtClean="0"/>
              <a:t>。</a:t>
            </a:r>
            <a:endParaRPr lang="zh-CN" altLang="en-US" dirty="0"/>
          </a:p>
        </p:txBody>
      </p:sp>
      <p:sp>
        <p:nvSpPr>
          <p:cNvPr id="12" name="矩形 11"/>
          <p:cNvSpPr/>
          <p:nvPr/>
        </p:nvSpPr>
        <p:spPr>
          <a:xfrm>
            <a:off x="2123728" y="4714703"/>
            <a:ext cx="6686446" cy="1477328"/>
          </a:xfrm>
          <a:prstGeom prst="rect">
            <a:avLst/>
          </a:prstGeom>
        </p:spPr>
        <p:txBody>
          <a:bodyPr wrap="none">
            <a:spAutoFit/>
          </a:bodyPr>
          <a:lstStyle/>
          <a:p>
            <a:r>
              <a:rPr lang="zh-CN" altLang="en-US" dirty="0"/>
              <a:t>主目录</a:t>
            </a:r>
            <a:r>
              <a:rPr lang="zh-CN" altLang="en-US" dirty="0" smtClean="0"/>
              <a:t>下</a:t>
            </a:r>
            <a:r>
              <a:rPr lang="en-US" altLang="zh-CN" dirty="0" smtClean="0">
                <a:hlinkClick r:id="rId3"/>
              </a:rPr>
              <a:t>‘</a:t>
            </a:r>
            <a:r>
              <a:rPr lang="en-US" altLang="zh-CN" u="sng" dirty="0" smtClean="0">
                <a:solidFill>
                  <a:schemeClr val="accent1">
                    <a:lumMod val="50000"/>
                  </a:schemeClr>
                </a:solidFill>
              </a:rPr>
              <a:t>arm</a:t>
            </a:r>
            <a:r>
              <a:rPr lang="en-US" altLang="zh-CN" dirty="0" smtClean="0">
                <a:hlinkClick r:id="rId3"/>
              </a:rPr>
              <a:t>.sh</a:t>
            </a:r>
            <a:r>
              <a:rPr lang="en-US" altLang="zh-CN" dirty="0"/>
              <a:t>'</a:t>
            </a:r>
            <a:r>
              <a:rPr lang="zh-CN" altLang="en-US" dirty="0" smtClean="0"/>
              <a:t>脚本</a:t>
            </a:r>
            <a:endParaRPr lang="en-US" altLang="zh-CN" dirty="0" smtClean="0"/>
          </a:p>
          <a:p>
            <a:r>
              <a:rPr lang="zh-CN" altLang="en-US" dirty="0" smtClean="0"/>
              <a:t>实际脚本在 </a:t>
            </a:r>
            <a:r>
              <a:rPr lang="en-US" altLang="zh-CN" dirty="0" err="1" smtClean="0"/>
              <a:t>cmake</a:t>
            </a:r>
            <a:r>
              <a:rPr lang="en-US" altLang="zh-CN" dirty="0" smtClean="0"/>
              <a:t> </a:t>
            </a:r>
            <a:r>
              <a:rPr lang="zh-CN" altLang="en-US" dirty="0" smtClean="0"/>
              <a:t>文件夹中，需要手动调整</a:t>
            </a:r>
            <a:r>
              <a:rPr lang="en-US" altLang="zh-CN" dirty="0" smtClean="0"/>
              <a:t> </a:t>
            </a:r>
            <a:r>
              <a:rPr lang="en-US" altLang="zh-CN" dirty="0" smtClean="0">
                <a:solidFill>
                  <a:schemeClr val="accent1">
                    <a:lumMod val="50000"/>
                  </a:schemeClr>
                </a:solidFill>
              </a:rPr>
              <a:t>NDK </a:t>
            </a:r>
            <a:r>
              <a:rPr lang="zh-CN" altLang="en-US" dirty="0" smtClean="0">
                <a:solidFill>
                  <a:schemeClr val="accent1">
                    <a:lumMod val="50000"/>
                  </a:schemeClr>
                </a:solidFill>
              </a:rPr>
              <a:t>路径</a:t>
            </a:r>
            <a:r>
              <a:rPr lang="zh-CN" altLang="en-US" dirty="0" smtClean="0"/>
              <a:t>，编译器</a:t>
            </a:r>
            <a:endParaRPr lang="en-US" altLang="zh-CN" dirty="0" smtClean="0"/>
          </a:p>
          <a:p>
            <a:r>
              <a:rPr lang="zh-CN" altLang="en-US" dirty="0" smtClean="0"/>
              <a:t>等多个值，文档中有 </a:t>
            </a:r>
            <a:r>
              <a:rPr lang="en-US" altLang="zh-CN" dirty="0" smtClean="0"/>
              <a:t>NDK </a:t>
            </a:r>
            <a:r>
              <a:rPr lang="zh-CN" altLang="en-US" dirty="0" smtClean="0"/>
              <a:t>相关介绍及注意事项。</a:t>
            </a:r>
            <a:endParaRPr lang="en-US" altLang="zh-CN" dirty="0" smtClean="0"/>
          </a:p>
          <a:p>
            <a:endParaRPr lang="en-US" altLang="zh-CN" dirty="0" smtClean="0"/>
          </a:p>
          <a:p>
            <a:r>
              <a:rPr lang="zh-CN" altLang="en-US" dirty="0" smtClean="0"/>
              <a:t>默认</a:t>
            </a:r>
            <a:r>
              <a:rPr lang="zh-CN" altLang="en-US" dirty="0"/>
              <a:t>编译结果位于主目录下 </a:t>
            </a:r>
            <a:r>
              <a:rPr lang="en-US" altLang="zh-CN" dirty="0" smtClean="0">
                <a:solidFill>
                  <a:schemeClr val="accent1">
                    <a:lumMod val="50000"/>
                  </a:schemeClr>
                </a:solidFill>
              </a:rPr>
              <a:t>build_arm7/7b/8/8b</a:t>
            </a:r>
            <a:r>
              <a:rPr lang="en-US" altLang="zh-CN" dirty="0"/>
              <a:t> </a:t>
            </a:r>
            <a:r>
              <a:rPr lang="zh-CN" altLang="en-US" dirty="0" smtClean="0"/>
              <a:t>等文件夹</a:t>
            </a:r>
            <a:r>
              <a:rPr lang="zh-CN" altLang="en-US" dirty="0"/>
              <a:t>中</a:t>
            </a:r>
            <a:r>
              <a:rPr lang="zh-CN" altLang="en-US" dirty="0" smtClean="0"/>
              <a:t>。</a:t>
            </a:r>
            <a:endParaRPr lang="zh-CN" altLang="en-US" dirty="0"/>
          </a:p>
        </p:txBody>
      </p:sp>
      <p:cxnSp>
        <p:nvCxnSpPr>
          <p:cNvPr id="14" name="直接连接符 13"/>
          <p:cNvCxnSpPr/>
          <p:nvPr/>
        </p:nvCxnSpPr>
        <p:spPr>
          <a:xfrm>
            <a:off x="1475656" y="3717032"/>
            <a:ext cx="2952328" cy="0"/>
          </a:xfrm>
          <a:prstGeom prst="line">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475656" y="4581128"/>
            <a:ext cx="2952328" cy="0"/>
          </a:xfrm>
          <a:prstGeom prst="line">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052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讯飞红">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复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24961</TotalTime>
  <Words>2718</Words>
  <Application>Microsoft Office PowerPoint</Application>
  <PresentationFormat>全屏显示(4:3)</PresentationFormat>
  <Paragraphs>563</Paragraphs>
  <Slides>42</Slides>
  <Notes>42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华文琥珀</vt:lpstr>
      <vt:lpstr>宋体</vt:lpstr>
      <vt:lpstr>微软雅黑</vt:lpstr>
      <vt:lpstr>Arial</vt:lpstr>
      <vt:lpstr>Arial Black</vt:lpstr>
      <vt:lpstr>Calibri</vt:lpstr>
      <vt:lpstr>Impact</vt:lpstr>
      <vt:lpstr>讯飞红</vt:lpstr>
      <vt:lpstr>PowerPoint 演示文稿</vt:lpstr>
      <vt:lpstr>目 录</vt:lpstr>
      <vt:lpstr>PowerPoint 演示文稿</vt:lpstr>
      <vt:lpstr>PowerPoint 演示文稿</vt:lpstr>
      <vt:lpstr>PowerPoint 演示文稿</vt:lpstr>
      <vt:lpstr>目 录</vt:lpstr>
      <vt:lpstr>PowerPoint 演示文稿</vt:lpstr>
      <vt:lpstr>PowerPoint 演示文稿</vt:lpstr>
      <vt:lpstr>PowerPoint 演示文稿</vt:lpstr>
      <vt:lpstr>PowerPoint 演示文稿</vt:lpstr>
      <vt:lpstr>目 录</vt:lpstr>
      <vt:lpstr>构图原理</vt:lpstr>
      <vt:lpstr>构图原理</vt:lpstr>
      <vt:lpstr>构图Pass</vt:lpstr>
      <vt:lpstr>构图Pass</vt:lpstr>
      <vt:lpstr>构图Pass</vt:lpstr>
      <vt:lpstr>目 录</vt:lpstr>
      <vt:lpstr>存储管理</vt:lpstr>
      <vt:lpstr>存储管理</vt:lpstr>
      <vt:lpstr>存储管理</vt:lpstr>
      <vt:lpstr>存储管理</vt:lpstr>
      <vt:lpstr>目 录</vt:lpstr>
      <vt:lpstr>算子格式</vt:lpstr>
      <vt:lpstr>算子格式</vt:lpstr>
      <vt:lpstr>算子格式</vt:lpstr>
      <vt:lpstr>算子格式</vt:lpstr>
      <vt:lpstr>算子格式</vt:lpstr>
      <vt:lpstr>算子格式</vt:lpstr>
      <vt:lpstr>算子格式</vt:lpstr>
      <vt:lpstr>目 录</vt:lpstr>
      <vt:lpstr>实现新算子</vt:lpstr>
      <vt:lpstr>实现新算子</vt:lpstr>
      <vt:lpstr>算子实现 - cuda</vt:lpstr>
      <vt:lpstr>算子实现 - cuda</vt:lpstr>
      <vt:lpstr>算子实现 – x86 cpu</vt:lpstr>
      <vt:lpstr>算子实现 – x86 cpu</vt:lpstr>
      <vt:lpstr>算子实现 – arm cpu</vt:lpstr>
      <vt:lpstr>算子实现 – arm cpu</vt:lpstr>
      <vt:lpstr>实现新算子</vt:lpstr>
      <vt:lpstr>下一步工作</vt:lpstr>
      <vt:lpstr>相关代码</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2550</cp:revision>
  <dcterms:modified xsi:type="dcterms:W3CDTF">2019-03-14T06:24:35Z</dcterms:modified>
</cp:coreProperties>
</file>