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256" r:id="rId2"/>
    <p:sldId id="442" r:id="rId3"/>
    <p:sldId id="426" r:id="rId4"/>
    <p:sldId id="422" r:id="rId5"/>
    <p:sldId id="457" r:id="rId6"/>
    <p:sldId id="406" r:id="rId7"/>
    <p:sldId id="407" r:id="rId8"/>
    <p:sldId id="443" r:id="rId9"/>
    <p:sldId id="444" r:id="rId10"/>
    <p:sldId id="427" r:id="rId11"/>
    <p:sldId id="458" r:id="rId12"/>
    <p:sldId id="409" r:id="rId13"/>
    <p:sldId id="463" r:id="rId14"/>
    <p:sldId id="410" r:id="rId15"/>
    <p:sldId id="429" r:id="rId16"/>
    <p:sldId id="430" r:id="rId17"/>
    <p:sldId id="432" r:id="rId18"/>
    <p:sldId id="431" r:id="rId19"/>
    <p:sldId id="456" r:id="rId20"/>
    <p:sldId id="454" r:id="rId21"/>
    <p:sldId id="455" r:id="rId22"/>
    <p:sldId id="445" r:id="rId23"/>
    <p:sldId id="447" r:id="rId24"/>
    <p:sldId id="411" r:id="rId25"/>
    <p:sldId id="434" r:id="rId26"/>
    <p:sldId id="412" r:id="rId27"/>
    <p:sldId id="435" r:id="rId28"/>
    <p:sldId id="459" r:id="rId29"/>
    <p:sldId id="417" r:id="rId30"/>
    <p:sldId id="418" r:id="rId31"/>
    <p:sldId id="423" r:id="rId32"/>
    <p:sldId id="424" r:id="rId33"/>
    <p:sldId id="460" r:id="rId34"/>
    <p:sldId id="420" r:id="rId35"/>
    <p:sldId id="449" r:id="rId36"/>
    <p:sldId id="450" r:id="rId37"/>
    <p:sldId id="451" r:id="rId38"/>
    <p:sldId id="448" r:id="rId39"/>
    <p:sldId id="452" r:id="rId40"/>
    <p:sldId id="453" r:id="rId41"/>
    <p:sldId id="461" r:id="rId42"/>
    <p:sldId id="399" r:id="rId43"/>
    <p:sldId id="462" r:id="rId44"/>
    <p:sldId id="344" r:id="rId45"/>
    <p:sldId id="33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000"/>
    <a:srgbClr val="0E93B2"/>
    <a:srgbClr val="FF00FF"/>
    <a:srgbClr val="E20322"/>
    <a:srgbClr val="CCECFF"/>
    <a:srgbClr val="5B9BD5"/>
    <a:srgbClr val="7F7F7F"/>
    <a:srgbClr val="9C9CDF"/>
    <a:srgbClr val="CCFF99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7" autoAdjust="0"/>
    <p:restoredTop sz="74968" autoAdjust="0"/>
  </p:normalViewPr>
  <p:slideViewPr>
    <p:cSldViewPr>
      <p:cViewPr>
        <p:scale>
          <a:sx n="50" d="100"/>
          <a:sy n="50" d="100"/>
        </p:scale>
        <p:origin x="1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4CD86-5991-458D-ABA2-D3EA7524E529}" type="datetimeFigureOut">
              <a:rPr lang="zh-CN" altLang="en-US" smtClean="0"/>
              <a:pPr/>
              <a:t>2022/2/10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32EB7-D24A-47D9-88AC-ABDF2991DF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0752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9266-70DF-4BDF-A501-3B1081992CA4}" type="datetimeFigureOut">
              <a:rPr lang="zh-CN" altLang="en-US" smtClean="0"/>
              <a:pPr/>
              <a:t>2022/2/10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72655-3953-4F7B-8757-DC5A9E7D207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223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207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参数转换需要注意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①这里需要用到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ndarray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接口不支持该功能，需要有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②另外，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参数是以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: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aux:</a:t>
            </a:r>
            <a:r>
              <a:rPr lang="zh-CN" altLang="en-US" dirty="0" smtClean="0"/>
              <a:t>前缀命名的，一般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bias</a:t>
            </a:r>
            <a:r>
              <a:rPr lang="zh-CN" altLang="en-US" dirty="0" smtClean="0"/>
              <a:t>这些参数都在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里面，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的均值方差是在</a:t>
            </a:r>
            <a:r>
              <a:rPr lang="en-US" altLang="zh-CN" dirty="0" smtClean="0"/>
              <a:t>aux</a:t>
            </a:r>
            <a:r>
              <a:rPr lang="zh-CN" altLang="en-US" dirty="0" smtClean="0"/>
              <a:t>里面；</a:t>
            </a:r>
            <a:endParaRPr lang="en-US" altLang="zh-CN" dirty="0" smtClean="0"/>
          </a:p>
          <a:p>
            <a:r>
              <a:rPr lang="zh-CN" altLang="en-US" dirty="0" smtClean="0"/>
              <a:t>   转换过程需要注意区分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</a:t>
            </a:r>
            <a:r>
              <a:rPr lang="zh-CN" altLang="en-US" dirty="0" smtClean="0"/>
              <a:t>前缀；</a:t>
            </a:r>
            <a:endParaRPr lang="en-US" altLang="zh-CN" dirty="0" smtClean="0"/>
          </a:p>
          <a:p>
            <a:r>
              <a:rPr lang="zh-CN" altLang="en-US" dirty="0" smtClean="0"/>
              <a:t>③保存的时候直接使用</a:t>
            </a:r>
            <a:r>
              <a:rPr lang="en-US" altLang="zh-CN" dirty="0" err="1" smtClean="0"/>
              <a:t>mx.nd.save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40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下面给介绍一下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中</a:t>
            </a:r>
            <a:r>
              <a:rPr lang="zh-CN" altLang="en-US" baseline="0" dirty="0" smtClean="0"/>
              <a:t>大家用的比较多的</a:t>
            </a:r>
            <a:r>
              <a:rPr lang="en-US" altLang="zh-CN" dirty="0" smtClean="0"/>
              <a:t>C infer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api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583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这里列出了</a:t>
            </a:r>
            <a:r>
              <a:rPr lang="en-US" altLang="zh-CN" sz="900" dirty="0" err="1" smtClean="0"/>
              <a:t>MaxEngine</a:t>
            </a:r>
            <a:r>
              <a:rPr lang="en-US" altLang="zh-CN" sz="900" dirty="0" smtClean="0"/>
              <a:t>-Lite</a:t>
            </a:r>
            <a:r>
              <a:rPr lang="zh-CN" altLang="en-US" sz="900" dirty="0" smtClean="0"/>
              <a:t>中的</a:t>
            </a:r>
            <a:r>
              <a:rPr lang="en-US" altLang="zh-CN" sz="900" dirty="0" smtClean="0"/>
              <a:t>c infer </a:t>
            </a:r>
            <a:r>
              <a:rPr lang="en-US" altLang="zh-CN" sz="900" dirty="0" err="1" smtClean="0"/>
              <a:t>api</a:t>
            </a:r>
            <a:r>
              <a:rPr lang="zh-CN" altLang="en-US" sz="900" dirty="0" smtClean="0"/>
              <a:t>，</a:t>
            </a:r>
            <a:endParaRPr lang="en-US" altLang="zh-CN" sz="900" dirty="0" smtClean="0"/>
          </a:p>
          <a:p>
            <a:r>
              <a:rPr lang="zh-CN" altLang="en-US" sz="900" dirty="0" smtClean="0"/>
              <a:t>蓝色标出了</a:t>
            </a:r>
            <a:r>
              <a:rPr lang="en-US" altLang="zh-CN" sz="900" dirty="0" smtClean="0"/>
              <a:t>Lite-v1.0.0</a:t>
            </a:r>
            <a:r>
              <a:rPr lang="zh-CN" altLang="en-US" sz="900" dirty="0" smtClean="0"/>
              <a:t>新增接口；</a:t>
            </a:r>
            <a:endParaRPr lang="en-US" altLang="zh-CN" sz="900" dirty="0" smtClean="0"/>
          </a:p>
          <a:p>
            <a:r>
              <a:rPr lang="zh-CN" altLang="en-US" sz="900" dirty="0" smtClean="0"/>
              <a:t>其中：</a:t>
            </a:r>
            <a:r>
              <a:rPr lang="en-US" altLang="zh-CN" sz="900" dirty="0" err="1" smtClean="0"/>
              <a:t>GetOutputType</a:t>
            </a:r>
            <a:r>
              <a:rPr lang="zh-CN" altLang="en-US" sz="900" dirty="0" smtClean="0"/>
              <a:t>就是获取输出节点的数据类型；</a:t>
            </a:r>
            <a:endParaRPr lang="en-US" altLang="zh-CN" sz="900" dirty="0" smtClean="0"/>
          </a:p>
          <a:p>
            <a:r>
              <a:rPr lang="en-US" altLang="zh-CN" sz="900" dirty="0" err="1" smtClean="0"/>
              <a:t>DeriveShape</a:t>
            </a:r>
            <a:r>
              <a:rPr lang="zh-CN" altLang="en-US" sz="900" dirty="0" smtClean="0"/>
              <a:t>是新增的离线推倒</a:t>
            </a:r>
            <a:r>
              <a:rPr lang="en-US" altLang="zh-CN" sz="900" dirty="0" smtClean="0"/>
              <a:t>shape</a:t>
            </a:r>
            <a:r>
              <a:rPr lang="zh-CN" altLang="en-US" sz="900" dirty="0" smtClean="0"/>
              <a:t>的接口，一般在</a:t>
            </a:r>
            <a:r>
              <a:rPr lang="en-US" altLang="zh-CN" sz="900" dirty="0" err="1" smtClean="0"/>
              <a:t>CreateSimple</a:t>
            </a:r>
            <a:r>
              <a:rPr lang="zh-CN" altLang="en-US" sz="900" dirty="0" smtClean="0"/>
              <a:t>之后即可调用，不需要启动</a:t>
            </a:r>
            <a:r>
              <a:rPr lang="en-US" altLang="zh-CN" sz="900" dirty="0" smtClean="0"/>
              <a:t>executor</a:t>
            </a:r>
          </a:p>
          <a:p>
            <a:r>
              <a:rPr lang="en-US" altLang="zh-CN" sz="900" dirty="0" err="1" smtClean="0"/>
              <a:t>OptimizeGraph</a:t>
            </a:r>
            <a:r>
              <a:rPr lang="zh-CN" altLang="en-US" sz="900" dirty="0" smtClean="0"/>
              <a:t>是</a:t>
            </a:r>
            <a:r>
              <a:rPr lang="en-US" altLang="zh-CN" sz="900" dirty="0" smtClean="0"/>
              <a:t>1.0</a:t>
            </a:r>
            <a:r>
              <a:rPr lang="zh-CN" altLang="en-US" sz="900" dirty="0" smtClean="0"/>
              <a:t>新增的离线图优化接口，后面会详细介绍；</a:t>
            </a:r>
            <a:endParaRPr lang="en-US" altLang="zh-CN" sz="900" dirty="0" smtClean="0"/>
          </a:p>
          <a:p>
            <a:r>
              <a:rPr lang="en-US" altLang="zh-CN" sz="900" dirty="0" smtClean="0"/>
              <a:t>_v0</a:t>
            </a:r>
            <a:r>
              <a:rPr lang="zh-CN" altLang="en-US" sz="900" dirty="0" smtClean="0"/>
              <a:t>为</a:t>
            </a:r>
            <a:r>
              <a:rPr lang="en-US" altLang="zh-CN" sz="900" dirty="0" smtClean="0"/>
              <a:t>v1.0.0</a:t>
            </a:r>
            <a:r>
              <a:rPr lang="zh-CN" altLang="en-US" sz="900" dirty="0" smtClean="0"/>
              <a:t>中保留的之前版本的相应接口；</a:t>
            </a:r>
            <a:endParaRPr lang="en-US" altLang="zh-CN" sz="900" dirty="0" smtClean="0"/>
          </a:p>
          <a:p>
            <a:r>
              <a:rPr lang="zh-CN" altLang="en-US" sz="900" dirty="0" smtClean="0"/>
              <a:t>不加</a:t>
            </a:r>
            <a:r>
              <a:rPr lang="en-US" altLang="zh-CN" sz="900" dirty="0" smtClean="0"/>
              <a:t>_v0</a:t>
            </a:r>
            <a:r>
              <a:rPr lang="zh-CN" altLang="en-US" sz="900" dirty="0" smtClean="0"/>
              <a:t>的为</a:t>
            </a:r>
            <a:r>
              <a:rPr lang="en-US" altLang="zh-CN" sz="900" dirty="0" smtClean="0"/>
              <a:t>1.0.0</a:t>
            </a:r>
            <a:r>
              <a:rPr lang="zh-CN" altLang="en-US" sz="900" dirty="0" smtClean="0"/>
              <a:t>接口，大家具体使用什么接口可以参考</a:t>
            </a:r>
            <a:r>
              <a:rPr lang="en-US" altLang="zh-CN" sz="900" dirty="0" err="1" smtClean="0"/>
              <a:t>c_api</a:t>
            </a:r>
            <a:r>
              <a:rPr lang="zh-CN" altLang="en-US" sz="900" dirty="0" smtClean="0"/>
              <a:t>文档查看相应介绍。</a:t>
            </a:r>
            <a:endParaRPr lang="en-US" altLang="zh-CN" sz="900" dirty="0" smtClean="0"/>
          </a:p>
          <a:p>
            <a:endParaRPr lang="zh-CN" altLang="en-US" sz="9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06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 smtClean="0"/>
              <a:t>新接口的主要变化是：支持设置输入数据的类型（原来默认只支持</a:t>
            </a:r>
            <a:r>
              <a:rPr lang="en-US" altLang="zh-CN" sz="900" dirty="0" smtClean="0"/>
              <a:t>float</a:t>
            </a:r>
            <a:r>
              <a:rPr lang="zh-CN" altLang="en-US" sz="900" dirty="0" smtClean="0"/>
              <a:t>，目前支持多种输入类型如，</a:t>
            </a:r>
            <a:r>
              <a:rPr lang="en-US" altLang="zh-CN" sz="900" dirty="0" smtClean="0"/>
              <a:t>Int8, uint8</a:t>
            </a:r>
            <a:r>
              <a:rPr lang="zh-CN" altLang="en-US" sz="900" dirty="0" smtClean="0"/>
              <a:t>等）</a:t>
            </a:r>
          </a:p>
          <a:p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optimize_level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表示图优化级别，是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AutoInfer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图优化选项，后面会详细介绍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6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下面给大家介绍一个</a:t>
            </a:r>
            <a:r>
              <a:rPr lang="en-US" altLang="zh-CN" dirty="0" smtClean="0"/>
              <a:t>C</a:t>
            </a:r>
            <a:r>
              <a:rPr lang="en-US" altLang="zh-CN" baseline="0" dirty="0" smtClean="0"/>
              <a:t> infer </a:t>
            </a:r>
            <a:r>
              <a:rPr lang="en-US" altLang="zh-CN" baseline="0" dirty="0" err="1" smtClean="0"/>
              <a:t>api</a:t>
            </a:r>
            <a:r>
              <a:rPr lang="zh-CN" altLang="en-US" baseline="0" dirty="0" smtClean="0"/>
              <a:t>的调用实例（以人脸检测网络为例）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这里在</a:t>
            </a:r>
            <a:r>
              <a:rPr lang="en-US" altLang="zh-CN" baseline="0" dirty="0" smtClean="0"/>
              <a:t>Infer </a:t>
            </a:r>
            <a:r>
              <a:rPr lang="en-US" altLang="zh-CN" baseline="0" dirty="0" err="1" smtClean="0"/>
              <a:t>api</a:t>
            </a:r>
            <a:r>
              <a:rPr lang="zh-CN" altLang="en-US" baseline="0" dirty="0" smtClean="0"/>
              <a:t>外部封装了一层自己的接口，依次给大家介绍</a:t>
            </a:r>
            <a:endParaRPr lang="en-US" altLang="zh-CN" baseline="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95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首先是调用</a:t>
            </a:r>
            <a:r>
              <a:rPr lang="en-US" altLang="zh-CN" dirty="0" err="1" smtClean="0"/>
              <a:t>CreateSimple</a:t>
            </a:r>
            <a:r>
              <a:rPr lang="zh-CN" altLang="en-US" dirty="0" smtClean="0"/>
              <a:t>接口创建实例，</a:t>
            </a:r>
            <a:r>
              <a:rPr lang="en-US" altLang="zh-CN" dirty="0" smtClean="0"/>
              <a:t>v1.0</a:t>
            </a:r>
            <a:r>
              <a:rPr lang="zh-CN" altLang="en-US" dirty="0" smtClean="0"/>
              <a:t>中需要指定每个输入的类型；</a:t>
            </a:r>
            <a:endParaRPr lang="en-US" altLang="zh-CN" dirty="0" smtClean="0"/>
          </a:p>
          <a:p>
            <a:r>
              <a:rPr lang="zh-CN" altLang="en-US" dirty="0" smtClean="0"/>
              <a:t>如果后面输入可变，需要进行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，大小不能超过创建时设置的大小。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02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第二步是根据实际输入大小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setsize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Reshape</a:t>
            </a:r>
            <a:r>
              <a:rPr lang="zh-CN" altLang="en-US" dirty="0" smtClean="0"/>
              <a:t>接口，支持变长输入。调用方式与之前版本一致。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实际输入时不可大于设置的最大长度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第三步是调用</a:t>
            </a:r>
            <a:r>
              <a:rPr lang="en-US" altLang="zh-CN" dirty="0" err="1" smtClean="0"/>
              <a:t>SetInput</a:t>
            </a:r>
            <a:r>
              <a:rPr lang="zh-CN" altLang="en-US" dirty="0" smtClean="0"/>
              <a:t>接口</a:t>
            </a:r>
            <a:r>
              <a:rPr lang="en-US" altLang="zh-CN" dirty="0" err="1" smtClean="0"/>
              <a:t>adddata</a:t>
            </a:r>
            <a:r>
              <a:rPr lang="zh-CN" altLang="en-US" dirty="0" smtClean="0"/>
              <a:t>到网络中，（该接口每次只能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一个输入，若有多个输入，需要分别进行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），同样需要注意设置输入数据的类型。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066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第四步，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执行前向运算，并把得到的结果取出，</a:t>
            </a:r>
            <a:endParaRPr lang="en-US" altLang="zh-CN" sz="12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、这里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GetOutputShape</a:t>
            </a:r>
            <a:r>
              <a:rPr lang="zh-CN" altLang="en-US" dirty="0" smtClean="0"/>
              <a:t>接口与之前版本一致，</a:t>
            </a:r>
            <a:r>
              <a:rPr lang="en-US" altLang="zh-CN" dirty="0" err="1" smtClean="0"/>
              <a:t>GetOutput</a:t>
            </a:r>
            <a:r>
              <a:rPr lang="zh-CN" altLang="en-US" dirty="0" smtClean="0"/>
              <a:t>接口需要设置输出数据的类型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、这里在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运算，从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输入，结果获取到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22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下面给大家介绍一下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infer </a:t>
            </a:r>
            <a:r>
              <a:rPr lang="en-US" altLang="zh-CN" sz="1200" b="0" baseline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使用过程中有可能发生的部分错误及调试方法：</a:t>
            </a:r>
            <a:endParaRPr lang="en-US" altLang="zh-CN" sz="1200" b="0" baseline="0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第一个是</a:t>
            </a:r>
            <a:r>
              <a:rPr lang="en-US" altLang="zh-CN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缺失类，这类错误一般发生在模型加载的初期，在读入</a:t>
            </a:r>
            <a:r>
              <a:rPr lang="en-US" altLang="zh-CN" sz="1200" b="0" baseline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200" b="0" baseline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构建计算图时，解决思路一般是：</a:t>
            </a:r>
            <a:endParaRPr lang="en-US" altLang="zh-CN" sz="1200" b="0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先调用</a:t>
            </a:r>
            <a:r>
              <a:rPr lang="en-US" altLang="zh-CN" sz="1200" b="0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MXInferGetLastError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可以返回错误信息（</a:t>
            </a:r>
            <a:r>
              <a:rPr lang="en-US" altLang="zh-CN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string</a:t>
            </a:r>
            <a:r>
              <a:rPr lang="zh-CN" altLang="en-US" sz="1200" b="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b="0" dirty="0" smtClean="0"/>
          </a:p>
          <a:p>
            <a:r>
              <a:rPr lang="zh-CN" altLang="en-US" dirty="0" smtClean="0"/>
              <a:t>这里</a:t>
            </a:r>
            <a:r>
              <a:rPr lang="en-US" altLang="zh-CN" dirty="0" err="1" smtClean="0"/>
              <a:t>SliceChannel</a:t>
            </a:r>
            <a:r>
              <a:rPr lang="zh-CN" altLang="en-US" dirty="0" smtClean="0"/>
              <a:t>首字母要大写，</a:t>
            </a:r>
            <a:r>
              <a:rPr lang="en-US" altLang="zh-CN" dirty="0" smtClean="0"/>
              <a:t>split</a:t>
            </a:r>
            <a:r>
              <a:rPr lang="zh-CN" altLang="en-US" dirty="0" smtClean="0"/>
              <a:t>是其别名。</a:t>
            </a:r>
            <a:endParaRPr lang="en-US" altLang="zh-CN" dirty="0" smtClean="0"/>
          </a:p>
          <a:p>
            <a:r>
              <a:rPr lang="en-US" altLang="zh-CN" dirty="0" smtClean="0"/>
              <a:t>Scale</a:t>
            </a:r>
            <a:r>
              <a:rPr lang="zh-CN" altLang="en-US" dirty="0" smtClean="0"/>
              <a:t>：乘</a:t>
            </a:r>
            <a:r>
              <a:rPr lang="en-US" altLang="zh-CN" dirty="0" smtClean="0"/>
              <a:t>gamma + beta, </a:t>
            </a:r>
            <a:r>
              <a:rPr lang="zh-CN" altLang="en-US" dirty="0" smtClean="0"/>
              <a:t>可以用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替代，但需要在参数中添加均值和方差（置为</a:t>
            </a:r>
            <a:r>
              <a:rPr lang="en-US" altLang="zh-CN" dirty="0" smtClean="0"/>
              <a:t>0,</a:t>
            </a:r>
            <a:r>
              <a:rPr lang="zh-CN" altLang="en-US" dirty="0" smtClean="0"/>
              <a:t>），</a:t>
            </a:r>
            <a:r>
              <a:rPr lang="en-US" altLang="zh-CN" dirty="0" err="1" smtClean="0"/>
              <a:t>eps</a:t>
            </a:r>
            <a:r>
              <a:rPr lang="en-US" altLang="zh-CN" baseline="0" dirty="0" smtClean="0"/>
              <a:t> = 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2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255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第二个比较常见的是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问题，可以从这几个方面考虑：</a:t>
            </a:r>
            <a:endParaRPr lang="en-US" altLang="zh-CN" dirty="0" smtClean="0"/>
          </a:p>
          <a:p>
            <a:r>
              <a:rPr lang="zh-CN" altLang="en-US" dirty="0" smtClean="0"/>
              <a:t>①可能是创建实例时传入的输入</a:t>
            </a:r>
            <a:r>
              <a:rPr lang="en-US" altLang="zh-CN" dirty="0" smtClean="0"/>
              <a:t>shape</a:t>
            </a:r>
            <a:r>
              <a:rPr lang="zh-CN" altLang="en-US" dirty="0" smtClean="0"/>
              <a:t>与实际网络输入不对应，如这里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实际是三维，但传入的是四维，就会在后面层导致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有问题。</a:t>
            </a:r>
            <a:endParaRPr lang="en-US" altLang="zh-CN" dirty="0" smtClean="0"/>
          </a:p>
          <a:p>
            <a:r>
              <a:rPr lang="zh-CN" altLang="en-US" dirty="0" smtClean="0"/>
              <a:t>②如果遇到</a:t>
            </a:r>
            <a:r>
              <a:rPr lang="en-US" altLang="zh-CN" dirty="0" err="1" smtClean="0"/>
              <a:t>h,w</a:t>
            </a:r>
            <a:r>
              <a:rPr lang="zh-CN" altLang="en-US" dirty="0" smtClean="0"/>
              <a:t>值差一这种，考虑可能是</a:t>
            </a:r>
            <a:r>
              <a:rPr lang="en-US" altLang="zh-CN" dirty="0" smtClean="0"/>
              <a:t>pooling</a:t>
            </a:r>
            <a:r>
              <a:rPr lang="zh-CN" altLang="en-US" dirty="0" smtClean="0"/>
              <a:t>层</a:t>
            </a:r>
            <a:r>
              <a:rPr lang="en-US" altLang="zh-CN" dirty="0" err="1" smtClean="0"/>
              <a:t>pooling_convension</a:t>
            </a:r>
            <a:r>
              <a:rPr lang="zh-CN" altLang="en-US" dirty="0" smtClean="0"/>
              <a:t>设置的问题，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默认</a:t>
            </a:r>
            <a:r>
              <a:rPr lang="en-US" altLang="zh-CN" dirty="0" smtClean="0"/>
              <a:t>full(</a:t>
            </a:r>
            <a:r>
              <a:rPr lang="zh-CN" altLang="en-US" dirty="0" smtClean="0"/>
              <a:t>向上取整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默认是</a:t>
            </a:r>
            <a:r>
              <a:rPr lang="en-US" altLang="zh-CN" dirty="0" smtClean="0"/>
              <a:t>valid</a:t>
            </a:r>
            <a:r>
              <a:rPr lang="zh-CN" altLang="en-US" dirty="0" smtClean="0"/>
              <a:t>（向下取整）</a:t>
            </a:r>
            <a:endParaRPr lang="en-US" altLang="zh-CN" dirty="0" smtClean="0"/>
          </a:p>
          <a:p>
            <a:r>
              <a:rPr lang="zh-CN" altLang="en-US" dirty="0" smtClean="0"/>
              <a:t>③如果有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代码，可以手动添加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调试定位出错的层。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837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第三个是参数加载问题，解决思路一般可以可以考虑，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、可能是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和参数中名称不对应，导致加载参数时一些参数找不到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、保存参数时，</a:t>
            </a:r>
            <a:r>
              <a:rPr lang="en-US" altLang="zh-CN" dirty="0" err="1" smtClean="0"/>
              <a:t>args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aux</a:t>
            </a:r>
            <a:r>
              <a:rPr lang="zh-CN" altLang="en-US" dirty="0" smtClean="0"/>
              <a:t>前缀是否正确，如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的均值方差是在</a:t>
            </a:r>
            <a:r>
              <a:rPr lang="en-US" altLang="zh-CN" dirty="0" smtClean="0"/>
              <a:t>aux</a:t>
            </a:r>
            <a:r>
              <a:rPr lang="zh-CN" altLang="en-US" dirty="0" smtClean="0"/>
              <a:t>里面的，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、如果是</a:t>
            </a:r>
            <a:r>
              <a:rPr lang="en-US" altLang="zh-CN" dirty="0" smtClean="0"/>
              <a:t>GPU int8</a:t>
            </a:r>
            <a:r>
              <a:rPr lang="zh-CN" altLang="en-US" dirty="0" smtClean="0"/>
              <a:t>量化网络，需要将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量化和转置</a:t>
            </a:r>
            <a:endParaRPr lang="en-US" altLang="zh-CN" dirty="0" smtClean="0"/>
          </a:p>
          <a:p>
            <a:r>
              <a:rPr lang="zh-CN" altLang="en-US" dirty="0" smtClean="0"/>
              <a:t>如果是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转过来的，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层默认名称为</a:t>
            </a:r>
            <a:r>
              <a:rPr lang="en-US" altLang="zh-CN" dirty="0" err="1" smtClean="0"/>
              <a:t>moving_mean,moving_var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pytorch</a:t>
            </a:r>
            <a:r>
              <a:rPr lang="zh-CN" altLang="en-US" baseline="0" dirty="0" smtClean="0"/>
              <a:t>为</a:t>
            </a:r>
            <a:r>
              <a:rPr lang="en-US" altLang="zh-CN" baseline="0" dirty="0" err="1" smtClean="0"/>
              <a:t>running_mean,running_var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5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第四个是一致性问题，解决这类问题常用的方法一般是打印中间层输出结果，如这里想打印</a:t>
            </a:r>
            <a:r>
              <a:rPr lang="en-US" altLang="zh-CN" i="0" dirty="0" smtClean="0"/>
              <a:t>cnn_layer1_conv1</a:t>
            </a:r>
            <a:r>
              <a:rPr lang="zh-CN" altLang="en-US" dirty="0" smtClean="0"/>
              <a:t>的输出，就可以将该节点的结点号添加到</a:t>
            </a:r>
            <a:r>
              <a:rPr lang="en-US" altLang="zh-CN" dirty="0" smtClean="0"/>
              <a:t>”heads”</a:t>
            </a:r>
            <a:r>
              <a:rPr lang="zh-CN" altLang="en-US" dirty="0" smtClean="0"/>
              <a:t>里面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632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第五个是优化网络时的效率问题，可以利用</a:t>
            </a:r>
            <a:r>
              <a:rPr lang="en-US" altLang="zh-CN" dirty="0" err="1" smtClean="0"/>
              <a:t>nvprof</a:t>
            </a:r>
            <a:r>
              <a:rPr lang="zh-CN" altLang="en-US" dirty="0" smtClean="0"/>
              <a:t>统计核函数的耗时，分析热点。</a:t>
            </a:r>
            <a:endParaRPr lang="en-US" altLang="zh-CN" dirty="0" smtClean="0"/>
          </a:p>
          <a:p>
            <a:r>
              <a:rPr lang="zh-CN" altLang="en-US" dirty="0" smtClean="0"/>
              <a:t>在利用</a:t>
            </a:r>
            <a:r>
              <a:rPr lang="en-US" altLang="zh-CN" dirty="0" err="1" smtClean="0"/>
              <a:t>nvprof</a:t>
            </a:r>
            <a:r>
              <a:rPr lang="zh-CN" altLang="en-US" dirty="0" smtClean="0"/>
              <a:t>统计时间耗时时，需要注意：</a:t>
            </a:r>
            <a:endParaRPr lang="en-US" altLang="zh-CN" dirty="0" smtClean="0"/>
          </a:p>
          <a:p>
            <a:r>
              <a:rPr lang="en-US" altLang="zh-CN" dirty="0" smtClean="0"/>
              <a:t>1.Lite</a:t>
            </a:r>
            <a:r>
              <a:rPr lang="zh-CN" altLang="en-US" dirty="0" smtClean="0"/>
              <a:t>需要编译为</a:t>
            </a:r>
            <a:r>
              <a:rPr lang="en-US" altLang="zh-CN" dirty="0" smtClean="0"/>
              <a:t>release</a:t>
            </a:r>
            <a:r>
              <a:rPr lang="zh-CN" altLang="en-US" dirty="0" smtClean="0"/>
              <a:t>版本，即在</a:t>
            </a:r>
            <a:r>
              <a:rPr lang="en-US" altLang="zh-CN" dirty="0" smtClean="0"/>
              <a:t>config.mk</a:t>
            </a:r>
            <a:r>
              <a:rPr lang="zh-CN" altLang="en-US" dirty="0" smtClean="0"/>
              <a:t>中需要将</a:t>
            </a:r>
            <a:r>
              <a:rPr lang="en-US" altLang="zh-CN" dirty="0" smtClean="0"/>
              <a:t>MAXENGINE_DEBUG</a:t>
            </a:r>
            <a:r>
              <a:rPr lang="zh-CN" altLang="en-US" dirty="0" smtClean="0"/>
              <a:t>选项置为</a:t>
            </a:r>
            <a:r>
              <a:rPr lang="en-US" altLang="zh-CN" dirty="0" smtClean="0"/>
              <a:t>0</a:t>
            </a:r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统计耗时时，需要多次调用</a:t>
            </a:r>
            <a:r>
              <a:rPr lang="en-US" altLang="zh-CN" baseline="0" dirty="0" smtClean="0"/>
              <a:t>forward</a:t>
            </a:r>
            <a:r>
              <a:rPr lang="zh-CN" altLang="en-US" baseline="0" dirty="0" smtClean="0"/>
              <a:t>求平均时间；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学会对照核函数找到相应</a:t>
            </a:r>
            <a:r>
              <a:rPr lang="en-US" altLang="zh-CN" baseline="0" dirty="0" smtClean="0"/>
              <a:t>op,</a:t>
            </a:r>
            <a:r>
              <a:rPr lang="zh-CN" altLang="en-US" baseline="0" dirty="0" smtClean="0"/>
              <a:t>一般</a:t>
            </a:r>
            <a:r>
              <a:rPr lang="en-US" altLang="zh-CN" baseline="0" dirty="0" err="1" smtClean="0"/>
              <a:t>cudnn_nn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gemm</a:t>
            </a:r>
            <a:r>
              <a:rPr lang="zh-CN" altLang="en-US" baseline="0" dirty="0" smtClean="0"/>
              <a:t>这类的均为矩阵乘，其他根据相应层的名称关键字即可找到；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根据耗时比例找到耗时比较多的层就可以进行优化了。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19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目前</a:t>
            </a:r>
            <a:r>
              <a:rPr lang="en-US" altLang="zh-CN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MaxEngineOptimizeLevel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可选的优化选项包含这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种，</a:t>
            </a:r>
            <a:endParaRPr lang="en-US" altLang="zh-CN" sz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量化时需要指定参数中有无</a:t>
            </a:r>
            <a:r>
              <a:rPr lang="en-US" altLang="zh-CN" sz="1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data_scale</a:t>
            </a:r>
            <a:r>
              <a:rPr lang="zh-CN" altLang="en-US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，一般测试效率的，参数未经过量化训练，需要设置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MAXENGINE_NO_DATA_SCALE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，这时会给其置为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用于计算反量化</a:t>
            </a:r>
            <a:r>
              <a:rPr lang="en-US" altLang="zh-CN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zh-CN" altLang="en-US" sz="1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19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①融合功能需要在相应融合</a:t>
            </a:r>
            <a:r>
              <a:rPr lang="en-US" altLang="zh-CN" dirty="0" smtClean="0"/>
              <a:t>op</a:t>
            </a:r>
            <a:r>
              <a:rPr lang="zh-CN" altLang="en-US" dirty="0" smtClean="0"/>
              <a:t>里面添加</a:t>
            </a:r>
            <a:r>
              <a:rPr lang="en-US" altLang="zh-CN" dirty="0" err="1" smtClean="0"/>
              <a:t>FFuseMode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FCombinAttr</a:t>
            </a:r>
            <a:r>
              <a:rPr lang="zh-CN" altLang="en-US" dirty="0" smtClean="0"/>
              <a:t>两个属性；</a:t>
            </a:r>
            <a:endParaRPr lang="en-US" altLang="zh-CN" dirty="0" smtClean="0"/>
          </a:p>
          <a:p>
            <a:r>
              <a:rPr lang="zh-CN" altLang="en-US" dirty="0" smtClean="0"/>
              <a:t>②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量化功能目前支持</a:t>
            </a:r>
            <a:r>
              <a:rPr lang="en-US" altLang="zh-CN" dirty="0" smtClean="0"/>
              <a:t>GPU</a:t>
            </a:r>
            <a:r>
              <a:rPr lang="zh-CN" altLang="en-US" dirty="0" smtClean="0"/>
              <a:t>端的量化和嵌入式端的网络量化；</a:t>
            </a:r>
            <a:endParaRPr lang="en-US" altLang="zh-CN" dirty="0" smtClean="0"/>
          </a:p>
          <a:p>
            <a:r>
              <a:rPr lang="zh-CN" altLang="en-US" dirty="0" smtClean="0"/>
              <a:t>③</a:t>
            </a:r>
            <a:r>
              <a:rPr lang="en-US" altLang="zh-CN" dirty="0" smtClean="0"/>
              <a:t>FP16</a:t>
            </a:r>
            <a:r>
              <a:rPr lang="zh-CN" altLang="en-US" dirty="0" smtClean="0"/>
              <a:t>功能可以实现将</a:t>
            </a:r>
            <a:r>
              <a:rPr lang="en-US" altLang="zh-CN" dirty="0" smtClean="0"/>
              <a:t>float32</a:t>
            </a:r>
            <a:r>
              <a:rPr lang="zh-CN" altLang="en-US" dirty="0" smtClean="0"/>
              <a:t>网络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和参数转换为</a:t>
            </a:r>
            <a:r>
              <a:rPr lang="en-US" altLang="zh-CN" dirty="0" smtClean="0"/>
              <a:t>fp16</a:t>
            </a:r>
            <a:r>
              <a:rPr lang="zh-CN" altLang="en-US" dirty="0" smtClean="0"/>
              <a:t>（添加</a:t>
            </a:r>
            <a:r>
              <a:rPr lang="en-US" altLang="zh-CN" dirty="0" smtClean="0"/>
              <a:t>cast</a:t>
            </a:r>
            <a:r>
              <a:rPr lang="zh-CN" altLang="en-US" dirty="0" smtClean="0"/>
              <a:t>层）；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947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离线方式调用</a:t>
            </a:r>
            <a:r>
              <a:rPr lang="en-US" altLang="zh-CN" dirty="0" err="1" smtClean="0"/>
              <a:t>MXInferOptimizeGraph</a:t>
            </a:r>
            <a:r>
              <a:rPr lang="zh-CN" altLang="en-US" dirty="0" smtClean="0"/>
              <a:t>接口，根据需要设置优化级别可以保存优化后的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和参数。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03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在线方式调用</a:t>
            </a:r>
            <a:r>
              <a:rPr lang="en-US" altLang="zh-CN" dirty="0" err="1" smtClean="0"/>
              <a:t>MXInferCreateSimple</a:t>
            </a:r>
            <a:r>
              <a:rPr lang="zh-CN" altLang="en-US" dirty="0" smtClean="0"/>
              <a:t>接口，设置优化级别，在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图之后根据优化级别对图先进行相应优化再进行其他操作。</a:t>
            </a:r>
            <a:endParaRPr lang="en-US" altLang="zh-CN" dirty="0" smtClean="0"/>
          </a:p>
          <a:p>
            <a:r>
              <a:rPr lang="zh-CN" altLang="en-US" dirty="0" smtClean="0"/>
              <a:t>在线方式不会保存优化后的图和参数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16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第四部分介绍一下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效率优化相关内容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51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效率优化第一个常用手段就是进行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融合，对网络进行精简。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首先讲下为什么进行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融合：计算机有多级存储，。。。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如何进行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融合呢，以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conv+act+bn+pooling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网络结构为例，分析可以进行融合的层，撰写相应融合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进行替换，主要方式就是把几层的计算过程融合到一个核函数里面完成。</a:t>
            </a:r>
            <a:endParaRPr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17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在继承了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优点的基础上，解决了代码臃肿、库依赖多、编译效率低、库过大、等缺点。并对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的效率进行了优化。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 smtClean="0"/>
              <a:t>MaxEngine:gpu</a:t>
            </a:r>
            <a:r>
              <a:rPr lang="en-US" altLang="zh-CN" dirty="0" smtClean="0"/>
              <a:t>(200MB),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Lite:gpu</a:t>
            </a:r>
            <a:r>
              <a:rPr lang="en-US" altLang="zh-CN" baseline="0" dirty="0" smtClean="0"/>
              <a:t>(37MB)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29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第二个比较常用的效率优化手段是进行低精度量化，目前有半精度，</a:t>
            </a:r>
            <a:r>
              <a:rPr lang="en-US" altLang="zh-CN" dirty="0" smtClean="0"/>
              <a:t>int8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以及混合精度。</a:t>
            </a:r>
            <a:endParaRPr lang="en-US" altLang="zh-CN" dirty="0" smtClean="0"/>
          </a:p>
          <a:p>
            <a:r>
              <a:rPr lang="en-US" altLang="zh-CN" dirty="0" smtClean="0"/>
              <a:t>Int8</a:t>
            </a:r>
            <a:r>
              <a:rPr lang="zh-CN" altLang="en-US" dirty="0" smtClean="0"/>
              <a:t>量化的原理：主要就是求一个映射关系，将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int8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226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MaxEngine</a:t>
            </a:r>
            <a:r>
              <a:rPr lang="en-US" altLang="zh-CN" dirty="0" smtClean="0"/>
              <a:t>-Lite int8</a:t>
            </a:r>
            <a:r>
              <a:rPr lang="zh-CN" altLang="en-US" dirty="0" smtClean="0"/>
              <a:t>量化的一般过程就是通过添加量化层把卷积的输入量化为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，然后进行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矩阵乘法，再将结果（</a:t>
            </a:r>
            <a:r>
              <a:rPr lang="en-US" altLang="zh-CN" dirty="0" smtClean="0"/>
              <a:t>int32/float32</a:t>
            </a:r>
            <a:r>
              <a:rPr lang="zh-CN" altLang="en-US" dirty="0" smtClean="0"/>
              <a:t>）通过反量化层还原回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值，完成一次量化过程。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3919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7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第五部分介绍一下如何在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里添加自定义</a:t>
            </a:r>
            <a:r>
              <a:rPr lang="en-US" altLang="zh-CN" dirty="0" smtClean="0"/>
              <a:t>op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351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Operator</a:t>
            </a:r>
            <a:r>
              <a:rPr lang="zh-CN" altLang="en-US" dirty="0" smtClean="0"/>
              <a:t>文件分布如图所示，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中把不同平台的注册和计算分开存放，当需要添加相应平台的实现只需要在相应文件夹中添加实现即可。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/operator</a:t>
            </a:r>
            <a:r>
              <a:rPr lang="zh-CN" altLang="en-US" dirty="0" smtClean="0"/>
              <a:t>里面是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的通用定义和注册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57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前后的</a:t>
            </a:r>
            <a:r>
              <a:rPr lang="en-US" altLang="zh-CN" dirty="0" err="1" smtClean="0"/>
              <a:t>ifndef</a:t>
            </a:r>
            <a:r>
              <a:rPr lang="zh-CN" altLang="en-US" dirty="0" smtClean="0"/>
              <a:t>是防止重复编译的。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所有函数实现都必须在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::op</a:t>
            </a:r>
            <a:r>
              <a:rPr lang="zh-CN" altLang="en-US" dirty="0" smtClean="0"/>
              <a:t>命名空间里面；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还要包含一些必要的头文件。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61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</a:t>
            </a:r>
            <a:r>
              <a:rPr lang="zh-CN" altLang="en-US" dirty="0" smtClean="0"/>
              <a:t>的输入、输出、参数定义等都写在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inl.h</a:t>
            </a:r>
            <a:r>
              <a:rPr lang="zh-CN" altLang="en-US" dirty="0" smtClean="0"/>
              <a:t>里面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采用枚举方式定义算子的输入和输出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定义算子相关的参数，并给出默认值，例如是否有</a:t>
            </a:r>
            <a:r>
              <a:rPr lang="en-US" altLang="zh-CN" dirty="0" smtClean="0"/>
              <a:t>bias</a:t>
            </a:r>
            <a:r>
              <a:rPr lang="zh-CN" altLang="en-US" smtClean="0"/>
              <a:t>、是否量化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30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还有通用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函数、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Infertype</a:t>
            </a:r>
            <a:r>
              <a:rPr lang="zh-CN" altLang="en-US" dirty="0" smtClean="0"/>
              <a:t>函数等的定义。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922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</a:t>
            </a:r>
            <a:r>
              <a:rPr lang="en-US" altLang="zh-CN" dirty="0" smtClean="0"/>
              <a:t>.cc</a:t>
            </a:r>
            <a:r>
              <a:rPr lang="zh-CN" altLang="en-US" dirty="0" smtClean="0"/>
              <a:t>里面添加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的通用注册，包括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的参数、输入输出、一些通用函数等。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7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第五步，就是在相应平台对应的文件夹里添加实现。</a:t>
            </a:r>
            <a:endParaRPr lang="en-US" altLang="zh-CN" dirty="0" smtClean="0"/>
          </a:p>
          <a:p>
            <a:r>
              <a:rPr lang="zh-CN" altLang="en-US" dirty="0" smtClean="0"/>
              <a:t>这里以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实现为例，需要在</a:t>
            </a:r>
            <a:r>
              <a:rPr lang="en-US" altLang="zh-CN" dirty="0" err="1" smtClean="0"/>
              <a:t>cuda</a:t>
            </a:r>
            <a:r>
              <a:rPr lang="zh-CN" altLang="en-US" dirty="0" smtClean="0"/>
              <a:t>文件夹里面</a:t>
            </a:r>
            <a:r>
              <a:rPr lang="en-US" altLang="zh-CN" dirty="0" smtClean="0"/>
              <a:t>.cu</a:t>
            </a:r>
            <a:r>
              <a:rPr lang="zh-CN" altLang="en-US" dirty="0" smtClean="0"/>
              <a:t>文件中添加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compute</a:t>
            </a:r>
            <a:r>
              <a:rPr lang="zh-CN" altLang="en-US" dirty="0" smtClean="0"/>
              <a:t>函数的实例化。还要注册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fcompute</a:t>
            </a:r>
            <a:r>
              <a:rPr lang="zh-CN" altLang="en-US" dirty="0" smtClean="0"/>
              <a:t>函数，以及一些核函数的实现等也都放在</a:t>
            </a:r>
            <a:r>
              <a:rPr lang="en-US" altLang="zh-CN" dirty="0" smtClean="0"/>
              <a:t>cu</a:t>
            </a:r>
            <a:r>
              <a:rPr lang="zh-CN" altLang="en-US" dirty="0" smtClean="0"/>
              <a:t>文件里。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9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跨设备运行：当有些</a:t>
            </a:r>
            <a:r>
              <a:rPr lang="en-US" altLang="zh-CN" dirty="0" smtClean="0"/>
              <a:t>op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>GPU</a:t>
            </a:r>
            <a:r>
              <a:rPr lang="zh-CN" altLang="en-US" dirty="0" smtClean="0"/>
              <a:t>实现，但在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端有实现，这时会自动跳转到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端执行（内存拷贝</a:t>
            </a:r>
            <a:r>
              <a:rPr lang="en-US" altLang="zh-CN" dirty="0" smtClean="0"/>
              <a:t>GPU-&gt;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这里需要同时编译</a:t>
            </a:r>
            <a:r>
              <a:rPr lang="en-US" altLang="zh-CN" dirty="0" smtClean="0"/>
              <a:t>CPU,GPU</a:t>
            </a:r>
          </a:p>
          <a:p>
            <a:r>
              <a:rPr lang="en-US" altLang="zh-CN" dirty="0" smtClean="0"/>
              <a:t>Profile</a:t>
            </a:r>
            <a:r>
              <a:rPr lang="zh-CN" altLang="en-US" dirty="0" smtClean="0"/>
              <a:t>功能，目前是支持统计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耗时与各个</a:t>
            </a:r>
            <a:r>
              <a:rPr lang="en-US" altLang="zh-CN" dirty="0" smtClean="0"/>
              <a:t>op</a:t>
            </a:r>
            <a:r>
              <a:rPr lang="zh-CN" altLang="en-US" dirty="0" smtClean="0"/>
              <a:t>耗时，编译时需要在</a:t>
            </a:r>
            <a:r>
              <a:rPr lang="en-US" altLang="zh-CN" dirty="0" smtClean="0"/>
              <a:t>config.mk</a:t>
            </a:r>
            <a:r>
              <a:rPr lang="zh-CN" altLang="en-US" dirty="0" smtClean="0"/>
              <a:t>中打开</a:t>
            </a:r>
            <a:r>
              <a:rPr lang="en-US" altLang="zh-CN" dirty="0" smtClean="0"/>
              <a:t>profile</a:t>
            </a:r>
            <a:r>
              <a:rPr lang="zh-CN" altLang="en-US" dirty="0" smtClean="0"/>
              <a:t>开关；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654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.h</a:t>
            </a:r>
            <a:r>
              <a:rPr lang="zh-CN" altLang="en-US" dirty="0" smtClean="0"/>
              <a:t>文件主要是</a:t>
            </a:r>
            <a:r>
              <a:rPr lang="en-US" altLang="zh-CN" dirty="0" err="1" smtClean="0"/>
              <a:t>cuda</a:t>
            </a:r>
            <a:r>
              <a:rPr lang="en-US" altLang="zh-CN" dirty="0" smtClean="0"/>
              <a:t> op</a:t>
            </a:r>
            <a:r>
              <a:rPr lang="zh-CN" altLang="en-US" dirty="0" smtClean="0"/>
              <a:t>类定义以及</a:t>
            </a:r>
            <a:r>
              <a:rPr lang="en-US" altLang="zh-CN" dirty="0" smtClean="0"/>
              <a:t>forward</a:t>
            </a:r>
            <a:r>
              <a:rPr lang="zh-CN" altLang="en-US" dirty="0" smtClean="0"/>
              <a:t>函数的实现。</a:t>
            </a:r>
            <a:endParaRPr lang="en-US" altLang="zh-CN" dirty="0" smtClean="0"/>
          </a:p>
          <a:p>
            <a:r>
              <a:rPr lang="zh-CN" altLang="en-US" dirty="0" smtClean="0"/>
              <a:t>这就完成了一个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的添加。</a:t>
            </a:r>
            <a:endParaRPr lang="en-US" altLang="zh-CN" dirty="0" smtClean="0"/>
          </a:p>
          <a:p>
            <a:r>
              <a:rPr lang="zh-CN" altLang="en-US" dirty="0" smtClean="0"/>
              <a:t>同样，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平台的实现，只需要在</a:t>
            </a:r>
            <a:r>
              <a:rPr lang="en-US" altLang="zh-CN" dirty="0" smtClean="0"/>
              <a:t>x86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Arm</a:t>
            </a:r>
            <a:r>
              <a:rPr lang="zh-CN" altLang="en-US" dirty="0" smtClean="0"/>
              <a:t>文件夹中添加相应的实现即可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79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第六部分给大家简单介绍一下使用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zh-CN" altLang="en-US" dirty="0" smtClean="0"/>
              <a:t>框架进行推理优化的实例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575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012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798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最后讲一下</a:t>
            </a:r>
            <a:r>
              <a:rPr lang="en-US" altLang="zh-CN" dirty="0" smtClean="0"/>
              <a:t>lite</a:t>
            </a:r>
            <a:r>
              <a:rPr lang="zh-CN" altLang="en-US" dirty="0" smtClean="0"/>
              <a:t>未来的一些工作计划。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、首先就是尝试做全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、完善</a:t>
            </a:r>
            <a:r>
              <a:rPr lang="en-US" altLang="zh-CN" dirty="0" err="1" smtClean="0"/>
              <a:t>AutoInfer</a:t>
            </a:r>
            <a:r>
              <a:rPr lang="zh-CN" altLang="en-US" dirty="0" smtClean="0"/>
              <a:t>功能：完善运行时优化方式（如</a:t>
            </a:r>
            <a:r>
              <a:rPr lang="en-US" altLang="zh-CN" dirty="0" smtClean="0"/>
              <a:t>int8</a:t>
            </a:r>
            <a:r>
              <a:rPr lang="zh-CN" altLang="en-US" dirty="0" smtClean="0"/>
              <a:t>量化目前只支持</a:t>
            </a:r>
            <a:r>
              <a:rPr lang="en-US" altLang="zh-CN" dirty="0" smtClean="0"/>
              <a:t>2d</a:t>
            </a:r>
            <a:r>
              <a:rPr lang="zh-CN" altLang="en-US" dirty="0" smtClean="0"/>
              <a:t>卷积，后续会添加对</a:t>
            </a:r>
            <a:r>
              <a:rPr lang="en-US" altLang="zh-CN" dirty="0" smtClean="0"/>
              <a:t>1D</a:t>
            </a:r>
            <a:r>
              <a:rPr lang="zh-CN" altLang="en-US" dirty="0" smtClean="0"/>
              <a:t>卷积等的支持）</a:t>
            </a:r>
            <a:endParaRPr lang="en-US" altLang="zh-CN" dirty="0" smtClean="0"/>
          </a:p>
          <a:p>
            <a:r>
              <a:rPr lang="zh-CN" altLang="en-US" dirty="0" smtClean="0"/>
              <a:t>另外，探索编译时优化，这块是在编译时把可以融合的</a:t>
            </a:r>
            <a:r>
              <a:rPr lang="en-US" altLang="zh-CN" dirty="0" smtClean="0"/>
              <a:t>op</a:t>
            </a:r>
            <a:r>
              <a:rPr lang="zh-CN" altLang="en-US" dirty="0" smtClean="0"/>
              <a:t>编译生成相应的融合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kernel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、完善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mkldnn</a:t>
            </a:r>
            <a:r>
              <a:rPr lang="zh-CN" altLang="en-US" dirty="0" smtClean="0"/>
              <a:t>相关代码），后续可能会将</a:t>
            </a:r>
            <a:r>
              <a:rPr lang="en-US" altLang="zh-CN" dirty="0" err="1" smtClean="0"/>
              <a:t>openblas</a:t>
            </a:r>
            <a:r>
              <a:rPr lang="zh-CN" altLang="en-US" dirty="0" smtClean="0"/>
              <a:t>库添加到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的实现里</a:t>
            </a:r>
            <a:endParaRPr lang="en-US" altLang="zh-CN" dirty="0" smtClean="0"/>
          </a:p>
          <a:p>
            <a:r>
              <a:rPr lang="zh-CN" altLang="en-US" dirty="0" smtClean="0"/>
              <a:t>以及</a:t>
            </a:r>
            <a:r>
              <a:rPr lang="en-US" altLang="zh-CN" dirty="0" smtClean="0"/>
              <a:t>Arm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）相关代码的优化等。</a:t>
            </a:r>
            <a:endParaRPr lang="en-US" altLang="zh-CN" dirty="0" smtClean="0"/>
          </a:p>
          <a:p>
            <a:r>
              <a:rPr lang="en-US" altLang="zh-CN" dirty="0" err="1" smtClean="0"/>
              <a:t>Mkldnn</a:t>
            </a:r>
            <a:r>
              <a:rPr lang="en-US" altLang="zh-CN" dirty="0" smtClean="0"/>
              <a:t>: </a:t>
            </a:r>
            <a:r>
              <a:rPr lang="zh-CN" altLang="en-US" dirty="0" smtClean="0"/>
              <a:t>人脸标定、人脸属性、人脸姿态估计、人脸质量评价（完成一致性验证与效率测试）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尝试</a:t>
            </a:r>
            <a:r>
              <a:rPr lang="en-US" altLang="zh-CN" baseline="0" dirty="0" smtClean="0"/>
              <a:t>CPU</a:t>
            </a:r>
            <a:r>
              <a:rPr lang="zh-CN" altLang="en-US" baseline="0" dirty="0" smtClean="0"/>
              <a:t>端量化以及</a:t>
            </a:r>
            <a:r>
              <a:rPr lang="en-US" altLang="zh-CN" baseline="0" dirty="0" smtClean="0"/>
              <a:t>ARM</a:t>
            </a:r>
            <a:r>
              <a:rPr lang="zh-CN" altLang="en-US" baseline="0" dirty="0" smtClean="0"/>
              <a:t>端的量化（目前</a:t>
            </a:r>
            <a:r>
              <a:rPr lang="en-US" altLang="zh-CN" baseline="0" dirty="0" err="1" smtClean="0"/>
              <a:t>mkldnn</a:t>
            </a:r>
            <a:r>
              <a:rPr lang="zh-CN" altLang="en-US" baseline="0" dirty="0" smtClean="0"/>
              <a:t>是支持</a:t>
            </a:r>
            <a:r>
              <a:rPr lang="en-US" altLang="zh-CN" baseline="0" dirty="0" smtClean="0"/>
              <a:t>int8</a:t>
            </a:r>
            <a:r>
              <a:rPr lang="zh-CN" altLang="en-US" baseline="0" dirty="0" smtClean="0"/>
              <a:t>卷积，后续会添加到</a:t>
            </a:r>
            <a:r>
              <a:rPr lang="en-US" altLang="zh-CN" baseline="0" dirty="0" smtClean="0"/>
              <a:t>lite</a:t>
            </a:r>
            <a:r>
              <a:rPr lang="zh-CN" altLang="en-US" baseline="0" dirty="0" smtClean="0"/>
              <a:t>中）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26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663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379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74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MaxEngine</a:t>
            </a:r>
            <a:r>
              <a:rPr lang="en-US" altLang="zh-CN" dirty="0" smtClean="0"/>
              <a:t>-Lite</a:t>
            </a:r>
            <a:r>
              <a:rPr lang="en-US" altLang="zh-CN" baseline="0" dirty="0" smtClean="0"/>
              <a:t> python</a:t>
            </a:r>
            <a:r>
              <a:rPr lang="zh-CN" altLang="en-US" baseline="0" dirty="0" smtClean="0"/>
              <a:t>接口需要在</a:t>
            </a:r>
            <a:r>
              <a:rPr lang="en-US" altLang="zh-CN" baseline="0" dirty="0" smtClean="0"/>
              <a:t>make/config.mk</a:t>
            </a:r>
            <a:r>
              <a:rPr lang="zh-CN" altLang="en-US" baseline="0" dirty="0" smtClean="0"/>
              <a:t>中将</a:t>
            </a:r>
            <a:r>
              <a:rPr lang="en-US" altLang="zh-CN" baseline="0" dirty="0" smtClean="0"/>
              <a:t>MAXENGINE_USE_PYTHON</a:t>
            </a:r>
            <a:r>
              <a:rPr lang="zh-CN" altLang="en-US" baseline="0" dirty="0" smtClean="0"/>
              <a:t>置为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，才能使用；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目前</a:t>
            </a:r>
            <a:r>
              <a:rPr lang="en-US" altLang="zh-CN" baseline="0" dirty="0" smtClean="0"/>
              <a:t>python</a:t>
            </a:r>
            <a:r>
              <a:rPr lang="zh-CN" altLang="en-US" baseline="0" dirty="0" smtClean="0"/>
              <a:t>接口仅支持生成网络和形状推倒，不支持前向推理等功能；</a:t>
            </a:r>
            <a:endParaRPr lang="en-US" altLang="zh-CN" baseline="0" dirty="0" smtClean="0"/>
          </a:p>
          <a:p>
            <a:r>
              <a:rPr lang="zh-CN" altLang="en-US" baseline="0" dirty="0" smtClean="0"/>
              <a:t>使用的时候需要跟</a:t>
            </a:r>
            <a:r>
              <a:rPr lang="en-US" altLang="zh-CN" baseline="0" dirty="0" err="1" smtClean="0"/>
              <a:t>mxnet</a:t>
            </a:r>
            <a:r>
              <a:rPr lang="zh-CN" altLang="en-US" baseline="0" dirty="0" smtClean="0"/>
              <a:t>区分开，这里是</a:t>
            </a:r>
            <a:r>
              <a:rPr lang="en-US" altLang="zh-CN" baseline="0" dirty="0" smtClean="0"/>
              <a:t>import </a:t>
            </a:r>
            <a:r>
              <a:rPr lang="en-US" altLang="zh-CN" baseline="0" dirty="0" err="1" smtClean="0"/>
              <a:t>maxengine</a:t>
            </a:r>
            <a:r>
              <a:rPr lang="en-US" altLang="zh-CN" baseline="0" dirty="0" smtClean="0"/>
              <a:t> as mx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5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Mmdnn</a:t>
            </a:r>
            <a:r>
              <a:rPr lang="zh-CN" altLang="en-US" dirty="0" smtClean="0"/>
              <a:t>是微软开发的一个模型管理的工具，支持多个框架的网络之间的转换。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NNVM Frontend</a:t>
            </a:r>
            <a:r>
              <a:rPr lang="zh-CN" altLang="en-US" dirty="0" smtClean="0"/>
              <a:t>组件主要负责将多种深度学习框架训练出来的模型转换成如下内容：</a:t>
            </a:r>
            <a:endParaRPr lang="en-US" altLang="zh-CN" dirty="0" smtClean="0"/>
          </a:p>
          <a:p>
            <a:r>
              <a:rPr lang="en-US" altLang="zh-CN" dirty="0" err="1" smtClean="0"/>
              <a:t>nnvm.Graph</a:t>
            </a:r>
            <a:r>
              <a:rPr lang="zh-CN" altLang="en-US" dirty="0" smtClean="0"/>
              <a:t>对象：用于存储模型网络描述</a:t>
            </a:r>
            <a:endParaRPr lang="en-US" altLang="zh-CN" dirty="0" smtClean="0"/>
          </a:p>
          <a:p>
            <a:r>
              <a:rPr lang="en-US" altLang="zh-CN" dirty="0" err="1" smtClean="0"/>
              <a:t>tvm.nd.Array</a:t>
            </a:r>
            <a:r>
              <a:rPr lang="zh-CN" altLang="en-US" dirty="0" smtClean="0"/>
              <a:t>对象：用于存储模型权重参数</a:t>
            </a:r>
            <a:endParaRPr lang="en-US" altLang="zh-CN" dirty="0" smtClean="0"/>
          </a:p>
          <a:p>
            <a:r>
              <a:rPr lang="en-US" altLang="zh-CN" dirty="0" smtClean="0"/>
              <a:t>NNVM Frontend</a:t>
            </a:r>
            <a:r>
              <a:rPr lang="zh-CN" altLang="en-US" dirty="0" smtClean="0"/>
              <a:t>组件将不同深度学习框架的模型格式统一转换成</a:t>
            </a:r>
            <a:r>
              <a:rPr lang="en-US" altLang="zh-CN" dirty="0" err="1" smtClean="0"/>
              <a:t>nnvm.Graph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tvm.nd.array</a:t>
            </a:r>
            <a:r>
              <a:rPr lang="zh-CN" altLang="en-US" dirty="0" smtClean="0"/>
              <a:t>的组合。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82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下面介绍一下从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网络手动转为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网络的一个示例：</a:t>
            </a:r>
            <a:endParaRPr lang="en-US" altLang="zh-CN" dirty="0" smtClean="0"/>
          </a:p>
          <a:p>
            <a:r>
              <a:rPr lang="zh-CN" altLang="en-US" dirty="0" smtClean="0"/>
              <a:t>第一点是网络模型结构的转换：</a:t>
            </a:r>
            <a:endParaRPr lang="en-US" altLang="zh-CN" dirty="0" smtClean="0"/>
          </a:p>
          <a:p>
            <a:r>
              <a:rPr lang="zh-CN" altLang="en-US" dirty="0" smtClean="0"/>
              <a:t>对照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网络结构，将相应的层改写为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中对应层，</a:t>
            </a:r>
            <a:endParaRPr lang="en-US" altLang="zh-CN" dirty="0" smtClean="0"/>
          </a:p>
          <a:p>
            <a:r>
              <a:rPr lang="zh-CN" altLang="en-US" dirty="0" smtClean="0"/>
              <a:t>有关</a:t>
            </a:r>
            <a:r>
              <a:rPr lang="en-US" altLang="zh-CN" dirty="0" err="1" smtClean="0"/>
              <a:t>mxnet</a:t>
            </a:r>
            <a:r>
              <a:rPr lang="en-US" altLang="zh-CN" dirty="0" smtClean="0"/>
              <a:t> op</a:t>
            </a:r>
            <a:r>
              <a:rPr lang="zh-CN" altLang="en-US" dirty="0" smtClean="0"/>
              <a:t>参数设置可以参照相应</a:t>
            </a:r>
            <a:r>
              <a:rPr lang="en-US" altLang="zh-CN" dirty="0" smtClean="0"/>
              <a:t>op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inl.h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这里需要注意：</a:t>
            </a:r>
            <a:endParaRPr lang="en-US" altLang="zh-CN" dirty="0" smtClean="0"/>
          </a:p>
          <a:p>
            <a:r>
              <a:rPr lang="zh-CN" altLang="en-US" dirty="0" smtClean="0"/>
              <a:t>结点命名：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结点的默认名称是逐层变量名之间加</a:t>
            </a:r>
            <a:r>
              <a:rPr lang="en-US" altLang="zh-CN" dirty="0" smtClean="0"/>
              <a:t>.</a:t>
            </a:r>
            <a:r>
              <a:rPr lang="zh-CN" altLang="en-US" dirty="0" smtClean="0"/>
              <a:t>构成，</a:t>
            </a:r>
            <a:r>
              <a:rPr lang="en-US" altLang="zh-CN" dirty="0" err="1" smtClean="0"/>
              <a:t>mxnet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名称不支持</a:t>
            </a:r>
            <a:r>
              <a:rPr lang="en-US" altLang="zh-CN" dirty="0" smtClean="0"/>
              <a:t>.</a:t>
            </a:r>
            <a:r>
              <a:rPr lang="zh-CN" altLang="en-US" dirty="0" smtClean="0"/>
              <a:t>连接符，首先需要把参数中的</a:t>
            </a:r>
            <a:r>
              <a:rPr lang="en-US" altLang="zh-CN" dirty="0" smtClean="0"/>
              <a:t>.</a:t>
            </a:r>
            <a:r>
              <a:rPr lang="zh-CN" altLang="en-US" dirty="0" smtClean="0"/>
              <a:t>改为下划线，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14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手动搭建网络时，可以在中间层添加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，确保形状一致。这里将</a:t>
            </a:r>
            <a:r>
              <a:rPr lang="en-US" altLang="zh-CN" dirty="0" err="1" smtClean="0"/>
              <a:t>Infershape</a:t>
            </a:r>
            <a:r>
              <a:rPr lang="zh-CN" altLang="en-US" dirty="0" smtClean="0"/>
              <a:t>封装成一个</a:t>
            </a:r>
            <a:r>
              <a:rPr lang="en-US" altLang="zh-CN" dirty="0" err="1" smtClean="0"/>
              <a:t>get_shape</a:t>
            </a:r>
            <a:r>
              <a:rPr lang="zh-CN" altLang="en-US" dirty="0" smtClean="0"/>
              <a:t>的函数，输入一个</a:t>
            </a:r>
            <a:r>
              <a:rPr lang="en-US" altLang="zh-CN" dirty="0" smtClean="0"/>
              <a:t>symbol</a:t>
            </a:r>
            <a:r>
              <a:rPr lang="zh-CN" altLang="en-US" dirty="0" smtClean="0"/>
              <a:t>就可以得到其形状；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另外，还需要注意一些默认参数的取值：如</a:t>
            </a:r>
            <a:r>
              <a:rPr lang="en-US" altLang="zh-CN" dirty="0" err="1" smtClean="0"/>
              <a:t>bn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eps</a:t>
            </a:r>
            <a:r>
              <a:rPr lang="en-US" altLang="zh-CN" dirty="0" smtClean="0"/>
              <a:t>, momentum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跟</a:t>
            </a:r>
            <a:r>
              <a:rPr lang="en-US" altLang="zh-CN" dirty="0" err="1" smtClean="0"/>
              <a:t>mxnet</a:t>
            </a:r>
            <a:r>
              <a:rPr lang="zh-CN" altLang="en-US" dirty="0" smtClean="0"/>
              <a:t>默认取值不同，转换的时候需要手动设置相应参数的值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72655-3953-4F7B-8757-DC5A9E7D207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6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5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  <a:lvl2pPr>
              <a:defRPr b="0">
                <a:latin typeface="微软雅黑" pitchFamily="34" charset="-122"/>
                <a:ea typeface="微软雅黑" pitchFamily="34" charset="-122"/>
              </a:defRPr>
            </a:lvl2pPr>
            <a:lvl3pPr>
              <a:defRPr b="0">
                <a:latin typeface="微软雅黑" pitchFamily="34" charset="-122"/>
                <a:ea typeface="微软雅黑" pitchFamily="34" charset="-122"/>
              </a:defRPr>
            </a:lvl3pPr>
            <a:lvl4pPr>
              <a:defRPr b="0">
                <a:latin typeface="微软雅黑" pitchFamily="34" charset="-122"/>
                <a:ea typeface="微软雅黑" pitchFamily="34" charset="-122"/>
              </a:defRPr>
            </a:lvl4pPr>
            <a:lvl5pPr>
              <a:defRPr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5600" y="6453337"/>
            <a:ext cx="3860800" cy="3651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3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814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 b="0">
                <a:latin typeface="微软雅黑" pitchFamily="34" charset="-122"/>
                <a:ea typeface="微软雅黑" pitchFamily="34" charset="-122"/>
              </a:defRPr>
            </a:lvl1pPr>
            <a:lvl2pPr>
              <a:defRPr sz="2400" b="0">
                <a:latin typeface="微软雅黑" pitchFamily="34" charset="-122"/>
                <a:ea typeface="微软雅黑" pitchFamily="34" charset="-122"/>
              </a:defRPr>
            </a:lvl2pPr>
            <a:lvl3pPr>
              <a:defRPr sz="2000" b="0">
                <a:latin typeface="微软雅黑" pitchFamily="34" charset="-122"/>
                <a:ea typeface="微软雅黑" pitchFamily="34" charset="-122"/>
              </a:defRPr>
            </a:lvl3pPr>
            <a:lvl4pPr>
              <a:defRPr sz="1800" b="0">
                <a:latin typeface="微软雅黑" pitchFamily="34" charset="-122"/>
                <a:ea typeface="微软雅黑" pitchFamily="34" charset="-122"/>
              </a:defRPr>
            </a:lvl4pPr>
            <a:lvl5pPr>
              <a:defRPr sz="1800" b="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9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微软雅黑" pitchFamily="34" charset="-122"/>
                <a:ea typeface="微软雅黑" pitchFamily="34" charset="-122"/>
              </a:defRPr>
            </a:lvl1pPr>
            <a:lvl2pPr>
              <a:defRPr sz="2000" b="0">
                <a:latin typeface="微软雅黑" pitchFamily="34" charset="-122"/>
                <a:ea typeface="微软雅黑" pitchFamily="34" charset="-122"/>
              </a:defRPr>
            </a:lvl2pPr>
            <a:lvl3pPr>
              <a:defRPr sz="18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5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0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6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80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23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2013年PPT11模板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-3175"/>
            <a:ext cx="12202584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4"/>
            <a:ext cx="5283200" cy="7191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209800" y="2132857"/>
            <a:ext cx="7772400" cy="1470025"/>
          </a:xfrm>
        </p:spPr>
        <p:txBody>
          <a:bodyPr/>
          <a:lstStyle/>
          <a:p>
            <a:pPr algn="ctr"/>
            <a:r>
              <a:rPr lang="en-US" altLang="zh-CN" sz="4400" b="1" dirty="0" err="1">
                <a:cs typeface="Times New Roman" panose="02020603050405020304" pitchFamily="18" charset="0"/>
              </a:rPr>
              <a:t>MaxEngine</a:t>
            </a:r>
            <a:r>
              <a:rPr lang="en-US" altLang="zh-CN" sz="4400" b="1" dirty="0">
                <a:cs typeface="Times New Roman" panose="02020603050405020304" pitchFamily="18" charset="0"/>
              </a:rPr>
              <a:t>-lite </a:t>
            </a:r>
            <a:endParaRPr lang="zh-CN" altLang="en-US" sz="4400" b="1" dirty="0"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8669" y="4005064"/>
            <a:ext cx="301466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3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内核技术部</a:t>
            </a:r>
            <a:endParaRPr lang="en-US" altLang="zh-CN" sz="2000" b="1" dirty="0" smtClean="0"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2000" b="1" dirty="0" smtClean="0">
                <a:ea typeface="微软雅黑" panose="020B0503020204020204" pitchFamily="34" charset="-122"/>
              </a:rPr>
              <a:t>王</a:t>
            </a:r>
            <a:r>
              <a:rPr lang="zh-CN" altLang="en-US" sz="2000" b="1" dirty="0">
                <a:ea typeface="微软雅黑" panose="020B0503020204020204" pitchFamily="34" charset="-122"/>
              </a:rPr>
              <a:t>京京</a:t>
            </a:r>
            <a:endParaRPr lang="en-US" altLang="zh-CN" sz="2000" b="1" dirty="0">
              <a:ea typeface="微软雅黑" panose="020B0503020204020204" pitchFamily="34" charset="-122"/>
            </a:endParaRPr>
          </a:p>
          <a:p>
            <a:pPr algn="ctr">
              <a:lnSpc>
                <a:spcPts val="3000"/>
              </a:lnSpc>
            </a:pPr>
            <a:r>
              <a:rPr lang="zh-CN" altLang="en-US" sz="2000" b="1" dirty="0">
                <a:ea typeface="微软雅黑" panose="020B0503020204020204" pitchFamily="34" charset="-122"/>
              </a:rPr>
              <a:t>201</a:t>
            </a:r>
            <a:r>
              <a:rPr lang="en-US" altLang="zh-CN" sz="2000" b="1" dirty="0">
                <a:ea typeface="微软雅黑" panose="020B0503020204020204" pitchFamily="34" charset="-122"/>
              </a:rPr>
              <a:t>9.07</a:t>
            </a:r>
            <a:endParaRPr lang="zh-CN" altLang="en-US" sz="20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32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1115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参数转换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.model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 .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params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need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mxnet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or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MaxEngine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a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load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model: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b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 to 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ndarray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0595" y="18058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22604"/>
          <a:stretch/>
        </p:blipFill>
        <p:spPr>
          <a:xfrm>
            <a:off x="3359696" y="2052215"/>
            <a:ext cx="6241833" cy="19614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4066102"/>
            <a:ext cx="6249772" cy="1870561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791744" y="5303183"/>
            <a:ext cx="2448272" cy="68048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6002936"/>
            <a:ext cx="7468816" cy="6468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5400" y="5832133"/>
            <a:ext cx="275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 save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0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4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898" y="24371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309" y="1844824"/>
            <a:ext cx="8729381" cy="44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C Infer API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----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接口变化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898" y="24371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381" y="2162250"/>
            <a:ext cx="4590476" cy="17809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2000345"/>
            <a:ext cx="4933333" cy="210476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71487" y="1777987"/>
            <a:ext cx="246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MXInferCreateSimple_v0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90558" y="160871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MXInferCreateSimple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721795"/>
              </p:ext>
            </p:extLst>
          </p:nvPr>
        </p:nvGraphicFramePr>
        <p:xfrm>
          <a:off x="1265583" y="4443661"/>
          <a:ext cx="10014993" cy="1409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383"/>
                <a:gridCol w="2950127"/>
                <a:gridCol w="4880483"/>
              </a:tblGrid>
              <a:tr h="286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新增参数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变量含义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3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input_data_type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MaxEngineDataType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每个输入结点的数据类型：</a:t>
                      </a:r>
                      <a:endParaRPr lang="en-US" altLang="zh-CN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</a:t>
                      </a:r>
                      <a:r>
                        <a:rPr lang="en-US" altLang="zh-CN" sz="1600" u="sng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en-US" altLang="zh-CN" sz="1600" u="sng" baseline="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(HALF,</a:t>
                      </a:r>
                      <a:r>
                        <a:rPr lang="en-US" altLang="zh-C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UINT8, INT32, INT8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53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optimize_level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MaxEngineOptimizeLevel</a:t>
                      </a:r>
                      <a:endParaRPr lang="zh-C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图优化级别（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AutoInfer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优化选项）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264381" y="4105107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主要参数变化：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68208" y="3517441"/>
            <a:ext cx="3218957" cy="343607"/>
          </a:xfrm>
          <a:prstGeom prst="rect">
            <a:avLst/>
          </a:prstGeom>
          <a:noFill/>
          <a:ln w="1905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4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以人脸检测网络为例（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V1.0.0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接口）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这里在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 API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外部封装了一层自己的接口：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cnn_create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MXInferCreateSimple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b.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cnn_setsize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MXInferReshape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c.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cnn_adddata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MXInferSetInput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d.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cnn_getresult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MXInferForward+Shape+Output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6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41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6442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创建共享（最大）图： 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6496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35614"/>
          <a:stretch/>
        </p:blipFill>
        <p:spPr>
          <a:xfrm>
            <a:off x="1766220" y="2636912"/>
            <a:ext cx="5223863" cy="36450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5485" y="3107611"/>
            <a:ext cx="3241908" cy="158043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6600056" y="3534212"/>
            <a:ext cx="605429" cy="110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246940" y="4705593"/>
            <a:ext cx="17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c_infer_api.h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5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13143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b.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根据实际输入大小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setsize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28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779902"/>
            <a:ext cx="56959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c. 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Adddata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到网络中；</a:t>
            </a:r>
          </a:p>
          <a:p>
            <a:pPr marL="457200" lvl="1" indent="0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6877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2800797"/>
            <a:ext cx="68294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C Infer API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接口调用实例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函数的调用顺序：</a:t>
            </a:r>
          </a:p>
          <a:p>
            <a:pPr marL="457200" lvl="1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d.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执行前向运算，并把得到的结果取出；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7252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56454"/>
          <a:stretch/>
        </p:blipFill>
        <p:spPr>
          <a:xfrm>
            <a:off x="6456040" y="3058567"/>
            <a:ext cx="4968552" cy="21256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44773"/>
          <a:stretch/>
        </p:blipFill>
        <p:spPr>
          <a:xfrm>
            <a:off x="1271464" y="2780928"/>
            <a:ext cx="4941127" cy="26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19869"/>
            <a:ext cx="1101722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</a:t>
            </a:r>
            <a:r>
              <a:rPr lang="en-US" altLang="zh-CN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缺失</a:t>
            </a:r>
            <a:r>
              <a:rPr lang="en-US" altLang="zh-CN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模型加载初期，通过读入</a:t>
            </a:r>
            <a:r>
              <a:rPr lang="en-US" altLang="zh-CN" sz="1800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构建计算图：</a:t>
            </a:r>
            <a:endParaRPr lang="en-US" altLang="zh-CN" sz="1800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MXInferGetLastError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查看错误信息，定位缺失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源码（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.cc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）文件，查看注册名称与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是否一致（大小写等）；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添加新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或者寻找可替代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3" indent="0">
              <a:lnSpc>
                <a:spcPct val="150000"/>
              </a:lnSpc>
              <a:buNone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如这里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Scale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可以用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BatchNorm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替代（需要修改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参数）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0858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1751" y="155773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94" y="2348881"/>
            <a:ext cx="8923809" cy="8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95" y="4525512"/>
            <a:ext cx="6323809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9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69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9107"/>
            <a:ext cx="849694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</a:t>
            </a:r>
            <a:r>
              <a:rPr lang="en-US" altLang="zh-CN" sz="18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  <a:endParaRPr lang="en-US" altLang="zh-CN" sz="18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可能是设置的输入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与网络实际输入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不对应；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pooling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层值差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这种，考虑可能是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pooling_convension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取值的问题；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如果有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代码，可以手动添加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pdb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调试定位出错层；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0801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34" y="3259044"/>
            <a:ext cx="7933333" cy="6285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b="58511"/>
          <a:stretch/>
        </p:blipFill>
        <p:spPr>
          <a:xfrm>
            <a:off x="6816081" y="3933057"/>
            <a:ext cx="2873309" cy="120770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01" y="4136907"/>
            <a:ext cx="4152381" cy="800000"/>
          </a:xfrm>
          <a:prstGeom prst="rect">
            <a:avLst/>
          </a:prstGeom>
        </p:spPr>
      </p:pic>
      <p:cxnSp>
        <p:nvCxnSpPr>
          <p:cNvPr id="15" name="直接箭头连接符 14"/>
          <p:cNvCxnSpPr>
            <a:endCxn id="10" idx="1"/>
          </p:cNvCxnSpPr>
          <p:nvPr/>
        </p:nvCxnSpPr>
        <p:spPr>
          <a:xfrm>
            <a:off x="6292342" y="4529482"/>
            <a:ext cx="523739" cy="7426"/>
          </a:xfrm>
          <a:prstGeom prst="straightConnector1">
            <a:avLst/>
          </a:prstGeom>
          <a:ln>
            <a:solidFill>
              <a:srgbClr val="E203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49694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zh-CN" altLang="en-US" sz="1800" b="1" i="1" u="sng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zh-CN" altLang="en-US" sz="18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参数加载问题</a:t>
            </a:r>
            <a:r>
              <a:rPr lang="zh-CN" altLang="en-US" sz="1800" b="1" i="1" u="sng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b="1" i="1" u="sng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800" b="1" i="1" u="sng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可能是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params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中名称不对应；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保存参数</a:t>
            </a:r>
            <a:r>
              <a:rPr lang="zh-CN" alt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时的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/aux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前缀是否正确；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c. GPU 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量化网络需要将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weight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量化和转置；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09" y="4365104"/>
            <a:ext cx="8952381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一致性问题：</a:t>
            </a:r>
            <a:endParaRPr lang="en-US" altLang="zh-CN" sz="20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打印中间结点的输出结果：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19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01" y="3155864"/>
            <a:ext cx="4114286" cy="206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07393" y="3155864"/>
            <a:ext cx="39839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如：这里想打印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cnn_layer1_conv1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的输出，就可以将该节点的结点号添加到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”heads”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68" y="4223210"/>
            <a:ext cx="3838095" cy="4000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6363287" y="4365106"/>
            <a:ext cx="1604921" cy="7200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23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9530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C Infer API——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调试常用技巧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效率问题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000" b="1" i="1" u="sng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nvprof</a:t>
            </a:r>
            <a:r>
              <a:rPr lang="en-US" altLang="zh-CN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 ./main]</a:t>
            </a:r>
            <a:r>
              <a:rPr lang="zh-CN" altLang="en-US" sz="2000" b="1" i="1" u="sng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b="1" i="1" u="sng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解决思路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nvprof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打印核函数耗时，需要注意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 indent="-342900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测试效率，</a:t>
            </a:r>
            <a:r>
              <a:rPr lang="en-US" altLang="zh-CN" sz="1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需要编译为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release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统计时间，需要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调用多次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forward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求平均耗时；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indent="-342900">
              <a:buFont typeface="+mj-lt"/>
              <a:buAutoNum type="alphaLcPeriod"/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根据关键字判断核函数对应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类别；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2" indent="0">
              <a:lnSpc>
                <a:spcPct val="150000"/>
              </a:lnSpc>
              <a:buNone/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201" t="3307" r="23110" b="31576"/>
          <a:stretch/>
        </p:blipFill>
        <p:spPr>
          <a:xfrm>
            <a:off x="1775520" y="3815091"/>
            <a:ext cx="9075375" cy="25922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08920"/>
            <a:ext cx="2885714" cy="5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56241" y="3815622"/>
            <a:ext cx="113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FF"/>
                </a:solidFill>
              </a:rPr>
              <a:t>Convolution</a:t>
            </a:r>
            <a:endParaRPr lang="zh-CN" altLang="en-US" sz="1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9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41784"/>
            <a:ext cx="11809312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”是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新增的自动优化网络的功能，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包括“离线”、“在线”两种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方式，可以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通过设置参数：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MaxEngineOptimizeLevel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实现不同的优化：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19437"/>
              </p:ext>
            </p:extLst>
          </p:nvPr>
        </p:nvGraphicFramePr>
        <p:xfrm>
          <a:off x="2063552" y="2924944"/>
          <a:ext cx="8760296" cy="3234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508"/>
                <a:gridCol w="4882788"/>
              </a:tblGrid>
              <a:tr h="4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MaxEngineOptimizeLevel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MAXENGINE_NO_OPT</a:t>
                      </a:r>
                      <a:endParaRPr lang="zh-CN" alt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不做优化</a:t>
                      </a: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MAXENGINE_FUSE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融合优化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MAXENGINE_QUANTIZE_NHWC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低精度量化优化（低精度使用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NHWC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计算模式）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MAXENGINE_QUANTIZE_NCHW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低精度量化优化（低精度使用</a:t>
                      </a: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NCHW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计算模式）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MAXENGINE_NO_DATA_SCALE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参数无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量化优化时参数无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标识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MAXENGINE_COMPUTE_WEIGHT_SCALE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是否选择重新计算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MAXENGINE_COMPUTE_DATA_SCALE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量化优化时</a:t>
                      </a:r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data_scale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是否选择重新计算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58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MAXENGINE_FP16</a:t>
                      </a:r>
                      <a:endParaRPr lang="zh-CN" alt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半精度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8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124744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目前支持的图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优化常用功能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主要包括：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9430"/>
              </p:ext>
            </p:extLst>
          </p:nvPr>
        </p:nvGraphicFramePr>
        <p:xfrm>
          <a:off x="2351585" y="2801148"/>
          <a:ext cx="8107669" cy="2185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01">
                  <a:extLst>
                    <a:ext uri="{9D8B030D-6E8A-4147-A177-3AD203B41FA5}">
                      <a16:colId xmlns="" xmlns:a16="http://schemas.microsoft.com/office/drawing/2014/main" val="1850223806"/>
                    </a:ext>
                  </a:extLst>
                </a:gridCol>
                <a:gridCol w="1533287">
                  <a:extLst>
                    <a:ext uri="{9D8B030D-6E8A-4147-A177-3AD203B41FA5}">
                      <a16:colId xmlns="" xmlns:a16="http://schemas.microsoft.com/office/drawing/2014/main" val="2946088204"/>
                    </a:ext>
                  </a:extLst>
                </a:gridCol>
                <a:gridCol w="5250681">
                  <a:extLst>
                    <a:ext uri="{9D8B030D-6E8A-4147-A177-3AD203B41FA5}">
                      <a16:colId xmlns="" xmlns:a16="http://schemas.microsoft.com/office/drawing/2014/main" val="1531507490"/>
                    </a:ext>
                  </a:extLst>
                </a:gridCol>
              </a:tblGrid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功能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优化级别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8177351"/>
                  </a:ext>
                </a:extLst>
              </a:tr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融合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FUSE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02748540"/>
                  </a:ext>
                </a:extLst>
              </a:tr>
              <a:tr h="24240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Int8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量化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NHWC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（离线，在线）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78652763"/>
                  </a:ext>
                </a:extLst>
              </a:tr>
              <a:tr h="2424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嵌入式端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MAXENGINE_QUANTIZE_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NCHW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990937610"/>
                  </a:ext>
                </a:extLst>
              </a:tr>
              <a:tr h="484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MAXENGIEN_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FP16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（离线、在线）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351563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21" y="2564904"/>
            <a:ext cx="8899757" cy="33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91518"/>
            <a:ext cx="10657184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离线方式：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MXInferOptimizeGraph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接口，根据需要设置优化级别可以保存优化后的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和参数。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328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2954980"/>
            <a:ext cx="78295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24744"/>
            <a:ext cx="1008112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使用实例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在线方式：调用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API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创建实例接口，</a:t>
            </a:r>
            <a:r>
              <a:rPr lang="zh-CN" altLang="en-US" sz="1800" dirty="0" smtClean="0"/>
              <a:t>设置优化级别，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在线完成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fuse/quantize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等操作；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 Infer API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424423"/>
            <a:ext cx="6912768" cy="40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7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6442"/>
            <a:ext cx="1152128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OP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融合（精简网络）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有多级存储，不同存储的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读写延迟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相差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很大，以</a:t>
            </a: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为例，神经网络中每个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层都需要对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全局内存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最少进行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各一次操作，对于访存受限层，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频繁读写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极度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拉低推理</a:t>
            </a: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效率。</a:t>
            </a:r>
            <a:endParaRPr lang="en-US" altLang="zh-CN" sz="1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</a:t>
            </a:r>
            <a:r>
              <a:rPr lang="zh-CN" altLang="en-US" sz="1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conv+act+bn+pooling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网络结构为例，融合后仅需一层计算，可以大大减少层之间的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数据读写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次数。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81729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3241871"/>
            <a:ext cx="3600399" cy="31995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79376" y="1772816"/>
            <a:ext cx="1080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</a:t>
            </a:r>
            <a:r>
              <a:rPr lang="zh-CN" altLang="en-US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3200" dirty="0">
              <a:ln w="0">
                <a:noFill/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9376" y="2657096"/>
            <a:ext cx="108012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</a:t>
            </a:r>
            <a:r>
              <a:rPr lang="zh-CN" altLang="en-US" sz="3200" dirty="0" smtClean="0">
                <a:ln w="0">
                  <a:noFill/>
                </a:ln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</a:t>
            </a:r>
            <a:endParaRPr lang="zh-CN" altLang="en-US" sz="3200" dirty="0">
              <a:ln w="0">
                <a:noFill/>
              </a:ln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59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216323"/>
            <a:ext cx="9073008" cy="4929411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移除了所有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反向相关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代码，去除了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mshadow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移除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opencv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等库的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依赖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速度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（正常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分钟左右）；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库很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重构了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reshape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接口，支持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动态输入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新增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的实现；</a:t>
            </a: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加速；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1" indent="-457200">
              <a:buFont typeface="+mj-ea"/>
              <a:buAutoNum type="circleNumDbPlain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使用手写的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kernel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替代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mshadow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，效率得到一定提升；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6576888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Lite-V1.0.0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394316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20444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低精度量化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现有低精度方法：半精度、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、混合精度；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量化原理：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6990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79" y="2564905"/>
            <a:ext cx="6288703" cy="3055442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448579"/>
              </p:ext>
            </p:extLst>
          </p:nvPr>
        </p:nvGraphicFramePr>
        <p:xfrm>
          <a:off x="4699620" y="5673199"/>
          <a:ext cx="51927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" name="Equation" r:id="rId5" imgW="3251160" imgH="431640" progId="Equation.DSMT4">
                  <p:embed/>
                </p:oleObj>
              </mc:Choice>
              <mc:Fallback>
                <p:oleObj name="Equation" r:id="rId5" imgW="3251160" imgH="4316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620" y="5673199"/>
                        <a:ext cx="519271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42455" y="5817631"/>
            <a:ext cx="1395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比例缩放：</a:t>
            </a:r>
          </a:p>
        </p:txBody>
      </p:sp>
    </p:spTree>
    <p:extLst>
      <p:ext uri="{BB962C8B-B14F-4D97-AF65-F5344CB8AC3E}">
        <p14:creationId xmlns:p14="http://schemas.microsoft.com/office/powerpoint/2010/main" val="195937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6671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int8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量化过程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192749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Lite-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效率优化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68" y="1700809"/>
            <a:ext cx="4392488" cy="459864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447928" y="3861048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4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低精度解码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2736"/>
            <a:ext cx="11089232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int8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量化阶段进展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效率加速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存储降低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（只降网络参数）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目前支持使用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8bit+fp32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的实现形式，即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fp32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输出形式；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也已经在部分网络中尝试使用；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目前只对部分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实现，包括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fully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cublas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conv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正在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等；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拥有量化专属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quantize_predict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），用于进行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8bit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量化操作，包括单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通道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及多通道量化，支持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指定量化因子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进行量化和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求取最大值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进行量化；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支持利用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量化（离线、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在线，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2D-conv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19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9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980728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文件结构：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AutoNum type="arabicPeriod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6815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36" y="1949699"/>
            <a:ext cx="9911928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764" y="1120810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在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relu_pooling-inl.h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中实现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的通用注册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(-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-4185" y="18783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76" y="2132856"/>
            <a:ext cx="4328416" cy="30505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31604" y="231087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防止重复编译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863586" y="2420888"/>
            <a:ext cx="1432391" cy="720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303912" y="2235484"/>
            <a:ext cx="3680344" cy="41394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295975" y="4837405"/>
            <a:ext cx="3641950" cy="3197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999014" y="4721142"/>
            <a:ext cx="1052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命名空间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943696" y="4837405"/>
            <a:ext cx="1352280" cy="5301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471" y="5424929"/>
            <a:ext cx="4627282" cy="75232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943696" y="4972860"/>
            <a:ext cx="1352278" cy="64005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24129" y="3561341"/>
            <a:ext cx="1916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一些必要的头文件</a:t>
            </a:r>
          </a:p>
        </p:txBody>
      </p:sp>
      <p:sp>
        <p:nvSpPr>
          <p:cNvPr id="25" name="左大括号 24"/>
          <p:cNvSpPr/>
          <p:nvPr/>
        </p:nvSpPr>
        <p:spPr>
          <a:xfrm>
            <a:off x="4936855" y="2911736"/>
            <a:ext cx="288032" cy="1632730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217" y="1064047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根据功能确定融合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的输入、输出、参数（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7601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40767" y="23488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的输入输出：</a:t>
            </a:r>
          </a:p>
        </p:txBody>
      </p:sp>
      <p:cxnSp>
        <p:nvCxnSpPr>
          <p:cNvPr id="11" name="直接箭头连接符 10"/>
          <p:cNvCxnSpPr>
            <a:stCxn id="2" idx="3"/>
            <a:endCxn id="18" idx="1"/>
          </p:cNvCxnSpPr>
          <p:nvPr/>
        </p:nvCxnSpPr>
        <p:spPr>
          <a:xfrm>
            <a:off x="3380927" y="2518158"/>
            <a:ext cx="1085506" cy="3060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b="64630"/>
          <a:stretch/>
        </p:blipFill>
        <p:spPr>
          <a:xfrm>
            <a:off x="4466434" y="1988840"/>
            <a:ext cx="6066667" cy="167081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434" y="3702179"/>
            <a:ext cx="5247619" cy="2942857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279576" y="41998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参数定义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31705" y="4430642"/>
            <a:ext cx="1034729" cy="47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99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 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InferType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函数（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inl.h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7487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5520" y="19168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05792" y="2358597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通用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11" name="直接箭头连接符 10"/>
          <p:cNvCxnSpPr>
            <a:endCxn id="4" idx="1"/>
          </p:cNvCxnSpPr>
          <p:nvPr/>
        </p:nvCxnSpPr>
        <p:spPr>
          <a:xfrm>
            <a:off x="3949069" y="2596416"/>
            <a:ext cx="1033927" cy="20674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05792" y="3585455"/>
            <a:ext cx="16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835742" y="3787657"/>
            <a:ext cx="1145272" cy="1980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95" y="2088871"/>
            <a:ext cx="4780952" cy="14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014" y="3674345"/>
            <a:ext cx="4895238" cy="6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015" y="4523279"/>
            <a:ext cx="4952381" cy="5619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291689" y="4342081"/>
            <a:ext cx="1690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InferType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821639" y="4544283"/>
            <a:ext cx="1145272" cy="1980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60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④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relu_pooling.cc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通用注册（参数，输入输出，通用函数）：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115" y="177444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858" y="2165061"/>
            <a:ext cx="6047619" cy="135238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58758" y="2256476"/>
            <a:ext cx="177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、参数、通用函数注册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858" y="3934099"/>
            <a:ext cx="7257143" cy="1314286"/>
          </a:xfrm>
          <a:prstGeom prst="rect">
            <a:avLst/>
          </a:prstGeom>
        </p:spPr>
      </p:pic>
      <p:cxnSp>
        <p:nvCxnSpPr>
          <p:cNvPr id="18" name="直接箭头连接符 17"/>
          <p:cNvCxnSpPr>
            <a:endCxn id="11" idx="1"/>
          </p:cNvCxnSpPr>
          <p:nvPr/>
        </p:nvCxnSpPr>
        <p:spPr>
          <a:xfrm>
            <a:off x="2545751" y="2688205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646189" y="4044989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注册各个输入：</a:t>
            </a:r>
          </a:p>
        </p:txBody>
      </p:sp>
      <p:cxnSp>
        <p:nvCxnSpPr>
          <p:cNvPr id="21" name="直接箭头连接符 20"/>
          <p:cNvCxnSpPr>
            <a:stCxn id="20" idx="2"/>
          </p:cNvCxnSpPr>
          <p:nvPr/>
        </p:nvCxnSpPr>
        <p:spPr>
          <a:xfrm>
            <a:off x="2533182" y="4383543"/>
            <a:ext cx="865107" cy="24622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27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113969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cuda/cuda_xx.cu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cuda_xx.h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cuda_relu_pooling.cu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90582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40406" y="2420889"/>
            <a:ext cx="177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实例化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3064543" y="2784353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8985"/>
          <a:stretch/>
        </p:blipFill>
        <p:spPr>
          <a:xfrm>
            <a:off x="4007769" y="2289170"/>
            <a:ext cx="6152381" cy="18599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738082" y="4880005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核函数的定义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185253" y="5049283"/>
            <a:ext cx="766614" cy="56595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8" y="4777146"/>
            <a:ext cx="7514286" cy="16761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768" y="4293096"/>
            <a:ext cx="6303316" cy="278801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631505" y="4233343"/>
            <a:ext cx="2230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Compute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614391" y="4410240"/>
            <a:ext cx="337477" cy="2225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960" y="1035858"/>
            <a:ext cx="8882295" cy="492682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Lite-v1.0.0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功能介绍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Lite-v1.0.0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，相比于之前的版本，新添加了一些新的功能包括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图优化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跨设备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支持统计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接口、各个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耗时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新添一些新的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InstanceNorm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、一些融合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使用注意事项：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注意在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中，创建实例的线程不能在实例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free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前结束；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3" indent="-34290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允许一个线程创建多个实例，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3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但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同一线程创建的多个实例不能同时使用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3168" y="218921"/>
            <a:ext cx="6576888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Lite-V1.0.0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介绍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7" y="3068960"/>
            <a:ext cx="2295238" cy="428571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5092397" y="3283245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7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64096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实例：添加自定义融合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operator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ReluPooling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为例）：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⑤ 在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cuda/cuda_xx.cu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cuda_xx.h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里面添加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cuda_relu_pooling.h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7625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自定义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32148" y="2548846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CUDA OP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类定义</a:t>
            </a: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803434" y="2773372"/>
            <a:ext cx="873881" cy="11402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45" y="2548808"/>
            <a:ext cx="5666667" cy="338095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094030" y="3645024"/>
            <a:ext cx="177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Forward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函数实现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812208" y="3881123"/>
            <a:ext cx="865107" cy="15304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4739006" y="2574089"/>
            <a:ext cx="4833540" cy="124023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023992" y="3881122"/>
            <a:ext cx="648072" cy="19595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92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71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684" y="908720"/>
            <a:ext cx="10260632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目前已经在多个组推动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的使用，并取得了一定的成果。包括司法认知、声纹识别、人脸识别、小语种等。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六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应用实例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75754"/>
              </p:ext>
            </p:extLst>
          </p:nvPr>
        </p:nvGraphicFramePr>
        <p:xfrm>
          <a:off x="2135560" y="2132857"/>
          <a:ext cx="8280920" cy="386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5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207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5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04415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7782">
                  <a:extLst>
                    <a:ext uri="{9D8B030D-6E8A-4147-A177-3AD203B41FA5}">
                      <a16:colId xmlns="" xmlns:a16="http://schemas.microsoft.com/office/drawing/2014/main" val="980862963"/>
                    </a:ext>
                  </a:extLst>
                </a:gridCol>
                <a:gridCol w="115089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22303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6156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方向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接口层级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fp32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int8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Int8</a:t>
                      </a:r>
                    </a:p>
                    <a:p>
                      <a:pPr algn="ctr"/>
                      <a:r>
                        <a:rPr lang="zh-CN" altLang="en-US" sz="1800" dirty="0" smtClean="0"/>
                        <a:t>效率提升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输入可变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进度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司法认知</a:t>
                      </a:r>
                      <a:endParaRPr lang="en-US" altLang="zh-CN" sz="1600" dirty="0" smtClean="0"/>
                    </a:p>
                    <a:p>
                      <a:pPr algn="ctr"/>
                      <a:r>
                        <a:rPr lang="en-US" altLang="zh-CN" sz="1600" dirty="0" smtClean="0"/>
                        <a:t>R-net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——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声纹识别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2.54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识别</a:t>
                      </a:r>
                      <a:r>
                        <a:rPr lang="en-US" altLang="zh-CN" sz="1600" dirty="0" smtClean="0"/>
                        <a:t>encoder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2.55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06637743"/>
                  </a:ext>
                </a:extLst>
              </a:tr>
              <a:tr h="6609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人脸识别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NO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——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完成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小语种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TransXNet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 smtClean="0"/>
                        <a:t>c_infer_api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YES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YES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进行中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8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87" y="188640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未来工作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124744"/>
            <a:ext cx="10513168" cy="5256584"/>
          </a:xfrm>
        </p:spPr>
        <p:txBody>
          <a:bodyPr/>
          <a:lstStyle/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int8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量化；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AutoInfer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继续完善“运行时”优化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方式，探索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“编译时”优化方式；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支持：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只支持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端，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脚本无法运行，后期会添加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相关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目前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已完成</a:t>
            </a:r>
            <a:r>
              <a:rPr lang="en-US" altLang="zh-CN" sz="2000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mkldnn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的初步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，完成声纹、人脸相关网络的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正确性验证和效率验证，正在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完善更多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与进一步优化；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尝试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端量化以及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端量化；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4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8640"/>
            <a:ext cx="1810544" cy="720080"/>
          </a:xfrm>
          <a:noFill/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相关代码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908720"/>
            <a:ext cx="8640960" cy="4929411"/>
          </a:xfrm>
        </p:spPr>
        <p:txBody>
          <a:bodyPr/>
          <a:lstStyle/>
          <a:p>
            <a:pPr marL="0" indent="0" algn="ctr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获取：研发网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http://git-in.iflytek.com/users/sign_in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登陆，获取权限。</a:t>
            </a:r>
          </a:p>
          <a:p>
            <a:pPr marL="0" indent="0" algn="ctr"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6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771156" y="2636912"/>
            <a:ext cx="4649688" cy="10081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/>
              <a:t>   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谢  谢 </a:t>
            </a: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5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CDF87CE-7B80-47C4-96F2-D8430E6F3128}" type="slidenum">
              <a:rPr lang="zh-CN" altLang="en-US" smtClean="0"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68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0468" y="205074"/>
            <a:ext cx="6491064" cy="720080"/>
          </a:xfrm>
          <a:noFill/>
        </p:spPr>
        <p:txBody>
          <a:bodyPr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目  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052736"/>
            <a:ext cx="8229600" cy="492941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Lite-V1.0.0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介绍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接口介绍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  Infer API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Lite-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效率优化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自定义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应用实例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未来工作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ea1JpnChsDbPeriod"/>
            </a:pP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2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368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Lite python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端接口支持的功能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生成网络（保存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文件）；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形状推倒：</a:t>
            </a: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使用：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57250" lvl="2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sys</a:t>
            </a:r>
          </a:p>
          <a:p>
            <a:pPr marL="857250" lvl="2" indent="0">
              <a:buNone/>
            </a:pP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sys.path.append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(“…./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-Lite/python”)</a:t>
            </a:r>
          </a:p>
          <a:p>
            <a:pPr marL="857250" lvl="2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import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maxengine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as mx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9336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276872"/>
            <a:ext cx="4202092" cy="792088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799856" y="2561364"/>
            <a:ext cx="2988332" cy="43558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3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052736"/>
            <a:ext cx="8229600" cy="4929411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网络转换：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672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13923"/>
              </p:ext>
            </p:extLst>
          </p:nvPr>
        </p:nvGraphicFramePr>
        <p:xfrm>
          <a:off x="1775520" y="2508171"/>
          <a:ext cx="8424936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711">
                  <a:extLst>
                    <a:ext uri="{9D8B030D-6E8A-4147-A177-3AD203B41FA5}">
                      <a16:colId xmlns="" xmlns:a16="http://schemas.microsoft.com/office/drawing/2014/main" val="4163056713"/>
                    </a:ext>
                  </a:extLst>
                </a:gridCol>
                <a:gridCol w="1254142">
                  <a:extLst>
                    <a:ext uri="{9D8B030D-6E8A-4147-A177-3AD203B41FA5}">
                      <a16:colId xmlns="" xmlns:a16="http://schemas.microsoft.com/office/drawing/2014/main" val="1172920406"/>
                    </a:ext>
                  </a:extLst>
                </a:gridCol>
                <a:gridCol w="4994083">
                  <a:extLst>
                    <a:ext uri="{9D8B030D-6E8A-4147-A177-3AD203B41FA5}">
                      <a16:colId xmlns="" xmlns:a16="http://schemas.microsoft.com/office/drawing/2014/main" val="1914562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转换方式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优缺点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969872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mmdnn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可实现自动转换（网络、参数）；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可生成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mxnet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网络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脚本；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25872725"/>
                  </a:ext>
                </a:extLst>
              </a:tr>
              <a:tr h="11887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仅支持简单网络，且支持</a:t>
                      </a: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版本较低（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 0.4.0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生成的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脚本命名较繁琐且无函数封装，代码可读性差；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85979127"/>
                  </a:ext>
                </a:extLst>
              </a:tr>
              <a:tr h="6400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手动搭网络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可以根据网络结构自定义函数、结点名称，代码较简洁，可读性好；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246981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缺点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工作量相对较多；</a:t>
                      </a: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9705378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其他：</a:t>
                      </a:r>
                      <a:r>
                        <a:rPr lang="en-US" altLang="zh-CN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Nnvm</a:t>
                      </a:r>
                      <a:r>
                        <a:rPr lang="en-US" altLang="zh-CN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frontend, etc.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C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75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99207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模型结构转换 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7" y="188641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844" y="2157828"/>
            <a:ext cx="1366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code: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5463"/>
          <a:stretch/>
        </p:blipFill>
        <p:spPr>
          <a:xfrm>
            <a:off x="2801307" y="1996002"/>
            <a:ext cx="6440868" cy="274285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96844" y="4776609"/>
            <a:ext cx="10230217" cy="1592065"/>
            <a:chOff x="1296844" y="4776609"/>
            <a:chExt cx="10230217" cy="1592065"/>
          </a:xfrm>
        </p:grpSpPr>
        <p:grpSp>
          <p:nvGrpSpPr>
            <p:cNvPr id="29" name="组合 28"/>
            <p:cNvGrpSpPr/>
            <p:nvPr/>
          </p:nvGrpSpPr>
          <p:grpSpPr>
            <a:xfrm>
              <a:off x="1296844" y="4776609"/>
              <a:ext cx="10230217" cy="1592065"/>
              <a:chOff x="-174768" y="4930813"/>
              <a:chExt cx="10230217" cy="159206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-174768" y="4930813"/>
                <a:ext cx="136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mxnet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code: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1640" y="4951449"/>
                <a:ext cx="8723809" cy="1571429"/>
              </a:xfrm>
              <a:prstGeom prst="rect">
                <a:avLst/>
              </a:prstGeom>
            </p:spPr>
          </p:pic>
        </p:grpSp>
        <p:sp>
          <p:nvSpPr>
            <p:cNvPr id="5" name="椭圆 4"/>
            <p:cNvSpPr/>
            <p:nvPr/>
          </p:nvSpPr>
          <p:spPr>
            <a:xfrm>
              <a:off x="8328248" y="5301208"/>
              <a:ext cx="1512168" cy="36004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5880" y="3990027"/>
            <a:ext cx="1733926" cy="1786693"/>
            <a:chOff x="3558154" y="4155867"/>
            <a:chExt cx="1733926" cy="1786693"/>
          </a:xfrm>
        </p:grpSpPr>
        <p:cxnSp>
          <p:nvCxnSpPr>
            <p:cNvPr id="13" name="直接箭头连接符 12"/>
            <p:cNvCxnSpPr/>
            <p:nvPr/>
          </p:nvCxnSpPr>
          <p:spPr>
            <a:xfrm flipH="1">
              <a:off x="3558154" y="4155867"/>
              <a:ext cx="1224018" cy="1233769"/>
            </a:xfrm>
            <a:prstGeom prst="straightConnector1">
              <a:avLst/>
            </a:prstGeom>
            <a:ln>
              <a:solidFill>
                <a:srgbClr val="E203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707904" y="4480260"/>
              <a:ext cx="1152128" cy="11006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067944" y="4697894"/>
              <a:ext cx="992142" cy="1027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209093" y="4846313"/>
              <a:ext cx="1082987" cy="109624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9357664" y="3618136"/>
            <a:ext cx="2286887" cy="1605658"/>
            <a:chOff x="9357664" y="3941196"/>
            <a:chExt cx="2286887" cy="1282600"/>
          </a:xfrm>
        </p:grpSpPr>
        <p:sp>
          <p:nvSpPr>
            <p:cNvPr id="9" name="文本框 8"/>
            <p:cNvSpPr txBox="1"/>
            <p:nvPr/>
          </p:nvSpPr>
          <p:spPr>
            <a:xfrm>
              <a:off x="9582595" y="4372365"/>
              <a:ext cx="1944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cnn_layer1_relu1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 flipH="1">
              <a:off x="9357664" y="4663525"/>
              <a:ext cx="770784" cy="56027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9622593" y="3941196"/>
              <a:ext cx="2021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cnn.layer1.relu1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88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1052736"/>
            <a:ext cx="8229600" cy="492941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Lite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实例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声纹识别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8k-cnn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网络为例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模型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结构转换一些调试技巧和注意事项：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中间层常添加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InferShape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确保形状一致：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mxnet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一些层参数默认值可能不同，比较常见的：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1D725FC-FA3A-4A43-B1CA-3321E0F46AC4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21508"/>
            <a:ext cx="5760640" cy="720080"/>
          </a:xfrm>
          <a:noFill/>
        </p:spPr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Python</a:t>
            </a:r>
            <a:r>
              <a:rPr lang="zh-CN" alt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接口介绍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003" y="2558832"/>
            <a:ext cx="5761905" cy="8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3498551"/>
            <a:ext cx="7142857" cy="409524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39975"/>
              </p:ext>
            </p:extLst>
          </p:nvPr>
        </p:nvGraphicFramePr>
        <p:xfrm>
          <a:off x="2207568" y="4437113"/>
          <a:ext cx="7488832" cy="1705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24"/>
                <a:gridCol w="2055211"/>
                <a:gridCol w="2713797"/>
              </a:tblGrid>
              <a:tr h="3698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参数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Pytorch-1.1.0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E203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Lite-1.0.0</a:t>
                      </a:r>
                      <a:endParaRPr lang="zh-CN" altLang="en-US" sz="1600" dirty="0">
                        <a:solidFill>
                          <a:srgbClr val="E2032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8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 </a:t>
                      </a: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1e-5</a:t>
                      </a:r>
                      <a:endParaRPr lang="zh-CN" altLang="en-US" sz="16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1e-3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984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Bn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 </a:t>
                      </a:r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endParaRPr lang="zh-CN" altLang="en-US" sz="16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6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CN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zh-CN" alt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95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 --</a:t>
                      </a: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pooling_convension</a:t>
                      </a:r>
                      <a:endParaRPr lang="zh-CN" altLang="en-US" sz="16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ceil_mode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false</a:t>
                      </a:r>
                    </a:p>
                    <a:p>
                      <a:pPr algn="l"/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默认：向下取整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pooling_convension</a:t>
                      </a:r>
                      <a:r>
                        <a:rPr lang="zh-CN" altLang="en-US" sz="16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CN" sz="1600" b="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默认：向上取整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74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讯飞红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36695</TotalTime>
  <Words>4265</Words>
  <Application>Microsoft Office PowerPoint</Application>
  <PresentationFormat>宽屏</PresentationFormat>
  <Paragraphs>605</Paragraphs>
  <Slides>46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讯飞红</vt:lpstr>
      <vt:lpstr>Equation</vt:lpstr>
      <vt:lpstr>MaxEngine-lite </vt:lpstr>
      <vt:lpstr>目  录</vt:lpstr>
      <vt:lpstr>一. Lite-V1.0.0 介绍</vt:lpstr>
      <vt:lpstr>一. Lite-V1.0.0 介绍</vt:lpstr>
      <vt:lpstr>目  录</vt:lpstr>
      <vt:lpstr>二. Python接口介绍</vt:lpstr>
      <vt:lpstr>二. Python接口介绍</vt:lpstr>
      <vt:lpstr>二. Python接口介绍</vt:lpstr>
      <vt:lpstr>二. Python接口介绍</vt:lpstr>
      <vt:lpstr>二. Python接口介绍</vt:lpstr>
      <vt:lpstr>目  录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三. C Infer API</vt:lpstr>
      <vt:lpstr>目  录</vt:lpstr>
      <vt:lpstr>四. Lite-效率优化</vt:lpstr>
      <vt:lpstr>四. Lite-效率优化</vt:lpstr>
      <vt:lpstr>四. Lite-效率优化</vt:lpstr>
      <vt:lpstr>二. 低精度解码</vt:lpstr>
      <vt:lpstr>目  录</vt:lpstr>
      <vt:lpstr>五. 自定义OP实现</vt:lpstr>
      <vt:lpstr>五. 自定义OP实现</vt:lpstr>
      <vt:lpstr>五. 自定义OP实现</vt:lpstr>
      <vt:lpstr>五. 自定义OP实现</vt:lpstr>
      <vt:lpstr>五. 自定义OP实现</vt:lpstr>
      <vt:lpstr>五. 自定义OP实现</vt:lpstr>
      <vt:lpstr>五. 自定义OP实现</vt:lpstr>
      <vt:lpstr>目  录</vt:lpstr>
      <vt:lpstr>六. 应用实例</vt:lpstr>
      <vt:lpstr>目  录</vt:lpstr>
      <vt:lpstr>七. 未来工作</vt:lpstr>
      <vt:lpstr>相关代码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朱晓斐</cp:lastModifiedBy>
  <cp:revision>2985</cp:revision>
  <dcterms:modified xsi:type="dcterms:W3CDTF">2022-02-10T02:32:54Z</dcterms:modified>
</cp:coreProperties>
</file>