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1"/>
  </p:notesMasterIdLst>
  <p:sldIdLst>
    <p:sldId id="257" r:id="rId3"/>
    <p:sldId id="258" r:id="rId4"/>
    <p:sldId id="795" r:id="rId5"/>
    <p:sldId id="796" r:id="rId6"/>
    <p:sldId id="797" r:id="rId7"/>
    <p:sldId id="798" r:id="rId8"/>
    <p:sldId id="799" r:id="rId9"/>
    <p:sldId id="800" r:id="rId10"/>
    <p:sldId id="802" r:id="rId11"/>
    <p:sldId id="812" r:id="rId12"/>
    <p:sldId id="803" r:id="rId13"/>
    <p:sldId id="805" r:id="rId14"/>
    <p:sldId id="804" r:id="rId15"/>
    <p:sldId id="811" r:id="rId16"/>
    <p:sldId id="801" r:id="rId17"/>
    <p:sldId id="810" r:id="rId18"/>
    <p:sldId id="813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C4B235-7CCC-4E2E-98DA-B5E74A3C64B7}">
          <p14:sldIdLst>
            <p14:sldId id="257"/>
            <p14:sldId id="258"/>
            <p14:sldId id="795"/>
            <p14:sldId id="796"/>
            <p14:sldId id="797"/>
            <p14:sldId id="798"/>
            <p14:sldId id="799"/>
            <p14:sldId id="800"/>
            <p14:sldId id="802"/>
            <p14:sldId id="812"/>
            <p14:sldId id="803"/>
            <p14:sldId id="805"/>
            <p14:sldId id="804"/>
            <p14:sldId id="811"/>
            <p14:sldId id="801"/>
            <p14:sldId id="810"/>
            <p14:sldId id="813"/>
          </p14:sldIdLst>
        </p14:section>
        <p14:section name="附" id="{D362A3E2-2A2E-47E2-8F74-9165EF9D991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1"/>
    <a:srgbClr val="05A2F0"/>
    <a:srgbClr val="E7EAEF"/>
    <a:srgbClr val="DDF7EC"/>
    <a:srgbClr val="CCE0D2"/>
    <a:srgbClr val="CBD1DE"/>
    <a:srgbClr val="1CADE4"/>
    <a:srgbClr val="F2F2F2"/>
    <a:srgbClr val="FFE79E"/>
    <a:srgbClr val="3E8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7" autoAdjust="0"/>
    <p:restoredTop sz="96507" autoAdjust="0"/>
  </p:normalViewPr>
  <p:slideViewPr>
    <p:cSldViewPr snapToGrid="0">
      <p:cViewPr varScale="1">
        <p:scale>
          <a:sx n="110" d="100"/>
          <a:sy n="110" d="100"/>
        </p:scale>
        <p:origin x="1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99FA-BC97-47A4-A52C-D7BC530DFCB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F9DA-7960-436B-BCFA-FAF877E57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2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7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4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44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2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0A175-438D-8F46-9D15-39916454810A}" type="slidenum">
              <a:rPr kumimoji="1" lang="zh-CN" altLang="en-US" smtClean="0">
                <a:solidFill>
                  <a:prstClr val="black"/>
                </a:solidFill>
              </a:rPr>
              <a:t>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6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1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6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6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1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3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49" y="285597"/>
            <a:ext cx="2496000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Click="0"/>
  <p:hf hdr="0" ftr="0" dt="0"/>
  <p:txStyles>
    <p:titleStyle>
      <a:lvl1pPr algn="l" defTabSz="814070" rtl="0" eaLnBrk="1" fontAlgn="base" hangingPunct="1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slow" advClick="0"/>
  <p:hf hdr="0" ft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4" y="2374548"/>
            <a:ext cx="10709563" cy="830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0C4BA1"/>
                </a:solidFill>
                <a:cs typeface="+mn-ea"/>
                <a:sym typeface="+mn-lt"/>
              </a:rPr>
              <a:t>ASR</a:t>
            </a:r>
            <a:r>
              <a:rPr lang="zh-CN" altLang="en-US" sz="4400" b="1" dirty="0" smtClean="0">
                <a:solidFill>
                  <a:srgbClr val="0C4BA1"/>
                </a:solidFill>
                <a:cs typeface="+mn-ea"/>
                <a:sym typeface="+mn-lt"/>
              </a:rPr>
              <a:t>实时转写优化分享</a:t>
            </a:r>
            <a:endParaRPr lang="en-US" altLang="zh-CN" sz="4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41672" y="4612339"/>
            <a:ext cx="2308645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2022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rgbClr val="0C4BA1"/>
                </a:solidFill>
                <a:cs typeface="+mn-ea"/>
                <a:sym typeface="+mn-lt"/>
              </a:rPr>
              <a:t>4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月</a:t>
            </a: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13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日</a:t>
            </a:r>
            <a:endParaRPr lang="zh-CN" altLang="en-US" sz="32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</a:t>
            </a:r>
            <a:r>
              <a:rPr lang="zh-CN" altLang="en-US" dirty="0" smtClean="0"/>
              <a:t>大小优化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3813" y="1388164"/>
            <a:ext cx="43281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BatchBuilderConformerEncode2d      8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BatchBuilderConformerEncode1d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BatchBuilderTryBeamSearch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6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BatchBuilderTryAttention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30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3149" y="3217333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Encode2D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3149" y="4809063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Decode1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3149" y="4013198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Encode1D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3149" y="5604928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DecodeTry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2350347" y="3427307"/>
            <a:ext cx="399626" cy="25196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9011" y="3854027"/>
            <a:ext cx="1266613" cy="1666240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ThreadPool</a:t>
            </a:r>
            <a:endParaRPr kumimoji="1"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>
                <a:solidFill>
                  <a:srgbClr val="FFFFFF"/>
                </a:solidFill>
                <a:latin typeface="+mn-ea"/>
              </a:rPr>
              <a:t>4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01537" y="3217333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Encode2D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01537" y="4809063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Decode1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01537" y="4013198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Encode1D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01537" y="5604928"/>
            <a:ext cx="1788160" cy="562187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DecodeTry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右大括号 16"/>
          <p:cNvSpPr/>
          <p:nvPr/>
        </p:nvSpPr>
        <p:spPr bwMode="auto">
          <a:xfrm>
            <a:off x="8398735" y="3427307"/>
            <a:ext cx="399626" cy="25196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7399" y="3854027"/>
            <a:ext cx="1266613" cy="1666240"/>
          </a:xfrm>
          <a:prstGeom prst="rect">
            <a:avLst/>
          </a:prstGeom>
          <a:solidFill>
            <a:schemeClr val="bg2">
              <a:lumMod val="2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ThreadPool</a:t>
            </a:r>
            <a:endParaRPr kumimoji="1" lang="en-US" altLang="zh-CN" sz="2200" dirty="0" smtClean="0">
              <a:solidFill>
                <a:srgbClr val="FFFFFF"/>
              </a:solidFill>
              <a:latin typeface="+mn-ea"/>
            </a:endParaRPr>
          </a:p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2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5852" y="1388164"/>
            <a:ext cx="43281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BatchBuilderConformerEncode2d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BatchBuilderConformerEncode1d     30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BatchBuilderTryBeamSearch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BatchBuilderTryAttention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9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优化历史拷贝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227" y="1618826"/>
            <a:ext cx="3982720" cy="765387"/>
          </a:xfrm>
          <a:prstGeom prst="roundRect">
            <a:avLst/>
          </a:prstGeom>
          <a:solidFill>
            <a:srgbClr val="00B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端卷积的历史很多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53149" y="3414559"/>
            <a:ext cx="6780106" cy="180462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不再使用单一历史逐个拷贝，而是采用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kernel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函数的方式，一次拷贝；当前还是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针对历史大小一样的可以合并拷贝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34" y="339784"/>
            <a:ext cx="3169972" cy="6052666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9530080" y="1449493"/>
            <a:ext cx="1591733" cy="62992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+mn-ea"/>
              </a:rPr>
              <a:t>ReduceTensor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56425" y="5222575"/>
            <a:ext cx="1792939" cy="62992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  <a:latin typeface="+mn-ea"/>
              </a:rPr>
              <a:t>UnReduceTensor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094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多线程并行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227" y="1618826"/>
            <a:ext cx="8514080" cy="765387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MochaAttention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无法采用多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同时计算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629919" y="2780917"/>
            <a:ext cx="8751148" cy="180462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多线程执行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2.Mocha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算子采用指针传递方式，不采用数据拷贝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59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奔</a:t>
            </a:r>
            <a:r>
              <a:rPr lang="zh-CN" altLang="en-US" dirty="0" smtClean="0"/>
              <a:t>溃的边缘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67586" name="Picture 2" descr="https://img1.baidu.com/it/u=2029757934,1119494939&amp;fm=253&amp;fmt=auto&amp;app=138&amp;f=JPEG?w=500&amp;h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30" y="137790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 bwMode="auto">
          <a:xfrm>
            <a:off x="5906347" y="3301958"/>
            <a:ext cx="5276426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性能基本都没有提升，全是无用功？？？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103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该死的门限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17195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04209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91223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65251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52265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9279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13307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00321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87335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4349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61365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26293" y="3385018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78237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5400000">
            <a:off x="4301167" y="3082940"/>
            <a:ext cx="241645" cy="1634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1216" y="4064979"/>
            <a:ext cx="2043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计算当前前缀和能否超过门限，如果没过门限就继续等待音频送入，否则就往下解</a:t>
            </a:r>
            <a:r>
              <a:rPr lang="en-US" altLang="zh-CN" sz="1100" dirty="0" smtClean="0"/>
              <a:t>Decoder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5944334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131348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18364" y="3374800"/>
            <a:ext cx="87608" cy="3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604682" y="1541928"/>
            <a:ext cx="1694330" cy="99508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Encode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848972" y="1505629"/>
            <a:ext cx="2057899" cy="99508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Decode1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31348" y="5307106"/>
            <a:ext cx="2057899" cy="99508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Decode1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012141" y="2877671"/>
            <a:ext cx="3612777" cy="191844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29" name="直接箭头连接符 28"/>
          <p:cNvCxnSpPr>
            <a:stCxn id="23" idx="4"/>
          </p:cNvCxnSpPr>
          <p:nvPr/>
        </p:nvCxnSpPr>
        <p:spPr bwMode="auto">
          <a:xfrm>
            <a:off x="2451847" y="2537011"/>
            <a:ext cx="2418250" cy="3406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接箭头连接符 30"/>
          <p:cNvCxnSpPr>
            <a:endCxn id="27" idx="0"/>
          </p:cNvCxnSpPr>
          <p:nvPr/>
        </p:nvCxnSpPr>
        <p:spPr bwMode="auto">
          <a:xfrm flipH="1">
            <a:off x="4818530" y="2500712"/>
            <a:ext cx="2059391" cy="3769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直接箭头连接符 32"/>
          <p:cNvCxnSpPr>
            <a:endCxn id="25" idx="0"/>
          </p:cNvCxnSpPr>
          <p:nvPr/>
        </p:nvCxnSpPr>
        <p:spPr bwMode="auto">
          <a:xfrm>
            <a:off x="4818529" y="4796118"/>
            <a:ext cx="2341769" cy="5109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圆角矩形 34"/>
          <p:cNvSpPr/>
          <p:nvPr/>
        </p:nvSpPr>
        <p:spPr>
          <a:xfrm>
            <a:off x="9995648" y="3374800"/>
            <a:ext cx="1165412" cy="999976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Beamsearch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7" name="直接箭头连接符 36"/>
          <p:cNvCxnSpPr>
            <a:stCxn id="25" idx="0"/>
            <a:endCxn id="35" idx="1"/>
          </p:cNvCxnSpPr>
          <p:nvPr/>
        </p:nvCxnSpPr>
        <p:spPr bwMode="auto">
          <a:xfrm flipV="1">
            <a:off x="7160298" y="3874788"/>
            <a:ext cx="2835350" cy="14323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直接箭头连接符 38"/>
          <p:cNvCxnSpPr>
            <a:stCxn id="35" idx="1"/>
            <a:endCxn id="24" idx="6"/>
          </p:cNvCxnSpPr>
          <p:nvPr/>
        </p:nvCxnSpPr>
        <p:spPr bwMode="auto">
          <a:xfrm flipH="1" flipV="1">
            <a:off x="7906871" y="2003171"/>
            <a:ext cx="2088777" cy="18716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 bwMode="auto">
              <a:xfrm>
                <a:off x="1053782" y="3144392"/>
                <a:ext cx="3205937" cy="1753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3200" dirty="0" smtClean="0">
                    <a:ea typeface="微软雅黑" panose="020B0503020204020204" charset="-122"/>
                    <a:cs typeface="微软雅黑" panose="020B0503020204020204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 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e</m:t>
                        </m:r>
                      </m:e>
                    </m:nary>
                  </m:oMath>
                </a14:m>
                <a:endParaRPr lang="en-US" altLang="zh-CN" sz="3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endParaRPr lang="zh-CN" altLang="en-US" sz="32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3782" y="3144392"/>
                <a:ext cx="3205937" cy="1753115"/>
              </a:xfrm>
              <a:prstGeom prst="rect">
                <a:avLst/>
              </a:prstGeom>
              <a:blipFill rotWithShape="0">
                <a:blip r:embed="rId2"/>
                <a:stretch>
                  <a:fillRect l="-77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 bwMode="auto">
          <a:xfrm>
            <a:off x="5185628" y="4974441"/>
            <a:ext cx="1099422" cy="637611"/>
          </a:xfrm>
          <a:prstGeom prst="rect">
            <a:avLst/>
          </a:prstGeom>
          <a:noFill/>
          <a:ln>
            <a:noFill/>
          </a:ln>
        </p:spPr>
        <p:txBody>
          <a:bodyPr vert="horz" wrap="square" lIns="61529" tIns="0" rIns="0" bIns="0" numCol="1" rtlCol="0" anchor="ctr" anchorCtr="0" compatLnSpc="1">
            <a:no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E&gt;0.98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2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该死的门限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3149" y="260974"/>
            <a:ext cx="2496000" cy="3600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优化</a:t>
            </a:r>
          </a:p>
        </p:txBody>
      </p:sp>
      <p:pic>
        <p:nvPicPr>
          <p:cNvPr id="9" name="Picture 2" descr="https://img2.baidu.com/it/u=1401831841,1630563061&amp;fm=253&amp;fmt=auto&amp;app=138&amp;f=JPEG?w=500&amp;h=2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07" y="4168297"/>
            <a:ext cx="4762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2135531" y="1244981"/>
            <a:ext cx="6788550" cy="6250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门限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，近似离线的在线模型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60027" y="2311080"/>
            <a:ext cx="8235386" cy="6250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门限直接裸调至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，效果基本无损，性能提升到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650ms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53149" y="3331581"/>
            <a:ext cx="11094213" cy="6250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r>
              <a:rPr kumimoji="1" lang="en-US" altLang="zh-CN" sz="22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后通过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finetune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，门限调制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，性能提升到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600ms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；未做优化是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1000ms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788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3149" y="260974"/>
            <a:ext cx="2496000" cy="3600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优化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82377" y="4994038"/>
            <a:ext cx="4498935" cy="1816799"/>
            <a:chOff x="167284" y="3259877"/>
            <a:chExt cx="4498935" cy="181679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00" y="3374755"/>
              <a:ext cx="1848064" cy="143518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176" y="3347040"/>
              <a:ext cx="1879730" cy="143518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67284" y="3259877"/>
              <a:ext cx="4498935" cy="1816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88206" y="4730887"/>
              <a:ext cx="2202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优先级调度，增大</a:t>
              </a:r>
              <a:r>
                <a:rPr lang="en-US" altLang="zh-CN" sz="1200" dirty="0" smtClean="0"/>
                <a:t>batch</a:t>
              </a:r>
              <a:endParaRPr lang="zh-CN" altLang="en-US" sz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62066" y="1676102"/>
            <a:ext cx="4563110" cy="1598820"/>
            <a:chOff x="87298" y="983959"/>
            <a:chExt cx="5616163" cy="196778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98" y="1223877"/>
              <a:ext cx="2848408" cy="126965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991" y="998235"/>
              <a:ext cx="2428470" cy="161072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12296" y="983959"/>
              <a:ext cx="5518485" cy="1967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96283" y="2529575"/>
              <a:ext cx="2310703" cy="34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异步拷贝，影藏拷贝时间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6590" y="3313342"/>
            <a:ext cx="4498935" cy="1646251"/>
            <a:chOff x="182472" y="3270287"/>
            <a:chExt cx="4498935" cy="1646251"/>
          </a:xfrm>
        </p:grpSpPr>
        <p:sp>
          <p:nvSpPr>
            <p:cNvPr id="24" name="矩形 23"/>
            <p:cNvSpPr/>
            <p:nvPr/>
          </p:nvSpPr>
          <p:spPr>
            <a:xfrm>
              <a:off x="182472" y="3270287"/>
              <a:ext cx="4498935" cy="16462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5432" y="4519227"/>
              <a:ext cx="233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计算双</a:t>
              </a:r>
              <a:r>
                <a:rPr lang="en-US" altLang="zh-CN" sz="1200" dirty="0" smtClean="0"/>
                <a:t>buff</a:t>
              </a:r>
              <a:r>
                <a:rPr lang="zh-CN" altLang="en-US" sz="1200" dirty="0" smtClean="0"/>
                <a:t>，减少显存频繁开辟</a:t>
              </a:r>
              <a:endParaRPr lang="zh-CN" altLang="en-US" sz="1200" dirty="0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921905" y="3767114"/>
            <a:ext cx="636337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09022" y="3511436"/>
            <a:ext cx="534560" cy="29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09022" y="4019806"/>
            <a:ext cx="534560" cy="29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081294" y="3744773"/>
            <a:ext cx="636337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13164" y="3510128"/>
            <a:ext cx="534560" cy="29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13164" y="4018498"/>
            <a:ext cx="534560" cy="29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>
            <a:stCxn id="26" idx="3"/>
            <a:endCxn id="27" idx="2"/>
          </p:cNvCxnSpPr>
          <p:nvPr/>
        </p:nvCxnSpPr>
        <p:spPr>
          <a:xfrm flipV="1">
            <a:off x="2558242" y="3661163"/>
            <a:ext cx="550780" cy="2663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6" idx="3"/>
            <a:endCxn id="28" idx="2"/>
          </p:cNvCxnSpPr>
          <p:nvPr/>
        </p:nvCxnSpPr>
        <p:spPr>
          <a:xfrm>
            <a:off x="2558242" y="3927535"/>
            <a:ext cx="550780" cy="24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7" idx="6"/>
            <a:endCxn id="29" idx="1"/>
          </p:cNvCxnSpPr>
          <p:nvPr/>
        </p:nvCxnSpPr>
        <p:spPr>
          <a:xfrm>
            <a:off x="3643582" y="3661163"/>
            <a:ext cx="437712" cy="244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8" idx="6"/>
            <a:endCxn id="29" idx="1"/>
          </p:cNvCxnSpPr>
          <p:nvPr/>
        </p:nvCxnSpPr>
        <p:spPr>
          <a:xfrm flipV="1">
            <a:off x="3643582" y="3905194"/>
            <a:ext cx="437712" cy="2643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9" idx="3"/>
            <a:endCxn id="30" idx="2"/>
          </p:cNvCxnSpPr>
          <p:nvPr/>
        </p:nvCxnSpPr>
        <p:spPr>
          <a:xfrm flipV="1">
            <a:off x="4717631" y="3659855"/>
            <a:ext cx="495533" cy="2453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9" idx="3"/>
            <a:endCxn id="31" idx="2"/>
          </p:cNvCxnSpPr>
          <p:nvPr/>
        </p:nvCxnSpPr>
        <p:spPr>
          <a:xfrm>
            <a:off x="4717631" y="3905194"/>
            <a:ext cx="495533" cy="263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826467" y="3775505"/>
            <a:ext cx="827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build_task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54778" y="3755468"/>
            <a:ext cx="73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Executor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123167" y="3517145"/>
            <a:ext cx="51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buff1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115311" y="4028269"/>
            <a:ext cx="51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buff2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230938" y="3513033"/>
            <a:ext cx="51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buff3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230938" y="4018498"/>
            <a:ext cx="51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buff4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175525" y="2540643"/>
            <a:ext cx="2399312" cy="6163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24" idx="3"/>
          </p:cNvCxnSpPr>
          <p:nvPr/>
        </p:nvCxnSpPr>
        <p:spPr bwMode="auto">
          <a:xfrm flipV="1">
            <a:off x="6175525" y="3157013"/>
            <a:ext cx="2399312" cy="9794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/>
          <p:cNvCxnSpPr>
            <a:stCxn id="16" idx="3"/>
            <a:endCxn id="52" idx="1"/>
          </p:cNvCxnSpPr>
          <p:nvPr/>
        </p:nvCxnSpPr>
        <p:spPr bwMode="auto">
          <a:xfrm flipV="1">
            <a:off x="6181312" y="4959593"/>
            <a:ext cx="2605801" cy="9428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文本框 50"/>
          <p:cNvSpPr txBox="1"/>
          <p:nvPr/>
        </p:nvSpPr>
        <p:spPr bwMode="auto">
          <a:xfrm>
            <a:off x="8686800" y="269981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提升响应时间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8787113" y="450239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提升吞吐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76590" y="669874"/>
            <a:ext cx="4498935" cy="965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881036" y="711919"/>
            <a:ext cx="35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多线程，多流执行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算子性能优化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历史数据拷贝优化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针对特定算子，降低数据拷贝</a:t>
            </a:r>
            <a:endParaRPr lang="zh-CN" altLang="en-US" sz="1200" dirty="0"/>
          </a:p>
        </p:txBody>
      </p:sp>
      <p:cxnSp>
        <p:nvCxnSpPr>
          <p:cNvPr id="59" name="直接箭头连接符 58"/>
          <p:cNvCxnSpPr>
            <a:stCxn id="56" idx="3"/>
          </p:cNvCxnSpPr>
          <p:nvPr/>
        </p:nvCxnSpPr>
        <p:spPr bwMode="auto">
          <a:xfrm>
            <a:off x="6175525" y="1152722"/>
            <a:ext cx="2399312" cy="1969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0" name="圆角矩形 69"/>
          <p:cNvSpPr/>
          <p:nvPr/>
        </p:nvSpPr>
        <p:spPr>
          <a:xfrm>
            <a:off x="8617352" y="491517"/>
            <a:ext cx="1533646" cy="440803"/>
          </a:xfrm>
          <a:prstGeom prst="roundRect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FFFF"/>
                </a:solidFill>
                <a:latin typeface="+mn-ea"/>
              </a:rPr>
              <a:t>门限大小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9427580" y="932320"/>
            <a:ext cx="11574" cy="1916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57146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3149" y="260974"/>
            <a:ext cx="2496000" cy="3600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优化</a:t>
            </a:r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</p:spPr>
        <p:txBody>
          <a:bodyPr/>
          <a:lstStyle/>
          <a:p>
            <a:r>
              <a:rPr lang="zh-CN" altLang="en-US" dirty="0" smtClean="0"/>
              <a:t>模型上线评估标准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 bwMode="auto">
              <a:xfrm>
                <a:off x="816015" y="1851949"/>
                <a:ext cx="7702952" cy="2644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评估单子图的吞吐（</a:t>
                </a:r>
                <a:r>
                  <a:rPr lang="en-US" altLang="zh-CN" dirty="0" err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onnxinfer</a:t>
                </a: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可直接测试出来，无需训练完成）</a:t>
                </a: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dirty="0" err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BatchFlow</a:t>
                </a: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多子图吞吐公式如下：</a:t>
                </a: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子图</a:t>
                </a:r>
                <a:r>
                  <a:rPr lang="en-US" altLang="zh-CN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吞吐：</a:t>
                </a:r>
                <a:r>
                  <a:rPr lang="en-US" altLang="zh-CN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A </a:t>
                </a:r>
              </a:p>
              <a:p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子图</a:t>
                </a:r>
                <a:r>
                  <a:rPr lang="en-US" altLang="zh-CN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吞吐： </a:t>
                </a:r>
                <a:r>
                  <a:rPr lang="en-US" altLang="zh-CN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</a:p>
              <a:p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整体吞吐：</a:t>
                </a: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en-US" altLang="zh-CN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= 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A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B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=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A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A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B</m:t>
                        </m:r>
                      </m:den>
                    </m:f>
                  </m:oMath>
                </a14:m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整体的推理时间：</a:t>
                </a: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</a:t>
                </a:r>
                <a:r>
                  <a:rPr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根据现有模型的经验，吞吐相同的情况下，我们认为响应时间也是满足的（不一定适用所有）</a:t>
                </a:r>
                <a:endParaRPr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015" y="1851949"/>
                <a:ext cx="7702952" cy="2644816"/>
              </a:xfrm>
              <a:prstGeom prst="rect">
                <a:avLst/>
              </a:prstGeom>
              <a:blipFill rotWithShape="0">
                <a:blip r:embed="rId3"/>
                <a:stretch>
                  <a:fillRect l="-1108" t="-14516" r="-36500" b="-168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8" y="2371940"/>
            <a:ext cx="10709563" cy="101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500" b="1" dirty="0">
                <a:solidFill>
                  <a:srgbClr val="0C4BA1"/>
                </a:solidFill>
                <a:cs typeface="+mn-ea"/>
                <a:sym typeface="+mn-lt"/>
              </a:rPr>
              <a:t>感谢聆听！</a:t>
            </a:r>
            <a:endParaRPr lang="en-US" altLang="zh-CN" sz="55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4207" y="285597"/>
            <a:ext cx="2016000" cy="360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412581" y="1763041"/>
            <a:ext cx="7852915" cy="29357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0099E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</a:rPr>
              <a:t>一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</a:rPr>
              <a:t>、实时转写模型介绍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0099E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</a:rPr>
              <a:t>二、优化经历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0099E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</a:rPr>
              <a:t>三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</a:rPr>
              <a:t>、总结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实时转写模型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一、总览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673560" y="2676521"/>
            <a:ext cx="386080" cy="918252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2020216" y="26709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3447335" y="3072809"/>
            <a:ext cx="399626" cy="2047118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3341582" y="39093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38494" y="3610378"/>
            <a:ext cx="1673013" cy="1012616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indent="1270" algn="ctr">
              <a:lnSpc>
                <a:spcPct val="150000"/>
              </a:lnSpc>
            </a:pPr>
            <a:r>
              <a:rPr kumimoji="1" lang="en-US" altLang="zh-CN" sz="1400" dirty="0">
                <a:solidFill>
                  <a:srgbClr val="FFFFFF"/>
                </a:solidFill>
                <a:latin typeface="+mn-ea"/>
              </a:rPr>
              <a:t>2D Conformer</a:t>
            </a:r>
            <a:endParaRPr kumimoji="1" lang="zh-CN" altLang="en-US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810716" y="2032490"/>
            <a:ext cx="1551093" cy="1043093"/>
          </a:xfrm>
          <a:prstGeom prst="ellipse">
            <a:avLst/>
          </a:prstGeom>
          <a:solidFill>
            <a:schemeClr val="accent6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Lstm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17862" y="3610378"/>
            <a:ext cx="2336800" cy="1097280"/>
          </a:xfrm>
          <a:prstGeom prst="rect">
            <a:avLst/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TryAttention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810715" y="5442864"/>
            <a:ext cx="1551093" cy="1043093"/>
          </a:xfrm>
          <a:prstGeom prst="ellipse">
            <a:avLst/>
          </a:prstGeom>
          <a:solidFill>
            <a:schemeClr val="accent6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+mn-ea"/>
              </a:rPr>
              <a:t>Mocha+Lstm</a:t>
            </a:r>
            <a:endParaRPr kumimoji="1"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9393221" y="1095966"/>
            <a:ext cx="386080" cy="918252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9447890" y="3082356"/>
            <a:ext cx="386080" cy="534795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851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66251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18651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71051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56834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9234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61634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4034" y="2325214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右大括号 19"/>
          <p:cNvSpPr/>
          <p:nvPr/>
        </p:nvSpPr>
        <p:spPr bwMode="auto">
          <a:xfrm rot="16200000">
            <a:off x="1407239" y="1865751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右大括号 52"/>
          <p:cNvSpPr/>
          <p:nvPr/>
        </p:nvSpPr>
        <p:spPr bwMode="auto">
          <a:xfrm rot="16200000">
            <a:off x="2150222" y="1852378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1194834" y="1769132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帧当前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1931825" y="1769132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帧未来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9441598" y="4721450"/>
            <a:ext cx="386080" cy="721414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13051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065451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17851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70251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656034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808434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960834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13234" y="5184940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5" name="右大括号 104"/>
          <p:cNvSpPr/>
          <p:nvPr/>
        </p:nvSpPr>
        <p:spPr bwMode="auto">
          <a:xfrm rot="16200000">
            <a:off x="3106439" y="4725477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右大括号 105"/>
          <p:cNvSpPr/>
          <p:nvPr/>
        </p:nvSpPr>
        <p:spPr bwMode="auto">
          <a:xfrm rot="16200000">
            <a:off x="3849422" y="4712104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 bwMode="auto">
          <a:xfrm>
            <a:off x="2894034" y="4628858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帧当前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3631025" y="4628858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帧未来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下箭头 110"/>
          <p:cNvSpPr/>
          <p:nvPr/>
        </p:nvSpPr>
        <p:spPr>
          <a:xfrm rot="16200000">
            <a:off x="7179359" y="3136496"/>
            <a:ext cx="399626" cy="1985342"/>
          </a:xfrm>
          <a:prstGeom prst="down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 bwMode="auto">
          <a:xfrm>
            <a:off x="7008202" y="39293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686634" y="3610378"/>
            <a:ext cx="1673013" cy="1012616"/>
          </a:xfrm>
          <a:prstGeom prst="ellipse">
            <a:avLst/>
          </a:prstGeom>
          <a:solidFill>
            <a:schemeClr val="accent3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indent="1270" algn="ctr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rgbClr val="FFFFFF"/>
                </a:solidFill>
                <a:latin typeface="+mn-ea"/>
              </a:rPr>
              <a:t>1D </a:t>
            </a:r>
            <a:r>
              <a:rPr kumimoji="1" lang="en-US" altLang="zh-CN" sz="1400" dirty="0">
                <a:solidFill>
                  <a:srgbClr val="FFFFFF"/>
                </a:solidFill>
                <a:latin typeface="+mn-ea"/>
              </a:rPr>
              <a:t>Conformer</a:t>
            </a:r>
            <a:endParaRPr kumimoji="1" lang="zh-CN" altLang="en-US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598690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751090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903490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055890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341673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94073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646473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798873" y="5121089"/>
            <a:ext cx="176106" cy="259066"/>
          </a:xfrm>
          <a:prstGeom prst="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4" name="右大括号 133"/>
          <p:cNvSpPr/>
          <p:nvPr/>
        </p:nvSpPr>
        <p:spPr bwMode="auto">
          <a:xfrm rot="16200000">
            <a:off x="6792078" y="4661626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右大括号 134"/>
          <p:cNvSpPr/>
          <p:nvPr/>
        </p:nvSpPr>
        <p:spPr bwMode="auto">
          <a:xfrm rot="16200000">
            <a:off x="7535061" y="4648253"/>
            <a:ext cx="237066" cy="62384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6579673" y="4565007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帧当前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 bwMode="auto">
          <a:xfrm>
            <a:off x="7316664" y="4565007"/>
            <a:ext cx="717974" cy="3183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帧未来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9779301" y="98097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05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WordEmbedding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实时转写模型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一、总览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59990" y="93549"/>
            <a:ext cx="7832010" cy="6764451"/>
            <a:chOff x="3215297" y="60960"/>
            <a:chExt cx="7832010" cy="6764451"/>
          </a:xfrm>
        </p:grpSpPr>
        <p:grpSp>
          <p:nvGrpSpPr>
            <p:cNvPr id="7" name="组合 6"/>
            <p:cNvGrpSpPr/>
            <p:nvPr/>
          </p:nvGrpSpPr>
          <p:grpSpPr>
            <a:xfrm>
              <a:off x="3215297" y="60960"/>
              <a:ext cx="7832010" cy="6764451"/>
              <a:chOff x="3215297" y="60960"/>
              <a:chExt cx="7832010" cy="676445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5297" y="60960"/>
                <a:ext cx="7832010" cy="676445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5947" y="5792887"/>
                <a:ext cx="947758" cy="316660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2936" y="645597"/>
              <a:ext cx="1374157" cy="851976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 bwMode="auto">
          <a:xfrm>
            <a:off x="163389" y="1881134"/>
            <a:ext cx="4381518" cy="2004906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Encode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端输入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Decode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端输入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attention_c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wordEmbedding_id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beam_token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1.Encode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输出，用于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2.Decode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 中文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，中文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，英文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，英文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attention_c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27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实时转写模型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一、总览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59990" y="93549"/>
            <a:ext cx="7832010" cy="6764451"/>
            <a:chOff x="3215297" y="60960"/>
            <a:chExt cx="7832010" cy="6764451"/>
          </a:xfrm>
        </p:grpSpPr>
        <p:grpSp>
          <p:nvGrpSpPr>
            <p:cNvPr id="7" name="组合 6"/>
            <p:cNvGrpSpPr/>
            <p:nvPr/>
          </p:nvGrpSpPr>
          <p:grpSpPr>
            <a:xfrm>
              <a:off x="3215297" y="60960"/>
              <a:ext cx="7832010" cy="6764451"/>
              <a:chOff x="3215297" y="60960"/>
              <a:chExt cx="7832010" cy="676445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5297" y="60960"/>
                <a:ext cx="7832010" cy="676445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5947" y="5792887"/>
                <a:ext cx="947758" cy="316660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2936" y="645597"/>
              <a:ext cx="1374157" cy="851976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 bwMode="auto">
          <a:xfrm>
            <a:off x="328432" y="1464552"/>
            <a:ext cx="5092611" cy="4941612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ce_out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的输出规模是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sizeof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数如下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BatchBuilderConformerEncode2d      8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BatchBuilderConformerEncode1d     25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BatchBuilderTryBeamSearch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6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BatchBuilderTryAttention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30</a:t>
            </a: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MochaAttention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无法采用多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同时计算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端卷积的历史很多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路吞吐达到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，响应时间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000+ms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，目标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600ms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单独测试每个执行器的吞吐可计算得到整体吞吐为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通过分析工具可得到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的调度开销是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15%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利用率在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通过的门限条件是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0.98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994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BatchFlow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一、总览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13" y="216628"/>
            <a:ext cx="9076877" cy="65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说说你的优化思路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一、总览</a:t>
            </a:r>
            <a:endParaRPr lang="zh-CN" altLang="en-US" dirty="0"/>
          </a:p>
        </p:txBody>
      </p:sp>
      <p:pic>
        <p:nvPicPr>
          <p:cNvPr id="66562" name="Picture 2" descr="https://gimg2.baidu.com/image_search/src=http%3A%2F%2Fimg.tukuppt.com%2Fpng_preview%2F00%2F29%2F04%2FkMWshqjyzP.jpg%21%2Ffw%2F780&amp;refer=http%3A%2F%2Fimg.tukuppt.com&amp;app=2002&amp;size=f9999,10000&amp;q=a80&amp;n=0&amp;g=0n&amp;fmt=auto?sec=1651807185&amp;t=ee9854ed3b1c3ebbf5e99052c55941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7" y="2068857"/>
            <a:ext cx="1546792" cy="23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 bwMode="auto">
          <a:xfrm>
            <a:off x="2072639" y="3718559"/>
            <a:ext cx="3461174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微软雅黑" panose="020B0503020204020204" charset="-122"/>
              </a:rPr>
              <a:t>你有什么好的优化思路？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6446470" y="769104"/>
            <a:ext cx="5092611" cy="4941612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ce_out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的输出规模是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sizeof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数如下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BatchBuilderConformerEncode2d      8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BatchBuilderConformerEncode1d     25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BatchBuilderTryBeamSearch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6</a:t>
            </a:r>
          </a:p>
          <a:p>
            <a:pPr marL="628650" lvl="1" indent="-171450">
              <a:buFontTx/>
              <a:buChar char="-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BatchBuilderTryAttention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30</a:t>
            </a: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MochaAttention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无法采用多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同时计算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端卷积的历史很多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路吞吐达到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，响应时间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000+ms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，目标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600ms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单独测试每个执行器的吞吐可计算得到整体吞吐为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通过分析工具可得到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BatchBuilder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的调度开销是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15%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利用率在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</a:p>
          <a:p>
            <a:pPr marL="342900" indent="-342900">
              <a:buAutoNum type="arabicPeriod" startAt="3"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 startAt="3"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TryAttention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通过的门限条件是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0.98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0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异步拷贝优化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优化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03404" y="4427370"/>
            <a:ext cx="1113251" cy="589280"/>
          </a:xfrm>
          <a:prstGeom prst="roundRect">
            <a:avLst/>
          </a:prstGeom>
          <a:solidFill>
            <a:schemeClr val="tx2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1200" dirty="0" err="1">
                <a:solidFill>
                  <a:srgbClr val="FFFFFF"/>
                </a:solidFill>
                <a:latin typeface="+mn-ea"/>
              </a:rPr>
              <a:t>BatchFlow</a:t>
            </a:r>
            <a:endParaRPr kumimoji="1"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02362" y="4295290"/>
            <a:ext cx="1239520" cy="853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FFFF"/>
                </a:solidFill>
                <a:latin typeface="+mn-ea"/>
              </a:rPr>
              <a:t>计算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2" name="直接箭头连接符 11"/>
          <p:cNvCxnSpPr>
            <a:stCxn id="9" idx="3"/>
            <a:endCxn id="10" idx="2"/>
          </p:cNvCxnSpPr>
          <p:nvPr/>
        </p:nvCxnSpPr>
        <p:spPr bwMode="auto">
          <a:xfrm>
            <a:off x="1516655" y="4722010"/>
            <a:ext cx="78570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>
            <a:off x="3541882" y="4722010"/>
            <a:ext cx="122288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文本框 19"/>
          <p:cNvSpPr txBox="1"/>
          <p:nvPr/>
        </p:nvSpPr>
        <p:spPr bwMode="auto">
          <a:xfrm>
            <a:off x="3703635" y="40819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输出给用户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81402" y="4295290"/>
            <a:ext cx="1239520" cy="853440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FFFF"/>
                </a:solidFill>
                <a:latin typeface="+mn-ea"/>
              </a:rPr>
              <a:t>拷贝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60029" y="5016650"/>
            <a:ext cx="4441133" cy="1388533"/>
            <a:chOff x="1096067" y="4389120"/>
            <a:chExt cx="4441133" cy="1388533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5537200" y="4521200"/>
              <a:ext cx="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37200" y="4521200"/>
              <a:ext cx="0" cy="12564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 flipH="1">
              <a:off x="1096067" y="5777653"/>
              <a:ext cx="444113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1096067" y="4389120"/>
              <a:ext cx="0" cy="13885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7" name="圆角矩形 46"/>
          <p:cNvSpPr/>
          <p:nvPr/>
        </p:nvSpPr>
        <p:spPr>
          <a:xfrm>
            <a:off x="6542064" y="4427370"/>
            <a:ext cx="1113251" cy="589280"/>
          </a:xfrm>
          <a:prstGeom prst="roundRect">
            <a:avLst/>
          </a:prstGeom>
          <a:solidFill>
            <a:schemeClr val="tx2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1200" dirty="0" err="1">
                <a:solidFill>
                  <a:srgbClr val="FFFFFF"/>
                </a:solidFill>
                <a:latin typeface="+mn-ea"/>
              </a:rPr>
              <a:t>BatchFlow</a:t>
            </a:r>
            <a:endParaRPr kumimoji="1"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441022" y="4295290"/>
            <a:ext cx="1239520" cy="853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FFFF"/>
                </a:solidFill>
                <a:latin typeface="+mn-ea"/>
              </a:rPr>
              <a:t>计算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49" name="直接箭头连接符 48"/>
          <p:cNvCxnSpPr>
            <a:stCxn id="47" idx="3"/>
            <a:endCxn id="48" idx="2"/>
          </p:cNvCxnSpPr>
          <p:nvPr/>
        </p:nvCxnSpPr>
        <p:spPr bwMode="auto">
          <a:xfrm>
            <a:off x="7655315" y="4722010"/>
            <a:ext cx="78570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/>
          <p:cNvCxnSpPr>
            <a:stCxn id="48" idx="6"/>
            <a:endCxn id="51" idx="2"/>
          </p:cNvCxnSpPr>
          <p:nvPr/>
        </p:nvCxnSpPr>
        <p:spPr bwMode="auto">
          <a:xfrm flipV="1">
            <a:off x="9680542" y="4295290"/>
            <a:ext cx="783127" cy="4267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椭圆 50"/>
          <p:cNvSpPr/>
          <p:nvPr/>
        </p:nvSpPr>
        <p:spPr>
          <a:xfrm>
            <a:off x="10463669" y="3868570"/>
            <a:ext cx="1239520" cy="853440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FFFF"/>
                </a:solidFill>
                <a:latin typeface="+mn-ea"/>
              </a:rPr>
              <a:t>拷贝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98689" y="5016650"/>
            <a:ext cx="1960099" cy="1388533"/>
            <a:chOff x="1096067" y="4389120"/>
            <a:chExt cx="4441133" cy="1388533"/>
          </a:xfrm>
        </p:grpSpPr>
        <p:cxnSp>
          <p:nvCxnSpPr>
            <p:cNvPr id="53" name="直接连接符 52"/>
            <p:cNvCxnSpPr/>
            <p:nvPr/>
          </p:nvCxnSpPr>
          <p:spPr bwMode="auto">
            <a:xfrm>
              <a:off x="5537200" y="4521200"/>
              <a:ext cx="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537200" y="4521200"/>
              <a:ext cx="0" cy="12564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1096067" y="5777653"/>
              <a:ext cx="444113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1096067" y="4389120"/>
              <a:ext cx="0" cy="13885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6" name="文本框 45"/>
          <p:cNvSpPr txBox="1"/>
          <p:nvPr/>
        </p:nvSpPr>
        <p:spPr bwMode="auto">
          <a:xfrm>
            <a:off x="2200356" y="54264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同一个线程完成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6563" name="直接连接符 66562"/>
          <p:cNvCxnSpPr>
            <a:endCxn id="51" idx="0"/>
          </p:cNvCxnSpPr>
          <p:nvPr/>
        </p:nvCxnSpPr>
        <p:spPr bwMode="auto">
          <a:xfrm>
            <a:off x="11083429" y="3289450"/>
            <a:ext cx="0" cy="579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65" name="直接连接符 66564"/>
          <p:cNvCxnSpPr/>
          <p:nvPr/>
        </p:nvCxnSpPr>
        <p:spPr bwMode="auto">
          <a:xfrm flipH="1">
            <a:off x="8048168" y="3289450"/>
            <a:ext cx="303526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67" name="直接箭头连接符 66566"/>
          <p:cNvCxnSpPr/>
          <p:nvPr/>
        </p:nvCxnSpPr>
        <p:spPr bwMode="auto">
          <a:xfrm>
            <a:off x="8048168" y="3289450"/>
            <a:ext cx="0" cy="1432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6568" name="文本框 66567"/>
          <p:cNvSpPr txBox="1"/>
          <p:nvPr/>
        </p:nvSpPr>
        <p:spPr bwMode="auto">
          <a:xfrm>
            <a:off x="7752825" y="57617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 bwMode="auto">
          <a:xfrm>
            <a:off x="9147441" y="266461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8301" y="1862202"/>
            <a:ext cx="2114043" cy="38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tx1"/>
                </a:solidFill>
                <a:latin typeface="+mn-ea"/>
              </a:rPr>
              <a:t>computer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55135" y="1862202"/>
            <a:ext cx="841696" cy="3854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pop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91692" y="1862202"/>
            <a:ext cx="1841691" cy="38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tx1"/>
                </a:solidFill>
                <a:latin typeface="+mn-ea"/>
              </a:rPr>
              <a:t>computer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4989" y="1835088"/>
            <a:ext cx="2114043" cy="38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tx1"/>
                </a:solidFill>
                <a:latin typeface="+mn-ea"/>
              </a:rPr>
              <a:t>computer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59032" y="2251132"/>
            <a:ext cx="841696" cy="3854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pop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61498" y="1844799"/>
            <a:ext cx="1841691" cy="38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tx1"/>
                </a:solidFill>
                <a:latin typeface="+mn-ea"/>
              </a:rPr>
              <a:t>computer</a:t>
            </a:r>
            <a:endParaRPr kumimoji="1"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7618912" y="1314156"/>
            <a:ext cx="0" cy="165316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本框 15"/>
          <p:cNvSpPr txBox="1"/>
          <p:nvPr/>
        </p:nvSpPr>
        <p:spPr bwMode="auto">
          <a:xfrm>
            <a:off x="7043655" y="1915770"/>
            <a:ext cx="517757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T1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7043655" y="2251132"/>
            <a:ext cx="517757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T2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 flipV="1">
            <a:off x="950668" y="1314318"/>
            <a:ext cx="0" cy="165316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文本框 58"/>
          <p:cNvSpPr txBox="1"/>
          <p:nvPr/>
        </p:nvSpPr>
        <p:spPr bwMode="auto">
          <a:xfrm>
            <a:off x="375411" y="1915932"/>
            <a:ext cx="517757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T1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32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</a:t>
            </a:r>
            <a:r>
              <a:rPr lang="zh-CN" altLang="en-US" dirty="0" smtClean="0"/>
              <a:t>大小优化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67008"/>
              </p:ext>
            </p:extLst>
          </p:nvPr>
        </p:nvGraphicFramePr>
        <p:xfrm>
          <a:off x="2693174" y="1826241"/>
          <a:ext cx="5648762" cy="343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381"/>
                <a:gridCol w="2824381"/>
              </a:tblGrid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执行器时间（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15.7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16.8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22.8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37.6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53.3</a:t>
                      </a:r>
                      <a:endParaRPr lang="zh-CN" altLang="en-US" dirty="0"/>
                    </a:p>
                  </a:txBody>
                  <a:tcPr/>
                </a:tc>
              </a:tr>
              <a:tr h="491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6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iFlytek_蓝色2016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iFlytek_蓝色2016">
  <a:themeElements>
    <a:clrScheme name="Blue II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799"/>
      </a:accent1>
      <a:accent2>
        <a:srgbClr val="009AD9"/>
      </a:accent2>
      <a:accent3>
        <a:srgbClr val="ED1D24"/>
      </a:accent3>
      <a:accent4>
        <a:srgbClr val="BB75B0"/>
      </a:accent4>
      <a:accent5>
        <a:srgbClr val="2B9398"/>
      </a:accent5>
      <a:accent6>
        <a:srgbClr val="C3A986"/>
      </a:accent6>
      <a:hlink>
        <a:srgbClr val="4472C4"/>
      </a:hlink>
      <a:folHlink>
        <a:srgbClr val="BFBFBF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768395"/>
    </a:dk2>
    <a:lt2>
      <a:srgbClr val="F0F0F0"/>
    </a:lt2>
    <a:accent1>
      <a:srgbClr val="005799"/>
    </a:accent1>
    <a:accent2>
      <a:srgbClr val="009AD9"/>
    </a:accent2>
    <a:accent3>
      <a:srgbClr val="ED1D24"/>
    </a:accent3>
    <a:accent4>
      <a:srgbClr val="BB75B0"/>
    </a:accent4>
    <a:accent5>
      <a:srgbClr val="2B9398"/>
    </a:accent5>
    <a:accent6>
      <a:srgbClr val="C3A98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讯飞汇报模板</Template>
  <TotalTime>1348</TotalTime>
  <Words>726</Words>
  <Application>Microsoft Office PowerPoint</Application>
  <PresentationFormat>宽屏</PresentationFormat>
  <Paragraphs>219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方正大黑简体</vt:lpstr>
      <vt:lpstr>华文行楷</vt:lpstr>
      <vt:lpstr>华文楷体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Wingdings</vt:lpstr>
      <vt:lpstr>iFlytek_蓝色2016</vt:lpstr>
      <vt:lpstr>7_iFlytek_蓝色2016</vt:lpstr>
      <vt:lpstr>PowerPoint 演示文稿</vt:lpstr>
      <vt:lpstr>PowerPoint 演示文稿</vt:lpstr>
      <vt:lpstr>实时转写模型</vt:lpstr>
      <vt:lpstr>实时转写模型</vt:lpstr>
      <vt:lpstr>实时转写模型</vt:lpstr>
      <vt:lpstr>BatchFlow</vt:lpstr>
      <vt:lpstr>说说你的优化思路</vt:lpstr>
      <vt:lpstr>输出优化-异步拷贝优化</vt:lpstr>
      <vt:lpstr>Batch大小优化</vt:lpstr>
      <vt:lpstr>Batch大小优化</vt:lpstr>
      <vt:lpstr>优化历史拷贝</vt:lpstr>
      <vt:lpstr>多线程并行</vt:lpstr>
      <vt:lpstr>奔溃的边缘</vt:lpstr>
      <vt:lpstr>该死的门限</vt:lpstr>
      <vt:lpstr>该死的门限</vt:lpstr>
      <vt:lpstr>PowerPoint 演示文稿</vt:lpstr>
      <vt:lpstr>模型上线评估标准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金钖</dc:creator>
  <cp:lastModifiedBy>朱晓斐</cp:lastModifiedBy>
  <cp:revision>1104</cp:revision>
  <dcterms:created xsi:type="dcterms:W3CDTF">2021-10-12T06:20:52Z</dcterms:created>
  <dcterms:modified xsi:type="dcterms:W3CDTF">2022-08-15T13:31:15Z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  <property fmtid="{D5CDD505-2E9C-101B-9397-08002B2CF9AE}" pid="3" name="KSORubyTemplateID">
    <vt:lpwstr>2</vt:lpwstr>
  </property>
</Properties>
</file>