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8" r:id="rId2"/>
    <p:sldId id="326" r:id="rId3"/>
    <p:sldId id="327" r:id="rId4"/>
    <p:sldId id="299" r:id="rId5"/>
    <p:sldId id="305" r:id="rId6"/>
    <p:sldId id="329" r:id="rId7"/>
    <p:sldId id="309" r:id="rId8"/>
    <p:sldId id="310" r:id="rId9"/>
    <p:sldId id="330" r:id="rId10"/>
    <p:sldId id="324" r:id="rId11"/>
    <p:sldId id="342" r:id="rId12"/>
    <p:sldId id="332" r:id="rId13"/>
    <p:sldId id="333" r:id="rId14"/>
    <p:sldId id="308" r:id="rId15"/>
    <p:sldId id="321" r:id="rId16"/>
    <p:sldId id="315" r:id="rId17"/>
    <p:sldId id="316" r:id="rId18"/>
    <p:sldId id="325" r:id="rId19"/>
    <p:sldId id="318" r:id="rId20"/>
    <p:sldId id="319" r:id="rId21"/>
    <p:sldId id="335" r:id="rId22"/>
    <p:sldId id="331" r:id="rId23"/>
    <p:sldId id="336" r:id="rId24"/>
    <p:sldId id="337" r:id="rId25"/>
    <p:sldId id="338" r:id="rId26"/>
    <p:sldId id="343" r:id="rId27"/>
    <p:sldId id="339" r:id="rId28"/>
    <p:sldId id="320" r:id="rId29"/>
    <p:sldId id="340" r:id="rId30"/>
    <p:sldId id="341" r:id="rId31"/>
    <p:sldId id="313" r:id="rId32"/>
    <p:sldId id="323" r:id="rId33"/>
    <p:sldId id="314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6" autoAdjust="0"/>
    <p:restoredTop sz="96507" autoAdjust="0"/>
  </p:normalViewPr>
  <p:slideViewPr>
    <p:cSldViewPr snapToGrid="0">
      <p:cViewPr varScale="1">
        <p:scale>
          <a:sx n="107" d="100"/>
          <a:sy n="107" d="100"/>
        </p:scale>
        <p:origin x="80" y="3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069A71-2472-4764-B7EC-80E98A55B0D1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4AF6B38-4C64-4142-96B7-DE4A28C4D031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chemeClr val="bg1"/>
              </a:solidFill>
            </a:rPr>
            <a:t>支持寒武纪</a:t>
          </a:r>
          <a:r>
            <a:rPr lang="en-US" altLang="zh-CN" sz="1600" dirty="0" smtClean="0">
              <a:solidFill>
                <a:schemeClr val="bg1"/>
              </a:solidFill>
            </a:rPr>
            <a:t>MLU</a:t>
          </a:r>
          <a:r>
            <a:rPr lang="zh-CN" altLang="en-US" sz="1600" dirty="0" smtClean="0">
              <a:solidFill>
                <a:schemeClr val="bg1"/>
              </a:solidFill>
            </a:rPr>
            <a:t>（</a:t>
          </a:r>
          <a:r>
            <a:rPr lang="en-US" altLang="zh-CN" sz="1600" dirty="0" smtClean="0">
              <a:solidFill>
                <a:schemeClr val="bg1"/>
              </a:solidFill>
            </a:rPr>
            <a:t>279</a:t>
          </a:r>
          <a:r>
            <a:rPr lang="zh-CN" altLang="en-US" sz="1600" dirty="0" smtClean="0">
              <a:solidFill>
                <a:schemeClr val="bg1"/>
              </a:solidFill>
            </a:rPr>
            <a:t>和</a:t>
          </a:r>
          <a:r>
            <a:rPr lang="en-US" altLang="zh-CN" sz="1600" dirty="0" smtClean="0">
              <a:solidFill>
                <a:schemeClr val="bg1"/>
              </a:solidFill>
            </a:rPr>
            <a:t>290</a:t>
          </a:r>
          <a:r>
            <a:rPr lang="zh-CN" altLang="en-US" sz="1600" dirty="0" smtClean="0">
              <a:solidFill>
                <a:schemeClr val="bg1"/>
              </a:solidFill>
            </a:rPr>
            <a:t>等，基于</a:t>
          </a:r>
          <a:r>
            <a:rPr lang="en-US" altLang="zh-CN" sz="1600" dirty="0" smtClean="0">
              <a:solidFill>
                <a:schemeClr val="bg1"/>
              </a:solidFill>
            </a:rPr>
            <a:t>CNNL</a:t>
          </a:r>
          <a:r>
            <a:rPr lang="zh-CN" altLang="en-US" sz="1600" dirty="0" smtClean="0">
              <a:solidFill>
                <a:schemeClr val="bg1"/>
              </a:solidFill>
            </a:rPr>
            <a:t>高效计算库开发）</a:t>
          </a:r>
          <a:endParaRPr lang="zh-CN" altLang="en-US" sz="1600" dirty="0">
            <a:solidFill>
              <a:schemeClr val="bg1"/>
            </a:solidFill>
          </a:endParaRPr>
        </a:p>
      </dgm:t>
    </dgm:pt>
    <dgm:pt modelId="{D6E769CC-4692-4425-966B-894E0515E62B}" type="parTrans" cxnId="{39AD1956-2BA0-459B-862D-CAD9B0835118}">
      <dgm:prSet/>
      <dgm:spPr/>
      <dgm:t>
        <a:bodyPr/>
        <a:lstStyle/>
        <a:p>
          <a:endParaRPr lang="zh-CN" altLang="en-US"/>
        </a:p>
      </dgm:t>
    </dgm:pt>
    <dgm:pt modelId="{02F49D52-F0B5-4037-A84A-240D2B5BD9EE}" type="sibTrans" cxnId="{39AD1956-2BA0-459B-862D-CAD9B0835118}">
      <dgm:prSet/>
      <dgm:spPr/>
      <dgm:t>
        <a:bodyPr/>
        <a:lstStyle/>
        <a:p>
          <a:endParaRPr lang="zh-CN" altLang="en-US"/>
        </a:p>
      </dgm:t>
    </dgm:pt>
    <dgm:pt modelId="{50445E66-2B46-4F77-AF67-89E8451A7541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chemeClr val="bg1"/>
              </a:solidFill>
            </a:rPr>
            <a:t>国产化推理模型上线过程缩短至</a:t>
          </a:r>
          <a:r>
            <a:rPr lang="en-US" altLang="zh-CN" sz="1600" dirty="0" smtClean="0">
              <a:solidFill>
                <a:schemeClr val="bg1"/>
              </a:solidFill>
            </a:rPr>
            <a:t>1</a:t>
          </a:r>
          <a:r>
            <a:rPr lang="zh-CN" altLang="en-US" sz="1600" dirty="0" smtClean="0">
              <a:solidFill>
                <a:schemeClr val="bg1"/>
              </a:solidFill>
            </a:rPr>
            <a:t>小时以内，支持算子回退，数据格式自动转换</a:t>
          </a:r>
          <a:endParaRPr lang="zh-CN" altLang="en-US" sz="1600" dirty="0">
            <a:solidFill>
              <a:schemeClr val="bg1"/>
            </a:solidFill>
          </a:endParaRPr>
        </a:p>
      </dgm:t>
    </dgm:pt>
    <dgm:pt modelId="{C9D6B7A5-0B32-4A4C-AB42-A2B397F961E4}" type="parTrans" cxnId="{95443ACF-C2F3-4B3D-9A40-78C536502FE7}">
      <dgm:prSet/>
      <dgm:spPr/>
      <dgm:t>
        <a:bodyPr/>
        <a:lstStyle/>
        <a:p>
          <a:endParaRPr lang="zh-CN" altLang="en-US"/>
        </a:p>
      </dgm:t>
    </dgm:pt>
    <dgm:pt modelId="{99E75162-93DF-4E28-A193-76CEB05D9628}" type="sibTrans" cxnId="{95443ACF-C2F3-4B3D-9A40-78C536502FE7}">
      <dgm:prSet/>
      <dgm:spPr/>
      <dgm:t>
        <a:bodyPr/>
        <a:lstStyle/>
        <a:p>
          <a:endParaRPr lang="zh-CN" altLang="en-US"/>
        </a:p>
      </dgm:t>
    </dgm:pt>
    <dgm:pt modelId="{7E4EA388-6D74-418C-BDFB-89B7EF235028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chemeClr val="bg1"/>
              </a:solidFill>
            </a:rPr>
            <a:t>更多的国产平台算子支持，同时华为</a:t>
          </a:r>
          <a:r>
            <a:rPr lang="en-US" altLang="zh-CN" sz="1600" dirty="0" smtClean="0">
              <a:solidFill>
                <a:schemeClr val="bg1"/>
              </a:solidFill>
            </a:rPr>
            <a:t>Atlas</a:t>
          </a:r>
          <a:r>
            <a:rPr lang="zh-CN" altLang="en-US" sz="1600" dirty="0" smtClean="0">
              <a:solidFill>
                <a:schemeClr val="bg1"/>
              </a:solidFill>
            </a:rPr>
            <a:t>平台的支持也在同步开发中，更多的国产平台也在计划中</a:t>
          </a:r>
          <a:endParaRPr lang="zh-CN" altLang="en-US" sz="1600" dirty="0">
            <a:solidFill>
              <a:schemeClr val="bg1"/>
            </a:solidFill>
          </a:endParaRPr>
        </a:p>
      </dgm:t>
    </dgm:pt>
    <dgm:pt modelId="{8A9CF2BE-9F06-4926-A72F-5F0E69EA7F36}" type="parTrans" cxnId="{21F3B109-2865-4D62-983C-00444E16E35F}">
      <dgm:prSet/>
      <dgm:spPr/>
      <dgm:t>
        <a:bodyPr/>
        <a:lstStyle/>
        <a:p>
          <a:endParaRPr lang="zh-CN" altLang="en-US"/>
        </a:p>
      </dgm:t>
    </dgm:pt>
    <dgm:pt modelId="{DBD620B6-3C6D-4471-A71C-BC53E0547D04}" type="sibTrans" cxnId="{21F3B109-2865-4D62-983C-00444E16E35F}">
      <dgm:prSet/>
      <dgm:spPr/>
      <dgm:t>
        <a:bodyPr/>
        <a:lstStyle/>
        <a:p>
          <a:endParaRPr lang="zh-CN" altLang="en-US"/>
        </a:p>
      </dgm:t>
    </dgm:pt>
    <dgm:pt modelId="{9E1D8E4A-3391-4FE6-9D20-967BCDE08B06}" type="pres">
      <dgm:prSet presAssocID="{36069A71-2472-4764-B7EC-80E98A55B0D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3795D1E-C952-4998-93E8-551F2C00E756}" type="pres">
      <dgm:prSet presAssocID="{C4AF6B38-4C64-4142-96B7-DE4A28C4D031}" presName="composite" presStyleCnt="0"/>
      <dgm:spPr/>
    </dgm:pt>
    <dgm:pt modelId="{E8A892AE-7796-4449-A814-33EACB15CF3C}" type="pres">
      <dgm:prSet presAssocID="{C4AF6B38-4C64-4142-96B7-DE4A28C4D031}" presName="LShape" presStyleLbl="alignNode1" presStyleIdx="0" presStyleCnt="5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C5A25421-C6DF-49D2-A015-F40B1543E0A7}" type="pres">
      <dgm:prSet presAssocID="{C4AF6B38-4C64-4142-96B7-DE4A28C4D031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D80224-9DF4-4B32-9E42-CE5A386F9FC0}" type="pres">
      <dgm:prSet presAssocID="{C4AF6B38-4C64-4142-96B7-DE4A28C4D031}" presName="Triangle" presStyleLbl="alignNode1" presStyleIdx="1" presStyleCnt="5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  <dgm:pt modelId="{D074DA73-149C-426C-B945-D9B6D432A92B}" type="pres">
      <dgm:prSet presAssocID="{02F49D52-F0B5-4037-A84A-240D2B5BD9EE}" presName="sibTrans" presStyleCnt="0"/>
      <dgm:spPr/>
    </dgm:pt>
    <dgm:pt modelId="{A715C583-F756-441F-BD15-3E7303AF10CB}" type="pres">
      <dgm:prSet presAssocID="{02F49D52-F0B5-4037-A84A-240D2B5BD9EE}" presName="space" presStyleCnt="0"/>
      <dgm:spPr/>
    </dgm:pt>
    <dgm:pt modelId="{2978B515-D599-47F4-AD70-B9D342653250}" type="pres">
      <dgm:prSet presAssocID="{50445E66-2B46-4F77-AF67-89E8451A7541}" presName="composite" presStyleCnt="0"/>
      <dgm:spPr/>
    </dgm:pt>
    <dgm:pt modelId="{9F154218-A86E-4ECE-8172-44556AF8698E}" type="pres">
      <dgm:prSet presAssocID="{50445E66-2B46-4F77-AF67-89E8451A7541}" presName="LShape" presStyleLbl="alignNode1" presStyleIdx="2" presStyleCnt="5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</dgm:pt>
    <dgm:pt modelId="{F00647A5-A7F5-4748-A5EE-AC6316542B21}" type="pres">
      <dgm:prSet presAssocID="{50445E66-2B46-4F77-AF67-89E8451A7541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DADD38-074E-4B48-ADB2-46C06EC9E373}" type="pres">
      <dgm:prSet presAssocID="{50445E66-2B46-4F77-AF67-89E8451A7541}" presName="Triangle" presStyleLbl="alignNode1" presStyleIdx="3" presStyleCnt="5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</dgm:pt>
    <dgm:pt modelId="{BC7A986D-0624-423A-B4C8-DCCFB236CABC}" type="pres">
      <dgm:prSet presAssocID="{99E75162-93DF-4E28-A193-76CEB05D9628}" presName="sibTrans" presStyleCnt="0"/>
      <dgm:spPr/>
    </dgm:pt>
    <dgm:pt modelId="{41358A30-2367-4B44-B770-43A12EE2FA10}" type="pres">
      <dgm:prSet presAssocID="{99E75162-93DF-4E28-A193-76CEB05D9628}" presName="space" presStyleCnt="0"/>
      <dgm:spPr/>
    </dgm:pt>
    <dgm:pt modelId="{0B1777B9-C7BB-4B1E-9D53-FC3E42F69205}" type="pres">
      <dgm:prSet presAssocID="{7E4EA388-6D74-418C-BDFB-89B7EF235028}" presName="composite" presStyleCnt="0"/>
      <dgm:spPr/>
    </dgm:pt>
    <dgm:pt modelId="{2E7B177C-9108-4AC7-800E-B831650C90BF}" type="pres">
      <dgm:prSet presAssocID="{7E4EA388-6D74-418C-BDFB-89B7EF235028}" presName="LShape" presStyleLbl="alignNode1" presStyleIdx="4" presStyleCnt="5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</dgm:pt>
    <dgm:pt modelId="{61180A76-A18D-4563-B870-C8EB10CC0770}" type="pres">
      <dgm:prSet presAssocID="{7E4EA388-6D74-418C-BDFB-89B7EF235028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9AD1956-2BA0-459B-862D-CAD9B0835118}" srcId="{36069A71-2472-4764-B7EC-80E98A55B0D1}" destId="{C4AF6B38-4C64-4142-96B7-DE4A28C4D031}" srcOrd="0" destOrd="0" parTransId="{D6E769CC-4692-4425-966B-894E0515E62B}" sibTransId="{02F49D52-F0B5-4037-A84A-240D2B5BD9EE}"/>
    <dgm:cxn modelId="{21F3B109-2865-4D62-983C-00444E16E35F}" srcId="{36069A71-2472-4764-B7EC-80E98A55B0D1}" destId="{7E4EA388-6D74-418C-BDFB-89B7EF235028}" srcOrd="2" destOrd="0" parTransId="{8A9CF2BE-9F06-4926-A72F-5F0E69EA7F36}" sibTransId="{DBD620B6-3C6D-4471-A71C-BC53E0547D04}"/>
    <dgm:cxn modelId="{AE880921-1CAC-43E9-8160-C366F279DE66}" type="presOf" srcId="{36069A71-2472-4764-B7EC-80E98A55B0D1}" destId="{9E1D8E4A-3391-4FE6-9D20-967BCDE08B06}" srcOrd="0" destOrd="0" presId="urn:microsoft.com/office/officeart/2009/3/layout/StepUpProcess"/>
    <dgm:cxn modelId="{F53E12BB-0066-4C14-BD90-23F0F052226E}" type="presOf" srcId="{7E4EA388-6D74-418C-BDFB-89B7EF235028}" destId="{61180A76-A18D-4563-B870-C8EB10CC0770}" srcOrd="0" destOrd="0" presId="urn:microsoft.com/office/officeart/2009/3/layout/StepUpProcess"/>
    <dgm:cxn modelId="{74E2DE9A-1A77-4B5B-8755-6FC9124B7BAF}" type="presOf" srcId="{C4AF6B38-4C64-4142-96B7-DE4A28C4D031}" destId="{C5A25421-C6DF-49D2-A015-F40B1543E0A7}" srcOrd="0" destOrd="0" presId="urn:microsoft.com/office/officeart/2009/3/layout/StepUpProcess"/>
    <dgm:cxn modelId="{95443ACF-C2F3-4B3D-9A40-78C536502FE7}" srcId="{36069A71-2472-4764-B7EC-80E98A55B0D1}" destId="{50445E66-2B46-4F77-AF67-89E8451A7541}" srcOrd="1" destOrd="0" parTransId="{C9D6B7A5-0B32-4A4C-AB42-A2B397F961E4}" sibTransId="{99E75162-93DF-4E28-A193-76CEB05D9628}"/>
    <dgm:cxn modelId="{03D5E189-0A7C-4CC3-8CDC-7604845093BC}" type="presOf" srcId="{50445E66-2B46-4F77-AF67-89E8451A7541}" destId="{F00647A5-A7F5-4748-A5EE-AC6316542B21}" srcOrd="0" destOrd="0" presId="urn:microsoft.com/office/officeart/2009/3/layout/StepUpProcess"/>
    <dgm:cxn modelId="{1DB14420-A6DF-4DF2-8728-C5560B21BF19}" type="presParOf" srcId="{9E1D8E4A-3391-4FE6-9D20-967BCDE08B06}" destId="{03795D1E-C952-4998-93E8-551F2C00E756}" srcOrd="0" destOrd="0" presId="urn:microsoft.com/office/officeart/2009/3/layout/StepUpProcess"/>
    <dgm:cxn modelId="{2C749AD7-795A-4DA4-BD37-73818DADA1EC}" type="presParOf" srcId="{03795D1E-C952-4998-93E8-551F2C00E756}" destId="{E8A892AE-7796-4449-A814-33EACB15CF3C}" srcOrd="0" destOrd="0" presId="urn:microsoft.com/office/officeart/2009/3/layout/StepUpProcess"/>
    <dgm:cxn modelId="{EB8D3AEF-DA15-4FE1-B49A-AC4D78438D2B}" type="presParOf" srcId="{03795D1E-C952-4998-93E8-551F2C00E756}" destId="{C5A25421-C6DF-49D2-A015-F40B1543E0A7}" srcOrd="1" destOrd="0" presId="urn:microsoft.com/office/officeart/2009/3/layout/StepUpProcess"/>
    <dgm:cxn modelId="{23897476-E8AC-48F7-A6E4-2070D1C2BE18}" type="presParOf" srcId="{03795D1E-C952-4998-93E8-551F2C00E756}" destId="{9CD80224-9DF4-4B32-9E42-CE5A386F9FC0}" srcOrd="2" destOrd="0" presId="urn:microsoft.com/office/officeart/2009/3/layout/StepUpProcess"/>
    <dgm:cxn modelId="{33F0AD04-8824-4563-A7D1-B933B3AA2511}" type="presParOf" srcId="{9E1D8E4A-3391-4FE6-9D20-967BCDE08B06}" destId="{D074DA73-149C-426C-B945-D9B6D432A92B}" srcOrd="1" destOrd="0" presId="urn:microsoft.com/office/officeart/2009/3/layout/StepUpProcess"/>
    <dgm:cxn modelId="{6AA8D888-42F9-4B68-9919-4D4BDF0FBFCC}" type="presParOf" srcId="{D074DA73-149C-426C-B945-D9B6D432A92B}" destId="{A715C583-F756-441F-BD15-3E7303AF10CB}" srcOrd="0" destOrd="0" presId="urn:microsoft.com/office/officeart/2009/3/layout/StepUpProcess"/>
    <dgm:cxn modelId="{A5A5C3C9-A0A4-4676-AF1C-9FBE9FF9BB2A}" type="presParOf" srcId="{9E1D8E4A-3391-4FE6-9D20-967BCDE08B06}" destId="{2978B515-D599-47F4-AD70-B9D342653250}" srcOrd="2" destOrd="0" presId="urn:microsoft.com/office/officeart/2009/3/layout/StepUpProcess"/>
    <dgm:cxn modelId="{EAE1F5C1-D8E0-4021-B522-35AC569B5156}" type="presParOf" srcId="{2978B515-D599-47F4-AD70-B9D342653250}" destId="{9F154218-A86E-4ECE-8172-44556AF8698E}" srcOrd="0" destOrd="0" presId="urn:microsoft.com/office/officeart/2009/3/layout/StepUpProcess"/>
    <dgm:cxn modelId="{5FF7DABF-DAA8-4225-A061-B3C4CA390505}" type="presParOf" srcId="{2978B515-D599-47F4-AD70-B9D342653250}" destId="{F00647A5-A7F5-4748-A5EE-AC6316542B21}" srcOrd="1" destOrd="0" presId="urn:microsoft.com/office/officeart/2009/3/layout/StepUpProcess"/>
    <dgm:cxn modelId="{42DCF5A7-04FE-4357-822F-B4BC55EE2B52}" type="presParOf" srcId="{2978B515-D599-47F4-AD70-B9D342653250}" destId="{87DADD38-074E-4B48-ADB2-46C06EC9E373}" srcOrd="2" destOrd="0" presId="urn:microsoft.com/office/officeart/2009/3/layout/StepUpProcess"/>
    <dgm:cxn modelId="{F71D5349-AA9D-44A5-9E12-A7B5A846EC8E}" type="presParOf" srcId="{9E1D8E4A-3391-4FE6-9D20-967BCDE08B06}" destId="{BC7A986D-0624-423A-B4C8-DCCFB236CABC}" srcOrd="3" destOrd="0" presId="urn:microsoft.com/office/officeart/2009/3/layout/StepUpProcess"/>
    <dgm:cxn modelId="{23431892-427E-4204-9833-0ADC03EACC57}" type="presParOf" srcId="{BC7A986D-0624-423A-B4C8-DCCFB236CABC}" destId="{41358A30-2367-4B44-B770-43A12EE2FA10}" srcOrd="0" destOrd="0" presId="urn:microsoft.com/office/officeart/2009/3/layout/StepUpProcess"/>
    <dgm:cxn modelId="{6B136F35-848A-49E2-B077-8FE7F9AC5396}" type="presParOf" srcId="{9E1D8E4A-3391-4FE6-9D20-967BCDE08B06}" destId="{0B1777B9-C7BB-4B1E-9D53-FC3E42F69205}" srcOrd="4" destOrd="0" presId="urn:microsoft.com/office/officeart/2009/3/layout/StepUpProcess"/>
    <dgm:cxn modelId="{50B218DC-4527-4DF1-AC5A-474FAC47F969}" type="presParOf" srcId="{0B1777B9-C7BB-4B1E-9D53-FC3E42F69205}" destId="{2E7B177C-9108-4AC7-800E-B831650C90BF}" srcOrd="0" destOrd="0" presId="urn:microsoft.com/office/officeart/2009/3/layout/StepUpProcess"/>
    <dgm:cxn modelId="{9AF07615-F46E-46B6-9F3D-71053D027937}" type="presParOf" srcId="{0B1777B9-C7BB-4B1E-9D53-FC3E42F69205}" destId="{61180A76-A18D-4563-B870-C8EB10CC077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892AE-7796-4449-A814-33EACB15CF3C}">
      <dsp:nvSpPr>
        <dsp:cNvPr id="0" name=""/>
        <dsp:cNvSpPr/>
      </dsp:nvSpPr>
      <dsp:spPr>
        <a:xfrm rot="5400000">
          <a:off x="507673" y="1770520"/>
          <a:ext cx="1519334" cy="2528139"/>
        </a:xfrm>
        <a:prstGeom prst="corner">
          <a:avLst>
            <a:gd name="adj1" fmla="val 16120"/>
            <a:gd name="adj2" fmla="val 16110"/>
          </a:avLst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C5A25421-C6DF-49D2-A015-F40B1543E0A7}">
      <dsp:nvSpPr>
        <dsp:cNvPr id="0" name=""/>
        <dsp:cNvSpPr/>
      </dsp:nvSpPr>
      <dsp:spPr>
        <a:xfrm>
          <a:off x="254058" y="2525889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bg1"/>
              </a:solidFill>
            </a:rPr>
            <a:t>支持寒武纪</a:t>
          </a:r>
          <a:r>
            <a:rPr lang="en-US" altLang="zh-CN" sz="1600" kern="1200" dirty="0" smtClean="0">
              <a:solidFill>
                <a:schemeClr val="bg1"/>
              </a:solidFill>
            </a:rPr>
            <a:t>MLU</a:t>
          </a:r>
          <a:r>
            <a:rPr lang="zh-CN" altLang="en-US" sz="1600" kern="1200" dirty="0" smtClean="0">
              <a:solidFill>
                <a:schemeClr val="bg1"/>
              </a:solidFill>
            </a:rPr>
            <a:t>（</a:t>
          </a:r>
          <a:r>
            <a:rPr lang="en-US" altLang="zh-CN" sz="1600" kern="1200" dirty="0" smtClean="0">
              <a:solidFill>
                <a:schemeClr val="bg1"/>
              </a:solidFill>
            </a:rPr>
            <a:t>279</a:t>
          </a:r>
          <a:r>
            <a:rPr lang="zh-CN" altLang="en-US" sz="1600" kern="1200" dirty="0" smtClean="0">
              <a:solidFill>
                <a:schemeClr val="bg1"/>
              </a:solidFill>
            </a:rPr>
            <a:t>和</a:t>
          </a:r>
          <a:r>
            <a:rPr lang="en-US" altLang="zh-CN" sz="1600" kern="1200" dirty="0" smtClean="0">
              <a:solidFill>
                <a:schemeClr val="bg1"/>
              </a:solidFill>
            </a:rPr>
            <a:t>290</a:t>
          </a:r>
          <a:r>
            <a:rPr lang="zh-CN" altLang="en-US" sz="1600" kern="1200" dirty="0" smtClean="0">
              <a:solidFill>
                <a:schemeClr val="bg1"/>
              </a:solidFill>
            </a:rPr>
            <a:t>等，基于</a:t>
          </a:r>
          <a:r>
            <a:rPr lang="en-US" altLang="zh-CN" sz="1600" kern="1200" dirty="0" smtClean="0">
              <a:solidFill>
                <a:schemeClr val="bg1"/>
              </a:solidFill>
            </a:rPr>
            <a:t>CNNL</a:t>
          </a:r>
          <a:r>
            <a:rPr lang="zh-CN" altLang="en-US" sz="1600" kern="1200" dirty="0" smtClean="0">
              <a:solidFill>
                <a:schemeClr val="bg1"/>
              </a:solidFill>
            </a:rPr>
            <a:t>高效计算库开发）</a:t>
          </a:r>
          <a:endParaRPr lang="zh-CN" altLang="en-US" sz="1600" kern="1200" dirty="0">
            <a:solidFill>
              <a:schemeClr val="bg1"/>
            </a:solidFill>
          </a:endParaRPr>
        </a:p>
      </dsp:txBody>
      <dsp:txXfrm>
        <a:off x="254058" y="2525889"/>
        <a:ext cx="2282418" cy="2000673"/>
      </dsp:txXfrm>
    </dsp:sp>
    <dsp:sp modelId="{9CD80224-9DF4-4B32-9E42-CE5A386F9FC0}">
      <dsp:nvSpPr>
        <dsp:cNvPr id="0" name=""/>
        <dsp:cNvSpPr/>
      </dsp:nvSpPr>
      <dsp:spPr>
        <a:xfrm>
          <a:off x="2105832" y="1584396"/>
          <a:ext cx="430644" cy="430644"/>
        </a:xfrm>
        <a:prstGeom prst="triangle">
          <a:avLst>
            <a:gd name="adj" fmla="val 10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9F154218-A86E-4ECE-8172-44556AF8698E}">
      <dsp:nvSpPr>
        <dsp:cNvPr id="0" name=""/>
        <dsp:cNvSpPr/>
      </dsp:nvSpPr>
      <dsp:spPr>
        <a:xfrm rot="5400000">
          <a:off x="3301799" y="1079111"/>
          <a:ext cx="1519334" cy="2528139"/>
        </a:xfrm>
        <a:prstGeom prst="corner">
          <a:avLst>
            <a:gd name="adj1" fmla="val 16120"/>
            <a:gd name="adj2" fmla="val 16110"/>
          </a:avLst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</dsp:sp>
    <dsp:sp modelId="{F00647A5-A7F5-4748-A5EE-AC6316542B21}">
      <dsp:nvSpPr>
        <dsp:cNvPr id="0" name=""/>
        <dsp:cNvSpPr/>
      </dsp:nvSpPr>
      <dsp:spPr>
        <a:xfrm>
          <a:off x="3048184" y="183448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bg1"/>
              </a:solidFill>
            </a:rPr>
            <a:t>国产化推理模型上线过程缩短至</a:t>
          </a:r>
          <a:r>
            <a:rPr lang="en-US" altLang="zh-CN" sz="1600" kern="1200" dirty="0" smtClean="0">
              <a:solidFill>
                <a:schemeClr val="bg1"/>
              </a:solidFill>
            </a:rPr>
            <a:t>1</a:t>
          </a:r>
          <a:r>
            <a:rPr lang="zh-CN" altLang="en-US" sz="1600" kern="1200" dirty="0" smtClean="0">
              <a:solidFill>
                <a:schemeClr val="bg1"/>
              </a:solidFill>
            </a:rPr>
            <a:t>小时以内，支持算子回退，数据格式自动转换</a:t>
          </a:r>
          <a:endParaRPr lang="zh-CN" altLang="en-US" sz="1600" kern="1200" dirty="0">
            <a:solidFill>
              <a:schemeClr val="bg1"/>
            </a:solidFill>
          </a:endParaRPr>
        </a:p>
      </dsp:txBody>
      <dsp:txXfrm>
        <a:off x="3048184" y="1834480"/>
        <a:ext cx="2282418" cy="2000673"/>
      </dsp:txXfrm>
    </dsp:sp>
    <dsp:sp modelId="{87DADD38-074E-4B48-ADB2-46C06EC9E373}">
      <dsp:nvSpPr>
        <dsp:cNvPr id="0" name=""/>
        <dsp:cNvSpPr/>
      </dsp:nvSpPr>
      <dsp:spPr>
        <a:xfrm>
          <a:off x="4899957" y="892986"/>
          <a:ext cx="430644" cy="430644"/>
        </a:xfrm>
        <a:prstGeom prst="triangle">
          <a:avLst>
            <a:gd name="adj" fmla="val 10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2E7B177C-9108-4AC7-800E-B831650C90BF}">
      <dsp:nvSpPr>
        <dsp:cNvPr id="0" name=""/>
        <dsp:cNvSpPr/>
      </dsp:nvSpPr>
      <dsp:spPr>
        <a:xfrm rot="5400000">
          <a:off x="6095925" y="387702"/>
          <a:ext cx="1519334" cy="2528139"/>
        </a:xfrm>
        <a:prstGeom prst="corner">
          <a:avLst>
            <a:gd name="adj1" fmla="val 16120"/>
            <a:gd name="adj2" fmla="val 16110"/>
          </a:avLst>
        </a:prstGeom>
        <a:gradFill rotWithShape="1">
          <a:gsLst>
            <a:gs pos="0">
              <a:schemeClr val="accent6">
                <a:tint val="100000"/>
                <a:shade val="100000"/>
                <a:satMod val="130000"/>
              </a:schemeClr>
            </a:gs>
            <a:gs pos="100000">
              <a:schemeClr val="accent6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61180A76-A18D-4563-B870-C8EB10CC0770}">
      <dsp:nvSpPr>
        <dsp:cNvPr id="0" name=""/>
        <dsp:cNvSpPr/>
      </dsp:nvSpPr>
      <dsp:spPr>
        <a:xfrm>
          <a:off x="5842310" y="114307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bg1"/>
              </a:solidFill>
            </a:rPr>
            <a:t>更多的国产平台算子支持，同时华为</a:t>
          </a:r>
          <a:r>
            <a:rPr lang="en-US" altLang="zh-CN" sz="1600" kern="1200" dirty="0" smtClean="0">
              <a:solidFill>
                <a:schemeClr val="bg1"/>
              </a:solidFill>
            </a:rPr>
            <a:t>Atlas</a:t>
          </a:r>
          <a:r>
            <a:rPr lang="zh-CN" altLang="en-US" sz="1600" kern="1200" dirty="0" smtClean="0">
              <a:solidFill>
                <a:schemeClr val="bg1"/>
              </a:solidFill>
            </a:rPr>
            <a:t>平台的支持也在同步开发中，更多的国产平台也在计划中</a:t>
          </a:r>
          <a:endParaRPr lang="zh-CN" altLang="en-US" sz="1600" kern="1200" dirty="0">
            <a:solidFill>
              <a:schemeClr val="bg1"/>
            </a:solidFill>
          </a:endParaRPr>
        </a:p>
      </dsp:txBody>
      <dsp:txXfrm>
        <a:off x="5842310" y="1143070"/>
        <a:ext cx="2282418" cy="2000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16EDE-5FAF-4155-AA3C-B0B5923ED909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676A3-9EA4-4335-90FB-6697193D5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564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开源格式，支持模型在不同框架间进行转移，可扩展计算图模型定义，深度学习模型表示标准，内置运算符定义，标准数据类型定义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76A3-9EA4-4335-90FB-6697193D5E5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717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研究员通过</a:t>
            </a:r>
            <a:r>
              <a:rPr lang="en-US" altLang="zh-CN" dirty="0" err="1" smtClean="0">
                <a:solidFill>
                  <a:schemeClr val="tx1"/>
                </a:solidFill>
              </a:rPr>
              <a:t>torchintx</a:t>
            </a:r>
            <a:r>
              <a:rPr lang="zh-CN" altLang="en-US" dirty="0" smtClean="0">
                <a:solidFill>
                  <a:schemeClr val="tx1"/>
                </a:solidFill>
              </a:rPr>
              <a:t>训练出的量化模型导出</a:t>
            </a:r>
            <a:r>
              <a:rPr lang="en-US" altLang="zh-CN" dirty="0" err="1" smtClean="0">
                <a:solidFill>
                  <a:schemeClr val="tx1"/>
                </a:solidFill>
              </a:rPr>
              <a:t>onnx</a:t>
            </a:r>
            <a:r>
              <a:rPr lang="zh-CN" altLang="en-US" dirty="0" smtClean="0">
                <a:solidFill>
                  <a:schemeClr val="tx1"/>
                </a:solidFill>
              </a:rPr>
              <a:t>后，即可直接在</a:t>
            </a:r>
            <a:r>
              <a:rPr lang="en-US" altLang="zh-CN" dirty="0" err="1" smtClean="0">
                <a:solidFill>
                  <a:schemeClr val="tx1"/>
                </a:solidFill>
              </a:rPr>
              <a:t>onnxinfer</a:t>
            </a:r>
            <a:r>
              <a:rPr lang="zh-CN" altLang="en-US" dirty="0" smtClean="0">
                <a:solidFill>
                  <a:schemeClr val="tx1"/>
                </a:solidFill>
              </a:rPr>
              <a:t>中运行，同时保证一致性，</a:t>
            </a:r>
            <a:r>
              <a:rPr lang="en-US" altLang="zh-CN" dirty="0" err="1" smtClean="0">
                <a:solidFill>
                  <a:schemeClr val="tx1"/>
                </a:solidFill>
              </a:rPr>
              <a:t>torchintx</a:t>
            </a:r>
            <a:r>
              <a:rPr lang="zh-CN" altLang="en-US" dirty="0" smtClean="0">
                <a:solidFill>
                  <a:schemeClr val="tx1"/>
                </a:solidFill>
              </a:rPr>
              <a:t>中所有量化</a:t>
            </a:r>
            <a:r>
              <a:rPr lang="en-US" altLang="zh-CN" dirty="0" smtClean="0">
                <a:solidFill>
                  <a:schemeClr val="tx1"/>
                </a:solidFill>
              </a:rPr>
              <a:t>op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err="1" smtClean="0">
                <a:solidFill>
                  <a:schemeClr val="tx1"/>
                </a:solidFill>
              </a:rPr>
              <a:t>onnxinfer</a:t>
            </a:r>
            <a:r>
              <a:rPr lang="zh-CN" altLang="en-US" dirty="0" smtClean="0">
                <a:solidFill>
                  <a:schemeClr val="tx1"/>
                </a:solidFill>
              </a:rPr>
              <a:t>都在第一时间支持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严格遵守讯飞研究院工程委员会制定的自定义</a:t>
            </a:r>
            <a:r>
              <a:rPr lang="en-US" altLang="zh-CN" dirty="0" smtClean="0">
                <a:solidFill>
                  <a:schemeClr val="tx1"/>
                </a:solidFill>
              </a:rPr>
              <a:t>op</a:t>
            </a:r>
            <a:r>
              <a:rPr lang="zh-CN" altLang="en-US" dirty="0" smtClean="0">
                <a:solidFill>
                  <a:schemeClr val="tx1"/>
                </a:solidFill>
              </a:rPr>
              <a:t>的标准，并有详细的说明文档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76A3-9EA4-4335-90FB-6697193D5E5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905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76A3-9EA4-4335-90FB-6697193D5E5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186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国产平台硬件推理和训练平台一致性问题</a:t>
            </a:r>
            <a:endParaRPr kumimoji="1" lang="en-US" altLang="zh-CN" sz="1200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12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pytorch 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模型格式为 </a:t>
            </a:r>
            <a:r>
              <a:rPr kumimoji="1" lang="en-US" altLang="zh-CN" sz="12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NCHW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 而国产硬件只支持</a:t>
            </a:r>
            <a:r>
              <a:rPr kumimoji="1" lang="en-US" altLang="zh-CN" sz="12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NHWC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会导致额外的开发工作量和效率问题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76A3-9EA4-4335-90FB-6697193D5E5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729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76A3-9EA4-4335-90FB-6697193D5E5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960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76A3-9EA4-4335-90FB-6697193D5E5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154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支持流式计算， 支持自动拼历史功能（</a:t>
            </a:r>
            <a:r>
              <a:rPr lang="en-US" altLang="zh-CN" dirty="0" smtClean="0">
                <a:solidFill>
                  <a:schemeClr val="tx1"/>
                </a:solidFill>
              </a:rPr>
              <a:t>Alpha</a:t>
            </a:r>
            <a:r>
              <a:rPr lang="zh-CN" altLang="en-US" dirty="0" smtClean="0">
                <a:solidFill>
                  <a:schemeClr val="tx1"/>
                </a:solidFill>
              </a:rPr>
              <a:t>版本）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en-US" altLang="zh-CN" dirty="0" err="1" smtClean="0">
                <a:solidFill>
                  <a:schemeClr val="tx1"/>
                </a:solidFill>
              </a:rPr>
              <a:t>CodeFusion</a:t>
            </a:r>
            <a:r>
              <a:rPr lang="zh-CN" altLang="en-US" dirty="0" smtClean="0">
                <a:solidFill>
                  <a:schemeClr val="tx1"/>
                </a:solidFill>
              </a:rPr>
              <a:t>功能，自动完成</a:t>
            </a:r>
            <a:r>
              <a:rPr lang="en-US" altLang="zh-CN" dirty="0" smtClean="0">
                <a:solidFill>
                  <a:schemeClr val="tx1"/>
                </a:solidFill>
              </a:rPr>
              <a:t>op</a:t>
            </a:r>
            <a:r>
              <a:rPr lang="zh-CN" altLang="en-US" dirty="0" smtClean="0">
                <a:solidFill>
                  <a:schemeClr val="tx1"/>
                </a:solidFill>
              </a:rPr>
              <a:t>融合代码生成和计算，提高推理性能</a:t>
            </a:r>
            <a:r>
              <a:rPr lang="en-US" altLang="zh-CN" dirty="0" smtClean="0">
                <a:solidFill>
                  <a:schemeClr val="tx1"/>
                </a:solidFill>
              </a:rPr>
              <a:t>(Alpha</a:t>
            </a:r>
            <a:r>
              <a:rPr lang="zh-CN" altLang="en-US" dirty="0" smtClean="0">
                <a:solidFill>
                  <a:schemeClr val="tx1"/>
                </a:solidFill>
              </a:rPr>
              <a:t>版本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76A3-9EA4-4335-90FB-6697193D5E5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892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支持流式计算， 支持自动拼历史功能（</a:t>
            </a:r>
            <a:r>
              <a:rPr lang="en-US" altLang="zh-CN" dirty="0" smtClean="0">
                <a:solidFill>
                  <a:schemeClr val="tx1"/>
                </a:solidFill>
              </a:rPr>
              <a:t>Alpha</a:t>
            </a:r>
            <a:r>
              <a:rPr lang="zh-CN" altLang="en-US" dirty="0" smtClean="0">
                <a:solidFill>
                  <a:schemeClr val="tx1"/>
                </a:solidFill>
              </a:rPr>
              <a:t>版本）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en-US" altLang="zh-CN" dirty="0" err="1" smtClean="0">
                <a:solidFill>
                  <a:schemeClr val="tx1"/>
                </a:solidFill>
              </a:rPr>
              <a:t>CodeFusion</a:t>
            </a:r>
            <a:r>
              <a:rPr lang="zh-CN" altLang="en-US" dirty="0" smtClean="0">
                <a:solidFill>
                  <a:schemeClr val="tx1"/>
                </a:solidFill>
              </a:rPr>
              <a:t>功能，自动完成</a:t>
            </a:r>
            <a:r>
              <a:rPr lang="en-US" altLang="zh-CN" dirty="0" smtClean="0">
                <a:solidFill>
                  <a:schemeClr val="tx1"/>
                </a:solidFill>
              </a:rPr>
              <a:t>op</a:t>
            </a:r>
            <a:r>
              <a:rPr lang="zh-CN" altLang="en-US" dirty="0" smtClean="0">
                <a:solidFill>
                  <a:schemeClr val="tx1"/>
                </a:solidFill>
              </a:rPr>
              <a:t>融合代码生成和计算，提高推理性能</a:t>
            </a:r>
            <a:r>
              <a:rPr lang="en-US" altLang="zh-CN" dirty="0" smtClean="0">
                <a:solidFill>
                  <a:schemeClr val="tx1"/>
                </a:solidFill>
              </a:rPr>
              <a:t>(Alpha</a:t>
            </a:r>
            <a:r>
              <a:rPr lang="zh-CN" altLang="en-US" dirty="0" smtClean="0">
                <a:solidFill>
                  <a:schemeClr val="tx1"/>
                </a:solidFill>
              </a:rPr>
              <a:t>版本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76A3-9EA4-4335-90FB-6697193D5E5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88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支持流式计算， 支持自动拼历史功能（</a:t>
            </a:r>
            <a:r>
              <a:rPr lang="en-US" altLang="zh-CN" dirty="0" smtClean="0">
                <a:solidFill>
                  <a:schemeClr val="tx1"/>
                </a:solidFill>
              </a:rPr>
              <a:t>Alpha</a:t>
            </a:r>
            <a:r>
              <a:rPr lang="zh-CN" altLang="en-US" dirty="0" smtClean="0">
                <a:solidFill>
                  <a:schemeClr val="tx1"/>
                </a:solidFill>
              </a:rPr>
              <a:t>版本）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en-US" altLang="zh-CN" dirty="0" err="1" smtClean="0">
                <a:solidFill>
                  <a:schemeClr val="tx1"/>
                </a:solidFill>
              </a:rPr>
              <a:t>CodeFusion</a:t>
            </a:r>
            <a:r>
              <a:rPr lang="zh-CN" altLang="en-US" dirty="0" smtClean="0">
                <a:solidFill>
                  <a:schemeClr val="tx1"/>
                </a:solidFill>
              </a:rPr>
              <a:t>功能，自动完成</a:t>
            </a:r>
            <a:r>
              <a:rPr lang="en-US" altLang="zh-CN" dirty="0" smtClean="0">
                <a:solidFill>
                  <a:schemeClr val="tx1"/>
                </a:solidFill>
              </a:rPr>
              <a:t>op</a:t>
            </a:r>
            <a:r>
              <a:rPr lang="zh-CN" altLang="en-US" dirty="0" smtClean="0">
                <a:solidFill>
                  <a:schemeClr val="tx1"/>
                </a:solidFill>
              </a:rPr>
              <a:t>融合代码生成和计算，提高推理性能</a:t>
            </a:r>
            <a:r>
              <a:rPr lang="en-US" altLang="zh-CN" dirty="0" smtClean="0">
                <a:solidFill>
                  <a:schemeClr val="tx1"/>
                </a:solidFill>
              </a:rPr>
              <a:t>(Alpha</a:t>
            </a:r>
            <a:r>
              <a:rPr lang="zh-CN" altLang="en-US" dirty="0" smtClean="0">
                <a:solidFill>
                  <a:schemeClr val="tx1"/>
                </a:solidFill>
              </a:rPr>
              <a:t>版本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76A3-9EA4-4335-90FB-6697193D5E5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694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支持流式计算， 支持自动拼历史功能（</a:t>
            </a:r>
            <a:r>
              <a:rPr lang="en-US" altLang="zh-CN" dirty="0" smtClean="0">
                <a:solidFill>
                  <a:schemeClr val="tx1"/>
                </a:solidFill>
              </a:rPr>
              <a:t>Alpha</a:t>
            </a:r>
            <a:r>
              <a:rPr lang="zh-CN" altLang="en-US" dirty="0" smtClean="0">
                <a:solidFill>
                  <a:schemeClr val="tx1"/>
                </a:solidFill>
              </a:rPr>
              <a:t>版本）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en-US" altLang="zh-CN" dirty="0" err="1" smtClean="0">
                <a:solidFill>
                  <a:schemeClr val="tx1"/>
                </a:solidFill>
              </a:rPr>
              <a:t>CodeFusion</a:t>
            </a:r>
            <a:r>
              <a:rPr lang="zh-CN" altLang="en-US" dirty="0" smtClean="0">
                <a:solidFill>
                  <a:schemeClr val="tx1"/>
                </a:solidFill>
              </a:rPr>
              <a:t>功能，自动完成</a:t>
            </a:r>
            <a:r>
              <a:rPr lang="en-US" altLang="zh-CN" dirty="0" smtClean="0">
                <a:solidFill>
                  <a:schemeClr val="tx1"/>
                </a:solidFill>
              </a:rPr>
              <a:t>op</a:t>
            </a:r>
            <a:r>
              <a:rPr lang="zh-CN" altLang="en-US" dirty="0" smtClean="0">
                <a:solidFill>
                  <a:schemeClr val="tx1"/>
                </a:solidFill>
              </a:rPr>
              <a:t>融合代码生成和计算，提高推理性能</a:t>
            </a:r>
            <a:r>
              <a:rPr lang="en-US" altLang="zh-CN" dirty="0" smtClean="0">
                <a:solidFill>
                  <a:schemeClr val="tx1"/>
                </a:solidFill>
              </a:rPr>
              <a:t>(Alpha</a:t>
            </a:r>
            <a:r>
              <a:rPr lang="zh-CN" altLang="en-US" dirty="0" smtClean="0">
                <a:solidFill>
                  <a:schemeClr val="tx1"/>
                </a:solidFill>
              </a:rPr>
              <a:t>版本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76A3-9EA4-4335-90FB-6697193D5E5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645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支持流式计算， 支持自动拼历史功能（</a:t>
            </a:r>
            <a:r>
              <a:rPr lang="en-US" altLang="zh-CN" dirty="0" smtClean="0">
                <a:solidFill>
                  <a:schemeClr val="tx1"/>
                </a:solidFill>
              </a:rPr>
              <a:t>Alpha</a:t>
            </a:r>
            <a:r>
              <a:rPr lang="zh-CN" altLang="en-US" dirty="0" smtClean="0">
                <a:solidFill>
                  <a:schemeClr val="tx1"/>
                </a:solidFill>
              </a:rPr>
              <a:t>版本）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en-US" altLang="zh-CN" dirty="0" err="1" smtClean="0">
                <a:solidFill>
                  <a:schemeClr val="tx1"/>
                </a:solidFill>
              </a:rPr>
              <a:t>CodeFusion</a:t>
            </a:r>
            <a:r>
              <a:rPr lang="zh-CN" altLang="en-US" dirty="0" smtClean="0">
                <a:solidFill>
                  <a:schemeClr val="tx1"/>
                </a:solidFill>
              </a:rPr>
              <a:t>功能，自动完成</a:t>
            </a:r>
            <a:r>
              <a:rPr lang="en-US" altLang="zh-CN" dirty="0" smtClean="0">
                <a:solidFill>
                  <a:schemeClr val="tx1"/>
                </a:solidFill>
              </a:rPr>
              <a:t>op</a:t>
            </a:r>
            <a:r>
              <a:rPr lang="zh-CN" altLang="en-US" dirty="0" smtClean="0">
                <a:solidFill>
                  <a:schemeClr val="tx1"/>
                </a:solidFill>
              </a:rPr>
              <a:t>融合代码生成和计算，提高推理性能</a:t>
            </a:r>
            <a:r>
              <a:rPr lang="en-US" altLang="zh-CN" dirty="0" smtClean="0">
                <a:solidFill>
                  <a:schemeClr val="tx1"/>
                </a:solidFill>
              </a:rPr>
              <a:t>(Alpha</a:t>
            </a:r>
            <a:r>
              <a:rPr lang="zh-CN" altLang="en-US" dirty="0" smtClean="0">
                <a:solidFill>
                  <a:schemeClr val="tx1"/>
                </a:solidFill>
              </a:rPr>
              <a:t>版本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76A3-9EA4-4335-90FB-6697193D5E5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583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这里主要说的是</a:t>
            </a:r>
            <a:r>
              <a:rPr lang="en-US" altLang="zh-CN" dirty="0" smtClean="0"/>
              <a:t>pytorch</a:t>
            </a:r>
            <a:r>
              <a:rPr lang="zh-CN" altLang="en-US" dirty="0" smtClean="0"/>
              <a:t>导出</a:t>
            </a:r>
            <a:r>
              <a:rPr lang="en-US" altLang="zh-CN" dirty="0" smtClean="0"/>
              <a:t>onnx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是通过工具进行转换</a:t>
            </a:r>
            <a:endParaRPr lang="en-US" altLang="zh-CN" dirty="0" smtClean="0"/>
          </a:p>
          <a:p>
            <a:r>
              <a:rPr lang="zh-CN" altLang="en-US" dirty="0" smtClean="0"/>
              <a:t>，</a:t>
            </a:r>
            <a:r>
              <a:rPr lang="en-US" altLang="zh-CN" dirty="0" smtClean="0"/>
              <a:t>tf2onnx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76A3-9EA4-4335-90FB-6697193D5E5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08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支持流式计算， 支持自动拼历史功能（</a:t>
            </a:r>
            <a:r>
              <a:rPr lang="en-US" altLang="zh-CN" dirty="0" smtClean="0">
                <a:solidFill>
                  <a:schemeClr val="tx1"/>
                </a:solidFill>
              </a:rPr>
              <a:t>Alpha</a:t>
            </a:r>
            <a:r>
              <a:rPr lang="zh-CN" altLang="en-US" dirty="0" smtClean="0">
                <a:solidFill>
                  <a:schemeClr val="tx1"/>
                </a:solidFill>
              </a:rPr>
              <a:t>版本）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en-US" altLang="zh-CN" dirty="0" err="1" smtClean="0">
                <a:solidFill>
                  <a:schemeClr val="tx1"/>
                </a:solidFill>
              </a:rPr>
              <a:t>CodeFusion</a:t>
            </a:r>
            <a:r>
              <a:rPr lang="zh-CN" altLang="en-US" dirty="0" smtClean="0">
                <a:solidFill>
                  <a:schemeClr val="tx1"/>
                </a:solidFill>
              </a:rPr>
              <a:t>功能，自动完成</a:t>
            </a:r>
            <a:r>
              <a:rPr lang="en-US" altLang="zh-CN" dirty="0" smtClean="0">
                <a:solidFill>
                  <a:schemeClr val="tx1"/>
                </a:solidFill>
              </a:rPr>
              <a:t>op</a:t>
            </a:r>
            <a:r>
              <a:rPr lang="zh-CN" altLang="en-US" dirty="0" smtClean="0">
                <a:solidFill>
                  <a:schemeClr val="tx1"/>
                </a:solidFill>
              </a:rPr>
              <a:t>融合代码生成和计算，提高推理性能</a:t>
            </a:r>
            <a:r>
              <a:rPr lang="en-US" altLang="zh-CN" dirty="0" smtClean="0">
                <a:solidFill>
                  <a:schemeClr val="tx1"/>
                </a:solidFill>
              </a:rPr>
              <a:t>(Alpha</a:t>
            </a:r>
            <a:r>
              <a:rPr lang="zh-CN" altLang="en-US" dirty="0" smtClean="0">
                <a:solidFill>
                  <a:schemeClr val="tx1"/>
                </a:solidFill>
              </a:rPr>
              <a:t>版本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76A3-9EA4-4335-90FB-6697193D5E5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6864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相信大家平时训练的网络，打开后一下，跟盘丝洞一般，错综复杂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76A3-9EA4-4335-90FB-6697193D5E5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6854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76A3-9EA4-4335-90FB-6697193D5E5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716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76A3-9EA4-4335-90FB-6697193D5E5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128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76A3-9EA4-4335-90FB-6697193D5E5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367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76A3-9EA4-4335-90FB-6697193D5E5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85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原型是</a:t>
            </a:r>
            <a:r>
              <a:rPr lang="en-US" altLang="zh-CN" dirty="0" smtClean="0"/>
              <a:t>99.99</a:t>
            </a:r>
            <a:r>
              <a:rPr lang="zh-CN" altLang="en-US" dirty="0" smtClean="0"/>
              <a:t>，引擎测出来就是</a:t>
            </a:r>
            <a:r>
              <a:rPr lang="en-US" altLang="zh-CN" dirty="0" smtClean="0"/>
              <a:t>99.99</a:t>
            </a:r>
            <a:r>
              <a:rPr lang="zh-CN" altLang="en-US" dirty="0" smtClean="0"/>
              <a:t>，不会是</a:t>
            </a:r>
            <a:r>
              <a:rPr lang="en-US" altLang="zh-CN" dirty="0" smtClean="0"/>
              <a:t>99.98</a:t>
            </a:r>
          </a:p>
          <a:p>
            <a:r>
              <a:rPr lang="zh-CN" altLang="en-US" dirty="0" smtClean="0"/>
              <a:t>我们也是和</a:t>
            </a:r>
            <a:r>
              <a:rPr lang="en-US" altLang="zh-CN" dirty="0" smtClean="0"/>
              <a:t>torchintx</a:t>
            </a:r>
            <a:r>
              <a:rPr lang="zh-CN" altLang="en-US" dirty="0" smtClean="0"/>
              <a:t>深度合作，真正意义上的打通训练推理一体化，你的模型上一秒在</a:t>
            </a:r>
            <a:r>
              <a:rPr lang="en-US" altLang="zh-CN" dirty="0" smtClean="0"/>
              <a:t>torchintx </a:t>
            </a:r>
            <a:r>
              <a:rPr lang="en-US" altLang="zh-CN" dirty="0" err="1" smtClean="0"/>
              <a:t>finetune</a:t>
            </a:r>
            <a:r>
              <a:rPr lang="zh-CN" altLang="en-US" dirty="0" smtClean="0"/>
              <a:t>结束，下一秒就可以在</a:t>
            </a:r>
            <a:r>
              <a:rPr lang="en-US" altLang="zh-CN" dirty="0" smtClean="0"/>
              <a:t>onnxinfer</a:t>
            </a:r>
            <a:r>
              <a:rPr lang="zh-CN" altLang="en-US" dirty="0" smtClean="0"/>
              <a:t>上落地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对于研究人员，不会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没问题，我们提供简单易用的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接口，对于引擎人员，我们还提供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接口，方便引擎集成使用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支持多线程，自动拼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，自动代码融合优化，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我们也承诺，</a:t>
            </a:r>
            <a:r>
              <a:rPr lang="en-US" altLang="zh-CN" dirty="0" smtClean="0"/>
              <a:t>90%</a:t>
            </a:r>
            <a:r>
              <a:rPr lang="zh-CN" altLang="en-US" dirty="0" smtClean="0"/>
              <a:t>的模型将会实现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小时内上线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76A3-9EA4-4335-90FB-6697193D5E5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069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76A3-9EA4-4335-90FB-6697193D5E5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202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76A3-9EA4-4335-90FB-6697193D5E5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05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默认不添加是</a:t>
            </a:r>
            <a:r>
              <a:rPr lang="en-US" altLang="zh-CN" dirty="0" smtClean="0"/>
              <a:t>cpu provider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76A3-9EA4-4335-90FB-6697193D5E5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532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76A3-9EA4-4335-90FB-6697193D5E5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394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1314"/>
            <a:ext cx="12193057" cy="68606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F8BF-4A38-4B43-B521-93729E85310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74A1-01E0-476C-88E5-83D3938E61E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82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573"/>
            <a:ext cx="12192000" cy="6857431"/>
            <a:chOff x="0" y="0"/>
            <a:chExt cx="9144000" cy="5143073"/>
          </a:xfrm>
        </p:grpSpPr>
        <p:pic>
          <p:nvPicPr>
            <p:cNvPr id="12" name="图片 11" descr="PPT-02.jp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07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242247"/>
                </a:clrFrom>
                <a:clrTo>
                  <a:srgbClr val="242247">
                    <a:alpha val="0"/>
                  </a:srgbClr>
                </a:clrTo>
              </a:clrChange>
              <a:duotone>
                <a:prstClr val="black"/>
                <a:schemeClr val="tx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429500" y="136615"/>
              <a:ext cx="1600200" cy="349159"/>
            </a:xfrm>
            <a:prstGeom prst="rect">
              <a:avLst/>
            </a:prstGeom>
            <a:solidFill>
              <a:srgbClr val="242247"/>
            </a:solidFill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第二级</a:t>
            </a:r>
          </a:p>
          <a:p>
            <a:pPr lvl="2"/>
            <a:r>
              <a:rPr kumimoji="1" lang="zh-CN" altLang="en-US" dirty="0" smtClean="0"/>
              <a:t>第三级</a:t>
            </a:r>
          </a:p>
          <a:p>
            <a:pPr lvl="3"/>
            <a:r>
              <a:rPr kumimoji="1" lang="zh-CN" altLang="en-US" dirty="0" smtClean="0"/>
              <a:t>第四级</a:t>
            </a:r>
          </a:p>
          <a:p>
            <a:pPr lvl="4"/>
            <a:r>
              <a:rPr kumimoji="1" lang="zh-CN" altLang="en-US" dirty="0" smtClean="0"/>
              <a:t>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F8BF-4A38-4B43-B521-93729E85310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74A1-01E0-476C-88E5-83D3938E61E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336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F8BF-4A38-4B43-B521-93729E85310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74A1-01E0-476C-88E5-83D3938E61E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81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8F8BF-4A38-4B43-B521-93729E85310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174A1-01E0-476C-88E5-83D3938E61E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88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3355" indent="-286166" algn="l" defTabSz="457189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it-in.iflytek.com/RS_NEXTG-Group/onnxinf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3849" y="1868977"/>
            <a:ext cx="9745055" cy="1835515"/>
          </a:xfrm>
        </p:spPr>
        <p:txBody>
          <a:bodyPr>
            <a:noAutofit/>
          </a:bodyPr>
          <a:lstStyle/>
          <a:p>
            <a:pPr algn="ctr"/>
            <a:r>
              <a:rPr lang="en-US" altLang="zh-CN" sz="6000" b="1" dirty="0" smtClean="0"/>
              <a:t>OnnxInfer</a:t>
            </a:r>
            <a:endParaRPr lang="zh-CN" altLang="en-US" sz="60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531927" y="5320145"/>
            <a:ext cx="2108738" cy="919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 smtClean="0"/>
              <a:t>    姚文军</a:t>
            </a:r>
            <a:endParaRPr lang="en-US" altLang="zh-CN" sz="1800" dirty="0" smtClean="0"/>
          </a:p>
          <a:p>
            <a:r>
              <a:rPr lang="en-US" altLang="zh-CN" sz="1800" dirty="0" smtClean="0"/>
              <a:t>2021.3.29</a:t>
            </a:r>
            <a:endParaRPr lang="zh-CN" altLang="en-US" sz="1800" dirty="0"/>
          </a:p>
        </p:txBody>
      </p:sp>
      <p:sp>
        <p:nvSpPr>
          <p:cNvPr id="3" name="矩形 2"/>
          <p:cNvSpPr/>
          <p:nvPr/>
        </p:nvSpPr>
        <p:spPr>
          <a:xfrm>
            <a:off x="3707361" y="3870747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C000"/>
                </a:solidFill>
              </a:rPr>
              <a:t>与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原型</a:t>
            </a:r>
            <a:r>
              <a:rPr lang="zh-CN" altLang="en-US" sz="2800" b="1" dirty="0">
                <a:solidFill>
                  <a:srgbClr val="FFC000"/>
                </a:solidFill>
              </a:rPr>
              <a:t>一致的高效推理引擎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44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解决你烦恼的神器</a:t>
            </a:r>
            <a:r>
              <a:rPr lang="en-US" altLang="zh-CN" dirty="0" smtClean="0"/>
              <a:t>-OnnxInfer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147088" y="3276802"/>
            <a:ext cx="979286" cy="79675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高效的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75733" y="3276802"/>
            <a:ext cx="951587" cy="7967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准确的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112093" y="3276802"/>
            <a:ext cx="950222" cy="79675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易</a:t>
            </a:r>
            <a:r>
              <a:rPr lang="zh-CN" altLang="en-US" dirty="0" smtClean="0">
                <a:solidFill>
                  <a:schemeClr val="tx1"/>
                </a:solidFill>
              </a:rPr>
              <a:t>用的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653152" y="3276802"/>
            <a:ext cx="1695984" cy="79675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可快速上线的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9433908" y="3276802"/>
            <a:ext cx="1676402" cy="7967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推理引擎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211147" y="3276802"/>
            <a:ext cx="954032" cy="7967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安全的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249952" y="3276803"/>
            <a:ext cx="2318427" cy="79675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支持多平台多设备的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圆角矩形标注 37"/>
          <p:cNvSpPr/>
          <p:nvPr/>
        </p:nvSpPr>
        <p:spPr>
          <a:xfrm flipH="1">
            <a:off x="179501" y="1980190"/>
            <a:ext cx="1800000" cy="1108180"/>
          </a:xfrm>
          <a:prstGeom prst="wedgeRoundRect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严格与原型保持一致，精确的每一个</a:t>
            </a:r>
            <a:r>
              <a:rPr lang="en-US" altLang="zh-CN" dirty="0" smtClean="0">
                <a:solidFill>
                  <a:schemeClr val="tx1"/>
                </a:solidFill>
              </a:rPr>
              <a:t>bit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圆角矩形标注 39"/>
          <p:cNvSpPr/>
          <p:nvPr/>
        </p:nvSpPr>
        <p:spPr>
          <a:xfrm flipH="1">
            <a:off x="2269703" y="1980190"/>
            <a:ext cx="1800000" cy="1108180"/>
          </a:xfrm>
          <a:prstGeom prst="wedgeRoundRect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支持自动拼</a:t>
            </a:r>
            <a:r>
              <a:rPr lang="en-US" altLang="zh-CN" dirty="0" smtClean="0">
                <a:solidFill>
                  <a:schemeClr val="tx1"/>
                </a:solidFill>
              </a:rPr>
              <a:t>batch</a:t>
            </a:r>
            <a:r>
              <a:rPr lang="zh-CN" altLang="en-US" dirty="0" smtClean="0">
                <a:solidFill>
                  <a:schemeClr val="tx1"/>
                </a:solidFill>
              </a:rPr>
              <a:t>，支持多线程执行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圆角矩形标注 43"/>
          <p:cNvSpPr/>
          <p:nvPr/>
        </p:nvSpPr>
        <p:spPr>
          <a:xfrm flipH="1">
            <a:off x="4359904" y="1986245"/>
            <a:ext cx="2746557" cy="1108180"/>
          </a:xfrm>
          <a:prstGeom prst="wedgeRoundRectCallo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en-US" altLang="zh-CN" dirty="0" smtClean="0">
                <a:solidFill>
                  <a:schemeClr val="tx1"/>
                </a:solidFill>
              </a:rPr>
              <a:t>Window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Linux</a:t>
            </a:r>
            <a:r>
              <a:rPr lang="zh-CN" altLang="en-US" dirty="0" smtClean="0">
                <a:solidFill>
                  <a:schemeClr val="tx1"/>
                </a:solidFill>
              </a:rPr>
              <a:t>，支持</a:t>
            </a:r>
            <a:r>
              <a:rPr lang="en-US" altLang="zh-CN" dirty="0" smtClean="0">
                <a:solidFill>
                  <a:schemeClr val="tx1"/>
                </a:solidFill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GPU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Arm-CPU</a:t>
            </a:r>
            <a:r>
              <a:rPr lang="zh-CN" altLang="en-US" dirty="0" smtClean="0">
                <a:solidFill>
                  <a:schemeClr val="tx1"/>
                </a:solidFill>
              </a:rPr>
              <a:t>以及国产平台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61862" y="4317121"/>
            <a:ext cx="1885226" cy="1212135"/>
            <a:chOff x="1261862" y="4317121"/>
            <a:chExt cx="1885226" cy="1212135"/>
          </a:xfrm>
        </p:grpSpPr>
        <p:sp>
          <p:nvSpPr>
            <p:cNvPr id="39" name="圆角矩形标注 38"/>
            <p:cNvSpPr/>
            <p:nvPr/>
          </p:nvSpPr>
          <p:spPr>
            <a:xfrm flipH="1" flipV="1">
              <a:off x="1261862" y="4317121"/>
              <a:ext cx="1800000" cy="1212135"/>
            </a:xfrm>
            <a:prstGeom prst="wedgeRoundRectCallou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55223" y="4461521"/>
              <a:ext cx="16918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python</a:t>
              </a:r>
            </a:p>
            <a:p>
              <a:r>
                <a:rPr kumimoji="1" lang="en-US" altLang="zh-CN" sz="2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kumimoji="1" lang="en-US" altLang="zh-CN" sz="2400" dirty="0" err="1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c++</a:t>
              </a:r>
              <a:r>
                <a:rPr kumimoji="1" lang="zh-CN" altLang="en-US" sz="2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接口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169171" y="4317119"/>
            <a:ext cx="1800000" cy="1212135"/>
            <a:chOff x="4037300" y="4317120"/>
            <a:chExt cx="1800000" cy="1212135"/>
          </a:xfrm>
        </p:grpSpPr>
        <p:sp>
          <p:nvSpPr>
            <p:cNvPr id="18" name="圆角矩形标注 17"/>
            <p:cNvSpPr/>
            <p:nvPr/>
          </p:nvSpPr>
          <p:spPr>
            <a:xfrm flipV="1">
              <a:off x="4037300" y="4317120"/>
              <a:ext cx="1800000" cy="1212135"/>
            </a:xfrm>
            <a:prstGeom prst="wedgeRoundRectCallou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170754" y="4461522"/>
              <a:ext cx="16665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提供模型加密</a:t>
              </a:r>
              <a:endParaRPr kumimoji="1"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kumimoji="1" lang="zh-CN" altLang="en-US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以及</a:t>
              </a:r>
              <a:r>
                <a:rPr kumimoji="1" lang="en-US" altLang="zh-CN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python</a:t>
              </a:r>
              <a:r>
                <a:rPr kumimoji="1" lang="zh-CN" altLang="en-US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代</a:t>
              </a:r>
              <a:endParaRPr kumimoji="1"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kumimoji="1" lang="en-US" altLang="zh-CN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kumimoji="1" lang="en-US" altLang="zh-CN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</a:t>
              </a:r>
              <a:r>
                <a:rPr kumimoji="1" lang="zh-CN" altLang="en-US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码加密</a:t>
              </a:r>
              <a:endParaRPr kumimoji="1"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052377" y="4317119"/>
            <a:ext cx="1862305" cy="1212135"/>
            <a:chOff x="6685414" y="4317119"/>
            <a:chExt cx="1862305" cy="1212135"/>
          </a:xfrm>
        </p:grpSpPr>
        <p:sp>
          <p:nvSpPr>
            <p:cNvPr id="43" name="圆角矩形标注 42"/>
            <p:cNvSpPr/>
            <p:nvPr/>
          </p:nvSpPr>
          <p:spPr>
            <a:xfrm flipH="1" flipV="1">
              <a:off x="6685414" y="4317119"/>
              <a:ext cx="1862305" cy="1212135"/>
            </a:xfrm>
            <a:prstGeom prst="wedgeRoundRectCallou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727990" y="4557413"/>
              <a:ext cx="18197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模型导出</a:t>
              </a:r>
              <a:r>
                <a:rPr kumimoji="1" lang="en-US" altLang="zh-CN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ONNX</a:t>
              </a:r>
            </a:p>
            <a:p>
              <a:r>
                <a:rPr kumimoji="1" lang="zh-CN" altLang="en-US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后，即可上线</a:t>
              </a:r>
              <a:endParaRPr kumimoji="1"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7873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3" grpId="0" animBg="1"/>
      <p:bldP spid="38" grpId="0" animBg="1"/>
      <p:bldP spid="40" grpId="0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OnnxInfer-</a:t>
            </a:r>
            <a:r>
              <a:rPr lang="zh-CN" altLang="en-US" dirty="0" smtClean="0"/>
              <a:t>简单易用（安装）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1502610" y="2791327"/>
            <a:ext cx="2058737" cy="2737852"/>
            <a:chOff x="1502610" y="2791327"/>
            <a:chExt cx="2058737" cy="2737852"/>
          </a:xfrm>
        </p:grpSpPr>
        <p:sp>
          <p:nvSpPr>
            <p:cNvPr id="4" name="圆角矩形 3"/>
            <p:cNvSpPr/>
            <p:nvPr/>
          </p:nvSpPr>
          <p:spPr>
            <a:xfrm>
              <a:off x="1502610" y="2791327"/>
              <a:ext cx="2058737" cy="55612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s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h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build.sh -cpu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502610" y="3518569"/>
              <a:ext cx="2058737" cy="55612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s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h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build.sh -gpu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502610" y="4245811"/>
              <a:ext cx="2058737" cy="55612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s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h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build.sh -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trt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502610" y="4973053"/>
              <a:ext cx="2058737" cy="55612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s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h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build.sh -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mlu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483768" y="2791327"/>
            <a:ext cx="2638927" cy="2737852"/>
            <a:chOff x="4483768" y="2791327"/>
            <a:chExt cx="2638927" cy="2737852"/>
          </a:xfrm>
        </p:grpSpPr>
        <p:sp>
          <p:nvSpPr>
            <p:cNvPr id="20" name="圆角矩形 19"/>
            <p:cNvSpPr/>
            <p:nvPr/>
          </p:nvSpPr>
          <p:spPr>
            <a:xfrm>
              <a:off x="4483768" y="2791327"/>
              <a:ext cx="2638927" cy="55612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仅支持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cpu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4483768" y="3518569"/>
              <a:ext cx="2638927" cy="55612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支持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cpu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gpu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4483768" y="4245811"/>
              <a:ext cx="2638927" cy="55612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支持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cpu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gpu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trt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4483768" y="4973053"/>
              <a:ext cx="2638927" cy="55612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支持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cpu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mlu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10245" y="1854018"/>
            <a:ext cx="92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chemeClr val="accent6"/>
                </a:solidFill>
              </a:rPr>
              <a:t>g</a:t>
            </a:r>
            <a:r>
              <a:rPr lang="en-US" altLang="zh-CN" sz="2400" dirty="0" err="1" smtClean="0">
                <a:solidFill>
                  <a:schemeClr val="accent6"/>
                </a:solidFill>
              </a:rPr>
              <a:t>it</a:t>
            </a:r>
            <a:r>
              <a:rPr lang="en-US" altLang="zh-CN" sz="2400" dirty="0" smtClean="0">
                <a:solidFill>
                  <a:schemeClr val="accent6"/>
                </a:solidFill>
              </a:rPr>
              <a:t> clone </a:t>
            </a:r>
            <a:r>
              <a:rPr lang="en-US" altLang="zh-CN" sz="2400" dirty="0" smtClean="0">
                <a:solidFill>
                  <a:schemeClr val="accent6"/>
                </a:solidFill>
                <a:hlinkClick r:id="rId3"/>
              </a:rPr>
              <a:t>http</a:t>
            </a:r>
            <a:r>
              <a:rPr lang="en-US" altLang="zh-CN" sz="2400" dirty="0">
                <a:solidFill>
                  <a:schemeClr val="accent6"/>
                </a:solidFill>
                <a:hlinkClick r:id="rId3"/>
              </a:rPr>
              <a:t>://</a:t>
            </a:r>
            <a:r>
              <a:rPr lang="en-US" altLang="zh-CN" sz="2400" dirty="0" smtClean="0">
                <a:solidFill>
                  <a:schemeClr val="accent6"/>
                </a:solidFill>
                <a:hlinkClick r:id="rId3"/>
              </a:rPr>
              <a:t>git-in.iflytek.com/RS_NEXTG-Group/onnxinfer</a:t>
            </a:r>
            <a:endParaRPr lang="en-US" altLang="zh-CN" sz="2400" dirty="0" smtClean="0">
              <a:solidFill>
                <a:schemeClr val="accent6"/>
              </a:solidFill>
            </a:endParaRPr>
          </a:p>
        </p:txBody>
      </p:sp>
      <p:sp>
        <p:nvSpPr>
          <p:cNvPr id="8" name="横卷形 7"/>
          <p:cNvSpPr/>
          <p:nvPr/>
        </p:nvSpPr>
        <p:spPr>
          <a:xfrm>
            <a:off x="8513010" y="3590758"/>
            <a:ext cx="2705768" cy="1310105"/>
          </a:xfrm>
          <a:prstGeom prst="horizont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</a:rPr>
              <a:t>ip install onnxinfer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845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OnnxInfer-</a:t>
            </a:r>
            <a:r>
              <a:rPr lang="zh-CN" altLang="en-US" dirty="0" smtClean="0"/>
              <a:t>简单易用（运行）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548" y="1963705"/>
            <a:ext cx="9790904" cy="375937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345052" y="3311533"/>
            <a:ext cx="9326881" cy="523220"/>
            <a:chOff x="1345052" y="3311533"/>
            <a:chExt cx="9326881" cy="523220"/>
          </a:xfrm>
        </p:grpSpPr>
        <p:sp>
          <p:nvSpPr>
            <p:cNvPr id="13" name="圆角矩形 12"/>
            <p:cNvSpPr/>
            <p:nvPr/>
          </p:nvSpPr>
          <p:spPr>
            <a:xfrm>
              <a:off x="1345052" y="3380334"/>
              <a:ext cx="7509878" cy="42475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050976" y="3311533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创建会话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345052" y="3864417"/>
            <a:ext cx="9326881" cy="766575"/>
            <a:chOff x="1345052" y="3864417"/>
            <a:chExt cx="9326881" cy="766575"/>
          </a:xfrm>
        </p:grpSpPr>
        <p:sp>
          <p:nvSpPr>
            <p:cNvPr id="28" name="圆角矩形 27"/>
            <p:cNvSpPr/>
            <p:nvPr/>
          </p:nvSpPr>
          <p:spPr>
            <a:xfrm>
              <a:off x="1345052" y="3864417"/>
              <a:ext cx="9326881" cy="76657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050976" y="4107772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构造输入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345052" y="4690321"/>
            <a:ext cx="9326881" cy="766575"/>
            <a:chOff x="1345052" y="4690321"/>
            <a:chExt cx="9326881" cy="766575"/>
          </a:xfrm>
        </p:grpSpPr>
        <p:sp>
          <p:nvSpPr>
            <p:cNvPr id="29" name="圆角矩形 28"/>
            <p:cNvSpPr/>
            <p:nvPr/>
          </p:nvSpPr>
          <p:spPr>
            <a:xfrm>
              <a:off x="1345052" y="4690321"/>
              <a:ext cx="5592590" cy="76657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332831" y="4874347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执行获取结果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1724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OnnxInfer-</a:t>
            </a:r>
            <a:r>
              <a:rPr lang="zh-CN" altLang="en-US" dirty="0" smtClean="0"/>
              <a:t>简单易用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59" y="1702403"/>
            <a:ext cx="10694681" cy="4550024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861220" y="3118652"/>
            <a:ext cx="10038912" cy="8587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31145" y="311865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选择执行设备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8048159" y="1503463"/>
            <a:ext cx="3342480" cy="172170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/>
              <a:t>CPUExecutionProvider</a:t>
            </a:r>
            <a:endParaRPr lang="en-US" altLang="zh-CN" dirty="0" smtClean="0"/>
          </a:p>
          <a:p>
            <a:r>
              <a:rPr lang="en-US" altLang="zh-CN" dirty="0" err="1" smtClean="0"/>
              <a:t>CUDAExecutionProvider</a:t>
            </a:r>
            <a:endParaRPr lang="en-US" altLang="zh-CN" dirty="0" smtClean="0"/>
          </a:p>
          <a:p>
            <a:r>
              <a:rPr lang="en-US" altLang="zh-CN" dirty="0" err="1"/>
              <a:t>TensorRTExecutionProvider</a:t>
            </a:r>
            <a:endParaRPr lang="en-US" altLang="zh-CN" dirty="0" smtClean="0"/>
          </a:p>
          <a:p>
            <a:r>
              <a:rPr lang="en-US" altLang="zh-CN" dirty="0" err="1"/>
              <a:t>MLUExecutionProvider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475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9003782" y="3051673"/>
            <a:ext cx="1952460" cy="9224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OnnxRuntime</a:t>
            </a:r>
            <a:r>
              <a:rPr lang="zh-CN" altLang="en-US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92364" y="1469020"/>
            <a:ext cx="11067715" cy="4053640"/>
          </a:xfrm>
          <a:prstGeom prst="round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OnnxInfer</a:t>
            </a:r>
          </a:p>
          <a:p>
            <a:pPr algn="ctr"/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658349" y="2689901"/>
            <a:ext cx="2104190" cy="4250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Python</a:t>
            </a:r>
            <a:r>
              <a:rPr lang="zh-CN" altLang="en-US" sz="1600" dirty="0" smtClean="0">
                <a:solidFill>
                  <a:schemeClr val="tx1"/>
                </a:solidFill>
              </a:rPr>
              <a:t>预处理模块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右大括号 6"/>
          <p:cNvSpPr/>
          <p:nvPr/>
        </p:nvSpPr>
        <p:spPr>
          <a:xfrm rot="16200000">
            <a:off x="2520776" y="1643888"/>
            <a:ext cx="427789" cy="366825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39124" y="3841120"/>
            <a:ext cx="661236" cy="75858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动态</a:t>
            </a:r>
            <a:r>
              <a:rPr lang="en-US" altLang="zh-CN" sz="1100" dirty="0" smtClean="0">
                <a:solidFill>
                  <a:schemeClr val="tx1"/>
                </a:solidFill>
              </a:rPr>
              <a:t>shape</a:t>
            </a:r>
            <a:r>
              <a:rPr lang="zh-CN" altLang="en-US" sz="1100" dirty="0" smtClean="0">
                <a:solidFill>
                  <a:schemeClr val="tx1"/>
                </a:solidFill>
              </a:rPr>
              <a:t>融合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81893" y="3827433"/>
            <a:ext cx="511683" cy="7722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Op</a:t>
            </a:r>
            <a:r>
              <a:rPr lang="zh-CN" altLang="en-US" sz="1100" dirty="0" smtClean="0">
                <a:solidFill>
                  <a:schemeClr val="tx1"/>
                </a:solidFill>
              </a:rPr>
              <a:t>自动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拆解</a:t>
            </a:r>
          </a:p>
        </p:txBody>
      </p:sp>
      <p:sp>
        <p:nvSpPr>
          <p:cNvPr id="10" name="矩形 9"/>
          <p:cNvSpPr/>
          <p:nvPr/>
        </p:nvSpPr>
        <p:spPr>
          <a:xfrm>
            <a:off x="2102194" y="3841120"/>
            <a:ext cx="628983" cy="7585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Op</a:t>
            </a:r>
            <a:r>
              <a:rPr lang="zh-CN" altLang="en-US" sz="1100" dirty="0" smtClean="0">
                <a:solidFill>
                  <a:schemeClr val="tx1"/>
                </a:solidFill>
              </a:rPr>
              <a:t>自动融合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97659" y="3841120"/>
            <a:ext cx="530722" cy="75858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Aten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算子解析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4876122" y="3564021"/>
            <a:ext cx="625639" cy="30191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9052578" y="4086385"/>
            <a:ext cx="1903663" cy="7245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自定义算子库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768675" y="3902357"/>
            <a:ext cx="1681238" cy="116740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Batch-Builder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200" dirty="0" smtClean="0">
                <a:solidFill>
                  <a:schemeClr val="tx1"/>
                </a:solidFill>
              </a:rPr>
              <a:t>C++/python</a:t>
            </a:r>
            <a:r>
              <a:rPr lang="zh-CN" altLang="en-US" sz="1200" dirty="0" smtClean="0">
                <a:solidFill>
                  <a:schemeClr val="tx1"/>
                </a:solidFill>
              </a:rPr>
              <a:t>接口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860074" y="2776284"/>
            <a:ext cx="2320758" cy="2248568"/>
          </a:xfrm>
          <a:prstGeom prst="round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7929425" y="3598651"/>
            <a:ext cx="758646" cy="3019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5793638" y="2819622"/>
            <a:ext cx="1631312" cy="88899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Python</a:t>
            </a:r>
            <a:r>
              <a:rPr lang="zh-CN" altLang="en-US" sz="1600" dirty="0" smtClean="0">
                <a:solidFill>
                  <a:schemeClr val="tx1"/>
                </a:solidFill>
              </a:rPr>
              <a:t>接口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21649" y="3827433"/>
            <a:ext cx="610607" cy="7722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</a:rPr>
              <a:t>hape</a:t>
            </a:r>
            <a:r>
              <a:rPr lang="zh-CN" altLang="en-US" sz="1100" dirty="0" smtClean="0">
                <a:solidFill>
                  <a:schemeClr val="tx1"/>
                </a:solidFill>
              </a:rPr>
              <a:t>自动推导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40874" y="3802364"/>
            <a:ext cx="554445" cy="79734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类型自动推导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530514" y="2374896"/>
            <a:ext cx="2226908" cy="3051345"/>
          </a:xfrm>
          <a:prstGeom prst="round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09600" y="2261263"/>
            <a:ext cx="4201689" cy="3051345"/>
          </a:xfrm>
          <a:prstGeom prst="round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347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OnnxInfer-</a:t>
            </a:r>
            <a:r>
              <a:rPr lang="en-US" altLang="zh-CN" dirty="0" err="1" smtClean="0"/>
              <a:t>OPList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011390" y="2145457"/>
            <a:ext cx="3906974" cy="71149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覆盖</a:t>
            </a:r>
            <a:r>
              <a:rPr lang="en-US" altLang="zh-CN" dirty="0">
                <a:solidFill>
                  <a:schemeClr val="tx1"/>
                </a:solidFill>
              </a:rPr>
              <a:t>onnxruntime</a:t>
            </a:r>
            <a:r>
              <a:rPr lang="zh-CN" altLang="en-US" dirty="0">
                <a:solidFill>
                  <a:schemeClr val="tx1"/>
                </a:solidFill>
              </a:rPr>
              <a:t>所有标准</a:t>
            </a:r>
            <a:r>
              <a:rPr lang="en-US" altLang="zh-CN" dirty="0">
                <a:solidFill>
                  <a:schemeClr val="tx1"/>
                </a:solidFill>
              </a:rPr>
              <a:t>op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11389" y="4032596"/>
            <a:ext cx="3906975" cy="71149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工程委员会自定义</a:t>
            </a:r>
            <a:r>
              <a:rPr lang="en-US" altLang="zh-CN" dirty="0" smtClean="0">
                <a:solidFill>
                  <a:schemeClr val="tx1"/>
                </a:solidFill>
              </a:rPr>
              <a:t>OP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011391" y="3060212"/>
            <a:ext cx="3906974" cy="76912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覆盖</a:t>
            </a:r>
            <a:r>
              <a:rPr lang="en-US" altLang="zh-CN" dirty="0">
                <a:solidFill>
                  <a:schemeClr val="tx1"/>
                </a:solidFill>
              </a:rPr>
              <a:t>torchintx</a:t>
            </a:r>
            <a:r>
              <a:rPr lang="zh-CN" altLang="en-US" dirty="0">
                <a:solidFill>
                  <a:schemeClr val="tx1"/>
                </a:solidFill>
              </a:rPr>
              <a:t>所有量化</a:t>
            </a:r>
            <a:r>
              <a:rPr lang="en-US" altLang="zh-CN" dirty="0">
                <a:solidFill>
                  <a:schemeClr val="tx1"/>
                </a:solidFill>
              </a:rPr>
              <a:t>op 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174" y="1310946"/>
            <a:ext cx="6153466" cy="4534133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6834909" y="2084859"/>
            <a:ext cx="4850731" cy="914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6"/>
                </a:solidFill>
              </a:rPr>
              <a:t>更多算子介绍说明，请在内网</a:t>
            </a:r>
            <a:r>
              <a:rPr lang="en-US" altLang="zh-CN" dirty="0" err="1" smtClean="0">
                <a:solidFill>
                  <a:schemeClr val="accent6"/>
                </a:solidFill>
              </a:rPr>
              <a:t>git</a:t>
            </a:r>
            <a:r>
              <a:rPr lang="zh-CN" altLang="en-US" dirty="0" smtClean="0">
                <a:solidFill>
                  <a:schemeClr val="accent6"/>
                </a:solidFill>
              </a:rPr>
              <a:t>仓库查看</a:t>
            </a:r>
            <a:endParaRPr lang="en-US" altLang="zh-CN" dirty="0" smtClean="0">
              <a:solidFill>
                <a:schemeClr val="accent6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accent6"/>
                </a:solidFill>
              </a:rPr>
              <a:t>http://git-in.iflytek.com/RS_NEXTG-Group/onnxinfer/blob/master/docs/onnx_infer_Operators.md</a:t>
            </a:r>
            <a:endParaRPr lang="zh-CN" alt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124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OnnxInfer-</a:t>
            </a:r>
            <a:r>
              <a:rPr lang="zh-CN" altLang="en-US" smtClean="0"/>
              <a:t>多平台多语言支持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2062036" y="3791591"/>
            <a:ext cx="1700302" cy="71149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en-US" altLang="zh-CN" dirty="0" smtClean="0">
                <a:solidFill>
                  <a:schemeClr val="tx1"/>
                </a:solidFill>
              </a:rPr>
              <a:t>x86-CPU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108168" y="1811272"/>
            <a:ext cx="1532909" cy="71149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en-US" altLang="zh-CN" dirty="0" smtClean="0">
                <a:solidFill>
                  <a:schemeClr val="tx1"/>
                </a:solidFill>
              </a:rPr>
              <a:t>python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218935" y="1811272"/>
            <a:ext cx="1692855" cy="71149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en-US" altLang="zh-CN" dirty="0" err="1" smtClean="0">
                <a:solidFill>
                  <a:schemeClr val="tx1"/>
                </a:solidFill>
              </a:rPr>
              <a:t>c</a:t>
            </a:r>
            <a:r>
              <a:rPr lang="en-US" altLang="zh-CN" dirty="0" err="1">
                <a:solidFill>
                  <a:schemeClr val="tx1"/>
                </a:solidFill>
              </a:rPr>
              <a:t>++</a:t>
            </a:r>
            <a:r>
              <a:rPr lang="zh-CN" altLang="en-US" dirty="0" smtClean="0">
                <a:solidFill>
                  <a:schemeClr val="tx1"/>
                </a:solidFill>
              </a:rPr>
              <a:t>接口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737153" y="2842698"/>
            <a:ext cx="2780670" cy="71149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en-US" altLang="zh-CN" dirty="0" smtClean="0">
                <a:solidFill>
                  <a:schemeClr val="tx1"/>
                </a:solidFill>
              </a:rPr>
              <a:t>pytorch tensor</a:t>
            </a:r>
            <a:r>
              <a:rPr lang="zh-CN" altLang="en-US" dirty="0" smtClean="0">
                <a:solidFill>
                  <a:schemeClr val="tx1"/>
                </a:solidFill>
              </a:rPr>
              <a:t>输入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649347" y="2842698"/>
            <a:ext cx="3130919" cy="71149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en-US" altLang="zh-CN" dirty="0" err="1" smtClean="0">
                <a:solidFill>
                  <a:schemeClr val="tx1"/>
                </a:solidFill>
              </a:rPr>
              <a:t>tensorflow</a:t>
            </a:r>
            <a:r>
              <a:rPr lang="en-US" altLang="zh-CN" dirty="0" smtClean="0">
                <a:solidFill>
                  <a:schemeClr val="tx1"/>
                </a:solidFill>
              </a:rPr>
              <a:t> tensor</a:t>
            </a:r>
            <a:r>
              <a:rPr lang="zh-CN" altLang="en-US" dirty="0" smtClean="0">
                <a:solidFill>
                  <a:schemeClr val="tx1"/>
                </a:solidFill>
              </a:rPr>
              <a:t>输入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911790" y="2842698"/>
            <a:ext cx="2701641" cy="71149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en-US" altLang="zh-CN" dirty="0" err="1">
                <a:solidFill>
                  <a:schemeClr val="tx1"/>
                </a:solidFill>
              </a:rPr>
              <a:t>numpy</a:t>
            </a:r>
            <a:r>
              <a:rPr lang="en-US" altLang="zh-CN" dirty="0" smtClean="0">
                <a:solidFill>
                  <a:schemeClr val="tx1"/>
                </a:solidFill>
              </a:rPr>
              <a:t> tensor</a:t>
            </a:r>
            <a:r>
              <a:rPr lang="zh-CN" altLang="en-US" dirty="0" smtClean="0">
                <a:solidFill>
                  <a:schemeClr val="tx1"/>
                </a:solidFill>
              </a:rPr>
              <a:t>输入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260709" y="4740484"/>
            <a:ext cx="2242131" cy="71149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en-US" altLang="zh-CN" dirty="0" smtClean="0">
                <a:solidFill>
                  <a:schemeClr val="tx1"/>
                </a:solidFill>
              </a:rPr>
              <a:t>Windows</a:t>
            </a:r>
            <a:r>
              <a:rPr lang="zh-CN" altLang="en-US" dirty="0" smtClean="0">
                <a:solidFill>
                  <a:schemeClr val="tx1"/>
                </a:solidFill>
              </a:rPr>
              <a:t>平台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521818" y="4740484"/>
            <a:ext cx="1773429" cy="71149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en-US" altLang="zh-CN" dirty="0" smtClean="0">
                <a:solidFill>
                  <a:schemeClr val="tx1"/>
                </a:solidFill>
              </a:rPr>
              <a:t>Linux</a:t>
            </a:r>
            <a:r>
              <a:rPr lang="zh-CN" altLang="en-US" dirty="0">
                <a:solidFill>
                  <a:schemeClr val="tx1"/>
                </a:solidFill>
              </a:rPr>
              <a:t>平台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4029530" y="3791591"/>
            <a:ext cx="2030981" cy="71149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en-US" altLang="zh-CN" dirty="0" err="1" smtClean="0">
                <a:solidFill>
                  <a:schemeClr val="tx1"/>
                </a:solidFill>
              </a:rPr>
              <a:t>Nvidia</a:t>
            </a:r>
            <a:r>
              <a:rPr lang="en-US" altLang="zh-CN" dirty="0" smtClean="0">
                <a:solidFill>
                  <a:schemeClr val="tx1"/>
                </a:solidFill>
              </a:rPr>
              <a:t>-GPU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389082" y="3781143"/>
            <a:ext cx="1937331" cy="71149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en-US" altLang="zh-CN" dirty="0" smtClean="0">
                <a:solidFill>
                  <a:schemeClr val="tx1"/>
                </a:solidFill>
              </a:rPr>
              <a:t>ARM-CPU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502840" y="3791591"/>
            <a:ext cx="1720430" cy="71149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zh-CN" altLang="en-US" dirty="0">
                <a:solidFill>
                  <a:schemeClr val="tx1"/>
                </a:solidFill>
              </a:rPr>
              <a:t>异构计算</a:t>
            </a:r>
          </a:p>
        </p:txBody>
      </p:sp>
    </p:spTree>
    <p:extLst>
      <p:ext uri="{BB962C8B-B14F-4D97-AF65-F5344CB8AC3E}">
        <p14:creationId xmlns:p14="http://schemas.microsoft.com/office/powerpoint/2010/main" val="711172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OnnxInfer-</a:t>
            </a:r>
            <a:r>
              <a:rPr lang="zh-CN" altLang="en-US" dirty="0" smtClean="0"/>
              <a:t>国产平台支持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9064311" y="1603434"/>
            <a:ext cx="2385948" cy="5118363"/>
            <a:chOff x="8705121" y="1118793"/>
            <a:chExt cx="2385948" cy="511836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5121" y="1118793"/>
              <a:ext cx="2375022" cy="5118363"/>
            </a:xfrm>
            <a:prstGeom prst="rect">
              <a:avLst/>
            </a:prstGeom>
          </p:spPr>
        </p:pic>
        <p:sp>
          <p:nvSpPr>
            <p:cNvPr id="6" name="椭圆 5"/>
            <p:cNvSpPr/>
            <p:nvPr/>
          </p:nvSpPr>
          <p:spPr>
            <a:xfrm>
              <a:off x="9277684" y="1748589"/>
              <a:ext cx="973221" cy="6081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9341853" y="5286810"/>
              <a:ext cx="973221" cy="6081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曲线连接符 17"/>
            <p:cNvCxnSpPr>
              <a:stCxn id="6" idx="6"/>
            </p:cNvCxnSpPr>
            <p:nvPr/>
          </p:nvCxnSpPr>
          <p:spPr>
            <a:xfrm>
              <a:off x="10250905" y="2052686"/>
              <a:ext cx="363621" cy="1792072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曲线连接符 19"/>
            <p:cNvCxnSpPr>
              <a:stCxn id="17" idx="6"/>
            </p:cNvCxnSpPr>
            <p:nvPr/>
          </p:nvCxnSpPr>
          <p:spPr>
            <a:xfrm flipV="1">
              <a:off x="10315074" y="3823368"/>
              <a:ext cx="282939" cy="176753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圆角矩形 20"/>
            <p:cNvSpPr/>
            <p:nvPr/>
          </p:nvSpPr>
          <p:spPr>
            <a:xfrm>
              <a:off x="10104956" y="3625253"/>
              <a:ext cx="986113" cy="35292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</a:rPr>
                <a:t>自动添加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Transpose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991087" y="1603434"/>
            <a:ext cx="3352799" cy="1561467"/>
            <a:chOff x="4003937" y="1605404"/>
            <a:chExt cx="3352799" cy="1561467"/>
          </a:xfrm>
        </p:grpSpPr>
        <p:sp>
          <p:nvSpPr>
            <p:cNvPr id="28" name="下箭头标注 27"/>
            <p:cNvSpPr/>
            <p:nvPr/>
          </p:nvSpPr>
          <p:spPr>
            <a:xfrm>
              <a:off x="4872687" y="1605404"/>
              <a:ext cx="1620128" cy="1561467"/>
            </a:xfrm>
            <a:prstGeom prst="downArrowCallou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左右箭头标注 24"/>
            <p:cNvSpPr/>
            <p:nvPr/>
          </p:nvSpPr>
          <p:spPr>
            <a:xfrm>
              <a:off x="4003937" y="1605404"/>
              <a:ext cx="3352799" cy="1016000"/>
            </a:xfrm>
            <a:prstGeom prst="leftRightArrowCallou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国产平台推理存在的问题</a:t>
              </a:r>
              <a:endParaRPr lang="zh-CN" altLang="en-US" dirty="0"/>
            </a:p>
          </p:txBody>
        </p:sp>
      </p:grpSp>
      <p:sp>
        <p:nvSpPr>
          <p:cNvPr id="33" name="竖卷形 32"/>
          <p:cNvSpPr/>
          <p:nvPr/>
        </p:nvSpPr>
        <p:spPr>
          <a:xfrm>
            <a:off x="1247271" y="1549485"/>
            <a:ext cx="1845911" cy="1979624"/>
          </a:xfrm>
          <a:prstGeom prst="vertic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国产平台硬件推理和训练平台一致性问题</a:t>
            </a:r>
            <a:endParaRPr lang="zh-CN" altLang="en-US" dirty="0"/>
          </a:p>
        </p:txBody>
      </p:sp>
      <p:sp>
        <p:nvSpPr>
          <p:cNvPr id="34" name="竖卷形 33"/>
          <p:cNvSpPr/>
          <p:nvPr/>
        </p:nvSpPr>
        <p:spPr>
          <a:xfrm>
            <a:off x="3748990" y="3296545"/>
            <a:ext cx="1836991" cy="1808323"/>
          </a:xfrm>
          <a:prstGeom prst="vertic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部分</a:t>
            </a:r>
            <a:r>
              <a:rPr lang="en-US" altLang="zh-CN" dirty="0"/>
              <a:t>op</a:t>
            </a:r>
            <a:r>
              <a:rPr lang="zh-CN" altLang="en-US" dirty="0"/>
              <a:t>不支持，同时不支持插件开发</a:t>
            </a:r>
          </a:p>
        </p:txBody>
      </p:sp>
      <p:sp>
        <p:nvSpPr>
          <p:cNvPr id="35" name="竖卷形 34"/>
          <p:cNvSpPr/>
          <p:nvPr/>
        </p:nvSpPr>
        <p:spPr>
          <a:xfrm>
            <a:off x="6316118" y="1549485"/>
            <a:ext cx="1873062" cy="1979624"/>
          </a:xfrm>
          <a:prstGeom prst="vertic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多数模型</a:t>
            </a:r>
            <a:r>
              <a:rPr lang="zh-CN" altLang="en-US" dirty="0"/>
              <a:t>格式为</a:t>
            </a:r>
            <a:r>
              <a:rPr lang="en-US" altLang="zh-CN" dirty="0" smtClean="0"/>
              <a:t>NCHW</a:t>
            </a:r>
            <a:r>
              <a:rPr lang="zh-CN" altLang="en-US" dirty="0" smtClean="0"/>
              <a:t>部分</a:t>
            </a:r>
            <a:r>
              <a:rPr lang="zh-CN" altLang="en-US" dirty="0"/>
              <a:t>国产硬件只支持</a:t>
            </a:r>
            <a:r>
              <a:rPr lang="en-US" altLang="zh-CN" dirty="0"/>
              <a:t>NHWC</a:t>
            </a:r>
            <a:r>
              <a:rPr lang="zh-CN" altLang="en-US" dirty="0"/>
              <a:t>格式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1247271" y="3622699"/>
            <a:ext cx="1547004" cy="156268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由</a:t>
            </a:r>
            <a:r>
              <a:rPr lang="en-US" altLang="zh-CN" dirty="0" smtClean="0"/>
              <a:t>torchintx</a:t>
            </a:r>
            <a:r>
              <a:rPr lang="zh-CN" altLang="en-US" dirty="0" smtClean="0"/>
              <a:t>训练端解决</a:t>
            </a:r>
            <a:r>
              <a:rPr lang="en-US" altLang="zh-CN" dirty="0" smtClean="0"/>
              <a:t>OnnxInfer</a:t>
            </a:r>
            <a:r>
              <a:rPr lang="zh-CN" altLang="en-US" dirty="0" smtClean="0"/>
              <a:t>即同步解决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3893983" y="5191778"/>
            <a:ext cx="1547004" cy="15626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采用自动回退机制，不支持</a:t>
            </a:r>
            <a:r>
              <a:rPr lang="en-US" altLang="zh-CN" dirty="0" smtClean="0"/>
              <a:t>op</a:t>
            </a:r>
            <a:r>
              <a:rPr lang="zh-CN" altLang="en-US" dirty="0" smtClean="0"/>
              <a:t>自动回退至</a:t>
            </a:r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479147" y="3622699"/>
            <a:ext cx="1547004" cy="183232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通过策略分析图结构，自动在图中插入最少的</a:t>
            </a:r>
            <a:r>
              <a:rPr lang="en-US" altLang="zh-CN" dirty="0" smtClean="0"/>
              <a:t>Transpose op</a:t>
            </a:r>
            <a:endParaRPr lang="zh-CN" altLang="en-US" dirty="0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762" y="2384167"/>
            <a:ext cx="3907782" cy="321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57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8" grpId="0" animBg="1"/>
      <p:bldP spid="40" grpId="0" animBg="1"/>
      <p:bldP spid="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OnnxInfer-</a:t>
            </a:r>
            <a:r>
              <a:rPr lang="zh-CN" altLang="en-US" dirty="0" smtClean="0"/>
              <a:t>国产平台支持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267889365"/>
              </p:ext>
            </p:extLst>
          </p:nvPr>
        </p:nvGraphicFramePr>
        <p:xfrm>
          <a:off x="1965827" y="124109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9331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OnnxInfer-</a:t>
            </a:r>
            <a:r>
              <a:rPr lang="zh-CN" altLang="en-US" dirty="0" smtClean="0"/>
              <a:t>模型加密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402337" y="2478760"/>
            <a:ext cx="1481587" cy="78272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公网模型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安全问题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流程图: 文档 8"/>
          <p:cNvSpPr/>
          <p:nvPr/>
        </p:nvSpPr>
        <p:spPr>
          <a:xfrm>
            <a:off x="3760909" y="1991537"/>
            <a:ext cx="2592000" cy="1728000"/>
          </a:xfrm>
          <a:prstGeom prst="flowChartDocumen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采用公开模型格式以及开源的框架模型文件很容易被破解</a:t>
            </a:r>
          </a:p>
        </p:txBody>
      </p:sp>
      <p:sp>
        <p:nvSpPr>
          <p:cNvPr id="10" name="流程图: 文档 9"/>
          <p:cNvSpPr/>
          <p:nvPr/>
        </p:nvSpPr>
        <p:spPr>
          <a:xfrm flipH="1">
            <a:off x="6954983" y="1991537"/>
            <a:ext cx="2592000" cy="1728000"/>
          </a:xfrm>
          <a:prstGeom prst="flowChartDocumen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Demo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演示或紧急公关任务需要</a:t>
            </a:r>
            <a:r>
              <a:rPr kumimoji="1"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代码直接上线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3760909" y="4013540"/>
            <a:ext cx="2701896" cy="1728000"/>
            <a:chOff x="2676897" y="4527412"/>
            <a:chExt cx="2701896" cy="1728000"/>
          </a:xfrm>
        </p:grpSpPr>
        <p:sp>
          <p:nvSpPr>
            <p:cNvPr id="15" name="流程图: 文档 14"/>
            <p:cNvSpPr/>
            <p:nvPr/>
          </p:nvSpPr>
          <p:spPr>
            <a:xfrm flipH="1" flipV="1">
              <a:off x="2676897" y="4527412"/>
              <a:ext cx="2592000" cy="1728000"/>
            </a:xfrm>
            <a:prstGeom prst="flowChartDocumen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786793" y="4965753"/>
              <a:ext cx="2592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模型加密：提供加密工具，可将</a:t>
              </a:r>
              <a:r>
                <a:rPr lang="en-US" altLang="zh-CN" dirty="0"/>
                <a:t>onnx</a:t>
              </a:r>
              <a:r>
                <a:rPr lang="zh-CN" altLang="en-US" dirty="0"/>
                <a:t>模型进行加密，保证模型在外网的安全性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954982" y="4013540"/>
            <a:ext cx="2592000" cy="1728000"/>
            <a:chOff x="6954983" y="4734160"/>
            <a:chExt cx="2592000" cy="1728000"/>
          </a:xfrm>
        </p:grpSpPr>
        <p:sp>
          <p:nvSpPr>
            <p:cNvPr id="16" name="流程图: 文档 15"/>
            <p:cNvSpPr/>
            <p:nvPr/>
          </p:nvSpPr>
          <p:spPr>
            <a:xfrm flipV="1">
              <a:off x="6954983" y="4734160"/>
              <a:ext cx="2592000" cy="1728000"/>
            </a:xfrm>
            <a:prstGeom prst="flowChartDocumen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998324" y="5172501"/>
              <a:ext cx="250531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dirty="0" smtClean="0"/>
                <a:t>Python</a:t>
              </a:r>
              <a:r>
                <a:rPr lang="zh-CN" altLang="en-US" dirty="0" smtClean="0"/>
                <a:t>源码加密：通过编译</a:t>
              </a:r>
              <a:r>
                <a:rPr lang="en-US" altLang="zh-CN" dirty="0" smtClean="0"/>
                <a:t>so</a:t>
              </a:r>
              <a:r>
                <a:rPr lang="zh-CN" altLang="en-US" dirty="0" smtClean="0"/>
                <a:t>方式隐藏调用逻辑，保证自研引擎代码的安全性</a:t>
              </a:r>
              <a:endParaRPr lang="zh-CN" altLang="en-US" dirty="0"/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1402336" y="4486176"/>
            <a:ext cx="1481587" cy="78272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加密方案</a:t>
            </a:r>
          </a:p>
        </p:txBody>
      </p:sp>
    </p:spTree>
    <p:extLst>
      <p:ext uri="{BB962C8B-B14F-4D97-AF65-F5344CB8AC3E}">
        <p14:creationId xmlns:p14="http://schemas.microsoft.com/office/powerpoint/2010/main" val="4159587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069724" y="1983346"/>
            <a:ext cx="3593206" cy="77273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ONNX</a:t>
            </a:r>
            <a:r>
              <a:rPr lang="zh-CN" altLang="en-US" sz="2800" dirty="0" smtClean="0">
                <a:solidFill>
                  <a:schemeClr val="tx1"/>
                </a:solidFill>
              </a:rPr>
              <a:t>简介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069724" y="3152643"/>
            <a:ext cx="3593206" cy="76629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OnnxInfer</a:t>
            </a:r>
            <a:r>
              <a:rPr lang="zh-CN" altLang="en-US" sz="2800" dirty="0" smtClean="0">
                <a:solidFill>
                  <a:schemeClr val="tx1"/>
                </a:solidFill>
              </a:rPr>
              <a:t>开发初衷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69724" y="4315498"/>
            <a:ext cx="3593206" cy="76629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OnnxInfer</a:t>
            </a:r>
            <a:r>
              <a:rPr lang="zh-CN" altLang="en-US" sz="2800" dirty="0" smtClean="0">
                <a:solidFill>
                  <a:schemeClr val="tx1"/>
                </a:solidFill>
              </a:rPr>
              <a:t>介绍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07217" y="1983347"/>
            <a:ext cx="875764" cy="77273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</a:rPr>
              <a:t>1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07217" y="3146202"/>
            <a:ext cx="875764" cy="77273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</a:rPr>
              <a:t>2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007217" y="4309057"/>
            <a:ext cx="875764" cy="77273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</a:rPr>
              <a:t>3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899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0000" decel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accel="50000" decel="3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accel="20000" decel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OnnxInfer</a:t>
            </a:r>
            <a:r>
              <a:rPr lang="en-US" altLang="zh-CN" dirty="0" smtClean="0"/>
              <a:t>-</a:t>
            </a:r>
            <a:r>
              <a:rPr lang="zh-CN" altLang="en-US" dirty="0" smtClean="0"/>
              <a:t>高效 调度优化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3812181" y="1991725"/>
            <a:ext cx="1828800" cy="79938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多线程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129057" y="1983838"/>
            <a:ext cx="1828800" cy="79938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多实例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2897781" y="3430552"/>
            <a:ext cx="1828800" cy="79938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多设备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6182342" y="4760846"/>
            <a:ext cx="1828800" cy="79938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CodeFusion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167739" y="3430552"/>
            <a:ext cx="1828800" cy="79938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流式计算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812181" y="4760847"/>
            <a:ext cx="1828800" cy="79938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Batch</a:t>
            </a:r>
            <a:r>
              <a:rPr lang="zh-CN" altLang="en-US" dirty="0" smtClean="0">
                <a:solidFill>
                  <a:schemeClr val="tx1"/>
                </a:solidFill>
              </a:rPr>
              <a:t>调度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381981" y="3430552"/>
            <a:ext cx="1828800" cy="79938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自动补历史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15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645920" y="868680"/>
            <a:ext cx="469900" cy="4699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357120" y="868680"/>
            <a:ext cx="469900" cy="4699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68320" y="868680"/>
            <a:ext cx="469900" cy="4699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779520" y="868680"/>
            <a:ext cx="469900" cy="4699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490720" y="868680"/>
            <a:ext cx="469900" cy="469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201920" y="868680"/>
            <a:ext cx="469900" cy="469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913120" y="868680"/>
            <a:ext cx="469900" cy="469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624320" y="868680"/>
            <a:ext cx="469900" cy="469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335520" y="868680"/>
            <a:ext cx="469900" cy="469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046720" y="868680"/>
            <a:ext cx="469900" cy="469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8757920" y="868680"/>
            <a:ext cx="469900" cy="469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0180320" y="868680"/>
            <a:ext cx="469900" cy="4699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0891520" y="868680"/>
            <a:ext cx="469900" cy="4699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5920" y="1891030"/>
            <a:ext cx="469900" cy="469900"/>
          </a:xfrm>
          <a:prstGeom prst="ellipse">
            <a:avLst/>
          </a:prstGeom>
          <a:noFill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2357120" y="1891030"/>
            <a:ext cx="469900" cy="469900"/>
          </a:xfrm>
          <a:prstGeom prst="ellipse">
            <a:avLst/>
          </a:prstGeom>
          <a:noFill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068320" y="1891030"/>
            <a:ext cx="469900" cy="469900"/>
          </a:xfrm>
          <a:prstGeom prst="ellipse">
            <a:avLst/>
          </a:prstGeom>
          <a:noFill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779520" y="1891030"/>
            <a:ext cx="469900" cy="469900"/>
          </a:xfrm>
          <a:prstGeom prst="ellipse">
            <a:avLst/>
          </a:prstGeom>
          <a:noFill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490720" y="1891030"/>
            <a:ext cx="469900" cy="4699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5201920" y="1891030"/>
            <a:ext cx="469900" cy="4699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913120" y="1891030"/>
            <a:ext cx="469900" cy="4699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624320" y="1891030"/>
            <a:ext cx="469900" cy="4699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7335520" y="1891030"/>
            <a:ext cx="469900" cy="4699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8046720" y="1891030"/>
            <a:ext cx="469900" cy="4699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8757920" y="1891030"/>
            <a:ext cx="469900" cy="4699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0180320" y="1891030"/>
            <a:ext cx="469900" cy="469900"/>
          </a:xfrm>
          <a:prstGeom prst="ellipse">
            <a:avLst/>
          </a:prstGeom>
          <a:noFill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0891520" y="1891030"/>
            <a:ext cx="469900" cy="469900"/>
          </a:xfrm>
          <a:prstGeom prst="ellipse">
            <a:avLst/>
          </a:prstGeom>
          <a:noFill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8" idx="4"/>
            <a:endCxn id="33" idx="0"/>
          </p:cNvCxnSpPr>
          <p:nvPr/>
        </p:nvCxnSpPr>
        <p:spPr>
          <a:xfrm>
            <a:off x="1880870" y="1338580"/>
            <a:ext cx="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8" idx="4"/>
            <a:endCxn id="34" idx="0"/>
          </p:cNvCxnSpPr>
          <p:nvPr/>
        </p:nvCxnSpPr>
        <p:spPr>
          <a:xfrm>
            <a:off x="1880870" y="1338580"/>
            <a:ext cx="71120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4" idx="4"/>
            <a:endCxn id="34" idx="0"/>
          </p:cNvCxnSpPr>
          <p:nvPr/>
        </p:nvCxnSpPr>
        <p:spPr>
          <a:xfrm>
            <a:off x="2592070" y="1338580"/>
            <a:ext cx="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4" idx="4"/>
            <a:endCxn id="33" idx="0"/>
          </p:cNvCxnSpPr>
          <p:nvPr/>
        </p:nvCxnSpPr>
        <p:spPr>
          <a:xfrm flipH="1">
            <a:off x="1880870" y="1338580"/>
            <a:ext cx="71120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5" idx="4"/>
            <a:endCxn id="34" idx="0"/>
          </p:cNvCxnSpPr>
          <p:nvPr/>
        </p:nvCxnSpPr>
        <p:spPr>
          <a:xfrm flipH="1">
            <a:off x="2592070" y="1338580"/>
            <a:ext cx="71120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14" idx="4"/>
            <a:endCxn id="35" idx="0"/>
          </p:cNvCxnSpPr>
          <p:nvPr/>
        </p:nvCxnSpPr>
        <p:spPr>
          <a:xfrm>
            <a:off x="2592070" y="1338580"/>
            <a:ext cx="71120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3296919" y="1338580"/>
            <a:ext cx="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3296919" y="1338580"/>
            <a:ext cx="71120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4008119" y="1338580"/>
            <a:ext cx="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>
            <a:off x="3296919" y="1338580"/>
            <a:ext cx="71120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>
            <a:off x="4008119" y="1338580"/>
            <a:ext cx="71120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4008119" y="1338580"/>
            <a:ext cx="71120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4719317" y="1338580"/>
            <a:ext cx="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4719317" y="1338580"/>
            <a:ext cx="71120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5430517" y="1338580"/>
            <a:ext cx="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H="1">
            <a:off x="4719317" y="1338580"/>
            <a:ext cx="71120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H="1">
            <a:off x="5430517" y="1338580"/>
            <a:ext cx="71120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5430517" y="1338580"/>
            <a:ext cx="71120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6135366" y="1338580"/>
            <a:ext cx="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6135366" y="1338580"/>
            <a:ext cx="71120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>
            <a:off x="6846566" y="1338580"/>
            <a:ext cx="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H="1">
            <a:off x="6135366" y="1338580"/>
            <a:ext cx="71120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H="1">
            <a:off x="6846566" y="1338580"/>
            <a:ext cx="71120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6846566" y="1338580"/>
            <a:ext cx="71120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>
            <a:off x="7564120" y="1338580"/>
            <a:ext cx="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7564120" y="1338580"/>
            <a:ext cx="71120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8275320" y="1338580"/>
            <a:ext cx="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>
            <a:off x="7564120" y="1338580"/>
            <a:ext cx="71120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H="1">
            <a:off x="8275320" y="1338580"/>
            <a:ext cx="71120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8275320" y="1338580"/>
            <a:ext cx="71120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8980169" y="1338580"/>
            <a:ext cx="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8980169" y="1338580"/>
            <a:ext cx="71120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9691369" y="1338580"/>
            <a:ext cx="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H="1">
            <a:off x="8980169" y="1338580"/>
            <a:ext cx="71120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H="1">
            <a:off x="9691369" y="1338580"/>
            <a:ext cx="71120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9691369" y="1338580"/>
            <a:ext cx="71120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31" idx="4"/>
            <a:endCxn id="45" idx="0"/>
          </p:cNvCxnSpPr>
          <p:nvPr/>
        </p:nvCxnSpPr>
        <p:spPr>
          <a:xfrm>
            <a:off x="10415270" y="1338580"/>
            <a:ext cx="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31" idx="4"/>
            <a:endCxn id="46" idx="0"/>
          </p:cNvCxnSpPr>
          <p:nvPr/>
        </p:nvCxnSpPr>
        <p:spPr>
          <a:xfrm>
            <a:off x="10415270" y="1338580"/>
            <a:ext cx="71120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32" idx="4"/>
            <a:endCxn id="45" idx="0"/>
          </p:cNvCxnSpPr>
          <p:nvPr/>
        </p:nvCxnSpPr>
        <p:spPr>
          <a:xfrm flipH="1">
            <a:off x="10415270" y="1338580"/>
            <a:ext cx="71120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32" idx="4"/>
            <a:endCxn id="46" idx="0"/>
          </p:cNvCxnSpPr>
          <p:nvPr/>
        </p:nvCxnSpPr>
        <p:spPr>
          <a:xfrm>
            <a:off x="11126470" y="1338580"/>
            <a:ext cx="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椭圆 251"/>
          <p:cNvSpPr/>
          <p:nvPr/>
        </p:nvSpPr>
        <p:spPr>
          <a:xfrm>
            <a:off x="1645920" y="2913380"/>
            <a:ext cx="469900" cy="469900"/>
          </a:xfrm>
          <a:prstGeom prst="ellipse">
            <a:avLst/>
          </a:prstGeom>
          <a:noFill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椭圆 253"/>
          <p:cNvSpPr/>
          <p:nvPr/>
        </p:nvSpPr>
        <p:spPr>
          <a:xfrm>
            <a:off x="3068320" y="2913380"/>
            <a:ext cx="469900" cy="469900"/>
          </a:xfrm>
          <a:prstGeom prst="ellipse">
            <a:avLst/>
          </a:prstGeom>
          <a:noFill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椭圆 255"/>
          <p:cNvSpPr/>
          <p:nvPr/>
        </p:nvSpPr>
        <p:spPr>
          <a:xfrm>
            <a:off x="4490720" y="2913380"/>
            <a:ext cx="469900" cy="4699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椭圆 257"/>
          <p:cNvSpPr/>
          <p:nvPr/>
        </p:nvSpPr>
        <p:spPr>
          <a:xfrm>
            <a:off x="5913120" y="2913380"/>
            <a:ext cx="469900" cy="4699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椭圆 259"/>
          <p:cNvSpPr/>
          <p:nvPr/>
        </p:nvSpPr>
        <p:spPr>
          <a:xfrm>
            <a:off x="7335520" y="2913380"/>
            <a:ext cx="469900" cy="4699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椭圆 261"/>
          <p:cNvSpPr/>
          <p:nvPr/>
        </p:nvSpPr>
        <p:spPr>
          <a:xfrm>
            <a:off x="8757920" y="2913380"/>
            <a:ext cx="469900" cy="4699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椭圆 263"/>
          <p:cNvSpPr/>
          <p:nvPr/>
        </p:nvSpPr>
        <p:spPr>
          <a:xfrm>
            <a:off x="10180320" y="2913380"/>
            <a:ext cx="469900" cy="469900"/>
          </a:xfrm>
          <a:prstGeom prst="ellipse">
            <a:avLst/>
          </a:prstGeom>
          <a:noFill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6" name="直接箭头连接符 265"/>
          <p:cNvCxnSpPr>
            <a:endCxn id="252" idx="0"/>
          </p:cNvCxnSpPr>
          <p:nvPr/>
        </p:nvCxnSpPr>
        <p:spPr>
          <a:xfrm>
            <a:off x="1880870" y="2360930"/>
            <a:ext cx="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/>
          <p:cNvCxnSpPr>
            <a:endCxn id="252" idx="0"/>
          </p:cNvCxnSpPr>
          <p:nvPr/>
        </p:nvCxnSpPr>
        <p:spPr>
          <a:xfrm flipH="1">
            <a:off x="1880870" y="2360930"/>
            <a:ext cx="71120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/>
          <p:cNvCxnSpPr/>
          <p:nvPr/>
        </p:nvCxnSpPr>
        <p:spPr>
          <a:xfrm>
            <a:off x="3296919" y="2360930"/>
            <a:ext cx="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直接箭头连接符 274"/>
          <p:cNvCxnSpPr/>
          <p:nvPr/>
        </p:nvCxnSpPr>
        <p:spPr>
          <a:xfrm flipH="1">
            <a:off x="3296919" y="2360930"/>
            <a:ext cx="71120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/>
          <p:cNvCxnSpPr/>
          <p:nvPr/>
        </p:nvCxnSpPr>
        <p:spPr>
          <a:xfrm>
            <a:off x="4719317" y="2360930"/>
            <a:ext cx="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直接箭头连接符 280"/>
          <p:cNvCxnSpPr/>
          <p:nvPr/>
        </p:nvCxnSpPr>
        <p:spPr>
          <a:xfrm flipH="1">
            <a:off x="4719317" y="2360930"/>
            <a:ext cx="71120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283"/>
          <p:cNvCxnSpPr/>
          <p:nvPr/>
        </p:nvCxnSpPr>
        <p:spPr>
          <a:xfrm>
            <a:off x="6135366" y="2360930"/>
            <a:ext cx="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/>
          <p:cNvCxnSpPr/>
          <p:nvPr/>
        </p:nvCxnSpPr>
        <p:spPr>
          <a:xfrm flipH="1">
            <a:off x="6135366" y="2360930"/>
            <a:ext cx="71120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/>
          <p:nvPr/>
        </p:nvCxnSpPr>
        <p:spPr>
          <a:xfrm>
            <a:off x="7564120" y="2360930"/>
            <a:ext cx="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292"/>
          <p:cNvCxnSpPr/>
          <p:nvPr/>
        </p:nvCxnSpPr>
        <p:spPr>
          <a:xfrm flipH="1">
            <a:off x="7564120" y="2360930"/>
            <a:ext cx="71120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直接箭头连接符 295"/>
          <p:cNvCxnSpPr/>
          <p:nvPr/>
        </p:nvCxnSpPr>
        <p:spPr>
          <a:xfrm>
            <a:off x="8980169" y="2360930"/>
            <a:ext cx="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/>
          <p:cNvCxnSpPr/>
          <p:nvPr/>
        </p:nvCxnSpPr>
        <p:spPr>
          <a:xfrm flipH="1">
            <a:off x="8980169" y="2360930"/>
            <a:ext cx="71120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直接箭头连接符 301"/>
          <p:cNvCxnSpPr>
            <a:endCxn id="264" idx="0"/>
          </p:cNvCxnSpPr>
          <p:nvPr/>
        </p:nvCxnSpPr>
        <p:spPr>
          <a:xfrm>
            <a:off x="10415270" y="2360930"/>
            <a:ext cx="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>
            <a:endCxn id="264" idx="0"/>
          </p:cNvCxnSpPr>
          <p:nvPr/>
        </p:nvCxnSpPr>
        <p:spPr>
          <a:xfrm flipH="1">
            <a:off x="10415270" y="2360930"/>
            <a:ext cx="71120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3" name="椭圆 312"/>
          <p:cNvSpPr/>
          <p:nvPr/>
        </p:nvSpPr>
        <p:spPr>
          <a:xfrm>
            <a:off x="1645920" y="3935730"/>
            <a:ext cx="469900" cy="469900"/>
          </a:xfrm>
          <a:prstGeom prst="ellipse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椭圆 313"/>
          <p:cNvSpPr/>
          <p:nvPr/>
        </p:nvSpPr>
        <p:spPr>
          <a:xfrm>
            <a:off x="3068320" y="3935730"/>
            <a:ext cx="469900" cy="469900"/>
          </a:xfrm>
          <a:prstGeom prst="ellipse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椭圆 314"/>
          <p:cNvSpPr/>
          <p:nvPr/>
        </p:nvSpPr>
        <p:spPr>
          <a:xfrm>
            <a:off x="4490720" y="3935730"/>
            <a:ext cx="469900" cy="4699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5913120" y="3935730"/>
            <a:ext cx="469900" cy="4699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椭圆 316"/>
          <p:cNvSpPr/>
          <p:nvPr/>
        </p:nvSpPr>
        <p:spPr>
          <a:xfrm>
            <a:off x="7335520" y="3935730"/>
            <a:ext cx="469900" cy="4699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椭圆 317"/>
          <p:cNvSpPr/>
          <p:nvPr/>
        </p:nvSpPr>
        <p:spPr>
          <a:xfrm>
            <a:off x="8757920" y="3935730"/>
            <a:ext cx="469900" cy="4699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0" name="直接箭头连接符 319"/>
          <p:cNvCxnSpPr>
            <a:endCxn id="313" idx="0"/>
          </p:cNvCxnSpPr>
          <p:nvPr/>
        </p:nvCxnSpPr>
        <p:spPr>
          <a:xfrm>
            <a:off x="1880870" y="3383280"/>
            <a:ext cx="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/>
          <p:cNvCxnSpPr>
            <a:stCxn id="254" idx="4"/>
            <a:endCxn id="313" idx="0"/>
          </p:cNvCxnSpPr>
          <p:nvPr/>
        </p:nvCxnSpPr>
        <p:spPr>
          <a:xfrm flipH="1">
            <a:off x="1880870" y="3383280"/>
            <a:ext cx="142240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/>
          <p:cNvCxnSpPr/>
          <p:nvPr/>
        </p:nvCxnSpPr>
        <p:spPr>
          <a:xfrm>
            <a:off x="3296919" y="3383280"/>
            <a:ext cx="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/>
          <p:cNvCxnSpPr>
            <a:stCxn id="256" idx="4"/>
          </p:cNvCxnSpPr>
          <p:nvPr/>
        </p:nvCxnSpPr>
        <p:spPr>
          <a:xfrm flipH="1">
            <a:off x="3296919" y="3383280"/>
            <a:ext cx="1428751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/>
          <p:cNvCxnSpPr/>
          <p:nvPr/>
        </p:nvCxnSpPr>
        <p:spPr>
          <a:xfrm>
            <a:off x="4719317" y="3383280"/>
            <a:ext cx="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/>
          <p:cNvCxnSpPr>
            <a:stCxn id="258" idx="4"/>
          </p:cNvCxnSpPr>
          <p:nvPr/>
        </p:nvCxnSpPr>
        <p:spPr>
          <a:xfrm flipH="1">
            <a:off x="4719317" y="3383280"/>
            <a:ext cx="1428753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直接箭头连接符 325"/>
          <p:cNvCxnSpPr/>
          <p:nvPr/>
        </p:nvCxnSpPr>
        <p:spPr>
          <a:xfrm>
            <a:off x="6135366" y="3383280"/>
            <a:ext cx="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/>
          <p:cNvCxnSpPr>
            <a:stCxn id="260" idx="4"/>
          </p:cNvCxnSpPr>
          <p:nvPr/>
        </p:nvCxnSpPr>
        <p:spPr>
          <a:xfrm flipH="1">
            <a:off x="6135366" y="3383280"/>
            <a:ext cx="1435104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直接箭头连接符 327"/>
          <p:cNvCxnSpPr/>
          <p:nvPr/>
        </p:nvCxnSpPr>
        <p:spPr>
          <a:xfrm>
            <a:off x="7564120" y="3383280"/>
            <a:ext cx="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直接箭头连接符 328"/>
          <p:cNvCxnSpPr>
            <a:stCxn id="262" idx="4"/>
          </p:cNvCxnSpPr>
          <p:nvPr/>
        </p:nvCxnSpPr>
        <p:spPr>
          <a:xfrm flipH="1">
            <a:off x="7564120" y="3383280"/>
            <a:ext cx="142875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直接箭头连接符 329"/>
          <p:cNvCxnSpPr/>
          <p:nvPr/>
        </p:nvCxnSpPr>
        <p:spPr>
          <a:xfrm>
            <a:off x="8980169" y="3383280"/>
            <a:ext cx="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直接箭头连接符 330"/>
          <p:cNvCxnSpPr>
            <a:stCxn id="264" idx="4"/>
          </p:cNvCxnSpPr>
          <p:nvPr/>
        </p:nvCxnSpPr>
        <p:spPr>
          <a:xfrm flipH="1">
            <a:off x="8980169" y="3383280"/>
            <a:ext cx="1435101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直接箭头连接符 335"/>
          <p:cNvCxnSpPr>
            <a:stCxn id="252" idx="4"/>
            <a:endCxn id="314" idx="0"/>
          </p:cNvCxnSpPr>
          <p:nvPr/>
        </p:nvCxnSpPr>
        <p:spPr>
          <a:xfrm>
            <a:off x="1880870" y="3383280"/>
            <a:ext cx="142240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/>
          <p:cNvCxnSpPr>
            <a:stCxn id="254" idx="4"/>
            <a:endCxn id="315" idx="0"/>
          </p:cNvCxnSpPr>
          <p:nvPr/>
        </p:nvCxnSpPr>
        <p:spPr>
          <a:xfrm>
            <a:off x="3303270" y="3383280"/>
            <a:ext cx="142240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直接箭头连接符 344"/>
          <p:cNvCxnSpPr>
            <a:stCxn id="256" idx="4"/>
            <a:endCxn id="316" idx="0"/>
          </p:cNvCxnSpPr>
          <p:nvPr/>
        </p:nvCxnSpPr>
        <p:spPr>
          <a:xfrm>
            <a:off x="4725670" y="3383280"/>
            <a:ext cx="142240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直接箭头连接符 346"/>
          <p:cNvCxnSpPr>
            <a:stCxn id="258" idx="4"/>
            <a:endCxn id="317" idx="0"/>
          </p:cNvCxnSpPr>
          <p:nvPr/>
        </p:nvCxnSpPr>
        <p:spPr>
          <a:xfrm>
            <a:off x="6148070" y="3383280"/>
            <a:ext cx="142240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直接箭头连接符 348"/>
          <p:cNvCxnSpPr>
            <a:stCxn id="260" idx="4"/>
            <a:endCxn id="318" idx="0"/>
          </p:cNvCxnSpPr>
          <p:nvPr/>
        </p:nvCxnSpPr>
        <p:spPr>
          <a:xfrm>
            <a:off x="7570470" y="3383280"/>
            <a:ext cx="142240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2" name="椭圆 351"/>
          <p:cNvSpPr/>
          <p:nvPr/>
        </p:nvSpPr>
        <p:spPr>
          <a:xfrm>
            <a:off x="11596370" y="868680"/>
            <a:ext cx="469900" cy="4699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5" name="直接箭头连接符 354"/>
          <p:cNvCxnSpPr>
            <a:stCxn id="352" idx="4"/>
            <a:endCxn id="46" idx="0"/>
          </p:cNvCxnSpPr>
          <p:nvPr/>
        </p:nvCxnSpPr>
        <p:spPr>
          <a:xfrm flipH="1">
            <a:off x="11126470" y="1338580"/>
            <a:ext cx="70485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>
            <a:off x="1633219" y="4958080"/>
            <a:ext cx="469900" cy="469900"/>
          </a:xfrm>
          <a:prstGeom prst="ellipse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4478019" y="4958080"/>
            <a:ext cx="469900" cy="4699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6" name="椭圆 365"/>
          <p:cNvSpPr/>
          <p:nvPr/>
        </p:nvSpPr>
        <p:spPr>
          <a:xfrm>
            <a:off x="7322819" y="4958080"/>
            <a:ext cx="469900" cy="4699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8" name="直接箭头连接符 367"/>
          <p:cNvCxnSpPr>
            <a:endCxn id="362" idx="0"/>
          </p:cNvCxnSpPr>
          <p:nvPr/>
        </p:nvCxnSpPr>
        <p:spPr>
          <a:xfrm>
            <a:off x="1868169" y="4405630"/>
            <a:ext cx="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直接箭头连接符 368"/>
          <p:cNvCxnSpPr>
            <a:endCxn id="362" idx="0"/>
          </p:cNvCxnSpPr>
          <p:nvPr/>
        </p:nvCxnSpPr>
        <p:spPr>
          <a:xfrm flipH="1">
            <a:off x="1868169" y="4405630"/>
            <a:ext cx="142240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直接箭头连接符 371"/>
          <p:cNvCxnSpPr/>
          <p:nvPr/>
        </p:nvCxnSpPr>
        <p:spPr>
          <a:xfrm>
            <a:off x="4706616" y="4405630"/>
            <a:ext cx="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直接箭头连接符 372"/>
          <p:cNvCxnSpPr/>
          <p:nvPr/>
        </p:nvCxnSpPr>
        <p:spPr>
          <a:xfrm flipH="1">
            <a:off x="4706616" y="4405630"/>
            <a:ext cx="1428753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直接箭头连接符 375"/>
          <p:cNvCxnSpPr/>
          <p:nvPr/>
        </p:nvCxnSpPr>
        <p:spPr>
          <a:xfrm>
            <a:off x="7551419" y="4405630"/>
            <a:ext cx="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直接箭头连接符 376"/>
          <p:cNvCxnSpPr/>
          <p:nvPr/>
        </p:nvCxnSpPr>
        <p:spPr>
          <a:xfrm flipH="1">
            <a:off x="7551419" y="4405630"/>
            <a:ext cx="1428750" cy="55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5" name="椭圆 384"/>
          <p:cNvSpPr/>
          <p:nvPr/>
        </p:nvSpPr>
        <p:spPr>
          <a:xfrm>
            <a:off x="9474834" y="1896110"/>
            <a:ext cx="469900" cy="469900"/>
          </a:xfrm>
          <a:prstGeom prst="ellipse">
            <a:avLst/>
          </a:prstGeom>
          <a:noFill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6" name="椭圆 385"/>
          <p:cNvSpPr/>
          <p:nvPr/>
        </p:nvSpPr>
        <p:spPr>
          <a:xfrm>
            <a:off x="9447528" y="868680"/>
            <a:ext cx="469900" cy="4699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51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BatchBuilder</a:t>
            </a:r>
            <a:r>
              <a:rPr lang="zh-CN" altLang="en-US" dirty="0" smtClean="0"/>
              <a:t>调度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2514095" y="1858927"/>
            <a:ext cx="7163810" cy="4091874"/>
            <a:chOff x="609600" y="1787237"/>
            <a:chExt cx="7163810" cy="4091874"/>
          </a:xfrm>
        </p:grpSpPr>
        <p:sp>
          <p:nvSpPr>
            <p:cNvPr id="47" name="矩形 46"/>
            <p:cNvSpPr/>
            <p:nvPr/>
          </p:nvSpPr>
          <p:spPr>
            <a:xfrm>
              <a:off x="609600" y="1787237"/>
              <a:ext cx="7163810" cy="4091874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983194" y="2487799"/>
              <a:ext cx="6684032" cy="3121620"/>
              <a:chOff x="2178171" y="2137478"/>
              <a:chExt cx="6684032" cy="3121620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3111260" y="2137478"/>
                <a:ext cx="5750943" cy="3121620"/>
                <a:chOff x="713117" y="1982203"/>
                <a:chExt cx="5750943" cy="3121620"/>
              </a:xfrm>
            </p:grpSpPr>
            <p:sp>
              <p:nvSpPr>
                <p:cNvPr id="4" name="圆角矩形 3"/>
                <p:cNvSpPr/>
                <p:nvPr/>
              </p:nvSpPr>
              <p:spPr>
                <a:xfrm>
                  <a:off x="713117" y="2622430"/>
                  <a:ext cx="603849" cy="299049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0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圆角矩形 4"/>
                <p:cNvSpPr/>
                <p:nvPr/>
              </p:nvSpPr>
              <p:spPr>
                <a:xfrm>
                  <a:off x="713117" y="2984709"/>
                  <a:ext cx="603849" cy="299049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1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圆角矩形 5"/>
                <p:cNvSpPr/>
                <p:nvPr/>
              </p:nvSpPr>
              <p:spPr>
                <a:xfrm>
                  <a:off x="713117" y="3346988"/>
                  <a:ext cx="603849" cy="299049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2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圆角矩形 6"/>
                <p:cNvSpPr/>
                <p:nvPr/>
              </p:nvSpPr>
              <p:spPr>
                <a:xfrm>
                  <a:off x="713117" y="3709267"/>
                  <a:ext cx="603849" cy="299049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3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圆角矩形 7"/>
                <p:cNvSpPr/>
                <p:nvPr/>
              </p:nvSpPr>
              <p:spPr>
                <a:xfrm>
                  <a:off x="713117" y="4071546"/>
                  <a:ext cx="603849" cy="299049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4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圆角矩形 8"/>
                <p:cNvSpPr/>
                <p:nvPr/>
              </p:nvSpPr>
              <p:spPr>
                <a:xfrm>
                  <a:off x="713117" y="4433825"/>
                  <a:ext cx="603849" cy="299049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5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圆角矩形 9"/>
                <p:cNvSpPr/>
                <p:nvPr/>
              </p:nvSpPr>
              <p:spPr>
                <a:xfrm>
                  <a:off x="713117" y="4796106"/>
                  <a:ext cx="603849" cy="299049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6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右大括号 12"/>
                <p:cNvSpPr/>
                <p:nvPr/>
              </p:nvSpPr>
              <p:spPr>
                <a:xfrm>
                  <a:off x="1403231" y="2662594"/>
                  <a:ext cx="287547" cy="2392393"/>
                </a:xfrm>
                <a:prstGeom prst="rightBrac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右箭头 13"/>
                <p:cNvSpPr/>
                <p:nvPr/>
              </p:nvSpPr>
              <p:spPr>
                <a:xfrm>
                  <a:off x="1823049" y="3740850"/>
                  <a:ext cx="425570" cy="235880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2455653" y="2613757"/>
                  <a:ext cx="655608" cy="249006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BB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右箭头 15"/>
                <p:cNvSpPr/>
                <p:nvPr/>
              </p:nvSpPr>
              <p:spPr>
                <a:xfrm>
                  <a:off x="3318295" y="3772436"/>
                  <a:ext cx="1391728" cy="235880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圆角矩形 16"/>
                <p:cNvSpPr/>
                <p:nvPr/>
              </p:nvSpPr>
              <p:spPr>
                <a:xfrm>
                  <a:off x="3692106" y="2869847"/>
                  <a:ext cx="603849" cy="299049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2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圆角矩形 17"/>
                <p:cNvSpPr/>
                <p:nvPr/>
              </p:nvSpPr>
              <p:spPr>
                <a:xfrm>
                  <a:off x="3692107" y="3168865"/>
                  <a:ext cx="603849" cy="299049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3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圆角矩形 18"/>
                <p:cNvSpPr/>
                <p:nvPr/>
              </p:nvSpPr>
              <p:spPr>
                <a:xfrm>
                  <a:off x="3692106" y="3473387"/>
                  <a:ext cx="603849" cy="299049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5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4876800" y="3421811"/>
                  <a:ext cx="1587260" cy="948784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</a:rPr>
                    <a:t>Compute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" name="肘形连接符 21"/>
                <p:cNvCxnSpPr>
                  <a:stCxn id="20" idx="0"/>
                  <a:endCxn id="15" idx="0"/>
                </p:cNvCxnSpPr>
                <p:nvPr/>
              </p:nvCxnSpPr>
              <p:spPr>
                <a:xfrm rot="16200000" flipV="1">
                  <a:off x="3822917" y="1574297"/>
                  <a:ext cx="808054" cy="2886973"/>
                </a:xfrm>
                <a:prstGeom prst="bentConnector3">
                  <a:avLst>
                    <a:gd name="adj1" fmla="val 178821"/>
                  </a:avLst>
                </a:prstGeom>
                <a:ln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文本框 26"/>
                <p:cNvSpPr txBox="1"/>
                <p:nvPr/>
              </p:nvSpPr>
              <p:spPr>
                <a:xfrm>
                  <a:off x="3802789" y="1982203"/>
                  <a:ext cx="118609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2000" dirty="0">
                      <a:solidFill>
                        <a:srgbClr val="FFFF00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Thread</a:t>
                  </a:r>
                  <a:r>
                    <a:rPr kumimoji="1" lang="en-US" altLang="zh-CN" sz="2000" dirty="0" smtClean="0">
                      <a:solidFill>
                        <a:srgbClr val="FFFF00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1</a:t>
                  </a:r>
                  <a:endParaRPr kumimoji="1" lang="zh-CN" altLang="en-US" sz="2000" dirty="0" smtClean="0">
                    <a:solidFill>
                      <a:srgbClr val="FFFF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cxnSp>
              <p:nvCxnSpPr>
                <p:cNvPr id="28" name="直接箭头连接符 27"/>
                <p:cNvCxnSpPr/>
                <p:nvPr/>
              </p:nvCxnSpPr>
              <p:spPr>
                <a:xfrm>
                  <a:off x="3148641" y="4221070"/>
                  <a:ext cx="1820174" cy="0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prstDash val="dash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文本框 29"/>
                <p:cNvSpPr txBox="1"/>
                <p:nvPr/>
              </p:nvSpPr>
              <p:spPr>
                <a:xfrm>
                  <a:off x="3634573" y="4237780"/>
                  <a:ext cx="118609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2000" dirty="0">
                      <a:solidFill>
                        <a:srgbClr val="FFFF00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Thread</a:t>
                  </a:r>
                  <a:r>
                    <a:rPr kumimoji="1" lang="en-US" altLang="zh-CN" sz="2000" dirty="0" smtClean="0">
                      <a:solidFill>
                        <a:srgbClr val="FFFF00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0</a:t>
                  </a:r>
                  <a:endParaRPr kumimoji="1" lang="zh-CN" altLang="en-US" sz="2000" dirty="0" smtClean="0">
                    <a:solidFill>
                      <a:srgbClr val="FFFF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</p:grpSp>
          <p:cxnSp>
            <p:nvCxnSpPr>
              <p:cNvPr id="33" name="直接箭头连接符 32"/>
              <p:cNvCxnSpPr/>
              <p:nvPr/>
            </p:nvCxnSpPr>
            <p:spPr>
              <a:xfrm rot="-120000">
                <a:off x="2178171" y="2907039"/>
                <a:ext cx="800818" cy="20190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 rot="-120000">
                <a:off x="2178171" y="3270531"/>
                <a:ext cx="808007" cy="25818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/>
              <p:nvPr/>
            </p:nvCxnSpPr>
            <p:spPr>
              <a:xfrm rot="-120000">
                <a:off x="2178171" y="3634024"/>
                <a:ext cx="808007" cy="25818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/>
              <p:nvPr/>
            </p:nvCxnSpPr>
            <p:spPr>
              <a:xfrm rot="-120000">
                <a:off x="2178171" y="3997517"/>
                <a:ext cx="808007" cy="25818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/>
              <p:nvPr/>
            </p:nvCxnSpPr>
            <p:spPr>
              <a:xfrm rot="-120000">
                <a:off x="2178171" y="4361010"/>
                <a:ext cx="808007" cy="25818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/>
              <p:nvPr/>
            </p:nvCxnSpPr>
            <p:spPr>
              <a:xfrm rot="-120000">
                <a:off x="2178171" y="4724503"/>
                <a:ext cx="808007" cy="25818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/>
              <p:nvPr/>
            </p:nvCxnSpPr>
            <p:spPr>
              <a:xfrm rot="-120000">
                <a:off x="2178171" y="5087996"/>
                <a:ext cx="808007" cy="25818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文本框 2"/>
            <p:cNvSpPr txBox="1"/>
            <p:nvPr/>
          </p:nvSpPr>
          <p:spPr>
            <a:xfrm>
              <a:off x="3081647" y="1826560"/>
              <a:ext cx="2348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BatchBuilder</a:t>
              </a: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18561" y="6157879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更多详细使用请见内网仓库说明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676" y="1643868"/>
            <a:ext cx="3861165" cy="456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1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16393 0.0027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3" y="13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2926701" y="2156721"/>
            <a:ext cx="469900" cy="4699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9327501" y="2156721"/>
            <a:ext cx="469900" cy="4699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926701" y="3179071"/>
            <a:ext cx="469900" cy="4699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9327501" y="3179071"/>
            <a:ext cx="469900" cy="4699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3155298" y="2626621"/>
            <a:ext cx="6407153" cy="552450"/>
            <a:chOff x="3167174" y="1902226"/>
            <a:chExt cx="6407153" cy="552450"/>
          </a:xfrm>
        </p:grpSpPr>
        <p:cxnSp>
          <p:nvCxnSpPr>
            <p:cNvPr id="99" name="直接箭头连接符 98"/>
            <p:cNvCxnSpPr/>
            <p:nvPr/>
          </p:nvCxnSpPr>
          <p:spPr>
            <a:xfrm>
              <a:off x="3167174" y="190222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3878374" y="1902226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 flipH="1">
              <a:off x="3878374" y="190222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>
              <a:off x="3878374" y="190222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>
              <a:off x="4583223" y="1902226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>
              <a:off x="4583223" y="190222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>
              <a:off x="5294423" y="1902226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flipH="1">
              <a:off x="4583223" y="190222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 flipH="1">
              <a:off x="5294423" y="190222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>
              <a:off x="5294423" y="190222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/>
          </p:nvCxnSpPr>
          <p:spPr>
            <a:xfrm>
              <a:off x="6011977" y="1902226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>
            <a:xfrm>
              <a:off x="6011977" y="190222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/>
            <p:nvPr/>
          </p:nvCxnSpPr>
          <p:spPr>
            <a:xfrm>
              <a:off x="6723177" y="1902226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/>
            <p:nvPr/>
          </p:nvCxnSpPr>
          <p:spPr>
            <a:xfrm flipH="1">
              <a:off x="6011977" y="190222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/>
            <p:nvPr/>
          </p:nvCxnSpPr>
          <p:spPr>
            <a:xfrm flipH="1">
              <a:off x="6723177" y="190222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/>
            <p:nvPr/>
          </p:nvCxnSpPr>
          <p:spPr>
            <a:xfrm>
              <a:off x="6723177" y="190222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/>
            <p:nvPr/>
          </p:nvCxnSpPr>
          <p:spPr>
            <a:xfrm>
              <a:off x="7428026" y="1902226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/>
            <p:nvPr/>
          </p:nvCxnSpPr>
          <p:spPr>
            <a:xfrm>
              <a:off x="7428026" y="190222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/>
            <p:nvPr/>
          </p:nvCxnSpPr>
          <p:spPr>
            <a:xfrm>
              <a:off x="8139226" y="1902226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/>
            <p:nvPr/>
          </p:nvCxnSpPr>
          <p:spPr>
            <a:xfrm flipH="1">
              <a:off x="7428026" y="190222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/>
            <p:nvPr/>
          </p:nvCxnSpPr>
          <p:spPr>
            <a:xfrm flipH="1">
              <a:off x="8139226" y="190222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/>
            <p:nvPr/>
          </p:nvCxnSpPr>
          <p:spPr>
            <a:xfrm>
              <a:off x="8139226" y="190222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>
              <a:stCxn id="31" idx="4"/>
              <a:endCxn id="45" idx="0"/>
            </p:cNvCxnSpPr>
            <p:nvPr/>
          </p:nvCxnSpPr>
          <p:spPr>
            <a:xfrm>
              <a:off x="8863127" y="1902226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>
              <a:stCxn id="32" idx="4"/>
              <a:endCxn id="45" idx="0"/>
            </p:cNvCxnSpPr>
            <p:nvPr/>
          </p:nvCxnSpPr>
          <p:spPr>
            <a:xfrm flipH="1">
              <a:off x="8863127" y="190222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3637901" y="3179071"/>
            <a:ext cx="5448300" cy="474980"/>
            <a:chOff x="3649777" y="2454676"/>
            <a:chExt cx="5448300" cy="474980"/>
          </a:xfrm>
        </p:grpSpPr>
        <p:sp>
          <p:nvSpPr>
            <p:cNvPr id="38" name="椭圆 37"/>
            <p:cNvSpPr/>
            <p:nvPr/>
          </p:nvSpPr>
          <p:spPr>
            <a:xfrm>
              <a:off x="3649777" y="2454676"/>
              <a:ext cx="469900" cy="4699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4360977" y="2454676"/>
              <a:ext cx="469900" cy="4699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72177" y="2454676"/>
              <a:ext cx="469900" cy="4699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783377" y="2454676"/>
              <a:ext cx="469900" cy="4699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6494577" y="2454676"/>
              <a:ext cx="469900" cy="4699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7205777" y="2454676"/>
              <a:ext cx="469900" cy="4699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8628177" y="2454676"/>
              <a:ext cx="469900" cy="4699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" name="椭圆 384"/>
            <p:cNvSpPr/>
            <p:nvPr/>
          </p:nvSpPr>
          <p:spPr>
            <a:xfrm>
              <a:off x="7922691" y="2459756"/>
              <a:ext cx="469900" cy="4699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637901" y="2156721"/>
            <a:ext cx="5448300" cy="469900"/>
            <a:chOff x="3649777" y="1432326"/>
            <a:chExt cx="5448300" cy="469900"/>
          </a:xfrm>
        </p:grpSpPr>
        <p:sp>
          <p:nvSpPr>
            <p:cNvPr id="22" name="椭圆 21"/>
            <p:cNvSpPr/>
            <p:nvPr/>
          </p:nvSpPr>
          <p:spPr>
            <a:xfrm>
              <a:off x="3649777" y="1432326"/>
              <a:ext cx="469900" cy="4699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360977" y="1432326"/>
              <a:ext cx="469900" cy="4699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72177" y="1432326"/>
              <a:ext cx="469900" cy="4699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783377" y="1432326"/>
              <a:ext cx="469900" cy="4699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6494577" y="1432326"/>
              <a:ext cx="469900" cy="4699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7205777" y="1432326"/>
              <a:ext cx="469900" cy="4699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8628177" y="1432326"/>
              <a:ext cx="469900" cy="4699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椭圆 385"/>
            <p:cNvSpPr/>
            <p:nvPr/>
          </p:nvSpPr>
          <p:spPr>
            <a:xfrm>
              <a:off x="7895385" y="1432326"/>
              <a:ext cx="469900" cy="4699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654408" y="5223771"/>
            <a:ext cx="4752206" cy="469900"/>
            <a:chOff x="3666284" y="4499376"/>
            <a:chExt cx="4752206" cy="469900"/>
          </a:xfrm>
        </p:grpSpPr>
        <p:sp>
          <p:nvSpPr>
            <p:cNvPr id="316" name="椭圆 315"/>
            <p:cNvSpPr/>
            <p:nvPr/>
          </p:nvSpPr>
          <p:spPr>
            <a:xfrm>
              <a:off x="3666284" y="4499376"/>
              <a:ext cx="469900" cy="4699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椭圆 316"/>
            <p:cNvSpPr/>
            <p:nvPr/>
          </p:nvSpPr>
          <p:spPr>
            <a:xfrm>
              <a:off x="5088684" y="4499376"/>
              <a:ext cx="469900" cy="4699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椭圆 317"/>
            <p:cNvSpPr/>
            <p:nvPr/>
          </p:nvSpPr>
          <p:spPr>
            <a:xfrm>
              <a:off x="6511084" y="4499376"/>
              <a:ext cx="469900" cy="4699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7948590" y="4499376"/>
              <a:ext cx="469900" cy="4699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860146" y="4665383"/>
            <a:ext cx="4958878" cy="558388"/>
            <a:chOff x="3872022" y="3940988"/>
            <a:chExt cx="4958878" cy="558388"/>
          </a:xfrm>
        </p:grpSpPr>
        <p:cxnSp>
          <p:nvCxnSpPr>
            <p:cNvPr id="326" name="直接箭头连接符 325"/>
            <p:cNvCxnSpPr/>
            <p:nvPr/>
          </p:nvCxnSpPr>
          <p:spPr>
            <a:xfrm>
              <a:off x="3888530" y="3946926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箭头连接符 326"/>
            <p:cNvCxnSpPr/>
            <p:nvPr/>
          </p:nvCxnSpPr>
          <p:spPr>
            <a:xfrm flipH="1">
              <a:off x="3872022" y="3946926"/>
              <a:ext cx="723904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箭头连接符 327"/>
            <p:cNvCxnSpPr/>
            <p:nvPr/>
          </p:nvCxnSpPr>
          <p:spPr>
            <a:xfrm>
              <a:off x="5317284" y="3946926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箭头连接符 328"/>
            <p:cNvCxnSpPr/>
            <p:nvPr/>
          </p:nvCxnSpPr>
          <p:spPr>
            <a:xfrm flipH="1">
              <a:off x="5317284" y="3946926"/>
              <a:ext cx="71755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箭头连接符 329"/>
            <p:cNvCxnSpPr/>
            <p:nvPr/>
          </p:nvCxnSpPr>
          <p:spPr>
            <a:xfrm>
              <a:off x="6733333" y="3946926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箭头连接符 330"/>
            <p:cNvCxnSpPr/>
            <p:nvPr/>
          </p:nvCxnSpPr>
          <p:spPr>
            <a:xfrm flipH="1">
              <a:off x="6732915" y="3940988"/>
              <a:ext cx="7239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/>
            <p:nvPr/>
          </p:nvCxnSpPr>
          <p:spPr>
            <a:xfrm>
              <a:off x="8171841" y="3946926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134" idx="4"/>
              <a:endCxn id="137" idx="0"/>
            </p:cNvCxnSpPr>
            <p:nvPr/>
          </p:nvCxnSpPr>
          <p:spPr>
            <a:xfrm flipH="1">
              <a:off x="8183540" y="3946926"/>
              <a:ext cx="64736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3654408" y="4201421"/>
            <a:ext cx="5399566" cy="469900"/>
            <a:chOff x="3666284" y="3477026"/>
            <a:chExt cx="5399566" cy="469900"/>
          </a:xfrm>
        </p:grpSpPr>
        <p:sp>
          <p:nvSpPr>
            <p:cNvPr id="258" name="椭圆 257"/>
            <p:cNvSpPr/>
            <p:nvPr/>
          </p:nvSpPr>
          <p:spPr>
            <a:xfrm>
              <a:off x="3666284" y="3477026"/>
              <a:ext cx="469900" cy="4699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椭圆 259"/>
            <p:cNvSpPr/>
            <p:nvPr/>
          </p:nvSpPr>
          <p:spPr>
            <a:xfrm>
              <a:off x="5088684" y="3477026"/>
              <a:ext cx="469900" cy="4699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椭圆 261"/>
            <p:cNvSpPr/>
            <p:nvPr/>
          </p:nvSpPr>
          <p:spPr>
            <a:xfrm>
              <a:off x="6511084" y="3477026"/>
              <a:ext cx="469900" cy="4699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椭圆 263"/>
            <p:cNvSpPr/>
            <p:nvPr/>
          </p:nvSpPr>
          <p:spPr>
            <a:xfrm>
              <a:off x="7933484" y="3477026"/>
              <a:ext cx="469900" cy="4699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8595950" y="3477026"/>
              <a:ext cx="469900" cy="4699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>
              <a:off x="4377484" y="3477026"/>
              <a:ext cx="469900" cy="4699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5799884" y="3477026"/>
              <a:ext cx="469900" cy="4699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7222284" y="3477026"/>
              <a:ext cx="469900" cy="4699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142124" y="3651511"/>
            <a:ext cx="6414091" cy="553352"/>
            <a:chOff x="3154000" y="2927116"/>
            <a:chExt cx="6414091" cy="553352"/>
          </a:xfrm>
        </p:grpSpPr>
        <p:cxnSp>
          <p:nvCxnSpPr>
            <p:cNvPr id="176" name="直接箭头连接符 175"/>
            <p:cNvCxnSpPr/>
            <p:nvPr/>
          </p:nvCxnSpPr>
          <p:spPr>
            <a:xfrm>
              <a:off x="3154000" y="292711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/>
            <p:nvPr/>
          </p:nvCxnSpPr>
          <p:spPr>
            <a:xfrm>
              <a:off x="3865200" y="2927116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/>
            <p:cNvCxnSpPr/>
            <p:nvPr/>
          </p:nvCxnSpPr>
          <p:spPr>
            <a:xfrm flipH="1">
              <a:off x="3865200" y="292711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/>
            <p:cNvCxnSpPr/>
            <p:nvPr/>
          </p:nvCxnSpPr>
          <p:spPr>
            <a:xfrm>
              <a:off x="3865200" y="292711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/>
            <p:cNvCxnSpPr/>
            <p:nvPr/>
          </p:nvCxnSpPr>
          <p:spPr>
            <a:xfrm>
              <a:off x="4570049" y="2927116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/>
            <p:cNvCxnSpPr/>
            <p:nvPr/>
          </p:nvCxnSpPr>
          <p:spPr>
            <a:xfrm>
              <a:off x="4570049" y="292711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82"/>
            <p:cNvCxnSpPr/>
            <p:nvPr/>
          </p:nvCxnSpPr>
          <p:spPr>
            <a:xfrm>
              <a:off x="5281249" y="2927116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箭头连接符 183"/>
            <p:cNvCxnSpPr/>
            <p:nvPr/>
          </p:nvCxnSpPr>
          <p:spPr>
            <a:xfrm flipH="1">
              <a:off x="4570049" y="292711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/>
            <p:cNvCxnSpPr/>
            <p:nvPr/>
          </p:nvCxnSpPr>
          <p:spPr>
            <a:xfrm flipH="1">
              <a:off x="5281249" y="292711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/>
            <p:cNvCxnSpPr/>
            <p:nvPr/>
          </p:nvCxnSpPr>
          <p:spPr>
            <a:xfrm>
              <a:off x="5281249" y="292711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箭头连接符 186"/>
            <p:cNvCxnSpPr/>
            <p:nvPr/>
          </p:nvCxnSpPr>
          <p:spPr>
            <a:xfrm>
              <a:off x="5998803" y="2927116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187"/>
            <p:cNvCxnSpPr/>
            <p:nvPr/>
          </p:nvCxnSpPr>
          <p:spPr>
            <a:xfrm>
              <a:off x="5998803" y="292711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/>
            <p:nvPr/>
          </p:nvCxnSpPr>
          <p:spPr>
            <a:xfrm>
              <a:off x="6710003" y="2927116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箭头连接符 189"/>
            <p:cNvCxnSpPr/>
            <p:nvPr/>
          </p:nvCxnSpPr>
          <p:spPr>
            <a:xfrm flipH="1">
              <a:off x="5998803" y="292711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箭头连接符 190"/>
            <p:cNvCxnSpPr/>
            <p:nvPr/>
          </p:nvCxnSpPr>
          <p:spPr>
            <a:xfrm flipH="1">
              <a:off x="6710003" y="292711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191"/>
            <p:cNvCxnSpPr/>
            <p:nvPr/>
          </p:nvCxnSpPr>
          <p:spPr>
            <a:xfrm>
              <a:off x="6710003" y="292711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箭头连接符 192"/>
            <p:cNvCxnSpPr/>
            <p:nvPr/>
          </p:nvCxnSpPr>
          <p:spPr>
            <a:xfrm>
              <a:off x="7414852" y="2927116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箭头连接符 193"/>
            <p:cNvCxnSpPr/>
            <p:nvPr/>
          </p:nvCxnSpPr>
          <p:spPr>
            <a:xfrm>
              <a:off x="7414852" y="292711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箭头连接符 194"/>
            <p:cNvCxnSpPr/>
            <p:nvPr/>
          </p:nvCxnSpPr>
          <p:spPr>
            <a:xfrm>
              <a:off x="8126052" y="2927116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箭头连接符 195"/>
            <p:cNvCxnSpPr/>
            <p:nvPr/>
          </p:nvCxnSpPr>
          <p:spPr>
            <a:xfrm flipH="1">
              <a:off x="7414852" y="292711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箭头连接符 196"/>
            <p:cNvCxnSpPr/>
            <p:nvPr/>
          </p:nvCxnSpPr>
          <p:spPr>
            <a:xfrm flipH="1">
              <a:off x="8126052" y="292711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箭头连接符 197"/>
            <p:cNvCxnSpPr/>
            <p:nvPr/>
          </p:nvCxnSpPr>
          <p:spPr>
            <a:xfrm>
              <a:off x="8126052" y="292711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198"/>
            <p:cNvCxnSpPr/>
            <p:nvPr/>
          </p:nvCxnSpPr>
          <p:spPr>
            <a:xfrm>
              <a:off x="8849953" y="2927116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箭头连接符 209"/>
            <p:cNvCxnSpPr/>
            <p:nvPr/>
          </p:nvCxnSpPr>
          <p:spPr>
            <a:xfrm flipH="1">
              <a:off x="8856891" y="2928018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2" name="标题 2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altLang="zh-CN" dirty="0" smtClean="0"/>
              <a:t>OnnxInfer-</a:t>
            </a:r>
            <a:r>
              <a:rPr lang="zh-CN" altLang="en-US" dirty="0" smtClean="0"/>
              <a:t>流式计算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959301" y="2626621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conv</a:t>
            </a:r>
            <a:endParaRPr kumimoji="1" lang="zh-CN" altLang="en-US" sz="2800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4" name="文本框 223"/>
          <p:cNvSpPr txBox="1"/>
          <p:nvPr/>
        </p:nvSpPr>
        <p:spPr>
          <a:xfrm>
            <a:off x="984941" y="3634428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conv</a:t>
            </a:r>
            <a:endParaRPr kumimoji="1" lang="zh-CN" altLang="en-US" sz="2800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5" name="文本框 224"/>
          <p:cNvSpPr txBox="1"/>
          <p:nvPr/>
        </p:nvSpPr>
        <p:spPr>
          <a:xfrm>
            <a:off x="984941" y="4585114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pool</a:t>
            </a:r>
            <a:endParaRPr kumimoji="1" lang="zh-CN" altLang="en-US" sz="2800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4487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2" grpId="0" animBg="1"/>
      <p:bldP spid="37" grpId="0" animBg="1"/>
      <p:bldP spid="46" grpId="0" animBg="1"/>
      <p:bldP spid="57" grpId="0"/>
      <p:bldP spid="224" grpId="0"/>
      <p:bldP spid="2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690514" y="1990466"/>
            <a:ext cx="1181100" cy="469900"/>
            <a:chOff x="2227377" y="1432326"/>
            <a:chExt cx="1181100" cy="469900"/>
          </a:xfrm>
        </p:grpSpPr>
        <p:sp>
          <p:nvSpPr>
            <p:cNvPr id="16" name="椭圆 15"/>
            <p:cNvSpPr/>
            <p:nvPr/>
          </p:nvSpPr>
          <p:spPr>
            <a:xfrm>
              <a:off x="2227377" y="1432326"/>
              <a:ext cx="469900" cy="4699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2938577" y="1432326"/>
              <a:ext cx="469900" cy="4699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802514" y="1990466"/>
            <a:ext cx="1174750" cy="469900"/>
            <a:chOff x="9339377" y="1432326"/>
            <a:chExt cx="1174750" cy="469900"/>
          </a:xfrm>
        </p:grpSpPr>
        <p:sp>
          <p:nvSpPr>
            <p:cNvPr id="32" name="椭圆 31"/>
            <p:cNvSpPr/>
            <p:nvPr/>
          </p:nvSpPr>
          <p:spPr>
            <a:xfrm>
              <a:off x="9339377" y="1432326"/>
              <a:ext cx="469900" cy="4699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椭圆 351"/>
            <p:cNvSpPr/>
            <p:nvPr/>
          </p:nvSpPr>
          <p:spPr>
            <a:xfrm>
              <a:off x="10044227" y="1432326"/>
              <a:ext cx="469900" cy="4699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919113" y="2460366"/>
            <a:ext cx="7823201" cy="552450"/>
            <a:chOff x="2455976" y="1902226"/>
            <a:chExt cx="7823201" cy="552450"/>
          </a:xfrm>
        </p:grpSpPr>
        <p:cxnSp>
          <p:nvCxnSpPr>
            <p:cNvPr id="91" name="直接箭头连接符 90"/>
            <p:cNvCxnSpPr/>
            <p:nvPr/>
          </p:nvCxnSpPr>
          <p:spPr>
            <a:xfrm>
              <a:off x="2455976" y="190222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>
              <a:off x="3167174" y="1902226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>
              <a:off x="3167174" y="190222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3878374" y="1902226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 flipH="1">
              <a:off x="3167174" y="190222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 flipH="1">
              <a:off x="3878374" y="190222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>
              <a:off x="3878374" y="190222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>
              <a:off x="4583223" y="1902226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>
              <a:off x="4583223" y="190222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>
              <a:off x="5294423" y="1902226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flipH="1">
              <a:off x="4583223" y="190222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 flipH="1">
              <a:off x="5294423" y="190222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>
              <a:off x="5294423" y="190222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/>
          </p:nvCxnSpPr>
          <p:spPr>
            <a:xfrm>
              <a:off x="6011977" y="1902226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>
            <a:xfrm>
              <a:off x="6011977" y="190222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/>
            <p:nvPr/>
          </p:nvCxnSpPr>
          <p:spPr>
            <a:xfrm>
              <a:off x="6723177" y="1902226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/>
            <p:nvPr/>
          </p:nvCxnSpPr>
          <p:spPr>
            <a:xfrm flipH="1">
              <a:off x="6011977" y="190222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/>
            <p:nvPr/>
          </p:nvCxnSpPr>
          <p:spPr>
            <a:xfrm flipH="1">
              <a:off x="6723177" y="190222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/>
            <p:nvPr/>
          </p:nvCxnSpPr>
          <p:spPr>
            <a:xfrm>
              <a:off x="6723177" y="190222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/>
            <p:nvPr/>
          </p:nvCxnSpPr>
          <p:spPr>
            <a:xfrm>
              <a:off x="7428026" y="1902226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/>
            <p:nvPr/>
          </p:nvCxnSpPr>
          <p:spPr>
            <a:xfrm>
              <a:off x="7428026" y="190222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/>
            <p:nvPr/>
          </p:nvCxnSpPr>
          <p:spPr>
            <a:xfrm>
              <a:off x="8139226" y="1902226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/>
            <p:nvPr/>
          </p:nvCxnSpPr>
          <p:spPr>
            <a:xfrm flipH="1">
              <a:off x="7428026" y="190222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/>
            <p:nvPr/>
          </p:nvCxnSpPr>
          <p:spPr>
            <a:xfrm flipH="1">
              <a:off x="8139226" y="190222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/>
            <p:nvPr/>
          </p:nvCxnSpPr>
          <p:spPr>
            <a:xfrm>
              <a:off x="8139226" y="190222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>
              <a:stCxn id="31" idx="4"/>
              <a:endCxn id="45" idx="0"/>
            </p:cNvCxnSpPr>
            <p:nvPr/>
          </p:nvCxnSpPr>
          <p:spPr>
            <a:xfrm>
              <a:off x="8863127" y="1902226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>
              <a:stCxn id="31" idx="4"/>
              <a:endCxn id="46" idx="0"/>
            </p:cNvCxnSpPr>
            <p:nvPr/>
          </p:nvCxnSpPr>
          <p:spPr>
            <a:xfrm>
              <a:off x="8863127" y="190222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>
              <a:stCxn id="32" idx="4"/>
              <a:endCxn id="45" idx="0"/>
            </p:cNvCxnSpPr>
            <p:nvPr/>
          </p:nvCxnSpPr>
          <p:spPr>
            <a:xfrm flipH="1">
              <a:off x="8863127" y="190222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/>
            <p:cNvCxnSpPr>
              <a:stCxn id="32" idx="4"/>
              <a:endCxn id="46" idx="0"/>
            </p:cNvCxnSpPr>
            <p:nvPr/>
          </p:nvCxnSpPr>
          <p:spPr>
            <a:xfrm>
              <a:off x="9574327" y="1902226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箭头连接符 354"/>
            <p:cNvCxnSpPr>
              <a:stCxn id="352" idx="4"/>
              <a:endCxn id="46" idx="0"/>
            </p:cNvCxnSpPr>
            <p:nvPr/>
          </p:nvCxnSpPr>
          <p:spPr>
            <a:xfrm flipH="1">
              <a:off x="9574327" y="1902226"/>
              <a:ext cx="70485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3401714" y="3012816"/>
            <a:ext cx="6870700" cy="474980"/>
            <a:chOff x="2938577" y="2454676"/>
            <a:chExt cx="6870700" cy="474980"/>
          </a:xfrm>
        </p:grpSpPr>
        <p:sp>
          <p:nvSpPr>
            <p:cNvPr id="37" name="椭圆 36"/>
            <p:cNvSpPr/>
            <p:nvPr/>
          </p:nvSpPr>
          <p:spPr>
            <a:xfrm>
              <a:off x="2938577" y="2454676"/>
              <a:ext cx="469900" cy="4699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649777" y="2454676"/>
              <a:ext cx="469900" cy="4699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4360977" y="2454676"/>
              <a:ext cx="469900" cy="4699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72177" y="2454676"/>
              <a:ext cx="469900" cy="4699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783377" y="2454676"/>
              <a:ext cx="469900" cy="4699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6494577" y="2454676"/>
              <a:ext cx="469900" cy="4699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7205777" y="2454676"/>
              <a:ext cx="469900" cy="4699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8628177" y="2454676"/>
              <a:ext cx="469900" cy="4699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9339377" y="2454676"/>
              <a:ext cx="469900" cy="4699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" name="椭圆 384"/>
            <p:cNvSpPr/>
            <p:nvPr/>
          </p:nvSpPr>
          <p:spPr>
            <a:xfrm>
              <a:off x="7922691" y="2459756"/>
              <a:ext cx="469900" cy="4699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112914" y="1990466"/>
            <a:ext cx="5448300" cy="469900"/>
            <a:chOff x="3649777" y="1432326"/>
            <a:chExt cx="5448300" cy="469900"/>
          </a:xfrm>
        </p:grpSpPr>
        <p:sp>
          <p:nvSpPr>
            <p:cNvPr id="22" name="椭圆 21"/>
            <p:cNvSpPr/>
            <p:nvPr/>
          </p:nvSpPr>
          <p:spPr>
            <a:xfrm>
              <a:off x="3649777" y="1432326"/>
              <a:ext cx="469900" cy="4699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360977" y="1432326"/>
              <a:ext cx="469900" cy="4699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72177" y="1432326"/>
              <a:ext cx="469900" cy="4699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783377" y="1432326"/>
              <a:ext cx="469900" cy="4699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6494577" y="1432326"/>
              <a:ext cx="469900" cy="4699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7205777" y="1432326"/>
              <a:ext cx="469900" cy="4699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8628177" y="1432326"/>
              <a:ext cx="469900" cy="4699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椭圆 385"/>
            <p:cNvSpPr/>
            <p:nvPr/>
          </p:nvSpPr>
          <p:spPr>
            <a:xfrm>
              <a:off x="7895385" y="1432326"/>
              <a:ext cx="469900" cy="4699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5" name="椭圆 314"/>
          <p:cNvSpPr/>
          <p:nvPr/>
        </p:nvSpPr>
        <p:spPr>
          <a:xfrm>
            <a:off x="2707021" y="5057516"/>
            <a:ext cx="469900" cy="4699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4129421" y="5057516"/>
            <a:ext cx="469900" cy="4699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椭圆 316"/>
          <p:cNvSpPr/>
          <p:nvPr/>
        </p:nvSpPr>
        <p:spPr>
          <a:xfrm>
            <a:off x="5551821" y="5057516"/>
            <a:ext cx="469900" cy="4699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椭圆 317"/>
          <p:cNvSpPr/>
          <p:nvPr/>
        </p:nvSpPr>
        <p:spPr>
          <a:xfrm>
            <a:off x="6974221" y="5057516"/>
            <a:ext cx="469900" cy="4699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8411727" y="5057516"/>
            <a:ext cx="469900" cy="4699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929268" y="4486722"/>
            <a:ext cx="6364769" cy="589758"/>
            <a:chOff x="2466131" y="3928582"/>
            <a:chExt cx="6364769" cy="589758"/>
          </a:xfrm>
        </p:grpSpPr>
        <p:cxnSp>
          <p:nvCxnSpPr>
            <p:cNvPr id="324" name="直接箭头连接符 323"/>
            <p:cNvCxnSpPr/>
            <p:nvPr/>
          </p:nvCxnSpPr>
          <p:spPr>
            <a:xfrm>
              <a:off x="2472481" y="3946926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箭头连接符 324"/>
            <p:cNvCxnSpPr/>
            <p:nvPr/>
          </p:nvCxnSpPr>
          <p:spPr>
            <a:xfrm flipH="1">
              <a:off x="2466131" y="3965890"/>
              <a:ext cx="717552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箭头连接符 325"/>
            <p:cNvCxnSpPr/>
            <p:nvPr/>
          </p:nvCxnSpPr>
          <p:spPr>
            <a:xfrm>
              <a:off x="3888530" y="3946926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箭头连接符 326"/>
            <p:cNvCxnSpPr/>
            <p:nvPr/>
          </p:nvCxnSpPr>
          <p:spPr>
            <a:xfrm flipH="1">
              <a:off x="3911988" y="3930874"/>
              <a:ext cx="723904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箭头连接符 327"/>
            <p:cNvCxnSpPr/>
            <p:nvPr/>
          </p:nvCxnSpPr>
          <p:spPr>
            <a:xfrm>
              <a:off x="5317284" y="3946926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箭头连接符 328"/>
            <p:cNvCxnSpPr/>
            <p:nvPr/>
          </p:nvCxnSpPr>
          <p:spPr>
            <a:xfrm flipH="1">
              <a:off x="5338675" y="3928582"/>
              <a:ext cx="71755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箭头连接符 329"/>
            <p:cNvCxnSpPr/>
            <p:nvPr/>
          </p:nvCxnSpPr>
          <p:spPr>
            <a:xfrm>
              <a:off x="6733333" y="3946926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箭头连接符 330"/>
            <p:cNvCxnSpPr/>
            <p:nvPr/>
          </p:nvCxnSpPr>
          <p:spPr>
            <a:xfrm flipH="1">
              <a:off x="6763015" y="3944386"/>
              <a:ext cx="7239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/>
            <p:nvPr/>
          </p:nvCxnSpPr>
          <p:spPr>
            <a:xfrm>
              <a:off x="8171841" y="3946926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134" idx="4"/>
              <a:endCxn id="137" idx="0"/>
            </p:cNvCxnSpPr>
            <p:nvPr/>
          </p:nvCxnSpPr>
          <p:spPr>
            <a:xfrm flipH="1">
              <a:off x="8183540" y="3946926"/>
              <a:ext cx="64736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2707021" y="4035166"/>
            <a:ext cx="6821966" cy="469900"/>
            <a:chOff x="2243884" y="3477026"/>
            <a:chExt cx="6821966" cy="469900"/>
          </a:xfrm>
        </p:grpSpPr>
        <p:sp>
          <p:nvSpPr>
            <p:cNvPr id="256" name="椭圆 255"/>
            <p:cNvSpPr/>
            <p:nvPr/>
          </p:nvSpPr>
          <p:spPr>
            <a:xfrm>
              <a:off x="2243884" y="3477026"/>
              <a:ext cx="469900" cy="4699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椭圆 257"/>
            <p:cNvSpPr/>
            <p:nvPr/>
          </p:nvSpPr>
          <p:spPr>
            <a:xfrm>
              <a:off x="3666284" y="3477026"/>
              <a:ext cx="469900" cy="4699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椭圆 259"/>
            <p:cNvSpPr/>
            <p:nvPr/>
          </p:nvSpPr>
          <p:spPr>
            <a:xfrm>
              <a:off x="5088684" y="3477026"/>
              <a:ext cx="469900" cy="4699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椭圆 261"/>
            <p:cNvSpPr/>
            <p:nvPr/>
          </p:nvSpPr>
          <p:spPr>
            <a:xfrm>
              <a:off x="6511084" y="3477026"/>
              <a:ext cx="469900" cy="4699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椭圆 263"/>
            <p:cNvSpPr/>
            <p:nvPr/>
          </p:nvSpPr>
          <p:spPr>
            <a:xfrm>
              <a:off x="7933484" y="3477026"/>
              <a:ext cx="469900" cy="4699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8595950" y="3477026"/>
              <a:ext cx="469900" cy="4699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>
              <a:off x="2955084" y="3477026"/>
              <a:ext cx="469900" cy="4699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>
              <a:off x="4377484" y="3477026"/>
              <a:ext cx="469900" cy="4699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5799884" y="3477026"/>
              <a:ext cx="469900" cy="4699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7222284" y="3477026"/>
              <a:ext cx="469900" cy="4699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913135" y="3012816"/>
            <a:ext cx="1247279" cy="487513"/>
            <a:chOff x="1449998" y="2454676"/>
            <a:chExt cx="1247279" cy="487513"/>
          </a:xfrm>
        </p:grpSpPr>
        <p:sp>
          <p:nvSpPr>
            <p:cNvPr id="36" name="椭圆 35"/>
            <p:cNvSpPr/>
            <p:nvPr/>
          </p:nvSpPr>
          <p:spPr>
            <a:xfrm>
              <a:off x="2227377" y="2454676"/>
              <a:ext cx="469900" cy="4699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椭圆 199"/>
            <p:cNvSpPr/>
            <p:nvPr/>
          </p:nvSpPr>
          <p:spPr>
            <a:xfrm>
              <a:off x="1449998" y="2472289"/>
              <a:ext cx="469900" cy="4699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195358" y="3485256"/>
            <a:ext cx="7835870" cy="562175"/>
            <a:chOff x="1732221" y="2927116"/>
            <a:chExt cx="7835870" cy="562175"/>
          </a:xfrm>
        </p:grpSpPr>
        <p:cxnSp>
          <p:nvCxnSpPr>
            <p:cNvPr id="172" name="直接箭头连接符 171"/>
            <p:cNvCxnSpPr/>
            <p:nvPr/>
          </p:nvCxnSpPr>
          <p:spPr>
            <a:xfrm>
              <a:off x="2442802" y="2927116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/>
            <p:nvPr/>
          </p:nvCxnSpPr>
          <p:spPr>
            <a:xfrm flipH="1">
              <a:off x="2442802" y="292711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/>
            <p:cNvCxnSpPr/>
            <p:nvPr/>
          </p:nvCxnSpPr>
          <p:spPr>
            <a:xfrm>
              <a:off x="2442802" y="292711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/>
            <p:cNvCxnSpPr/>
            <p:nvPr/>
          </p:nvCxnSpPr>
          <p:spPr>
            <a:xfrm>
              <a:off x="3154000" y="2927116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/>
            <p:cNvCxnSpPr/>
            <p:nvPr/>
          </p:nvCxnSpPr>
          <p:spPr>
            <a:xfrm>
              <a:off x="3154000" y="292711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/>
            <p:nvPr/>
          </p:nvCxnSpPr>
          <p:spPr>
            <a:xfrm>
              <a:off x="3865200" y="2927116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箭头连接符 177"/>
            <p:cNvCxnSpPr/>
            <p:nvPr/>
          </p:nvCxnSpPr>
          <p:spPr>
            <a:xfrm flipH="1">
              <a:off x="3154000" y="292711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/>
            <p:cNvCxnSpPr/>
            <p:nvPr/>
          </p:nvCxnSpPr>
          <p:spPr>
            <a:xfrm flipH="1">
              <a:off x="3865200" y="292711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/>
            <p:cNvCxnSpPr/>
            <p:nvPr/>
          </p:nvCxnSpPr>
          <p:spPr>
            <a:xfrm>
              <a:off x="3865200" y="292711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/>
            <p:cNvCxnSpPr/>
            <p:nvPr/>
          </p:nvCxnSpPr>
          <p:spPr>
            <a:xfrm>
              <a:off x="4570049" y="2927116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/>
            <p:cNvCxnSpPr/>
            <p:nvPr/>
          </p:nvCxnSpPr>
          <p:spPr>
            <a:xfrm>
              <a:off x="4570049" y="292711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82"/>
            <p:cNvCxnSpPr/>
            <p:nvPr/>
          </p:nvCxnSpPr>
          <p:spPr>
            <a:xfrm>
              <a:off x="5281249" y="2927116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箭头连接符 183"/>
            <p:cNvCxnSpPr/>
            <p:nvPr/>
          </p:nvCxnSpPr>
          <p:spPr>
            <a:xfrm flipH="1">
              <a:off x="4570049" y="292711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/>
            <p:cNvCxnSpPr/>
            <p:nvPr/>
          </p:nvCxnSpPr>
          <p:spPr>
            <a:xfrm flipH="1">
              <a:off x="5281249" y="292711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/>
            <p:cNvCxnSpPr/>
            <p:nvPr/>
          </p:nvCxnSpPr>
          <p:spPr>
            <a:xfrm>
              <a:off x="5281249" y="292711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箭头连接符 186"/>
            <p:cNvCxnSpPr/>
            <p:nvPr/>
          </p:nvCxnSpPr>
          <p:spPr>
            <a:xfrm>
              <a:off x="5998803" y="2927116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187"/>
            <p:cNvCxnSpPr/>
            <p:nvPr/>
          </p:nvCxnSpPr>
          <p:spPr>
            <a:xfrm>
              <a:off x="5998803" y="292711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/>
            <p:nvPr/>
          </p:nvCxnSpPr>
          <p:spPr>
            <a:xfrm>
              <a:off x="6710003" y="2927116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箭头连接符 189"/>
            <p:cNvCxnSpPr/>
            <p:nvPr/>
          </p:nvCxnSpPr>
          <p:spPr>
            <a:xfrm flipH="1">
              <a:off x="5998803" y="292711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箭头连接符 190"/>
            <p:cNvCxnSpPr/>
            <p:nvPr/>
          </p:nvCxnSpPr>
          <p:spPr>
            <a:xfrm flipH="1">
              <a:off x="6710003" y="292711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191"/>
            <p:cNvCxnSpPr/>
            <p:nvPr/>
          </p:nvCxnSpPr>
          <p:spPr>
            <a:xfrm>
              <a:off x="6710003" y="292711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箭头连接符 192"/>
            <p:cNvCxnSpPr/>
            <p:nvPr/>
          </p:nvCxnSpPr>
          <p:spPr>
            <a:xfrm>
              <a:off x="7414852" y="2927116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箭头连接符 193"/>
            <p:cNvCxnSpPr/>
            <p:nvPr/>
          </p:nvCxnSpPr>
          <p:spPr>
            <a:xfrm>
              <a:off x="7414852" y="292711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箭头连接符 194"/>
            <p:cNvCxnSpPr/>
            <p:nvPr/>
          </p:nvCxnSpPr>
          <p:spPr>
            <a:xfrm>
              <a:off x="8126052" y="2927116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箭头连接符 195"/>
            <p:cNvCxnSpPr/>
            <p:nvPr/>
          </p:nvCxnSpPr>
          <p:spPr>
            <a:xfrm flipH="1">
              <a:off x="7414852" y="292711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箭头连接符 196"/>
            <p:cNvCxnSpPr/>
            <p:nvPr/>
          </p:nvCxnSpPr>
          <p:spPr>
            <a:xfrm flipH="1">
              <a:off x="8126052" y="292711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箭头连接符 197"/>
            <p:cNvCxnSpPr/>
            <p:nvPr/>
          </p:nvCxnSpPr>
          <p:spPr>
            <a:xfrm>
              <a:off x="8126052" y="2927116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198"/>
            <p:cNvCxnSpPr/>
            <p:nvPr/>
          </p:nvCxnSpPr>
          <p:spPr>
            <a:xfrm>
              <a:off x="8849953" y="2927116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箭头连接符 200"/>
            <p:cNvCxnSpPr/>
            <p:nvPr/>
          </p:nvCxnSpPr>
          <p:spPr>
            <a:xfrm>
              <a:off x="1732221" y="2936841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箭头连接符 209"/>
            <p:cNvCxnSpPr/>
            <p:nvPr/>
          </p:nvCxnSpPr>
          <p:spPr>
            <a:xfrm flipH="1">
              <a:off x="8856891" y="2928018"/>
              <a:ext cx="71120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标题 2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altLang="zh-CN" dirty="0" smtClean="0"/>
              <a:t>OnnxInfer-</a:t>
            </a:r>
            <a:r>
              <a:rPr lang="zh-CN" altLang="en-US" dirty="0" smtClean="0"/>
              <a:t>流式计算（训练阶段）</a:t>
            </a:r>
            <a:endParaRPr lang="zh-CN" altLang="en-US" dirty="0"/>
          </a:p>
        </p:txBody>
      </p:sp>
      <p:sp>
        <p:nvSpPr>
          <p:cNvPr id="126" name="文本框 125"/>
          <p:cNvSpPr txBox="1"/>
          <p:nvPr/>
        </p:nvSpPr>
        <p:spPr>
          <a:xfrm>
            <a:off x="933567" y="2460366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conv</a:t>
            </a:r>
            <a:endParaRPr kumimoji="1" lang="zh-CN" altLang="en-US" sz="2800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959207" y="3468173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conv</a:t>
            </a:r>
            <a:endParaRPr kumimoji="1" lang="zh-CN" altLang="en-US" sz="2800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959207" y="4418859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pool</a:t>
            </a:r>
            <a:endParaRPr kumimoji="1" lang="zh-CN" altLang="en-US" sz="2800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2847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2" dur="indefinite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3" dur="indefinite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" grpId="0" animBg="1"/>
      <p:bldP spid="315" grpId="1" animBg="1"/>
      <p:bldP spid="316" grpId="0" animBg="1"/>
      <p:bldP spid="317" grpId="0" animBg="1"/>
      <p:bldP spid="318" grpId="0" animBg="1"/>
      <p:bldP spid="137" grpId="0" animBg="1"/>
      <p:bldP spid="126" grpId="0"/>
      <p:bldP spid="128" grpId="0"/>
      <p:bldP spid="1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OnnxInfer-</a:t>
            </a:r>
            <a:r>
              <a:rPr lang="zh-CN" altLang="en-US" dirty="0" smtClean="0"/>
              <a:t>流式计算（推理阶段）</a:t>
            </a:r>
            <a:endParaRPr lang="zh-CN" altLang="en-US" dirty="0"/>
          </a:p>
        </p:txBody>
      </p:sp>
      <p:grpSp>
        <p:nvGrpSpPr>
          <p:cNvPr id="329" name="组合 328"/>
          <p:cNvGrpSpPr/>
          <p:nvPr/>
        </p:nvGrpSpPr>
        <p:grpSpPr>
          <a:xfrm>
            <a:off x="630435" y="2531643"/>
            <a:ext cx="2845421" cy="2095259"/>
            <a:chOff x="630435" y="2531643"/>
            <a:chExt cx="2845421" cy="2095259"/>
          </a:xfrm>
        </p:grpSpPr>
        <p:sp>
          <p:nvSpPr>
            <p:cNvPr id="128" name="椭圆 127"/>
            <p:cNvSpPr/>
            <p:nvPr/>
          </p:nvSpPr>
          <p:spPr>
            <a:xfrm>
              <a:off x="1090948" y="2531643"/>
              <a:ext cx="278365" cy="27836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1512256" y="2531643"/>
              <a:ext cx="278365" cy="27836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4" name="直接箭头连接符 133"/>
            <p:cNvCxnSpPr/>
            <p:nvPr/>
          </p:nvCxnSpPr>
          <p:spPr>
            <a:xfrm>
              <a:off x="1226368" y="2810008"/>
              <a:ext cx="421309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/>
            <p:nvPr/>
          </p:nvCxnSpPr>
          <p:spPr>
            <a:xfrm>
              <a:off x="1647675" y="2810008"/>
              <a:ext cx="0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/>
            <p:cNvCxnSpPr/>
            <p:nvPr/>
          </p:nvCxnSpPr>
          <p:spPr>
            <a:xfrm>
              <a:off x="1647675" y="2810008"/>
              <a:ext cx="421309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/>
            <p:nvPr/>
          </p:nvCxnSpPr>
          <p:spPr>
            <a:xfrm>
              <a:off x="2068984" y="2810008"/>
              <a:ext cx="0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/>
            <p:nvPr/>
          </p:nvCxnSpPr>
          <p:spPr>
            <a:xfrm flipH="1">
              <a:off x="1647675" y="2810008"/>
              <a:ext cx="421309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/>
            <p:nvPr/>
          </p:nvCxnSpPr>
          <p:spPr>
            <a:xfrm flipH="1">
              <a:off x="2068984" y="2810008"/>
              <a:ext cx="421309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/>
            <p:cNvCxnSpPr/>
            <p:nvPr/>
          </p:nvCxnSpPr>
          <p:spPr>
            <a:xfrm>
              <a:off x="2068984" y="2810008"/>
              <a:ext cx="421309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/>
            <p:nvPr/>
          </p:nvCxnSpPr>
          <p:spPr>
            <a:xfrm>
              <a:off x="2486531" y="2810008"/>
              <a:ext cx="0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/>
            <p:nvPr/>
          </p:nvCxnSpPr>
          <p:spPr>
            <a:xfrm>
              <a:off x="2486531" y="2810008"/>
              <a:ext cx="421309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/>
            <p:cNvCxnSpPr/>
            <p:nvPr/>
          </p:nvCxnSpPr>
          <p:spPr>
            <a:xfrm>
              <a:off x="2907839" y="2810008"/>
              <a:ext cx="0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/>
            <p:nvPr/>
          </p:nvCxnSpPr>
          <p:spPr>
            <a:xfrm flipH="1">
              <a:off x="2486531" y="2810008"/>
              <a:ext cx="421309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/>
            <p:cNvCxnSpPr/>
            <p:nvPr/>
          </p:nvCxnSpPr>
          <p:spPr>
            <a:xfrm flipH="1">
              <a:off x="2907839" y="2810008"/>
              <a:ext cx="421309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椭圆 164"/>
            <p:cNvSpPr/>
            <p:nvPr/>
          </p:nvSpPr>
          <p:spPr>
            <a:xfrm>
              <a:off x="1512256" y="3137275"/>
              <a:ext cx="278365" cy="27836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>
              <a:off x="1933565" y="3137275"/>
              <a:ext cx="278365" cy="27836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>
              <a:off x="2354874" y="3137275"/>
              <a:ext cx="278365" cy="27836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>
              <a:off x="2776183" y="3137275"/>
              <a:ext cx="278365" cy="27836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/>
            <p:cNvSpPr/>
            <p:nvPr/>
          </p:nvSpPr>
          <p:spPr>
            <a:xfrm>
              <a:off x="1933565" y="2531643"/>
              <a:ext cx="278365" cy="27836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/>
          </p:nvSpPr>
          <p:spPr>
            <a:xfrm>
              <a:off x="2354874" y="2531643"/>
              <a:ext cx="278365" cy="27836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2776183" y="2531643"/>
              <a:ext cx="278365" cy="27836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/>
          </p:nvSpPr>
          <p:spPr>
            <a:xfrm>
              <a:off x="3197491" y="2531643"/>
              <a:ext cx="278365" cy="27836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1100726" y="4348537"/>
              <a:ext cx="278365" cy="27836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/>
          </p:nvSpPr>
          <p:spPr>
            <a:xfrm>
              <a:off x="1943344" y="4348537"/>
              <a:ext cx="278365" cy="27836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0" name="直接箭头连接符 189"/>
            <p:cNvCxnSpPr/>
            <p:nvPr/>
          </p:nvCxnSpPr>
          <p:spPr>
            <a:xfrm>
              <a:off x="1236145" y="4021271"/>
              <a:ext cx="0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箭头连接符 190"/>
            <p:cNvCxnSpPr>
              <a:stCxn id="207" idx="4"/>
            </p:cNvCxnSpPr>
            <p:nvPr/>
          </p:nvCxnSpPr>
          <p:spPr>
            <a:xfrm flipH="1">
              <a:off x="1236146" y="4021271"/>
              <a:ext cx="425072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191"/>
            <p:cNvCxnSpPr/>
            <p:nvPr/>
          </p:nvCxnSpPr>
          <p:spPr>
            <a:xfrm>
              <a:off x="2075000" y="4021271"/>
              <a:ext cx="0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箭头连接符 192"/>
            <p:cNvCxnSpPr>
              <a:stCxn id="208" idx="4"/>
            </p:cNvCxnSpPr>
            <p:nvPr/>
          </p:nvCxnSpPr>
          <p:spPr>
            <a:xfrm flipH="1">
              <a:off x="2075000" y="4021271"/>
              <a:ext cx="428835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椭圆 200"/>
            <p:cNvSpPr/>
            <p:nvPr/>
          </p:nvSpPr>
          <p:spPr>
            <a:xfrm>
              <a:off x="1100726" y="3742906"/>
              <a:ext cx="278365" cy="27836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/>
            <p:cNvSpPr/>
            <p:nvPr/>
          </p:nvSpPr>
          <p:spPr>
            <a:xfrm>
              <a:off x="1943344" y="3742906"/>
              <a:ext cx="278365" cy="27836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1522035" y="3742906"/>
              <a:ext cx="278365" cy="27836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/>
            <p:cNvSpPr/>
            <p:nvPr/>
          </p:nvSpPr>
          <p:spPr>
            <a:xfrm>
              <a:off x="2364653" y="3742906"/>
              <a:ext cx="278365" cy="27836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1090948" y="3137275"/>
              <a:ext cx="278365" cy="27836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630435" y="3147708"/>
              <a:ext cx="278365" cy="27836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5" name="直接箭头连接符 214"/>
            <p:cNvCxnSpPr/>
            <p:nvPr/>
          </p:nvCxnSpPr>
          <p:spPr>
            <a:xfrm>
              <a:off x="1218564" y="3417144"/>
              <a:ext cx="0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箭头连接符 215"/>
            <p:cNvCxnSpPr/>
            <p:nvPr/>
          </p:nvCxnSpPr>
          <p:spPr>
            <a:xfrm flipH="1">
              <a:off x="1218564" y="3417144"/>
              <a:ext cx="421309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箭头连接符 216"/>
            <p:cNvCxnSpPr/>
            <p:nvPr/>
          </p:nvCxnSpPr>
          <p:spPr>
            <a:xfrm>
              <a:off x="1218564" y="3417144"/>
              <a:ext cx="421309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箭头连接符 217"/>
            <p:cNvCxnSpPr/>
            <p:nvPr/>
          </p:nvCxnSpPr>
          <p:spPr>
            <a:xfrm>
              <a:off x="1639871" y="3417144"/>
              <a:ext cx="0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箭头连接符 218"/>
            <p:cNvCxnSpPr/>
            <p:nvPr/>
          </p:nvCxnSpPr>
          <p:spPr>
            <a:xfrm>
              <a:off x="1639871" y="3417144"/>
              <a:ext cx="421309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箭头连接符 219"/>
            <p:cNvCxnSpPr/>
            <p:nvPr/>
          </p:nvCxnSpPr>
          <p:spPr>
            <a:xfrm>
              <a:off x="2061180" y="3417144"/>
              <a:ext cx="0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箭头连接符 220"/>
            <p:cNvCxnSpPr/>
            <p:nvPr/>
          </p:nvCxnSpPr>
          <p:spPr>
            <a:xfrm flipH="1">
              <a:off x="1639871" y="3417144"/>
              <a:ext cx="421309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箭头连接符 221"/>
            <p:cNvCxnSpPr/>
            <p:nvPr/>
          </p:nvCxnSpPr>
          <p:spPr>
            <a:xfrm flipH="1">
              <a:off x="2061180" y="3417144"/>
              <a:ext cx="421309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箭头连接符 222"/>
            <p:cNvCxnSpPr/>
            <p:nvPr/>
          </p:nvCxnSpPr>
          <p:spPr>
            <a:xfrm>
              <a:off x="2061180" y="3417144"/>
              <a:ext cx="421309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箭头连接符 223"/>
            <p:cNvCxnSpPr/>
            <p:nvPr/>
          </p:nvCxnSpPr>
          <p:spPr>
            <a:xfrm>
              <a:off x="2478726" y="3417144"/>
              <a:ext cx="0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箭头连接符 226"/>
            <p:cNvCxnSpPr/>
            <p:nvPr/>
          </p:nvCxnSpPr>
          <p:spPr>
            <a:xfrm flipH="1">
              <a:off x="2478726" y="3417144"/>
              <a:ext cx="421309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箭头连接符 242"/>
            <p:cNvCxnSpPr/>
            <p:nvPr/>
          </p:nvCxnSpPr>
          <p:spPr>
            <a:xfrm>
              <a:off x="797621" y="3422905"/>
              <a:ext cx="421309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圆角矩形 21"/>
          <p:cNvSpPr/>
          <p:nvPr/>
        </p:nvSpPr>
        <p:spPr>
          <a:xfrm>
            <a:off x="2694040" y="2493818"/>
            <a:ext cx="840663" cy="36229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圆角矩形 247"/>
          <p:cNvSpPr/>
          <p:nvPr/>
        </p:nvSpPr>
        <p:spPr>
          <a:xfrm>
            <a:off x="2299537" y="3084594"/>
            <a:ext cx="840663" cy="36229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圆角矩形 250"/>
          <p:cNvSpPr/>
          <p:nvPr/>
        </p:nvSpPr>
        <p:spPr>
          <a:xfrm>
            <a:off x="8287452" y="2520914"/>
            <a:ext cx="828156" cy="363870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0" name="组合 329"/>
          <p:cNvGrpSpPr/>
          <p:nvPr/>
        </p:nvGrpSpPr>
        <p:grpSpPr>
          <a:xfrm>
            <a:off x="4422355" y="2565871"/>
            <a:ext cx="2845421" cy="2095259"/>
            <a:chOff x="4422355" y="2577747"/>
            <a:chExt cx="2845421" cy="2095259"/>
          </a:xfrm>
        </p:grpSpPr>
        <p:sp>
          <p:nvSpPr>
            <p:cNvPr id="253" name="椭圆 252"/>
            <p:cNvSpPr/>
            <p:nvPr/>
          </p:nvSpPr>
          <p:spPr>
            <a:xfrm>
              <a:off x="4882868" y="2577747"/>
              <a:ext cx="278365" cy="278365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椭圆 253"/>
            <p:cNvSpPr/>
            <p:nvPr/>
          </p:nvSpPr>
          <p:spPr>
            <a:xfrm>
              <a:off x="5304176" y="2577747"/>
              <a:ext cx="278365" cy="278365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5" name="直接箭头连接符 254"/>
            <p:cNvCxnSpPr/>
            <p:nvPr/>
          </p:nvCxnSpPr>
          <p:spPr>
            <a:xfrm>
              <a:off x="5018288" y="2856112"/>
              <a:ext cx="421309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箭头连接符 255"/>
            <p:cNvCxnSpPr/>
            <p:nvPr/>
          </p:nvCxnSpPr>
          <p:spPr>
            <a:xfrm>
              <a:off x="5439595" y="2856112"/>
              <a:ext cx="0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箭头连接符 256"/>
            <p:cNvCxnSpPr/>
            <p:nvPr/>
          </p:nvCxnSpPr>
          <p:spPr>
            <a:xfrm>
              <a:off x="5439595" y="2856112"/>
              <a:ext cx="421309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箭头连接符 257"/>
            <p:cNvCxnSpPr/>
            <p:nvPr/>
          </p:nvCxnSpPr>
          <p:spPr>
            <a:xfrm>
              <a:off x="5860904" y="2856112"/>
              <a:ext cx="0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箭头连接符 258"/>
            <p:cNvCxnSpPr/>
            <p:nvPr/>
          </p:nvCxnSpPr>
          <p:spPr>
            <a:xfrm flipH="1">
              <a:off x="5439595" y="2856112"/>
              <a:ext cx="421309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箭头连接符 259"/>
            <p:cNvCxnSpPr/>
            <p:nvPr/>
          </p:nvCxnSpPr>
          <p:spPr>
            <a:xfrm flipH="1">
              <a:off x="5860904" y="2856112"/>
              <a:ext cx="421309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箭头连接符 260"/>
            <p:cNvCxnSpPr/>
            <p:nvPr/>
          </p:nvCxnSpPr>
          <p:spPr>
            <a:xfrm>
              <a:off x="5860904" y="2856112"/>
              <a:ext cx="421309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箭头连接符 261"/>
            <p:cNvCxnSpPr/>
            <p:nvPr/>
          </p:nvCxnSpPr>
          <p:spPr>
            <a:xfrm>
              <a:off x="6278451" y="2856112"/>
              <a:ext cx="0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箭头连接符 262"/>
            <p:cNvCxnSpPr/>
            <p:nvPr/>
          </p:nvCxnSpPr>
          <p:spPr>
            <a:xfrm>
              <a:off x="6278451" y="2856112"/>
              <a:ext cx="421309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箭头连接符 263"/>
            <p:cNvCxnSpPr/>
            <p:nvPr/>
          </p:nvCxnSpPr>
          <p:spPr>
            <a:xfrm>
              <a:off x="6699759" y="2856112"/>
              <a:ext cx="0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箭头连接符 264"/>
            <p:cNvCxnSpPr/>
            <p:nvPr/>
          </p:nvCxnSpPr>
          <p:spPr>
            <a:xfrm flipH="1">
              <a:off x="6278451" y="2856112"/>
              <a:ext cx="421309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箭头连接符 265"/>
            <p:cNvCxnSpPr/>
            <p:nvPr/>
          </p:nvCxnSpPr>
          <p:spPr>
            <a:xfrm flipH="1">
              <a:off x="6699759" y="2856112"/>
              <a:ext cx="421309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椭圆 268"/>
            <p:cNvSpPr/>
            <p:nvPr/>
          </p:nvSpPr>
          <p:spPr>
            <a:xfrm>
              <a:off x="5304176" y="3183379"/>
              <a:ext cx="278365" cy="27836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椭圆 269"/>
            <p:cNvSpPr/>
            <p:nvPr/>
          </p:nvSpPr>
          <p:spPr>
            <a:xfrm>
              <a:off x="5725485" y="3183379"/>
              <a:ext cx="278365" cy="27836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椭圆 270"/>
            <p:cNvSpPr/>
            <p:nvPr/>
          </p:nvSpPr>
          <p:spPr>
            <a:xfrm>
              <a:off x="6146794" y="3183379"/>
              <a:ext cx="278365" cy="27836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椭圆 271"/>
            <p:cNvSpPr/>
            <p:nvPr/>
          </p:nvSpPr>
          <p:spPr>
            <a:xfrm>
              <a:off x="6568103" y="3183379"/>
              <a:ext cx="278365" cy="27836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椭圆 273"/>
            <p:cNvSpPr/>
            <p:nvPr/>
          </p:nvSpPr>
          <p:spPr>
            <a:xfrm>
              <a:off x="5725485" y="2577747"/>
              <a:ext cx="278365" cy="27836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/>
            <p:cNvSpPr/>
            <p:nvPr/>
          </p:nvSpPr>
          <p:spPr>
            <a:xfrm>
              <a:off x="6146794" y="2577747"/>
              <a:ext cx="278365" cy="27836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/>
            <p:cNvSpPr/>
            <p:nvPr/>
          </p:nvSpPr>
          <p:spPr>
            <a:xfrm>
              <a:off x="6568103" y="2577747"/>
              <a:ext cx="278365" cy="27836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椭圆 276"/>
            <p:cNvSpPr/>
            <p:nvPr/>
          </p:nvSpPr>
          <p:spPr>
            <a:xfrm>
              <a:off x="6989411" y="2577747"/>
              <a:ext cx="278365" cy="27836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/>
            <p:cNvSpPr/>
            <p:nvPr/>
          </p:nvSpPr>
          <p:spPr>
            <a:xfrm>
              <a:off x="4892646" y="4394641"/>
              <a:ext cx="278365" cy="27836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/>
            <p:cNvSpPr/>
            <p:nvPr/>
          </p:nvSpPr>
          <p:spPr>
            <a:xfrm>
              <a:off x="5735264" y="4394641"/>
              <a:ext cx="278365" cy="27836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1" name="直接箭头连接符 280"/>
            <p:cNvCxnSpPr/>
            <p:nvPr/>
          </p:nvCxnSpPr>
          <p:spPr>
            <a:xfrm>
              <a:off x="5028065" y="4067375"/>
              <a:ext cx="0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箭头连接符 281"/>
            <p:cNvCxnSpPr>
              <a:stCxn id="290" idx="4"/>
            </p:cNvCxnSpPr>
            <p:nvPr/>
          </p:nvCxnSpPr>
          <p:spPr>
            <a:xfrm flipH="1">
              <a:off x="5028066" y="4067375"/>
              <a:ext cx="425072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箭头连接符 282"/>
            <p:cNvCxnSpPr/>
            <p:nvPr/>
          </p:nvCxnSpPr>
          <p:spPr>
            <a:xfrm>
              <a:off x="5866920" y="4067375"/>
              <a:ext cx="0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箭头连接符 283"/>
            <p:cNvCxnSpPr>
              <a:stCxn id="291" idx="4"/>
            </p:cNvCxnSpPr>
            <p:nvPr/>
          </p:nvCxnSpPr>
          <p:spPr>
            <a:xfrm flipH="1">
              <a:off x="5866920" y="4067375"/>
              <a:ext cx="428835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椭圆 286"/>
            <p:cNvSpPr/>
            <p:nvPr/>
          </p:nvSpPr>
          <p:spPr>
            <a:xfrm>
              <a:off x="4892646" y="3789010"/>
              <a:ext cx="278365" cy="27836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/>
          </p:nvSpPr>
          <p:spPr>
            <a:xfrm>
              <a:off x="5735264" y="3789010"/>
              <a:ext cx="278365" cy="27836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/>
          </p:nvSpPr>
          <p:spPr>
            <a:xfrm>
              <a:off x="5313955" y="3789010"/>
              <a:ext cx="278365" cy="27836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椭圆 290"/>
            <p:cNvSpPr/>
            <p:nvPr/>
          </p:nvSpPr>
          <p:spPr>
            <a:xfrm>
              <a:off x="6156573" y="3789010"/>
              <a:ext cx="278365" cy="27836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/>
          </p:nvSpPr>
          <p:spPr>
            <a:xfrm>
              <a:off x="4882868" y="3183379"/>
              <a:ext cx="278365" cy="27836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/>
          </p:nvSpPr>
          <p:spPr>
            <a:xfrm>
              <a:off x="4422355" y="3193812"/>
              <a:ext cx="278365" cy="27836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5" name="直接箭头连接符 294"/>
            <p:cNvCxnSpPr/>
            <p:nvPr/>
          </p:nvCxnSpPr>
          <p:spPr>
            <a:xfrm>
              <a:off x="5010484" y="3463248"/>
              <a:ext cx="0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箭头连接符 295"/>
            <p:cNvCxnSpPr/>
            <p:nvPr/>
          </p:nvCxnSpPr>
          <p:spPr>
            <a:xfrm flipH="1">
              <a:off x="5010484" y="3463248"/>
              <a:ext cx="421309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箭头连接符 296"/>
            <p:cNvCxnSpPr/>
            <p:nvPr/>
          </p:nvCxnSpPr>
          <p:spPr>
            <a:xfrm>
              <a:off x="5010484" y="3463248"/>
              <a:ext cx="421309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箭头连接符 297"/>
            <p:cNvCxnSpPr/>
            <p:nvPr/>
          </p:nvCxnSpPr>
          <p:spPr>
            <a:xfrm>
              <a:off x="5431791" y="3463248"/>
              <a:ext cx="0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箭头连接符 298"/>
            <p:cNvCxnSpPr/>
            <p:nvPr/>
          </p:nvCxnSpPr>
          <p:spPr>
            <a:xfrm>
              <a:off x="5431791" y="3463248"/>
              <a:ext cx="421309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箭头连接符 299"/>
            <p:cNvCxnSpPr/>
            <p:nvPr/>
          </p:nvCxnSpPr>
          <p:spPr>
            <a:xfrm>
              <a:off x="5853100" y="3463248"/>
              <a:ext cx="0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箭头连接符 300"/>
            <p:cNvCxnSpPr/>
            <p:nvPr/>
          </p:nvCxnSpPr>
          <p:spPr>
            <a:xfrm flipH="1">
              <a:off x="5431791" y="3463248"/>
              <a:ext cx="421309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箭头连接符 301"/>
            <p:cNvCxnSpPr/>
            <p:nvPr/>
          </p:nvCxnSpPr>
          <p:spPr>
            <a:xfrm flipH="1">
              <a:off x="5853100" y="3463248"/>
              <a:ext cx="421309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箭头连接符 302"/>
            <p:cNvCxnSpPr/>
            <p:nvPr/>
          </p:nvCxnSpPr>
          <p:spPr>
            <a:xfrm>
              <a:off x="5853100" y="3463248"/>
              <a:ext cx="421309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箭头连接符 303"/>
            <p:cNvCxnSpPr/>
            <p:nvPr/>
          </p:nvCxnSpPr>
          <p:spPr>
            <a:xfrm>
              <a:off x="6270646" y="3463248"/>
              <a:ext cx="0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箭头连接符 306"/>
            <p:cNvCxnSpPr/>
            <p:nvPr/>
          </p:nvCxnSpPr>
          <p:spPr>
            <a:xfrm flipH="1">
              <a:off x="6270646" y="3463248"/>
              <a:ext cx="421309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箭头连接符 310"/>
            <p:cNvCxnSpPr/>
            <p:nvPr/>
          </p:nvCxnSpPr>
          <p:spPr>
            <a:xfrm>
              <a:off x="4589541" y="3469009"/>
              <a:ext cx="421309" cy="32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圆角矩形 311"/>
          <p:cNvSpPr/>
          <p:nvPr/>
        </p:nvSpPr>
        <p:spPr>
          <a:xfrm>
            <a:off x="6485960" y="2528046"/>
            <a:ext cx="840663" cy="36229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圆角矩形 312"/>
          <p:cNvSpPr/>
          <p:nvPr/>
        </p:nvSpPr>
        <p:spPr>
          <a:xfrm>
            <a:off x="6091676" y="3125906"/>
            <a:ext cx="840663" cy="36229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圆角矩形 313"/>
          <p:cNvSpPr/>
          <p:nvPr/>
        </p:nvSpPr>
        <p:spPr>
          <a:xfrm>
            <a:off x="4806344" y="2516969"/>
            <a:ext cx="840663" cy="36229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圆角矩形 314"/>
          <p:cNvSpPr/>
          <p:nvPr/>
        </p:nvSpPr>
        <p:spPr>
          <a:xfrm>
            <a:off x="4378714" y="3125906"/>
            <a:ext cx="840663" cy="36229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圆角矩形 317"/>
          <p:cNvSpPr/>
          <p:nvPr/>
        </p:nvSpPr>
        <p:spPr>
          <a:xfrm>
            <a:off x="7854055" y="3091569"/>
            <a:ext cx="868705" cy="381686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1" name="组合 330"/>
          <p:cNvGrpSpPr/>
          <p:nvPr/>
        </p:nvGrpSpPr>
        <p:grpSpPr>
          <a:xfrm>
            <a:off x="7921027" y="2556974"/>
            <a:ext cx="3661373" cy="2131813"/>
            <a:chOff x="7921027" y="2628230"/>
            <a:chExt cx="3543183" cy="2023503"/>
          </a:xfrm>
        </p:grpSpPr>
        <p:sp>
          <p:nvSpPr>
            <p:cNvPr id="131" name="椭圆 130"/>
            <p:cNvSpPr/>
            <p:nvPr/>
          </p:nvSpPr>
          <p:spPr>
            <a:xfrm>
              <a:off x="10800782" y="2629446"/>
              <a:ext cx="265371" cy="26537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11198839" y="2629446"/>
              <a:ext cx="265371" cy="26537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8" name="直接箭头连接符 147"/>
            <p:cNvCxnSpPr/>
            <p:nvPr/>
          </p:nvCxnSpPr>
          <p:spPr>
            <a:xfrm>
              <a:off x="8921668" y="2894817"/>
              <a:ext cx="401643" cy="3119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/>
            <p:nvPr/>
          </p:nvCxnSpPr>
          <p:spPr>
            <a:xfrm>
              <a:off x="9323310" y="2894817"/>
              <a:ext cx="0" cy="3119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/>
            <p:nvPr/>
          </p:nvCxnSpPr>
          <p:spPr>
            <a:xfrm flipH="1">
              <a:off x="8921668" y="2894817"/>
              <a:ext cx="401643" cy="3119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/>
            <p:cNvCxnSpPr/>
            <p:nvPr/>
          </p:nvCxnSpPr>
          <p:spPr>
            <a:xfrm flipH="1">
              <a:off x="9323310" y="2894817"/>
              <a:ext cx="401643" cy="3119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/>
            <p:nvPr/>
          </p:nvCxnSpPr>
          <p:spPr>
            <a:xfrm>
              <a:off x="9323310" y="2894817"/>
              <a:ext cx="401643" cy="3119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/>
            <p:nvPr/>
          </p:nvCxnSpPr>
          <p:spPr>
            <a:xfrm>
              <a:off x="9721367" y="2894817"/>
              <a:ext cx="0" cy="3119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/>
            <p:cNvCxnSpPr/>
            <p:nvPr/>
          </p:nvCxnSpPr>
          <p:spPr>
            <a:xfrm>
              <a:off x="9721367" y="2894817"/>
              <a:ext cx="401643" cy="3119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/>
            <p:cNvCxnSpPr/>
            <p:nvPr/>
          </p:nvCxnSpPr>
          <p:spPr>
            <a:xfrm>
              <a:off x="10123009" y="2894817"/>
              <a:ext cx="0" cy="3119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/>
            <p:cNvCxnSpPr/>
            <p:nvPr/>
          </p:nvCxnSpPr>
          <p:spPr>
            <a:xfrm flipH="1">
              <a:off x="9721367" y="2894817"/>
              <a:ext cx="401643" cy="3119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56"/>
            <p:cNvCxnSpPr/>
            <p:nvPr/>
          </p:nvCxnSpPr>
          <p:spPr>
            <a:xfrm flipH="1">
              <a:off x="10123009" y="2894817"/>
              <a:ext cx="401643" cy="3119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/>
            <p:cNvCxnSpPr/>
            <p:nvPr/>
          </p:nvCxnSpPr>
          <p:spPr>
            <a:xfrm>
              <a:off x="10123009" y="2894817"/>
              <a:ext cx="401643" cy="3119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>
              <a:stCxn id="182" idx="4"/>
              <a:endCxn id="172" idx="0"/>
            </p:cNvCxnSpPr>
            <p:nvPr/>
          </p:nvCxnSpPr>
          <p:spPr>
            <a:xfrm>
              <a:off x="10531825" y="2894817"/>
              <a:ext cx="0" cy="3119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>
              <a:stCxn id="182" idx="4"/>
              <a:endCxn id="173" idx="0"/>
            </p:cNvCxnSpPr>
            <p:nvPr/>
          </p:nvCxnSpPr>
          <p:spPr>
            <a:xfrm>
              <a:off x="10531825" y="2894817"/>
              <a:ext cx="401643" cy="3119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>
              <a:stCxn id="131" idx="4"/>
              <a:endCxn id="172" idx="0"/>
            </p:cNvCxnSpPr>
            <p:nvPr/>
          </p:nvCxnSpPr>
          <p:spPr>
            <a:xfrm flipH="1">
              <a:off x="10531825" y="2894817"/>
              <a:ext cx="401643" cy="3119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>
              <a:stCxn id="131" idx="4"/>
              <a:endCxn id="173" idx="0"/>
            </p:cNvCxnSpPr>
            <p:nvPr/>
          </p:nvCxnSpPr>
          <p:spPr>
            <a:xfrm>
              <a:off x="10933468" y="2894817"/>
              <a:ext cx="0" cy="3119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/>
            <p:cNvCxnSpPr>
              <a:stCxn id="132" idx="4"/>
              <a:endCxn id="173" idx="0"/>
            </p:cNvCxnSpPr>
            <p:nvPr/>
          </p:nvCxnSpPr>
          <p:spPr>
            <a:xfrm flipH="1">
              <a:off x="10933468" y="2894817"/>
              <a:ext cx="398057" cy="3119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椭圆 169"/>
            <p:cNvSpPr/>
            <p:nvPr/>
          </p:nvSpPr>
          <p:spPr>
            <a:xfrm>
              <a:off x="9194211" y="3206808"/>
              <a:ext cx="265371" cy="26537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9595854" y="3206808"/>
              <a:ext cx="265371" cy="26537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10399139" y="3206808"/>
              <a:ext cx="265371" cy="26537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>
              <a:off x="10800782" y="3206808"/>
              <a:ext cx="265371" cy="26537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椭圆 173"/>
            <p:cNvSpPr/>
            <p:nvPr/>
          </p:nvSpPr>
          <p:spPr>
            <a:xfrm>
              <a:off x="10000723" y="3209677"/>
              <a:ext cx="265371" cy="26537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/>
          </p:nvSpPr>
          <p:spPr>
            <a:xfrm>
              <a:off x="9194211" y="2629446"/>
              <a:ext cx="265371" cy="2653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9595854" y="2629446"/>
              <a:ext cx="265371" cy="2653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/>
          </p:nvSpPr>
          <p:spPr>
            <a:xfrm>
              <a:off x="10399139" y="2629446"/>
              <a:ext cx="265371" cy="2653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/>
          </p:nvSpPr>
          <p:spPr>
            <a:xfrm>
              <a:off x="9985303" y="2629446"/>
              <a:ext cx="265371" cy="2653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/>
          </p:nvSpPr>
          <p:spPr>
            <a:xfrm>
              <a:off x="8411925" y="4361531"/>
              <a:ext cx="265371" cy="26537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/>
          </p:nvSpPr>
          <p:spPr>
            <a:xfrm>
              <a:off x="9223742" y="4361531"/>
              <a:ext cx="265371" cy="26537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6" name="直接箭头连接符 195"/>
            <p:cNvCxnSpPr/>
            <p:nvPr/>
          </p:nvCxnSpPr>
          <p:spPr>
            <a:xfrm>
              <a:off x="8537438" y="4049540"/>
              <a:ext cx="0" cy="3119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箭头连接符 196"/>
            <p:cNvCxnSpPr/>
            <p:nvPr/>
          </p:nvCxnSpPr>
          <p:spPr>
            <a:xfrm flipH="1">
              <a:off x="8537438" y="4049540"/>
              <a:ext cx="408815" cy="3119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箭头连接符 197"/>
            <p:cNvCxnSpPr/>
            <p:nvPr/>
          </p:nvCxnSpPr>
          <p:spPr>
            <a:xfrm>
              <a:off x="9349820" y="4049540"/>
              <a:ext cx="0" cy="3119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198"/>
            <p:cNvCxnSpPr>
              <a:endCxn id="188" idx="0"/>
            </p:cNvCxnSpPr>
            <p:nvPr/>
          </p:nvCxnSpPr>
          <p:spPr>
            <a:xfrm flipH="1">
              <a:off x="9356427" y="4049540"/>
              <a:ext cx="365590" cy="3119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椭圆 203"/>
            <p:cNvSpPr/>
            <p:nvPr/>
          </p:nvSpPr>
          <p:spPr>
            <a:xfrm>
              <a:off x="9203533" y="3784169"/>
              <a:ext cx="265371" cy="26537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/>
            <p:cNvSpPr/>
            <p:nvPr/>
          </p:nvSpPr>
          <p:spPr>
            <a:xfrm>
              <a:off x="10006819" y="3784169"/>
              <a:ext cx="265371" cy="26537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/>
            <p:cNvSpPr/>
            <p:nvPr/>
          </p:nvSpPr>
          <p:spPr>
            <a:xfrm>
              <a:off x="10380939" y="3784169"/>
              <a:ext cx="265371" cy="26537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9605176" y="3784169"/>
              <a:ext cx="265371" cy="26537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1" name="直接箭头连接符 230"/>
            <p:cNvCxnSpPr>
              <a:stCxn id="317" idx="4"/>
            </p:cNvCxnSpPr>
            <p:nvPr/>
          </p:nvCxnSpPr>
          <p:spPr>
            <a:xfrm>
              <a:off x="8919726" y="3461249"/>
              <a:ext cx="396145" cy="3243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箭头连接符 231"/>
            <p:cNvCxnSpPr/>
            <p:nvPr/>
          </p:nvCxnSpPr>
          <p:spPr>
            <a:xfrm>
              <a:off x="9315871" y="3473613"/>
              <a:ext cx="0" cy="3119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箭头连接符 232"/>
            <p:cNvCxnSpPr/>
            <p:nvPr/>
          </p:nvCxnSpPr>
          <p:spPr>
            <a:xfrm flipH="1">
              <a:off x="8914228" y="3473613"/>
              <a:ext cx="401643" cy="3119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箭头连接符 233"/>
            <p:cNvCxnSpPr/>
            <p:nvPr/>
          </p:nvCxnSpPr>
          <p:spPr>
            <a:xfrm flipH="1">
              <a:off x="9315871" y="3473613"/>
              <a:ext cx="401643" cy="3119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/>
            <p:cNvCxnSpPr/>
            <p:nvPr/>
          </p:nvCxnSpPr>
          <p:spPr>
            <a:xfrm>
              <a:off x="9315871" y="3473613"/>
              <a:ext cx="401643" cy="3119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箭头连接符 235"/>
            <p:cNvCxnSpPr/>
            <p:nvPr/>
          </p:nvCxnSpPr>
          <p:spPr>
            <a:xfrm>
              <a:off x="9713927" y="3473613"/>
              <a:ext cx="0" cy="3119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箭头连接符 236"/>
            <p:cNvCxnSpPr/>
            <p:nvPr/>
          </p:nvCxnSpPr>
          <p:spPr>
            <a:xfrm>
              <a:off x="9713927" y="3473613"/>
              <a:ext cx="401643" cy="3119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箭头连接符 237"/>
            <p:cNvCxnSpPr/>
            <p:nvPr/>
          </p:nvCxnSpPr>
          <p:spPr>
            <a:xfrm>
              <a:off x="10115569" y="3473613"/>
              <a:ext cx="0" cy="3119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箭头连接符 238"/>
            <p:cNvCxnSpPr/>
            <p:nvPr/>
          </p:nvCxnSpPr>
          <p:spPr>
            <a:xfrm flipH="1">
              <a:off x="9713927" y="3473613"/>
              <a:ext cx="401643" cy="3119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箭头连接符 239"/>
            <p:cNvCxnSpPr/>
            <p:nvPr/>
          </p:nvCxnSpPr>
          <p:spPr>
            <a:xfrm flipH="1">
              <a:off x="10115569" y="3473613"/>
              <a:ext cx="401643" cy="3119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/>
            <p:cNvCxnSpPr/>
            <p:nvPr/>
          </p:nvCxnSpPr>
          <p:spPr>
            <a:xfrm>
              <a:off x="10115569" y="3473613"/>
              <a:ext cx="401643" cy="3119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241"/>
            <p:cNvCxnSpPr/>
            <p:nvPr/>
          </p:nvCxnSpPr>
          <p:spPr>
            <a:xfrm>
              <a:off x="10524385" y="3473613"/>
              <a:ext cx="0" cy="3119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箭头连接符 243"/>
            <p:cNvCxnSpPr/>
            <p:nvPr/>
          </p:nvCxnSpPr>
          <p:spPr>
            <a:xfrm flipH="1">
              <a:off x="10528303" y="3474123"/>
              <a:ext cx="401643" cy="3119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椭圆 248"/>
            <p:cNvSpPr/>
            <p:nvPr/>
          </p:nvSpPr>
          <p:spPr>
            <a:xfrm>
              <a:off x="8365760" y="2628230"/>
              <a:ext cx="265371" cy="2653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/>
            <p:nvPr/>
          </p:nvSpPr>
          <p:spPr>
            <a:xfrm>
              <a:off x="8767403" y="2628230"/>
              <a:ext cx="265371" cy="2653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椭圆 315"/>
            <p:cNvSpPr/>
            <p:nvPr/>
          </p:nvSpPr>
          <p:spPr>
            <a:xfrm>
              <a:off x="8359235" y="3182884"/>
              <a:ext cx="278365" cy="27836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椭圆 316"/>
            <p:cNvSpPr/>
            <p:nvPr/>
          </p:nvSpPr>
          <p:spPr>
            <a:xfrm>
              <a:off x="8780543" y="3182884"/>
              <a:ext cx="278365" cy="27836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椭圆 318"/>
            <p:cNvSpPr/>
            <p:nvPr/>
          </p:nvSpPr>
          <p:spPr>
            <a:xfrm>
              <a:off x="8809376" y="3781672"/>
              <a:ext cx="265371" cy="26537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/>
            <p:cNvCxnSpPr>
              <a:stCxn id="316" idx="4"/>
              <a:endCxn id="319" idx="0"/>
            </p:cNvCxnSpPr>
            <p:nvPr/>
          </p:nvCxnSpPr>
          <p:spPr>
            <a:xfrm>
              <a:off x="8498418" y="3461249"/>
              <a:ext cx="443644" cy="3204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317" idx="4"/>
              <a:endCxn id="319" idx="0"/>
            </p:cNvCxnSpPr>
            <p:nvPr/>
          </p:nvCxnSpPr>
          <p:spPr>
            <a:xfrm>
              <a:off x="8919726" y="3461249"/>
              <a:ext cx="22336" cy="3204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249" idx="4"/>
              <a:endCxn id="317" idx="0"/>
            </p:cNvCxnSpPr>
            <p:nvPr/>
          </p:nvCxnSpPr>
          <p:spPr>
            <a:xfrm>
              <a:off x="8498446" y="2893601"/>
              <a:ext cx="421280" cy="2892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250" idx="4"/>
              <a:endCxn id="317" idx="0"/>
            </p:cNvCxnSpPr>
            <p:nvPr/>
          </p:nvCxnSpPr>
          <p:spPr>
            <a:xfrm>
              <a:off x="8900089" y="2893601"/>
              <a:ext cx="19637" cy="2892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椭圆 319"/>
            <p:cNvSpPr/>
            <p:nvPr/>
          </p:nvSpPr>
          <p:spPr>
            <a:xfrm>
              <a:off x="7921027" y="3182365"/>
              <a:ext cx="278365" cy="27836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椭圆 320"/>
            <p:cNvSpPr/>
            <p:nvPr/>
          </p:nvSpPr>
          <p:spPr>
            <a:xfrm>
              <a:off x="8379714" y="3790043"/>
              <a:ext cx="265371" cy="26537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7" name="直接箭头连接符 86"/>
            <p:cNvCxnSpPr>
              <a:stCxn id="316" idx="4"/>
              <a:endCxn id="321" idx="0"/>
            </p:cNvCxnSpPr>
            <p:nvPr/>
          </p:nvCxnSpPr>
          <p:spPr>
            <a:xfrm>
              <a:off x="8498418" y="3461249"/>
              <a:ext cx="13982" cy="328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箭头连接符 322"/>
            <p:cNvCxnSpPr>
              <a:stCxn id="320" idx="4"/>
              <a:endCxn id="321" idx="0"/>
            </p:cNvCxnSpPr>
            <p:nvPr/>
          </p:nvCxnSpPr>
          <p:spPr>
            <a:xfrm>
              <a:off x="8060210" y="3460730"/>
              <a:ext cx="452190" cy="3293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箭头连接符 324"/>
            <p:cNvCxnSpPr>
              <a:stCxn id="317" idx="4"/>
              <a:endCxn id="321" idx="0"/>
            </p:cNvCxnSpPr>
            <p:nvPr/>
          </p:nvCxnSpPr>
          <p:spPr>
            <a:xfrm flipH="1">
              <a:off x="8512400" y="3461249"/>
              <a:ext cx="407326" cy="328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椭圆 325"/>
            <p:cNvSpPr/>
            <p:nvPr/>
          </p:nvSpPr>
          <p:spPr>
            <a:xfrm>
              <a:off x="10028951" y="4386362"/>
              <a:ext cx="265371" cy="26537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7" name="直接箭头连接符 326"/>
            <p:cNvCxnSpPr/>
            <p:nvPr/>
          </p:nvCxnSpPr>
          <p:spPr>
            <a:xfrm>
              <a:off x="10155029" y="4074371"/>
              <a:ext cx="0" cy="3119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箭头连接符 327"/>
            <p:cNvCxnSpPr>
              <a:endCxn id="326" idx="0"/>
            </p:cNvCxnSpPr>
            <p:nvPr/>
          </p:nvCxnSpPr>
          <p:spPr>
            <a:xfrm flipH="1">
              <a:off x="10161636" y="4074371"/>
              <a:ext cx="365590" cy="3119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2" name="文本框 331"/>
          <p:cNvSpPr txBox="1"/>
          <p:nvPr/>
        </p:nvSpPr>
        <p:spPr>
          <a:xfrm>
            <a:off x="1414030" y="5225143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T1</a:t>
            </a:r>
            <a:endParaRPr kumimoji="1" lang="zh-CN" altLang="en-US" sz="2800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3" name="文本框 332"/>
          <p:cNvSpPr txBox="1"/>
          <p:nvPr/>
        </p:nvSpPr>
        <p:spPr>
          <a:xfrm>
            <a:off x="5304176" y="5225143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T2</a:t>
            </a:r>
            <a:endParaRPr kumimoji="1" lang="zh-CN" altLang="en-US" sz="2800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4" name="文本框 333"/>
          <p:cNvSpPr txBox="1"/>
          <p:nvPr/>
        </p:nvSpPr>
        <p:spPr>
          <a:xfrm>
            <a:off x="9189191" y="5225143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T3</a:t>
            </a:r>
            <a:endParaRPr kumimoji="1" lang="zh-CN" altLang="en-US" sz="2800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5" name="椭圆 334"/>
          <p:cNvSpPr/>
          <p:nvPr/>
        </p:nvSpPr>
        <p:spPr>
          <a:xfrm>
            <a:off x="3073462" y="1594568"/>
            <a:ext cx="278365" cy="2783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椭圆 335"/>
          <p:cNvSpPr/>
          <p:nvPr/>
        </p:nvSpPr>
        <p:spPr>
          <a:xfrm>
            <a:off x="5683117" y="1594568"/>
            <a:ext cx="278365" cy="2783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椭圆 336"/>
          <p:cNvSpPr/>
          <p:nvPr/>
        </p:nvSpPr>
        <p:spPr>
          <a:xfrm>
            <a:off x="5161186" y="1594568"/>
            <a:ext cx="278365" cy="2783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椭圆 344"/>
          <p:cNvSpPr/>
          <p:nvPr/>
        </p:nvSpPr>
        <p:spPr>
          <a:xfrm>
            <a:off x="3595393" y="1594568"/>
            <a:ext cx="278365" cy="2783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椭圆 345"/>
          <p:cNvSpPr/>
          <p:nvPr/>
        </p:nvSpPr>
        <p:spPr>
          <a:xfrm>
            <a:off x="4117324" y="1594568"/>
            <a:ext cx="278365" cy="2783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椭圆 346"/>
          <p:cNvSpPr/>
          <p:nvPr/>
        </p:nvSpPr>
        <p:spPr>
          <a:xfrm>
            <a:off x="4639255" y="1594568"/>
            <a:ext cx="278365" cy="2783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椭圆 347"/>
          <p:cNvSpPr/>
          <p:nvPr/>
        </p:nvSpPr>
        <p:spPr>
          <a:xfrm>
            <a:off x="6205048" y="1594568"/>
            <a:ext cx="278365" cy="2783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椭圆 348"/>
          <p:cNvSpPr/>
          <p:nvPr/>
        </p:nvSpPr>
        <p:spPr>
          <a:xfrm>
            <a:off x="8814705" y="1594568"/>
            <a:ext cx="278365" cy="2783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椭圆 349"/>
          <p:cNvSpPr/>
          <p:nvPr/>
        </p:nvSpPr>
        <p:spPr>
          <a:xfrm>
            <a:off x="8292772" y="1594568"/>
            <a:ext cx="278365" cy="2783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椭圆 350"/>
          <p:cNvSpPr/>
          <p:nvPr/>
        </p:nvSpPr>
        <p:spPr>
          <a:xfrm>
            <a:off x="6726979" y="1594568"/>
            <a:ext cx="278365" cy="2783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2" name="椭圆 351"/>
          <p:cNvSpPr/>
          <p:nvPr/>
        </p:nvSpPr>
        <p:spPr>
          <a:xfrm>
            <a:off x="7248910" y="1594568"/>
            <a:ext cx="278365" cy="2783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椭圆 352"/>
          <p:cNvSpPr/>
          <p:nvPr/>
        </p:nvSpPr>
        <p:spPr>
          <a:xfrm>
            <a:off x="7770841" y="1594568"/>
            <a:ext cx="278365" cy="2783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圆角矩形 355"/>
          <p:cNvSpPr/>
          <p:nvPr/>
        </p:nvSpPr>
        <p:spPr>
          <a:xfrm>
            <a:off x="2907839" y="1490353"/>
            <a:ext cx="2110449" cy="475013"/>
          </a:xfrm>
          <a:prstGeom prst="round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7" name="圆角矩形 356"/>
          <p:cNvSpPr/>
          <p:nvPr/>
        </p:nvSpPr>
        <p:spPr>
          <a:xfrm>
            <a:off x="1860140" y="2432567"/>
            <a:ext cx="1755381" cy="475013"/>
          </a:xfrm>
          <a:prstGeom prst="round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圆角矩形 357"/>
          <p:cNvSpPr/>
          <p:nvPr/>
        </p:nvSpPr>
        <p:spPr>
          <a:xfrm>
            <a:off x="7191812" y="1469047"/>
            <a:ext cx="1997379" cy="4750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圆角矩形 358"/>
          <p:cNvSpPr/>
          <p:nvPr/>
        </p:nvSpPr>
        <p:spPr>
          <a:xfrm>
            <a:off x="9137114" y="2506576"/>
            <a:ext cx="1614019" cy="435534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0" name="圆角矩形 359"/>
          <p:cNvSpPr/>
          <p:nvPr/>
        </p:nvSpPr>
        <p:spPr>
          <a:xfrm>
            <a:off x="5104088" y="1482195"/>
            <a:ext cx="1997379" cy="475013"/>
          </a:xfrm>
          <a:prstGeom prst="roundRect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1" name="圆角矩形 360"/>
          <p:cNvSpPr/>
          <p:nvPr/>
        </p:nvSpPr>
        <p:spPr>
          <a:xfrm>
            <a:off x="5702038" y="2492344"/>
            <a:ext cx="1690995" cy="436720"/>
          </a:xfrm>
          <a:prstGeom prst="roundRect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2" name="右箭头 361"/>
          <p:cNvSpPr/>
          <p:nvPr/>
        </p:nvSpPr>
        <p:spPr>
          <a:xfrm>
            <a:off x="1054198" y="5945920"/>
            <a:ext cx="9295680" cy="20781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文本框 362"/>
          <p:cNvSpPr txBox="1"/>
          <p:nvPr/>
        </p:nvSpPr>
        <p:spPr>
          <a:xfrm>
            <a:off x="5161186" y="6264234"/>
            <a:ext cx="102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Time</a:t>
            </a:r>
          </a:p>
        </p:txBody>
      </p:sp>
      <p:sp>
        <p:nvSpPr>
          <p:cNvPr id="364" name="文本框 363"/>
          <p:cNvSpPr txBox="1"/>
          <p:nvPr/>
        </p:nvSpPr>
        <p:spPr>
          <a:xfrm>
            <a:off x="1903468" y="145514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特征</a:t>
            </a:r>
            <a:endParaRPr kumimoji="1" lang="zh-CN" altLang="en-US" sz="2800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366" name="直接箭头连接符 365"/>
          <p:cNvCxnSpPr>
            <a:stCxn id="356" idx="2"/>
          </p:cNvCxnSpPr>
          <p:nvPr/>
        </p:nvCxnSpPr>
        <p:spPr>
          <a:xfrm flipH="1">
            <a:off x="2633239" y="1965366"/>
            <a:ext cx="1329825" cy="46720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直接箭头连接符 367"/>
          <p:cNvCxnSpPr>
            <a:stCxn id="360" idx="2"/>
            <a:endCxn id="361" idx="0"/>
          </p:cNvCxnSpPr>
          <p:nvPr/>
        </p:nvCxnSpPr>
        <p:spPr>
          <a:xfrm>
            <a:off x="6102778" y="1957208"/>
            <a:ext cx="444758" cy="5351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直接箭头连接符 369"/>
          <p:cNvCxnSpPr>
            <a:stCxn id="358" idx="2"/>
            <a:endCxn id="359" idx="0"/>
          </p:cNvCxnSpPr>
          <p:nvPr/>
        </p:nvCxnSpPr>
        <p:spPr>
          <a:xfrm>
            <a:off x="8190502" y="1944060"/>
            <a:ext cx="1753622" cy="562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直接箭头连接符 371"/>
          <p:cNvCxnSpPr>
            <a:stCxn id="22" idx="3"/>
            <a:endCxn id="314" idx="1"/>
          </p:cNvCxnSpPr>
          <p:nvPr/>
        </p:nvCxnSpPr>
        <p:spPr>
          <a:xfrm>
            <a:off x="3534703" y="2674965"/>
            <a:ext cx="1271641" cy="23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直接箭头连接符 373"/>
          <p:cNvCxnSpPr>
            <a:stCxn id="312" idx="3"/>
            <a:endCxn id="251" idx="1"/>
          </p:cNvCxnSpPr>
          <p:nvPr/>
        </p:nvCxnSpPr>
        <p:spPr>
          <a:xfrm flipV="1">
            <a:off x="7326623" y="2702849"/>
            <a:ext cx="960829" cy="6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9" name="组合 378"/>
          <p:cNvGrpSpPr/>
          <p:nvPr/>
        </p:nvGrpSpPr>
        <p:grpSpPr>
          <a:xfrm>
            <a:off x="123874" y="2131453"/>
            <a:ext cx="4026107" cy="3168813"/>
            <a:chOff x="7557175" y="1994405"/>
            <a:chExt cx="4026107" cy="3168813"/>
          </a:xfrm>
        </p:grpSpPr>
        <p:pic>
          <p:nvPicPr>
            <p:cNvPr id="380" name="图片 37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7175" y="1994405"/>
              <a:ext cx="4026107" cy="3168813"/>
            </a:xfrm>
            <a:prstGeom prst="rect">
              <a:avLst/>
            </a:prstGeom>
          </p:spPr>
        </p:pic>
        <p:sp>
          <p:nvSpPr>
            <p:cNvPr id="381" name="圆角矩形 380"/>
            <p:cNvSpPr/>
            <p:nvPr/>
          </p:nvSpPr>
          <p:spPr>
            <a:xfrm>
              <a:off x="8625305" y="2112211"/>
              <a:ext cx="2315411" cy="65272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2" name="圆角矩形 381"/>
            <p:cNvSpPr/>
            <p:nvPr/>
          </p:nvSpPr>
          <p:spPr>
            <a:xfrm>
              <a:off x="8793747" y="3192379"/>
              <a:ext cx="2387600" cy="77286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3" name="曲线连接符 382"/>
            <p:cNvCxnSpPr>
              <a:stCxn id="381" idx="3"/>
            </p:cNvCxnSpPr>
            <p:nvPr/>
          </p:nvCxnSpPr>
          <p:spPr>
            <a:xfrm flipH="1">
              <a:off x="10149305" y="2438574"/>
              <a:ext cx="791411" cy="2005089"/>
            </a:xfrm>
            <a:prstGeom prst="curvedConnector4">
              <a:avLst>
                <a:gd name="adj1" fmla="val -28885"/>
                <a:gd name="adj2" fmla="val 58138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曲线连接符 383"/>
            <p:cNvCxnSpPr>
              <a:stCxn id="382" idx="2"/>
            </p:cNvCxnSpPr>
            <p:nvPr/>
          </p:nvCxnSpPr>
          <p:spPr>
            <a:xfrm rot="16200000" flipH="1">
              <a:off x="9829217" y="4123575"/>
              <a:ext cx="473070" cy="156411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文本框 384"/>
            <p:cNvSpPr txBox="1"/>
            <p:nvPr/>
          </p:nvSpPr>
          <p:spPr>
            <a:xfrm>
              <a:off x="8793747" y="4438316"/>
              <a:ext cx="2518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对用户影藏，由内部自动管理</a:t>
              </a:r>
            </a:p>
          </p:txBody>
        </p:sp>
      </p:grpSp>
      <p:sp>
        <p:nvSpPr>
          <p:cNvPr id="386" name="上弧形箭头 385"/>
          <p:cNvSpPr/>
          <p:nvPr/>
        </p:nvSpPr>
        <p:spPr>
          <a:xfrm rot="597726">
            <a:off x="3485767" y="2004961"/>
            <a:ext cx="1755483" cy="396735"/>
          </a:xfrm>
          <a:prstGeom prst="curved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7" name="下弧形箭头 386"/>
          <p:cNvSpPr/>
          <p:nvPr/>
        </p:nvSpPr>
        <p:spPr>
          <a:xfrm rot="20529849">
            <a:off x="3712838" y="3370099"/>
            <a:ext cx="3623538" cy="524127"/>
          </a:xfrm>
          <a:prstGeom prst="curvedUp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565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" grpId="0" animBg="1"/>
      <p:bldP spid="38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3377362" y="1900723"/>
            <a:ext cx="383406" cy="38340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957653" y="1900723"/>
            <a:ext cx="383406" cy="38340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537942" y="1900723"/>
            <a:ext cx="383406" cy="3834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118233" y="1900723"/>
            <a:ext cx="383406" cy="3834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698522" y="1900723"/>
            <a:ext cx="383406" cy="3834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278813" y="1900723"/>
            <a:ext cx="383406" cy="3834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859102" y="1900723"/>
            <a:ext cx="383406" cy="3834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439392" y="1900723"/>
            <a:ext cx="383406" cy="3834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8019682" y="1900723"/>
            <a:ext cx="383406" cy="3834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9180262" y="1900723"/>
            <a:ext cx="383406" cy="38340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9760552" y="1900723"/>
            <a:ext cx="383406" cy="38340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957653" y="2734889"/>
            <a:ext cx="383406" cy="383406"/>
          </a:xfrm>
          <a:prstGeom prst="ellipse">
            <a:avLst/>
          </a:prstGeom>
          <a:noFill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537942" y="2734889"/>
            <a:ext cx="383406" cy="38340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5118233" y="2734889"/>
            <a:ext cx="383406" cy="38340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698522" y="2734889"/>
            <a:ext cx="383406" cy="38340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278813" y="2734889"/>
            <a:ext cx="383406" cy="38340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859102" y="2734889"/>
            <a:ext cx="383406" cy="38340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7439392" y="2734889"/>
            <a:ext cx="383406" cy="38340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8019682" y="2734889"/>
            <a:ext cx="383406" cy="38340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9180262" y="2734889"/>
            <a:ext cx="383406" cy="383406"/>
          </a:xfrm>
          <a:prstGeom prst="ellipse">
            <a:avLst/>
          </a:prstGeom>
          <a:noFill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箭头连接符 86"/>
          <p:cNvCxnSpPr/>
          <p:nvPr/>
        </p:nvCxnSpPr>
        <p:spPr>
          <a:xfrm>
            <a:off x="3563883" y="2284129"/>
            <a:ext cx="580289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4144174" y="2284129"/>
            <a:ext cx="0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>
            <a:off x="4144174" y="2284129"/>
            <a:ext cx="580289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4144174" y="2284129"/>
            <a:ext cx="580289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4724462" y="2284129"/>
            <a:ext cx="0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4724462" y="2284129"/>
            <a:ext cx="580289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5304752" y="2284129"/>
            <a:ext cx="0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H="1">
            <a:off x="4724462" y="2284129"/>
            <a:ext cx="580289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H="1">
            <a:off x="5304752" y="2284129"/>
            <a:ext cx="580289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5304752" y="2284129"/>
            <a:ext cx="580289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5879860" y="2284129"/>
            <a:ext cx="0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5879860" y="2284129"/>
            <a:ext cx="580289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>
            <a:off x="6460150" y="2284129"/>
            <a:ext cx="0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H="1">
            <a:off x="5879860" y="2284129"/>
            <a:ext cx="580289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H="1">
            <a:off x="6460150" y="2284129"/>
            <a:ext cx="580289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6460150" y="2284129"/>
            <a:ext cx="580289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>
            <a:off x="7045624" y="2284129"/>
            <a:ext cx="0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7045624" y="2284129"/>
            <a:ext cx="580289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7625913" y="2284129"/>
            <a:ext cx="0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>
            <a:off x="7045624" y="2284129"/>
            <a:ext cx="580289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H="1">
            <a:off x="7625913" y="2284129"/>
            <a:ext cx="580289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7625913" y="2284129"/>
            <a:ext cx="580289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8201022" y="2284129"/>
            <a:ext cx="0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8201022" y="2284129"/>
            <a:ext cx="580289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8781311" y="2284129"/>
            <a:ext cx="0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H="1">
            <a:off x="8201022" y="2284129"/>
            <a:ext cx="580289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H="1">
            <a:off x="8781311" y="2284129"/>
            <a:ext cx="580289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8781311" y="2284129"/>
            <a:ext cx="580289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31" idx="4"/>
            <a:endCxn id="45" idx="0"/>
          </p:cNvCxnSpPr>
          <p:nvPr/>
        </p:nvCxnSpPr>
        <p:spPr>
          <a:xfrm>
            <a:off x="9371965" y="2284129"/>
            <a:ext cx="0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32" idx="4"/>
            <a:endCxn id="45" idx="0"/>
          </p:cNvCxnSpPr>
          <p:nvPr/>
        </p:nvCxnSpPr>
        <p:spPr>
          <a:xfrm flipH="1">
            <a:off x="9371965" y="2284129"/>
            <a:ext cx="580289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椭圆 251"/>
          <p:cNvSpPr/>
          <p:nvPr/>
        </p:nvSpPr>
        <p:spPr>
          <a:xfrm>
            <a:off x="1627912" y="3582142"/>
            <a:ext cx="383406" cy="383406"/>
          </a:xfrm>
          <a:prstGeom prst="ellipse">
            <a:avLst/>
          </a:prstGeom>
          <a:noFill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椭圆 253"/>
          <p:cNvSpPr/>
          <p:nvPr/>
        </p:nvSpPr>
        <p:spPr>
          <a:xfrm>
            <a:off x="2788492" y="3582142"/>
            <a:ext cx="383406" cy="383406"/>
          </a:xfrm>
          <a:prstGeom prst="ellipse">
            <a:avLst/>
          </a:prstGeom>
          <a:noFill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椭圆 255"/>
          <p:cNvSpPr/>
          <p:nvPr/>
        </p:nvSpPr>
        <p:spPr>
          <a:xfrm>
            <a:off x="3949072" y="3582142"/>
            <a:ext cx="383406" cy="38340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椭圆 257"/>
          <p:cNvSpPr/>
          <p:nvPr/>
        </p:nvSpPr>
        <p:spPr>
          <a:xfrm>
            <a:off x="5109651" y="3582142"/>
            <a:ext cx="383406" cy="38340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椭圆 259"/>
          <p:cNvSpPr/>
          <p:nvPr/>
        </p:nvSpPr>
        <p:spPr>
          <a:xfrm>
            <a:off x="6270231" y="3582142"/>
            <a:ext cx="383406" cy="38340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椭圆 261"/>
          <p:cNvSpPr/>
          <p:nvPr/>
        </p:nvSpPr>
        <p:spPr>
          <a:xfrm>
            <a:off x="7430811" y="3582142"/>
            <a:ext cx="383406" cy="38340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椭圆 263"/>
          <p:cNvSpPr/>
          <p:nvPr/>
        </p:nvSpPr>
        <p:spPr>
          <a:xfrm>
            <a:off x="8591391" y="3582142"/>
            <a:ext cx="383406" cy="383406"/>
          </a:xfrm>
          <a:prstGeom prst="ellipse">
            <a:avLst/>
          </a:prstGeom>
          <a:noFill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8" name="直接箭头连接符 277"/>
          <p:cNvCxnSpPr/>
          <p:nvPr/>
        </p:nvCxnSpPr>
        <p:spPr>
          <a:xfrm>
            <a:off x="4135591" y="3131381"/>
            <a:ext cx="0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直接箭头连接符 280"/>
          <p:cNvCxnSpPr/>
          <p:nvPr/>
        </p:nvCxnSpPr>
        <p:spPr>
          <a:xfrm flipH="1">
            <a:off x="4135591" y="3131381"/>
            <a:ext cx="580289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283"/>
          <p:cNvCxnSpPr/>
          <p:nvPr/>
        </p:nvCxnSpPr>
        <p:spPr>
          <a:xfrm>
            <a:off x="5290989" y="3131381"/>
            <a:ext cx="0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/>
          <p:cNvCxnSpPr/>
          <p:nvPr/>
        </p:nvCxnSpPr>
        <p:spPr>
          <a:xfrm flipH="1">
            <a:off x="5290989" y="3131381"/>
            <a:ext cx="580289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/>
          <p:nvPr/>
        </p:nvCxnSpPr>
        <p:spPr>
          <a:xfrm>
            <a:off x="6456753" y="3131381"/>
            <a:ext cx="0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292"/>
          <p:cNvCxnSpPr/>
          <p:nvPr/>
        </p:nvCxnSpPr>
        <p:spPr>
          <a:xfrm flipH="1">
            <a:off x="6456753" y="3131381"/>
            <a:ext cx="580289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直接箭头连接符 295"/>
          <p:cNvCxnSpPr/>
          <p:nvPr/>
        </p:nvCxnSpPr>
        <p:spPr>
          <a:xfrm>
            <a:off x="7612151" y="3131381"/>
            <a:ext cx="0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/>
          <p:cNvCxnSpPr/>
          <p:nvPr/>
        </p:nvCxnSpPr>
        <p:spPr>
          <a:xfrm flipH="1">
            <a:off x="7612151" y="3131381"/>
            <a:ext cx="580289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直接箭头连接符 301"/>
          <p:cNvCxnSpPr>
            <a:endCxn id="264" idx="0"/>
          </p:cNvCxnSpPr>
          <p:nvPr/>
        </p:nvCxnSpPr>
        <p:spPr>
          <a:xfrm>
            <a:off x="8783094" y="3131381"/>
            <a:ext cx="0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>
            <a:endCxn id="264" idx="0"/>
          </p:cNvCxnSpPr>
          <p:nvPr/>
        </p:nvCxnSpPr>
        <p:spPr>
          <a:xfrm flipH="1">
            <a:off x="8783094" y="3131381"/>
            <a:ext cx="580289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3" name="椭圆 312"/>
          <p:cNvSpPr/>
          <p:nvPr/>
        </p:nvSpPr>
        <p:spPr>
          <a:xfrm>
            <a:off x="1627912" y="4416308"/>
            <a:ext cx="383406" cy="383406"/>
          </a:xfrm>
          <a:prstGeom prst="ellipse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椭圆 313"/>
          <p:cNvSpPr/>
          <p:nvPr/>
        </p:nvSpPr>
        <p:spPr>
          <a:xfrm>
            <a:off x="2788492" y="4416308"/>
            <a:ext cx="383406" cy="383406"/>
          </a:xfrm>
          <a:prstGeom prst="ellipse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椭圆 314"/>
          <p:cNvSpPr/>
          <p:nvPr/>
        </p:nvSpPr>
        <p:spPr>
          <a:xfrm>
            <a:off x="3949072" y="4416308"/>
            <a:ext cx="383406" cy="38340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5109651" y="4416308"/>
            <a:ext cx="383406" cy="38340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椭圆 316"/>
          <p:cNvSpPr/>
          <p:nvPr/>
        </p:nvSpPr>
        <p:spPr>
          <a:xfrm>
            <a:off x="6270231" y="4416308"/>
            <a:ext cx="383406" cy="38340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椭圆 317"/>
          <p:cNvSpPr/>
          <p:nvPr/>
        </p:nvSpPr>
        <p:spPr>
          <a:xfrm>
            <a:off x="7430811" y="4416308"/>
            <a:ext cx="383406" cy="38340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0" name="直接箭头连接符 319"/>
          <p:cNvCxnSpPr>
            <a:endCxn id="313" idx="0"/>
          </p:cNvCxnSpPr>
          <p:nvPr/>
        </p:nvCxnSpPr>
        <p:spPr>
          <a:xfrm>
            <a:off x="1819615" y="3965547"/>
            <a:ext cx="0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/>
          <p:cNvCxnSpPr>
            <a:stCxn id="254" idx="4"/>
            <a:endCxn id="313" idx="0"/>
          </p:cNvCxnSpPr>
          <p:nvPr/>
        </p:nvCxnSpPr>
        <p:spPr>
          <a:xfrm flipH="1">
            <a:off x="1819615" y="3965547"/>
            <a:ext cx="1160580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/>
          <p:cNvCxnSpPr/>
          <p:nvPr/>
        </p:nvCxnSpPr>
        <p:spPr>
          <a:xfrm>
            <a:off x="2975013" y="3965547"/>
            <a:ext cx="0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/>
          <p:cNvCxnSpPr>
            <a:stCxn id="256" idx="4"/>
          </p:cNvCxnSpPr>
          <p:nvPr/>
        </p:nvCxnSpPr>
        <p:spPr>
          <a:xfrm flipH="1">
            <a:off x="2975013" y="3965547"/>
            <a:ext cx="1165762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/>
          <p:cNvCxnSpPr/>
          <p:nvPr/>
        </p:nvCxnSpPr>
        <p:spPr>
          <a:xfrm>
            <a:off x="4135591" y="3965547"/>
            <a:ext cx="0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/>
          <p:cNvCxnSpPr>
            <a:stCxn id="258" idx="4"/>
          </p:cNvCxnSpPr>
          <p:nvPr/>
        </p:nvCxnSpPr>
        <p:spPr>
          <a:xfrm flipH="1">
            <a:off x="4135591" y="3965547"/>
            <a:ext cx="1165763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直接箭头连接符 325"/>
          <p:cNvCxnSpPr/>
          <p:nvPr/>
        </p:nvCxnSpPr>
        <p:spPr>
          <a:xfrm>
            <a:off x="5290989" y="3965547"/>
            <a:ext cx="0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/>
          <p:cNvCxnSpPr>
            <a:stCxn id="260" idx="4"/>
          </p:cNvCxnSpPr>
          <p:nvPr/>
        </p:nvCxnSpPr>
        <p:spPr>
          <a:xfrm flipH="1">
            <a:off x="5290989" y="3965547"/>
            <a:ext cx="1170945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直接箭头连接符 327"/>
          <p:cNvCxnSpPr/>
          <p:nvPr/>
        </p:nvCxnSpPr>
        <p:spPr>
          <a:xfrm>
            <a:off x="6456753" y="3965547"/>
            <a:ext cx="0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直接箭头连接符 328"/>
          <p:cNvCxnSpPr>
            <a:stCxn id="262" idx="4"/>
          </p:cNvCxnSpPr>
          <p:nvPr/>
        </p:nvCxnSpPr>
        <p:spPr>
          <a:xfrm flipH="1">
            <a:off x="6456753" y="3965547"/>
            <a:ext cx="1165761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直接箭头连接符 329"/>
          <p:cNvCxnSpPr/>
          <p:nvPr/>
        </p:nvCxnSpPr>
        <p:spPr>
          <a:xfrm>
            <a:off x="7612151" y="3965547"/>
            <a:ext cx="0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直接箭头连接符 330"/>
          <p:cNvCxnSpPr>
            <a:stCxn id="264" idx="4"/>
          </p:cNvCxnSpPr>
          <p:nvPr/>
        </p:nvCxnSpPr>
        <p:spPr>
          <a:xfrm flipH="1">
            <a:off x="7612151" y="3965547"/>
            <a:ext cx="1170943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直接箭头连接符 335"/>
          <p:cNvCxnSpPr>
            <a:stCxn id="252" idx="4"/>
            <a:endCxn id="314" idx="0"/>
          </p:cNvCxnSpPr>
          <p:nvPr/>
        </p:nvCxnSpPr>
        <p:spPr>
          <a:xfrm>
            <a:off x="1819615" y="3965547"/>
            <a:ext cx="1160580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/>
          <p:cNvCxnSpPr>
            <a:stCxn id="254" idx="4"/>
            <a:endCxn id="315" idx="0"/>
          </p:cNvCxnSpPr>
          <p:nvPr/>
        </p:nvCxnSpPr>
        <p:spPr>
          <a:xfrm>
            <a:off x="2980195" y="3965547"/>
            <a:ext cx="1160580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直接箭头连接符 344"/>
          <p:cNvCxnSpPr>
            <a:stCxn id="256" idx="4"/>
            <a:endCxn id="316" idx="0"/>
          </p:cNvCxnSpPr>
          <p:nvPr/>
        </p:nvCxnSpPr>
        <p:spPr>
          <a:xfrm>
            <a:off x="4140774" y="3965547"/>
            <a:ext cx="1160580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直接箭头连接符 346"/>
          <p:cNvCxnSpPr>
            <a:stCxn id="258" idx="4"/>
            <a:endCxn id="317" idx="0"/>
          </p:cNvCxnSpPr>
          <p:nvPr/>
        </p:nvCxnSpPr>
        <p:spPr>
          <a:xfrm>
            <a:off x="5301354" y="3965547"/>
            <a:ext cx="1160580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直接箭头连接符 348"/>
          <p:cNvCxnSpPr>
            <a:stCxn id="260" idx="4"/>
            <a:endCxn id="318" idx="0"/>
          </p:cNvCxnSpPr>
          <p:nvPr/>
        </p:nvCxnSpPr>
        <p:spPr>
          <a:xfrm>
            <a:off x="6461934" y="3965547"/>
            <a:ext cx="1160580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>
            <a:off x="1617549" y="5250475"/>
            <a:ext cx="383406" cy="383406"/>
          </a:xfrm>
          <a:prstGeom prst="ellipse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3938709" y="5250475"/>
            <a:ext cx="383406" cy="38340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6" name="椭圆 365"/>
          <p:cNvSpPr/>
          <p:nvPr/>
        </p:nvSpPr>
        <p:spPr>
          <a:xfrm>
            <a:off x="6259869" y="5250475"/>
            <a:ext cx="383406" cy="38340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8" name="直接箭头连接符 367"/>
          <p:cNvCxnSpPr>
            <a:endCxn id="362" idx="0"/>
          </p:cNvCxnSpPr>
          <p:nvPr/>
        </p:nvCxnSpPr>
        <p:spPr>
          <a:xfrm>
            <a:off x="1809252" y="4799715"/>
            <a:ext cx="0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直接箭头连接符 368"/>
          <p:cNvCxnSpPr>
            <a:endCxn id="362" idx="0"/>
          </p:cNvCxnSpPr>
          <p:nvPr/>
        </p:nvCxnSpPr>
        <p:spPr>
          <a:xfrm flipH="1">
            <a:off x="1809252" y="4799715"/>
            <a:ext cx="1160580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直接箭头连接符 371"/>
          <p:cNvCxnSpPr/>
          <p:nvPr/>
        </p:nvCxnSpPr>
        <p:spPr>
          <a:xfrm>
            <a:off x="4125228" y="4799715"/>
            <a:ext cx="0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直接箭头连接符 372"/>
          <p:cNvCxnSpPr/>
          <p:nvPr/>
        </p:nvCxnSpPr>
        <p:spPr>
          <a:xfrm flipH="1">
            <a:off x="4125228" y="4799715"/>
            <a:ext cx="1165763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直接箭头连接符 375"/>
          <p:cNvCxnSpPr/>
          <p:nvPr/>
        </p:nvCxnSpPr>
        <p:spPr>
          <a:xfrm>
            <a:off x="6446391" y="4799715"/>
            <a:ext cx="0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直接箭头连接符 376"/>
          <p:cNvCxnSpPr/>
          <p:nvPr/>
        </p:nvCxnSpPr>
        <p:spPr>
          <a:xfrm flipH="1">
            <a:off x="6446391" y="4799715"/>
            <a:ext cx="1165761" cy="45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5" name="椭圆 384"/>
          <p:cNvSpPr/>
          <p:nvPr/>
        </p:nvSpPr>
        <p:spPr>
          <a:xfrm>
            <a:off x="8604634" y="2739035"/>
            <a:ext cx="383406" cy="383406"/>
          </a:xfrm>
          <a:prstGeom prst="ellipse">
            <a:avLst/>
          </a:prstGeom>
          <a:noFill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6" name="椭圆 385"/>
          <p:cNvSpPr/>
          <p:nvPr/>
        </p:nvSpPr>
        <p:spPr>
          <a:xfrm>
            <a:off x="8582355" y="1900723"/>
            <a:ext cx="383406" cy="38340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标题 2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altLang="zh-CN" dirty="0" smtClean="0"/>
              <a:t>OnnxInfer-</a:t>
            </a:r>
            <a:r>
              <a:rPr lang="zh-CN" altLang="en-US" dirty="0" smtClean="0"/>
              <a:t>流式计算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076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CodeFusion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688" y="1888499"/>
            <a:ext cx="2328157" cy="38280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17" y="1175648"/>
            <a:ext cx="2376264" cy="53962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254" y="1117619"/>
            <a:ext cx="3312368" cy="55122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280" y="1954915"/>
            <a:ext cx="6396946" cy="369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0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OnnxInfer-</a:t>
            </a:r>
            <a:r>
              <a:rPr lang="zh-CN" altLang="en-US" dirty="0"/>
              <a:t>开发</a:t>
            </a:r>
            <a:r>
              <a:rPr lang="zh-CN" altLang="en-US" dirty="0" smtClean="0"/>
              <a:t>者选项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112209" y="1892805"/>
            <a:ext cx="5199428" cy="55107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1. </a:t>
            </a:r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zh-CN" altLang="en-US" dirty="0">
                <a:solidFill>
                  <a:schemeClr val="tx1"/>
                </a:solidFill>
              </a:rPr>
              <a:t>动态</a:t>
            </a:r>
            <a:r>
              <a:rPr lang="en-US" altLang="zh-CN" dirty="0">
                <a:solidFill>
                  <a:schemeClr val="tx1"/>
                </a:solidFill>
              </a:rPr>
              <a:t>shape</a:t>
            </a:r>
            <a:r>
              <a:rPr lang="zh-CN" altLang="en-US" dirty="0">
                <a:solidFill>
                  <a:schemeClr val="tx1"/>
                </a:solidFill>
              </a:rPr>
              <a:t>输入，优化</a:t>
            </a:r>
            <a:r>
              <a:rPr lang="en-US" altLang="zh-CN" dirty="0">
                <a:solidFill>
                  <a:schemeClr val="tx1"/>
                </a:solidFill>
              </a:rPr>
              <a:t>shape op</a:t>
            </a:r>
            <a:r>
              <a:rPr lang="zh-CN" altLang="en-US" dirty="0">
                <a:solidFill>
                  <a:schemeClr val="tx1"/>
                </a:solidFill>
              </a:rPr>
              <a:t>碎计算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3112209" y="3211823"/>
            <a:ext cx="5199428" cy="55107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</a:rPr>
              <a:t>. </a:t>
            </a:r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en-US" altLang="zh-CN" dirty="0">
                <a:solidFill>
                  <a:schemeClr val="tx1"/>
                </a:solidFill>
              </a:rPr>
              <a:t>shape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type</a:t>
            </a:r>
            <a:r>
              <a:rPr lang="zh-CN" altLang="en-US" dirty="0">
                <a:solidFill>
                  <a:schemeClr val="tx1"/>
                </a:solidFill>
              </a:rPr>
              <a:t>在线和离线推导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3112209" y="2542704"/>
            <a:ext cx="5199428" cy="5510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. </a:t>
            </a:r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zh-CN" altLang="en-US" dirty="0">
                <a:solidFill>
                  <a:schemeClr val="tx1"/>
                </a:solidFill>
              </a:rPr>
              <a:t>常量折叠等功能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3112209" y="3871332"/>
            <a:ext cx="5199428" cy="55107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4. </a:t>
            </a:r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en-US" altLang="zh-CN" dirty="0">
                <a:solidFill>
                  <a:schemeClr val="tx1"/>
                </a:solidFill>
              </a:rPr>
              <a:t>20</a:t>
            </a:r>
            <a:r>
              <a:rPr lang="zh-CN" altLang="en-US" dirty="0">
                <a:solidFill>
                  <a:schemeClr val="tx1"/>
                </a:solidFill>
              </a:rPr>
              <a:t>种以上的</a:t>
            </a:r>
            <a:r>
              <a:rPr lang="en-US" altLang="zh-CN" dirty="0">
                <a:solidFill>
                  <a:schemeClr val="tx1"/>
                </a:solidFill>
              </a:rPr>
              <a:t>op</a:t>
            </a:r>
            <a:r>
              <a:rPr lang="zh-CN" altLang="en-US" dirty="0">
                <a:solidFill>
                  <a:schemeClr val="tx1"/>
                </a:solidFill>
              </a:rPr>
              <a:t>融合策略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3112209" y="4530841"/>
            <a:ext cx="5199428" cy="55107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5. </a:t>
            </a:r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en-US" altLang="zh-CN" dirty="0">
                <a:solidFill>
                  <a:schemeClr val="tx1"/>
                </a:solidFill>
              </a:rPr>
              <a:t>Dump</a:t>
            </a:r>
            <a:r>
              <a:rPr lang="zh-CN" altLang="en-US" dirty="0">
                <a:solidFill>
                  <a:schemeClr val="tx1"/>
                </a:solidFill>
              </a:rPr>
              <a:t>模型中任意</a:t>
            </a:r>
            <a:r>
              <a:rPr lang="en-US" altLang="zh-CN" dirty="0">
                <a:solidFill>
                  <a:schemeClr val="tx1"/>
                </a:solidFill>
              </a:rPr>
              <a:t>op</a:t>
            </a:r>
            <a:r>
              <a:rPr lang="zh-CN" altLang="en-US" dirty="0">
                <a:solidFill>
                  <a:schemeClr val="tx1"/>
                </a:solidFill>
              </a:rPr>
              <a:t>的输入输出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3112209" y="5190350"/>
            <a:ext cx="5199428" cy="66514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6. </a:t>
            </a:r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en-US" altLang="zh-CN" dirty="0">
                <a:solidFill>
                  <a:schemeClr val="tx1"/>
                </a:solidFill>
              </a:rPr>
              <a:t>Profiling</a:t>
            </a:r>
            <a:r>
              <a:rPr lang="zh-CN" altLang="en-US" dirty="0">
                <a:solidFill>
                  <a:schemeClr val="tx1"/>
                </a:solidFill>
              </a:rPr>
              <a:t>功能，记录每个算子的执行时间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可</a:t>
            </a:r>
            <a:r>
              <a:rPr lang="zh-CN" altLang="en-US" dirty="0">
                <a:solidFill>
                  <a:schemeClr val="tx1"/>
                </a:solidFill>
              </a:rPr>
              <a:t>在</a:t>
            </a:r>
            <a:r>
              <a:rPr lang="en-US" altLang="zh-CN" dirty="0">
                <a:solidFill>
                  <a:schemeClr val="tx1"/>
                </a:solidFill>
              </a:rPr>
              <a:t>chrome</a:t>
            </a:r>
            <a:r>
              <a:rPr lang="zh-CN" altLang="en-US" dirty="0">
                <a:solidFill>
                  <a:schemeClr val="tx1"/>
                </a:solidFill>
              </a:rPr>
              <a:t>浏览器中可视化</a:t>
            </a:r>
            <a:r>
              <a:rPr lang="zh-CN" altLang="en-US" dirty="0" smtClean="0">
                <a:solidFill>
                  <a:schemeClr val="tx1"/>
                </a:solidFill>
              </a:rPr>
              <a:t>展现，用于性能分析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230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常量折叠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479" y="1625457"/>
            <a:ext cx="9923263" cy="49018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904" y="2207257"/>
            <a:ext cx="2114659" cy="35625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299" y="2633155"/>
            <a:ext cx="1709042" cy="27107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0077" y="2768335"/>
            <a:ext cx="1292671" cy="236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3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069724" y="1983346"/>
            <a:ext cx="3593206" cy="77273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ONNX</a:t>
            </a:r>
            <a:r>
              <a:rPr lang="zh-CN" altLang="en-US" sz="2800" dirty="0" smtClean="0">
                <a:solidFill>
                  <a:schemeClr val="tx1"/>
                </a:solidFill>
              </a:rPr>
              <a:t>简介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069724" y="3152643"/>
            <a:ext cx="3593206" cy="76629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OnnxInfer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开发初衷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69724" y="4315498"/>
            <a:ext cx="3593206" cy="76629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OnnxInfer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介绍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07217" y="1983347"/>
            <a:ext cx="875764" cy="77273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</a:rPr>
              <a:t>1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07217" y="3146202"/>
            <a:ext cx="875764" cy="77273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007217" y="4309057"/>
            <a:ext cx="875764" cy="77273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8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Profiling-</a:t>
            </a:r>
            <a:r>
              <a:rPr lang="zh-CN" altLang="en-US" dirty="0" smtClean="0"/>
              <a:t>性能分析报告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80" y="1648846"/>
            <a:ext cx="10197240" cy="474264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2566802" y="2199123"/>
            <a:ext cx="7645977" cy="3578317"/>
            <a:chOff x="2566802" y="2199123"/>
            <a:chExt cx="7645977" cy="357831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6802" y="2199123"/>
              <a:ext cx="7645977" cy="3578317"/>
            </a:xfrm>
            <a:prstGeom prst="rect">
              <a:avLst/>
            </a:prstGeom>
          </p:spPr>
        </p:pic>
        <p:sp>
          <p:nvSpPr>
            <p:cNvPr id="7" name="圆角矩形 6"/>
            <p:cNvSpPr/>
            <p:nvPr/>
          </p:nvSpPr>
          <p:spPr>
            <a:xfrm>
              <a:off x="2584616" y="3789369"/>
              <a:ext cx="4583876" cy="39782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260" y="3404240"/>
            <a:ext cx="6141447" cy="133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4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r>
              <a:rPr lang="zh-CN" altLang="en-US" dirty="0" smtClean="0"/>
              <a:t>使用现状</a:t>
            </a:r>
            <a:endParaRPr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821761"/>
              </p:ext>
            </p:extLst>
          </p:nvPr>
        </p:nvGraphicFramePr>
        <p:xfrm>
          <a:off x="788735" y="1259750"/>
          <a:ext cx="10614530" cy="5417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906"/>
                <a:gridCol w="1334170"/>
                <a:gridCol w="2911642"/>
                <a:gridCol w="2122906"/>
                <a:gridCol w="2122906"/>
              </a:tblGrid>
              <a:tr h="48005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合作单位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合作程度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合作内容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未来计划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负责人</a:t>
                      </a:r>
                      <a:endParaRPr lang="zh-CN" altLang="en-US" dirty="0"/>
                    </a:p>
                  </a:txBody>
                  <a:tcPr/>
                </a:tc>
              </a:tr>
              <a:tr h="48005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图聆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深度合作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继续加推线上模型，采用</a:t>
                      </a:r>
                      <a:r>
                        <a:rPr lang="en-US" altLang="zh-CN" dirty="0" smtClean="0"/>
                        <a:t>onnxinfer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王金钖</a:t>
                      </a:r>
                      <a:endParaRPr lang="zh-CN" altLang="en-US" dirty="0"/>
                    </a:p>
                  </a:txBody>
                  <a:tcPr/>
                </a:tc>
              </a:tr>
              <a:tr h="480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NLP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深度合作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建设</a:t>
                      </a:r>
                      <a:r>
                        <a:rPr lang="en-US" altLang="zh-CN" dirty="0" err="1" smtClean="0"/>
                        <a:t>QuickNLP</a:t>
                      </a:r>
                      <a:r>
                        <a:rPr lang="zh-CN" altLang="en-US" dirty="0" smtClean="0"/>
                        <a:t>，快速支持</a:t>
                      </a:r>
                      <a:r>
                        <a:rPr lang="en-US" altLang="zh-CN" dirty="0" smtClean="0"/>
                        <a:t>NLP</a:t>
                      </a:r>
                      <a:r>
                        <a:rPr lang="zh-CN" altLang="en-US" dirty="0" smtClean="0"/>
                        <a:t>训练推理任务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完善</a:t>
                      </a:r>
                      <a:r>
                        <a:rPr lang="en-US" altLang="zh-CN" dirty="0" err="1" smtClean="0"/>
                        <a:t>QuickNLP</a:t>
                      </a:r>
                      <a:r>
                        <a:rPr lang="zh-CN" altLang="en-US" dirty="0" smtClean="0"/>
                        <a:t>上的自定义</a:t>
                      </a:r>
                      <a:r>
                        <a:rPr lang="en-US" altLang="zh-CN" dirty="0" smtClean="0"/>
                        <a:t>OP</a:t>
                      </a:r>
                      <a:r>
                        <a:rPr lang="zh-CN" altLang="en-US" dirty="0" smtClean="0"/>
                        <a:t>，保证训练后的网络快速上线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梅林海</a:t>
                      </a:r>
                      <a:endParaRPr lang="zh-CN" altLang="en-US" dirty="0"/>
                    </a:p>
                  </a:txBody>
                  <a:tcPr/>
                </a:tc>
              </a:tr>
              <a:tr h="48005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奥创团队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深度合作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验证测试</a:t>
                      </a:r>
                      <a:r>
                        <a:rPr lang="en-US" altLang="zh-CN" dirty="0" err="1" smtClean="0"/>
                        <a:t>c++</a:t>
                      </a:r>
                      <a:r>
                        <a:rPr lang="zh-CN" altLang="en-US" dirty="0" smtClean="0"/>
                        <a:t>接口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采用</a:t>
                      </a:r>
                      <a:r>
                        <a:rPr lang="en-US" altLang="zh-CN" dirty="0" smtClean="0"/>
                        <a:t>python</a:t>
                      </a:r>
                      <a:r>
                        <a:rPr lang="zh-CN" altLang="en-US" dirty="0" smtClean="0"/>
                        <a:t>接口上线模型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黄鹏</a:t>
                      </a:r>
                      <a:endParaRPr lang="zh-CN" altLang="en-US" dirty="0"/>
                    </a:p>
                  </a:txBody>
                  <a:tcPr/>
                </a:tc>
              </a:tr>
              <a:tr h="48005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声纹团队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验证测试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验证</a:t>
                      </a:r>
                      <a:r>
                        <a:rPr lang="en-US" altLang="zh-CN" dirty="0" smtClean="0"/>
                        <a:t>onnxinfer</a:t>
                      </a:r>
                      <a:r>
                        <a:rPr lang="zh-CN" altLang="en-US" dirty="0" smtClean="0"/>
                        <a:t>性能效果，性能相对</a:t>
                      </a:r>
                      <a:r>
                        <a:rPr lang="en-US" altLang="zh-CN" dirty="0" err="1" smtClean="0"/>
                        <a:t>mxlite</a:t>
                      </a:r>
                      <a:r>
                        <a:rPr lang="zh-CN" altLang="en-US" dirty="0" smtClean="0"/>
                        <a:t>下降不到</a:t>
                      </a:r>
                      <a:r>
                        <a:rPr lang="en-US" altLang="zh-CN" dirty="0" smtClean="0"/>
                        <a:t>10%</a:t>
                      </a:r>
                      <a:r>
                        <a:rPr lang="zh-CN" altLang="en-US" dirty="0" smtClean="0"/>
                        <a:t>，部分模型性能优于</a:t>
                      </a:r>
                      <a:r>
                        <a:rPr lang="en-US" altLang="zh-CN" dirty="0" err="1" smtClean="0"/>
                        <a:t>mxlite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深度合作，集成</a:t>
                      </a:r>
                      <a:r>
                        <a:rPr lang="en-US" altLang="zh-CN" dirty="0" smtClean="0"/>
                        <a:t>Onnxinfer</a:t>
                      </a:r>
                      <a:r>
                        <a:rPr lang="zh-CN" altLang="en-US" dirty="0" smtClean="0"/>
                        <a:t>上线模型以及</a:t>
                      </a:r>
                      <a:r>
                        <a:rPr lang="en-US" altLang="zh-CN" dirty="0" smtClean="0"/>
                        <a:t>demo</a:t>
                      </a:r>
                      <a:r>
                        <a:rPr lang="zh-CN" altLang="en-US" dirty="0" smtClean="0"/>
                        <a:t>演示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张翼飞</a:t>
                      </a:r>
                      <a:endParaRPr lang="zh-CN" altLang="en-US" dirty="0"/>
                    </a:p>
                  </a:txBody>
                  <a:tcPr/>
                </a:tc>
              </a:tr>
              <a:tr h="48005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人脸识别团队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深度合作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验证</a:t>
                      </a:r>
                      <a:r>
                        <a:rPr lang="en-US" altLang="zh-CN" dirty="0" err="1" smtClean="0"/>
                        <a:t>torchintx</a:t>
                      </a:r>
                      <a:r>
                        <a:rPr lang="zh-CN" altLang="en-US" dirty="0" smtClean="0"/>
                        <a:t>训练后模型的效果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黄志华</a:t>
                      </a:r>
                      <a:endParaRPr lang="zh-CN" altLang="en-US" dirty="0"/>
                    </a:p>
                  </a:txBody>
                  <a:tcPr/>
                </a:tc>
              </a:tr>
              <a:tr h="48005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视觉前瞻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计划合作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Demo</a:t>
                      </a:r>
                      <a:r>
                        <a:rPr lang="zh-CN" altLang="en-US" dirty="0" smtClean="0"/>
                        <a:t>快速构建演示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魏岩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爆炸形 1 22"/>
          <p:cNvSpPr/>
          <p:nvPr/>
        </p:nvSpPr>
        <p:spPr>
          <a:xfrm rot="591295">
            <a:off x="5793487" y="2300187"/>
            <a:ext cx="5502442" cy="2775284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期待您的加入</a:t>
            </a:r>
            <a:endParaRPr lang="zh-CN" altLang="en-US" sz="32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4388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后续计划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算子支持</a:t>
            </a:r>
            <a:endParaRPr lang="en-US" altLang="zh-CN" dirty="0" smtClean="0"/>
          </a:p>
          <a:p>
            <a:r>
              <a:rPr lang="zh-CN" altLang="en-US" dirty="0" smtClean="0"/>
              <a:t>生态完善</a:t>
            </a:r>
            <a:endParaRPr lang="en-US" altLang="zh-CN" dirty="0" smtClean="0"/>
          </a:p>
          <a:p>
            <a:r>
              <a:rPr lang="zh-CN" altLang="en-US" dirty="0" smtClean="0"/>
              <a:t>性能优化</a:t>
            </a:r>
            <a:endParaRPr lang="en-US" altLang="zh-CN" dirty="0" smtClean="0"/>
          </a:p>
          <a:p>
            <a:r>
              <a:rPr lang="zh-CN" altLang="en-US" dirty="0" smtClean="0"/>
              <a:t>国产平台支持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16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821" y="2499144"/>
            <a:ext cx="3919621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感谢聆听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861" y="1177637"/>
            <a:ext cx="4163687" cy="514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85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ONNX</a:t>
            </a:r>
            <a:endParaRPr lang="zh-CN" altLang="en-US" dirty="0"/>
          </a:p>
        </p:txBody>
      </p:sp>
      <p:pic>
        <p:nvPicPr>
          <p:cNvPr id="1030" name="Picture 6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247" y="3160950"/>
            <a:ext cx="8321973" cy="282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200756" y="1417639"/>
            <a:ext cx="95549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ONNX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Open </a:t>
            </a:r>
            <a:r>
              <a:rPr kumimoji="1" lang="en-US" altLang="zh-CN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Neural Network Exchange</a:t>
            </a:r>
            <a:r>
              <a:rPr kumimoji="1" lang="zh-CN" altLang="en-US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）是一种针对机器学习所设计的开放式的文件格式，用于存储训练好的模型。它使得不同的人工智能框架（如</a:t>
            </a:r>
            <a:r>
              <a:rPr kumimoji="1" lang="en-US" altLang="zh-CN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Pytorch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TensorFlow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kumimoji="1" lang="zh-CN" altLang="en-US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可以采用相同格式存储模型数据并交互。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目前</a:t>
            </a:r>
            <a:r>
              <a:rPr kumimoji="1" lang="zh-CN" altLang="en-US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官方支持加载</a:t>
            </a:r>
            <a:r>
              <a:rPr kumimoji="1" lang="en-US" altLang="zh-CN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ONNX</a:t>
            </a:r>
            <a:r>
              <a:rPr kumimoji="1" lang="zh-CN" altLang="en-US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模型并进行推理的深度学习框架有： </a:t>
            </a:r>
            <a:r>
              <a:rPr kumimoji="1" lang="en-US" altLang="zh-CN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Caffe2, </a:t>
            </a:r>
            <a:r>
              <a:rPr kumimoji="1" lang="en-US" altLang="zh-CN" sz="2000" dirty="0" err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PyTorch</a:t>
            </a:r>
            <a:r>
              <a:rPr kumimoji="1" lang="en-US" altLang="zh-CN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kumimoji="1" lang="en-US" altLang="zh-CN" sz="2000" dirty="0" err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MXNet</a:t>
            </a:r>
            <a:r>
              <a:rPr kumimoji="1" lang="zh-CN" altLang="en-US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1" lang="en-US" altLang="zh-CN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ML.NET</a:t>
            </a:r>
            <a:r>
              <a:rPr kumimoji="1" lang="zh-CN" altLang="en-US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1" lang="en-US" altLang="zh-CN" sz="2000" dirty="0" err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TensorRT</a:t>
            </a:r>
            <a:r>
              <a:rPr kumimoji="1" lang="en-US" altLang="zh-CN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zh-CN" altLang="en-US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 </a:t>
            </a:r>
            <a:r>
              <a:rPr kumimoji="1" lang="en-US" altLang="zh-CN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Microsoft CNTK</a:t>
            </a:r>
            <a:r>
              <a:rPr kumimoji="1" lang="zh-CN" altLang="en-US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，并且 </a:t>
            </a:r>
            <a:r>
              <a:rPr kumimoji="1" lang="en-US" altLang="zh-CN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TensorFlow </a:t>
            </a:r>
            <a:r>
              <a:rPr kumimoji="1" lang="zh-CN" altLang="en-US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也非官方的支持</a:t>
            </a:r>
            <a:r>
              <a:rPr kumimoji="1" lang="en-US" altLang="zh-CN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ONNX</a:t>
            </a:r>
            <a:r>
              <a:rPr kumimoji="1" lang="zh-CN" altLang="en-US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1" lang="zh-CN" altLang="en-US" sz="2000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40873" y="6102507"/>
            <a:ext cx="9314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C000"/>
                </a:solidFill>
              </a:rPr>
              <a:t>工程委员会和学术委员会官方指定交付格式</a:t>
            </a:r>
          </a:p>
        </p:txBody>
      </p:sp>
    </p:spTree>
    <p:extLst>
      <p:ext uri="{BB962C8B-B14F-4D97-AF65-F5344CB8AC3E}">
        <p14:creationId xmlns:p14="http://schemas.microsoft.com/office/powerpoint/2010/main" val="3429950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如何导出</a:t>
            </a:r>
            <a:r>
              <a:rPr lang="en-US" altLang="zh-CN" dirty="0" smtClean="0"/>
              <a:t>ONNX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68" y="1863313"/>
            <a:ext cx="11614072" cy="304660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85309" y="5355596"/>
            <a:ext cx="5223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更加详细的指导手册</a:t>
            </a:r>
            <a:r>
              <a:rPr kumimoji="1" lang="en-US" altLang="zh-CN" sz="2800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….</a:t>
            </a:r>
            <a:endParaRPr kumimoji="1" lang="zh-CN" altLang="en-US" sz="2800" dirty="0" smtClean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65705" y="3064042"/>
            <a:ext cx="3494547" cy="1046892"/>
            <a:chOff x="665705" y="3064042"/>
            <a:chExt cx="3494547" cy="1046892"/>
          </a:xfrm>
        </p:grpSpPr>
        <p:sp>
          <p:nvSpPr>
            <p:cNvPr id="4" name="圆角矩形 3"/>
            <p:cNvSpPr/>
            <p:nvPr/>
          </p:nvSpPr>
          <p:spPr>
            <a:xfrm>
              <a:off x="2187073" y="3064042"/>
              <a:ext cx="1973179" cy="37431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上弧形箭头 5"/>
            <p:cNvSpPr/>
            <p:nvPr/>
          </p:nvSpPr>
          <p:spPr>
            <a:xfrm rot="19185290" flipH="1">
              <a:off x="1292578" y="3210875"/>
              <a:ext cx="883305" cy="358273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65705" y="3741602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建议</a:t>
              </a:r>
              <a:r>
                <a:rPr kumimoji="1" lang="en-US" altLang="zh-CN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11</a:t>
              </a:r>
              <a:r>
                <a:rPr kumimoji="1" lang="zh-CN" altLang="en-US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及以上</a:t>
              </a:r>
              <a:endParaRPr kumimoji="1"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62504" y="1876145"/>
            <a:ext cx="1664238" cy="1151062"/>
            <a:chOff x="362504" y="1876145"/>
            <a:chExt cx="1664238" cy="1151062"/>
          </a:xfrm>
        </p:grpSpPr>
        <p:sp>
          <p:nvSpPr>
            <p:cNvPr id="8" name="圆角矩形 7"/>
            <p:cNvSpPr/>
            <p:nvPr/>
          </p:nvSpPr>
          <p:spPr>
            <a:xfrm>
              <a:off x="364568" y="1876145"/>
              <a:ext cx="608653" cy="37431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下箭头 8"/>
            <p:cNvSpPr/>
            <p:nvPr/>
          </p:nvSpPr>
          <p:spPr>
            <a:xfrm>
              <a:off x="609600" y="2250461"/>
              <a:ext cx="133684" cy="43926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62504" y="2657875"/>
              <a:ext cx="1664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建议</a:t>
              </a:r>
              <a:r>
                <a:rPr kumimoji="1" lang="en-US" altLang="zh-CN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1.5</a:t>
              </a:r>
              <a:r>
                <a:rPr kumimoji="1" lang="zh-CN" altLang="en-US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及以上</a:t>
              </a:r>
              <a:endParaRPr kumimoji="1"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5636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069724" y="1983346"/>
            <a:ext cx="3593206" cy="77273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ONNX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简介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069724" y="3152643"/>
            <a:ext cx="3593206" cy="76629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OnnxInfer</a:t>
            </a:r>
            <a:r>
              <a:rPr lang="zh-CN" altLang="en-US" sz="2800" dirty="0" smtClean="0">
                <a:solidFill>
                  <a:schemeClr val="tx1"/>
                </a:solidFill>
              </a:rPr>
              <a:t>开发初衷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69724" y="4315498"/>
            <a:ext cx="3593206" cy="76629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OnnxInfer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介绍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07217" y="1983347"/>
            <a:ext cx="875764" cy="77273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07217" y="3146202"/>
            <a:ext cx="875764" cy="77273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</a:rPr>
              <a:t>2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007217" y="4309057"/>
            <a:ext cx="875764" cy="77273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113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研究员的困扰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66820" y="1624264"/>
            <a:ext cx="6390107" cy="58553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新训了一个模型效果怎么样，想自测还得等引擎漫长的开发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81480" y="2720474"/>
            <a:ext cx="8225781" cy="58553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我的这个模型效果这么牛逼，你要开发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个月才能上线，竞品都追上我的效果了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427702" y="3871494"/>
            <a:ext cx="5887455" cy="5507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为什么我自己测试</a:t>
            </a:r>
            <a:r>
              <a:rPr lang="en-US" altLang="zh-CN" dirty="0" err="1" smtClean="0">
                <a:solidFill>
                  <a:schemeClr val="tx1"/>
                </a:solidFill>
              </a:rPr>
              <a:t>Acc</a:t>
            </a:r>
            <a:r>
              <a:rPr lang="zh-CN" altLang="en-US" dirty="0" smtClean="0">
                <a:solidFill>
                  <a:schemeClr val="tx1"/>
                </a:solidFill>
              </a:rPr>
              <a:t>是</a:t>
            </a:r>
            <a:r>
              <a:rPr lang="en-US" altLang="zh-CN" dirty="0" smtClean="0">
                <a:solidFill>
                  <a:schemeClr val="tx1"/>
                </a:solidFill>
              </a:rPr>
              <a:t>99.99%</a:t>
            </a:r>
            <a:r>
              <a:rPr lang="zh-CN" altLang="en-US" dirty="0" smtClean="0">
                <a:solidFill>
                  <a:schemeClr val="tx1"/>
                </a:solidFill>
              </a:rPr>
              <a:t>，你引擎就只有</a:t>
            </a:r>
            <a:r>
              <a:rPr lang="en-US" altLang="zh-CN" dirty="0" smtClean="0">
                <a:solidFill>
                  <a:schemeClr val="tx1"/>
                </a:solidFill>
              </a:rPr>
              <a:t>99%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66820" y="4887494"/>
            <a:ext cx="9807075" cy="58553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昨天模型就给你了，今天为啥</a:t>
            </a:r>
            <a:r>
              <a:rPr lang="en-US" altLang="zh-CN" dirty="0" smtClean="0">
                <a:solidFill>
                  <a:schemeClr val="tx1"/>
                </a:solidFill>
              </a:rPr>
              <a:t>demo</a:t>
            </a:r>
            <a:r>
              <a:rPr lang="zh-CN" altLang="en-US" dirty="0" smtClean="0">
                <a:solidFill>
                  <a:schemeClr val="tx1"/>
                </a:solidFill>
              </a:rPr>
              <a:t>还没出来，我不要性能，我只要跟领导演示啊， 能快点吗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255348" y="5938252"/>
            <a:ext cx="10161773" cy="55077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想自己动手，但是这破引擎怎么这么难用，又要编译，又要改这改那的，各种环境简直要人命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s://gimg2.baidu.com/image_search/src=http%3A%2F%2Fpic4.zhimg.com%2Fv2-bdc89e2ae17c1cc6b4d06391c028bf23_b.jpg&amp;refer=http%3A%2F%2Fpic4.zhimg.com&amp;app=2002&amp;size=f9999,10000&amp;q=a80&amp;n=0&amp;g=0n&amp;fmt=jpeg?sec=1616812856&amp;t=e9daad46dde4a8bd313a3fca003a5db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680" y="345874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645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引擎开发人员的困扰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01052" y="1640307"/>
            <a:ext cx="6390107" cy="58553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我*， 又来新模型，又得重新打包，转模型</a:t>
            </a:r>
            <a:r>
              <a:rPr lang="en-US" altLang="zh-CN" dirty="0" smtClean="0">
                <a:solidFill>
                  <a:schemeClr val="tx1"/>
                </a:solidFill>
              </a:rPr>
              <a:t>…….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92723" y="2763922"/>
            <a:ext cx="8573172" cy="58553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ACC</a:t>
            </a:r>
            <a:r>
              <a:rPr lang="zh-CN" altLang="en-US" dirty="0" smtClean="0">
                <a:solidFill>
                  <a:schemeClr val="tx1"/>
                </a:solidFill>
              </a:rPr>
              <a:t>从</a:t>
            </a:r>
            <a:r>
              <a:rPr lang="en-US" altLang="zh-CN" dirty="0" smtClean="0">
                <a:solidFill>
                  <a:schemeClr val="tx1"/>
                </a:solidFill>
              </a:rPr>
              <a:t>99.99%</a:t>
            </a:r>
            <a:r>
              <a:rPr lang="zh-CN" altLang="en-US" dirty="0" smtClean="0">
                <a:solidFill>
                  <a:schemeClr val="tx1"/>
                </a:solidFill>
              </a:rPr>
              <a:t>变成了</a:t>
            </a:r>
            <a:r>
              <a:rPr lang="en-US" altLang="zh-CN" dirty="0" smtClean="0">
                <a:solidFill>
                  <a:schemeClr val="tx1"/>
                </a:solidFill>
              </a:rPr>
              <a:t>99%</a:t>
            </a:r>
            <a:r>
              <a:rPr lang="zh-CN" altLang="en-US" dirty="0" smtClean="0">
                <a:solidFill>
                  <a:schemeClr val="tx1"/>
                </a:solidFill>
              </a:rPr>
              <a:t>，可是就因为第二层卷积有一个数从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变成了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，就</a:t>
            </a:r>
            <a:r>
              <a:rPr lang="en-US" altLang="zh-CN" dirty="0" smtClean="0">
                <a:solidFill>
                  <a:schemeClr val="tx1"/>
                </a:solidFill>
              </a:rPr>
              <a:t>GG</a:t>
            </a:r>
            <a:r>
              <a:rPr lang="zh-CN" altLang="en-US" dirty="0" smtClean="0">
                <a:solidFill>
                  <a:schemeClr val="tx1"/>
                </a:solidFill>
              </a:rPr>
              <a:t>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31918" y="3894890"/>
            <a:ext cx="8230271" cy="5507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什么？明天演示，你现在跟我说才训好</a:t>
            </a:r>
            <a:r>
              <a:rPr lang="en-US" altLang="zh-CN" dirty="0" smtClean="0">
                <a:solidFill>
                  <a:schemeClr val="tx1"/>
                </a:solidFill>
              </a:rPr>
              <a:t>……</a:t>
            </a:r>
            <a:r>
              <a:rPr lang="zh-CN" altLang="en-US" dirty="0" smtClean="0">
                <a:solidFill>
                  <a:schemeClr val="tx1"/>
                </a:solidFill>
              </a:rPr>
              <a:t>留给中国队的时间不多了，加班干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54527" y="5018505"/>
            <a:ext cx="10422023" cy="65505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啥，昨天还是</a:t>
            </a:r>
            <a:r>
              <a:rPr lang="en-US" altLang="zh-CN" dirty="0" smtClean="0">
                <a:solidFill>
                  <a:schemeClr val="tx1"/>
                </a:solidFill>
              </a:rPr>
              <a:t>pytorch</a:t>
            </a:r>
            <a:r>
              <a:rPr lang="zh-CN" altLang="en-US" dirty="0" smtClean="0">
                <a:solidFill>
                  <a:schemeClr val="tx1"/>
                </a:solidFill>
              </a:rPr>
              <a:t>训的，今天怎么就变成了</a:t>
            </a:r>
            <a:r>
              <a:rPr lang="en-US" altLang="zh-CN" dirty="0" smtClean="0">
                <a:solidFill>
                  <a:schemeClr val="tx1"/>
                </a:solidFill>
              </a:rPr>
              <a:t>TensorFlow</a:t>
            </a:r>
            <a:r>
              <a:rPr lang="zh-CN" altLang="en-US" dirty="0" smtClean="0">
                <a:solidFill>
                  <a:schemeClr val="tx1"/>
                </a:solidFill>
              </a:rPr>
              <a:t>了，（研究员：明天可能用</a:t>
            </a:r>
            <a:r>
              <a:rPr lang="en-US" altLang="zh-CN" dirty="0" smtClean="0">
                <a:solidFill>
                  <a:schemeClr val="tx1"/>
                </a:solidFill>
              </a:rPr>
              <a:t>caffe</a:t>
            </a:r>
            <a:r>
              <a:rPr lang="zh-CN" altLang="en-US" dirty="0" smtClean="0">
                <a:solidFill>
                  <a:schemeClr val="tx1"/>
                </a:solidFill>
              </a:rPr>
              <a:t>训），我还年轻，我还能肝，我去熟悉下</a:t>
            </a:r>
            <a:r>
              <a:rPr lang="en-US" altLang="zh-CN" dirty="0" smtClean="0">
                <a:solidFill>
                  <a:schemeClr val="tx1"/>
                </a:solidFill>
              </a:rPr>
              <a:t>TensorFlow</a:t>
            </a:r>
            <a:r>
              <a:rPr lang="zh-CN" altLang="en-US" dirty="0" smtClean="0">
                <a:solidFill>
                  <a:schemeClr val="tx1"/>
                </a:solidFill>
              </a:rPr>
              <a:t>代码，看下怎么</a:t>
            </a:r>
            <a:r>
              <a:rPr lang="en-US" altLang="zh-CN" dirty="0" smtClean="0">
                <a:solidFill>
                  <a:schemeClr val="tx1"/>
                </a:solidFill>
              </a:rPr>
              <a:t>dump</a:t>
            </a:r>
            <a:r>
              <a:rPr lang="zh-CN" altLang="en-US" dirty="0" smtClean="0">
                <a:solidFill>
                  <a:schemeClr val="tx1"/>
                </a:solidFill>
              </a:rPr>
              <a:t>中间数据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8" name="Picture 2" descr="https://gimg2.baidu.com/image_search/src=http%3A%2F%2F5b0988e595225.cdn.sohucs.com%2Fq_70%2Cc_zoom%2Cw_640%2Fimages%2F20190924%2F18a511a2bd4b469d9e8160f046c3a170.jpeg&amp;refer=http%3A%2F%2F5b0988e595225.cdn.sohucs.com&amp;app=2002&amp;size=f9999,10000&amp;q=a80&amp;n=0&amp;g=0n&amp;fmt=jpeg?sec=1616812793&amp;t=de9edebd8d464092b26f8a58c3efcd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722" y="3515227"/>
            <a:ext cx="2667836" cy="266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268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069724" y="1983346"/>
            <a:ext cx="3593206" cy="77273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ONNX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简介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069724" y="3152643"/>
            <a:ext cx="3593206" cy="76629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OnnxInfer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开发初衷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69724" y="4315498"/>
            <a:ext cx="3593206" cy="76629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OnnxInfer</a:t>
            </a:r>
            <a:r>
              <a:rPr lang="zh-CN" altLang="en-US" sz="2800" dirty="0" smtClean="0">
                <a:solidFill>
                  <a:schemeClr val="tx1"/>
                </a:solidFill>
              </a:rPr>
              <a:t>介绍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07217" y="1983347"/>
            <a:ext cx="875764" cy="77273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07217" y="3146202"/>
            <a:ext cx="875764" cy="77273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007217" y="4309057"/>
            <a:ext cx="875764" cy="77273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</a:rPr>
              <a:t>3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221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flytek_ppt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800" dirty="0" smtClean="0">
            <a:solidFill>
              <a:srgbClr val="FFFFFF"/>
            </a:solidFill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flytek_ppt" id="{645903D6-63D0-4C59-AF28-DCBA929F2BB4}" vid="{DCA4F584-5E77-4601-8F38-91E16B365A7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15412</TotalTime>
  <Words>1703</Words>
  <Application>Microsoft Office PowerPoint</Application>
  <PresentationFormat>宽屏</PresentationFormat>
  <Paragraphs>299</Paragraphs>
  <Slides>33</Slides>
  <Notes>23</Notes>
  <HiddenSlides>2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华文行楷</vt:lpstr>
      <vt:lpstr>宋体</vt:lpstr>
      <vt:lpstr>微软雅黑</vt:lpstr>
      <vt:lpstr>Arial</vt:lpstr>
      <vt:lpstr>Calibri</vt:lpstr>
      <vt:lpstr>iflytek_ppt</vt:lpstr>
      <vt:lpstr>OnnxInfer</vt:lpstr>
      <vt:lpstr>目录</vt:lpstr>
      <vt:lpstr>目录</vt:lpstr>
      <vt:lpstr>什么是ONNX</vt:lpstr>
      <vt:lpstr>如何导出ONNX</vt:lpstr>
      <vt:lpstr>目录</vt:lpstr>
      <vt:lpstr>研究员的困扰</vt:lpstr>
      <vt:lpstr>引擎开发人员的困扰</vt:lpstr>
      <vt:lpstr>目录</vt:lpstr>
      <vt:lpstr>解决你烦恼的神器-OnnxInfer</vt:lpstr>
      <vt:lpstr>OnnxInfer-简单易用（安装）</vt:lpstr>
      <vt:lpstr>OnnxInfer-简单易用（运行）</vt:lpstr>
      <vt:lpstr>OnnxInfer-简单易用</vt:lpstr>
      <vt:lpstr>OnnxInfer</vt:lpstr>
      <vt:lpstr>OnnxInfer-OPList</vt:lpstr>
      <vt:lpstr>OnnxInfer-多平台多语言支持</vt:lpstr>
      <vt:lpstr>OnnxInfer-国产平台支持</vt:lpstr>
      <vt:lpstr>OnnxInfer-国产平台支持</vt:lpstr>
      <vt:lpstr>OnnxInfer-模型加密</vt:lpstr>
      <vt:lpstr>OnnxInfer-高效 调度优化</vt:lpstr>
      <vt:lpstr>PowerPoint 演示文稿</vt:lpstr>
      <vt:lpstr>BatchBuilder调度</vt:lpstr>
      <vt:lpstr>OnnxInfer-流式计算</vt:lpstr>
      <vt:lpstr>OnnxInfer-流式计算（训练阶段）</vt:lpstr>
      <vt:lpstr>OnnxInfer-流式计算（推理阶段）</vt:lpstr>
      <vt:lpstr>OnnxInfer-流式计算</vt:lpstr>
      <vt:lpstr>CodeFusion</vt:lpstr>
      <vt:lpstr>OnnxInfer-开发者选项</vt:lpstr>
      <vt:lpstr>常量折叠</vt:lpstr>
      <vt:lpstr>Profiling-性能分析报告</vt:lpstr>
      <vt:lpstr>OnnxInfer使用现状</vt:lpstr>
      <vt:lpstr>后续计划</vt:lpstr>
      <vt:lpstr>感谢聆听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多命令词唤醒引擎分析 主讲人：胡新良 时间：</dc:title>
  <dc:creator>胡新良</dc:creator>
  <cp:lastModifiedBy>姚文军</cp:lastModifiedBy>
  <cp:revision>323</cp:revision>
  <dcterms:created xsi:type="dcterms:W3CDTF">2019-11-15T05:42:15Z</dcterms:created>
  <dcterms:modified xsi:type="dcterms:W3CDTF">2021-03-29T09:08:55Z</dcterms:modified>
</cp:coreProperties>
</file>