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9"/>
  </p:notesMasterIdLst>
  <p:sldIdLst>
    <p:sldId id="257" r:id="rId3"/>
    <p:sldId id="820" r:id="rId4"/>
    <p:sldId id="821" r:id="rId5"/>
    <p:sldId id="795" r:id="rId6"/>
    <p:sldId id="825" r:id="rId7"/>
    <p:sldId id="812" r:id="rId8"/>
    <p:sldId id="799" r:id="rId9"/>
    <p:sldId id="822" r:id="rId10"/>
    <p:sldId id="824" r:id="rId11"/>
    <p:sldId id="801" r:id="rId12"/>
    <p:sldId id="803" r:id="rId13"/>
    <p:sldId id="802" r:id="rId14"/>
    <p:sldId id="804" r:id="rId15"/>
    <p:sldId id="807" r:id="rId16"/>
    <p:sldId id="814" r:id="rId17"/>
    <p:sldId id="805" r:id="rId18"/>
    <p:sldId id="819" r:id="rId19"/>
    <p:sldId id="806" r:id="rId20"/>
    <p:sldId id="809" r:id="rId21"/>
    <p:sldId id="808" r:id="rId22"/>
    <p:sldId id="813" r:id="rId23"/>
    <p:sldId id="815" r:id="rId24"/>
    <p:sldId id="823" r:id="rId25"/>
    <p:sldId id="810" r:id="rId26"/>
    <p:sldId id="811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C4B235-7CCC-4E2E-98DA-B5E74A3C64B7}">
          <p14:sldIdLst>
            <p14:sldId id="257"/>
            <p14:sldId id="820"/>
            <p14:sldId id="821"/>
            <p14:sldId id="795"/>
            <p14:sldId id="825"/>
            <p14:sldId id="812"/>
            <p14:sldId id="799"/>
            <p14:sldId id="822"/>
            <p14:sldId id="824"/>
            <p14:sldId id="801"/>
            <p14:sldId id="803"/>
            <p14:sldId id="802"/>
            <p14:sldId id="804"/>
            <p14:sldId id="807"/>
            <p14:sldId id="814"/>
            <p14:sldId id="805"/>
            <p14:sldId id="819"/>
            <p14:sldId id="806"/>
            <p14:sldId id="809"/>
            <p14:sldId id="808"/>
            <p14:sldId id="813"/>
            <p14:sldId id="815"/>
            <p14:sldId id="823"/>
            <p14:sldId id="810"/>
            <p14:sldId id="811"/>
          </p14:sldIdLst>
        </p14:section>
        <p14:section name="附" id="{D362A3E2-2A2E-47E2-8F74-9165EF9D991C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75DDE2"/>
    <a:srgbClr val="0C4BA1"/>
    <a:srgbClr val="05A2F0"/>
    <a:srgbClr val="E7EAEF"/>
    <a:srgbClr val="DDF7EC"/>
    <a:srgbClr val="CCE0D2"/>
    <a:srgbClr val="CBD1DE"/>
    <a:srgbClr val="1CADE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 autoAdjust="0"/>
    <p:restoredTop sz="93926" autoAdjust="0"/>
  </p:normalViewPr>
  <p:slideViewPr>
    <p:cSldViewPr snapToGrid="0">
      <p:cViewPr varScale="1">
        <p:scale>
          <a:sx n="65" d="100"/>
          <a:sy n="65" d="100"/>
        </p:scale>
        <p:origin x="4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/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/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新特性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/>
      <dgm:t>
        <a:bodyPr/>
        <a:lstStyle/>
        <a:p>
          <a:r>
            <a:rPr lang="zh-CN" altLang="en-US" dirty="0" smtClean="0"/>
            <a:t>常见问题解答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BFD1E2AC-6E3D-420E-A941-DFE0CFC8B973}" type="pres">
      <dgm:prSet presAssocID="{F3B3D98D-E834-4B71-95D7-299C14484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401DAA-50E1-4847-8FF8-E8F20BCE3912}" type="pres">
      <dgm:prSet presAssocID="{AF404ACD-7CFF-47A2-AFC6-80FD3B4F59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38B29-6276-4C24-B121-668437595C5C}" type="pres">
      <dgm:prSet presAssocID="{57ECF6E9-3289-432B-A317-455592BFCEE2}" presName="spacer" presStyleCnt="0"/>
      <dgm:spPr/>
    </dgm:pt>
    <dgm:pt modelId="{FC73B9C0-5EF2-48AA-A78F-114CDA9B6AAD}" type="pres">
      <dgm:prSet presAssocID="{30F5BBE2-5600-4CA5-94D5-91F6D6BFCA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A6559-EB4E-4F24-9B72-02D32F58FBC1}" type="pres">
      <dgm:prSet presAssocID="{36E48DBA-140E-4EFE-B02D-C88A6CF0D984}" presName="spacer" presStyleCnt="0"/>
      <dgm:spPr/>
    </dgm:pt>
    <dgm:pt modelId="{93A77B2D-F0F4-4712-B203-F57C4BD6E4AD}" type="pres">
      <dgm:prSet presAssocID="{945B0BBB-B82A-4BBB-A0E6-BB5899DF72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39C3EF-E761-4C38-A548-BCE70B89B392}" type="presOf" srcId="{AF404ACD-7CFF-47A2-AFC6-80FD3B4F5935}" destId="{7F401DAA-50E1-4847-8FF8-E8F20BCE3912}" srcOrd="0" destOrd="0" presId="urn:microsoft.com/office/officeart/2005/8/layout/vList2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1F8EAC2A-C915-4D49-BC2A-EE9462CE8DA1}" type="presOf" srcId="{F3B3D98D-E834-4B71-95D7-299C14484A4A}" destId="{BFD1E2AC-6E3D-420E-A941-DFE0CFC8B973}" srcOrd="0" destOrd="0" presId="urn:microsoft.com/office/officeart/2005/8/layout/vList2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14686807-ADC5-44C1-9151-704D605DA0CC}" type="presOf" srcId="{945B0BBB-B82A-4BBB-A0E6-BB5899DF729E}" destId="{93A77B2D-F0F4-4712-B203-F57C4BD6E4AD}" srcOrd="0" destOrd="0" presId="urn:microsoft.com/office/officeart/2005/8/layout/vList2"/>
    <dgm:cxn modelId="{3062A56D-AEA1-4795-AFBD-563C3E6E4557}" type="presOf" srcId="{30F5BBE2-5600-4CA5-94D5-91F6D6BFCADD}" destId="{FC73B9C0-5EF2-48AA-A78F-114CDA9B6AAD}" srcOrd="0" destOrd="0" presId="urn:microsoft.com/office/officeart/2005/8/layout/vList2"/>
    <dgm:cxn modelId="{2DC0F0A3-1752-4FD9-A6CD-4313A4993620}" type="presParOf" srcId="{BFD1E2AC-6E3D-420E-A941-DFE0CFC8B973}" destId="{7F401DAA-50E1-4847-8FF8-E8F20BCE3912}" srcOrd="0" destOrd="0" presId="urn:microsoft.com/office/officeart/2005/8/layout/vList2"/>
    <dgm:cxn modelId="{4B287A4A-A3CE-40DE-A0D0-046B2C9BC283}" type="presParOf" srcId="{BFD1E2AC-6E3D-420E-A941-DFE0CFC8B973}" destId="{7C338B29-6276-4C24-B121-668437595C5C}" srcOrd="1" destOrd="0" presId="urn:microsoft.com/office/officeart/2005/8/layout/vList2"/>
    <dgm:cxn modelId="{B1CB266D-C760-4FAD-9AB3-B7D11EAE054F}" type="presParOf" srcId="{BFD1E2AC-6E3D-420E-A941-DFE0CFC8B973}" destId="{FC73B9C0-5EF2-48AA-A78F-114CDA9B6AAD}" srcOrd="2" destOrd="0" presId="urn:microsoft.com/office/officeart/2005/8/layout/vList2"/>
    <dgm:cxn modelId="{A46510BE-B615-48F2-AC4D-444CD886D70B}" type="presParOf" srcId="{BFD1E2AC-6E3D-420E-A941-DFE0CFC8B973}" destId="{06FA6559-EB4E-4F24-9B72-02D32F58FBC1}" srcOrd="3" destOrd="0" presId="urn:microsoft.com/office/officeart/2005/8/layout/vList2"/>
    <dgm:cxn modelId="{D71BD9C6-49CB-493A-9D30-49B36B2E47E4}" type="presParOf" srcId="{BFD1E2AC-6E3D-420E-A941-DFE0CFC8B973}" destId="{93A77B2D-F0F4-4712-B203-F57C4BD6E4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/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新特性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常见问题解答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BFD1E2AC-6E3D-420E-A941-DFE0CFC8B973}" type="pres">
      <dgm:prSet presAssocID="{F3B3D98D-E834-4B71-95D7-299C14484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401DAA-50E1-4847-8FF8-E8F20BCE3912}" type="pres">
      <dgm:prSet presAssocID="{AF404ACD-7CFF-47A2-AFC6-80FD3B4F59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38B29-6276-4C24-B121-668437595C5C}" type="pres">
      <dgm:prSet presAssocID="{57ECF6E9-3289-432B-A317-455592BFCEE2}" presName="spacer" presStyleCnt="0"/>
      <dgm:spPr/>
    </dgm:pt>
    <dgm:pt modelId="{FC73B9C0-5EF2-48AA-A78F-114CDA9B6AAD}" type="pres">
      <dgm:prSet presAssocID="{30F5BBE2-5600-4CA5-94D5-91F6D6BFCA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A6559-EB4E-4F24-9B72-02D32F58FBC1}" type="pres">
      <dgm:prSet presAssocID="{36E48DBA-140E-4EFE-B02D-C88A6CF0D984}" presName="spacer" presStyleCnt="0"/>
      <dgm:spPr/>
    </dgm:pt>
    <dgm:pt modelId="{93A77B2D-F0F4-4712-B203-F57C4BD6E4AD}" type="pres">
      <dgm:prSet presAssocID="{945B0BBB-B82A-4BBB-A0E6-BB5899DF72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F7E77D-DE03-44E8-BE76-4E5820E45A39}" type="presOf" srcId="{F3B3D98D-E834-4B71-95D7-299C14484A4A}" destId="{BFD1E2AC-6E3D-420E-A941-DFE0CFC8B973}" srcOrd="0" destOrd="0" presId="urn:microsoft.com/office/officeart/2005/8/layout/vList2"/>
    <dgm:cxn modelId="{4B776068-E3A8-426D-BD5E-AA4698EFF868}" type="presOf" srcId="{AF404ACD-7CFF-47A2-AFC6-80FD3B4F5935}" destId="{7F401DAA-50E1-4847-8FF8-E8F20BCE3912}" srcOrd="0" destOrd="0" presId="urn:microsoft.com/office/officeart/2005/8/layout/vList2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B174FF12-B80B-44F0-80F4-51CB88CCDB95}" type="presOf" srcId="{30F5BBE2-5600-4CA5-94D5-91F6D6BFCADD}" destId="{FC73B9C0-5EF2-48AA-A78F-114CDA9B6AAD}" srcOrd="0" destOrd="0" presId="urn:microsoft.com/office/officeart/2005/8/layout/vList2"/>
    <dgm:cxn modelId="{B5DF7F6E-5122-41F9-B09B-DAC0ADB85867}" type="presOf" srcId="{945B0BBB-B82A-4BBB-A0E6-BB5899DF729E}" destId="{93A77B2D-F0F4-4712-B203-F57C4BD6E4AD}" srcOrd="0" destOrd="0" presId="urn:microsoft.com/office/officeart/2005/8/layout/vList2"/>
    <dgm:cxn modelId="{E0E0A34A-1889-41B2-8762-40C9D71C2678}" type="presParOf" srcId="{BFD1E2AC-6E3D-420E-A941-DFE0CFC8B973}" destId="{7F401DAA-50E1-4847-8FF8-E8F20BCE3912}" srcOrd="0" destOrd="0" presId="urn:microsoft.com/office/officeart/2005/8/layout/vList2"/>
    <dgm:cxn modelId="{F9DED247-AB51-4749-A7E2-D2AC4ABCC99C}" type="presParOf" srcId="{BFD1E2AC-6E3D-420E-A941-DFE0CFC8B973}" destId="{7C338B29-6276-4C24-B121-668437595C5C}" srcOrd="1" destOrd="0" presId="urn:microsoft.com/office/officeart/2005/8/layout/vList2"/>
    <dgm:cxn modelId="{1900BC26-786C-4107-991F-958AF4EF24D5}" type="presParOf" srcId="{BFD1E2AC-6E3D-420E-A941-DFE0CFC8B973}" destId="{FC73B9C0-5EF2-48AA-A78F-114CDA9B6AAD}" srcOrd="2" destOrd="0" presId="urn:microsoft.com/office/officeart/2005/8/layout/vList2"/>
    <dgm:cxn modelId="{8076C171-102A-4C35-95EF-1B9182F4CC6F}" type="presParOf" srcId="{BFD1E2AC-6E3D-420E-A941-DFE0CFC8B973}" destId="{06FA6559-EB4E-4F24-9B72-02D32F58FBC1}" srcOrd="3" destOrd="0" presId="urn:microsoft.com/office/officeart/2005/8/layout/vList2"/>
    <dgm:cxn modelId="{81E4E853-6FCE-416B-80B2-3824AEA48E3D}" type="presParOf" srcId="{BFD1E2AC-6E3D-420E-A941-DFE0CFC8B973}" destId="{93A77B2D-F0F4-4712-B203-F57C4BD6E4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/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新特性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常见问题解答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BFD1E2AC-6E3D-420E-A941-DFE0CFC8B973}" type="pres">
      <dgm:prSet presAssocID="{F3B3D98D-E834-4B71-95D7-299C14484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401DAA-50E1-4847-8FF8-E8F20BCE3912}" type="pres">
      <dgm:prSet presAssocID="{AF404ACD-7CFF-47A2-AFC6-80FD3B4F59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38B29-6276-4C24-B121-668437595C5C}" type="pres">
      <dgm:prSet presAssocID="{57ECF6E9-3289-432B-A317-455592BFCEE2}" presName="spacer" presStyleCnt="0"/>
      <dgm:spPr/>
    </dgm:pt>
    <dgm:pt modelId="{FC73B9C0-5EF2-48AA-A78F-114CDA9B6AAD}" type="pres">
      <dgm:prSet presAssocID="{30F5BBE2-5600-4CA5-94D5-91F6D6BFCA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A6559-EB4E-4F24-9B72-02D32F58FBC1}" type="pres">
      <dgm:prSet presAssocID="{36E48DBA-140E-4EFE-B02D-C88A6CF0D984}" presName="spacer" presStyleCnt="0"/>
      <dgm:spPr/>
    </dgm:pt>
    <dgm:pt modelId="{93A77B2D-F0F4-4712-B203-F57C4BD6E4AD}" type="pres">
      <dgm:prSet presAssocID="{945B0BBB-B82A-4BBB-A0E6-BB5899DF72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9BEE03-D427-4685-8929-D4FD53D90C0F}" type="presOf" srcId="{F3B3D98D-E834-4B71-95D7-299C14484A4A}" destId="{BFD1E2AC-6E3D-420E-A941-DFE0CFC8B973}" srcOrd="0" destOrd="0" presId="urn:microsoft.com/office/officeart/2005/8/layout/vList2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32C7B8D3-3F8E-45E7-8663-5902C4899352}" type="presOf" srcId="{AF404ACD-7CFF-47A2-AFC6-80FD3B4F5935}" destId="{7F401DAA-50E1-4847-8FF8-E8F20BCE3912}" srcOrd="0" destOrd="0" presId="urn:microsoft.com/office/officeart/2005/8/layout/vList2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BB5B3B29-F24F-487B-956B-E5F4C5534544}" type="presOf" srcId="{30F5BBE2-5600-4CA5-94D5-91F6D6BFCADD}" destId="{FC73B9C0-5EF2-48AA-A78F-114CDA9B6AAD}" srcOrd="0" destOrd="0" presId="urn:microsoft.com/office/officeart/2005/8/layout/vList2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3E97DF0A-93CD-4DBA-BD5F-1A2CAFFB12A4}" type="presOf" srcId="{945B0BBB-B82A-4BBB-A0E6-BB5899DF729E}" destId="{93A77B2D-F0F4-4712-B203-F57C4BD6E4AD}" srcOrd="0" destOrd="0" presId="urn:microsoft.com/office/officeart/2005/8/layout/vList2"/>
    <dgm:cxn modelId="{4B33F2FB-8013-4AFA-A59C-5919C19C0184}" type="presParOf" srcId="{BFD1E2AC-6E3D-420E-A941-DFE0CFC8B973}" destId="{7F401DAA-50E1-4847-8FF8-E8F20BCE3912}" srcOrd="0" destOrd="0" presId="urn:microsoft.com/office/officeart/2005/8/layout/vList2"/>
    <dgm:cxn modelId="{157BD70F-21CF-4B82-8780-E139F464C475}" type="presParOf" srcId="{BFD1E2AC-6E3D-420E-A941-DFE0CFC8B973}" destId="{7C338B29-6276-4C24-B121-668437595C5C}" srcOrd="1" destOrd="0" presId="urn:microsoft.com/office/officeart/2005/8/layout/vList2"/>
    <dgm:cxn modelId="{4F64D474-F904-4896-AED4-B350EFB101E7}" type="presParOf" srcId="{BFD1E2AC-6E3D-420E-A941-DFE0CFC8B973}" destId="{FC73B9C0-5EF2-48AA-A78F-114CDA9B6AAD}" srcOrd="2" destOrd="0" presId="urn:microsoft.com/office/officeart/2005/8/layout/vList2"/>
    <dgm:cxn modelId="{A726E089-3B39-44BA-A80C-89318CA0881D}" type="presParOf" srcId="{BFD1E2AC-6E3D-420E-A941-DFE0CFC8B973}" destId="{06FA6559-EB4E-4F24-9B72-02D32F58FBC1}" srcOrd="3" destOrd="0" presId="urn:microsoft.com/office/officeart/2005/8/layout/vList2"/>
    <dgm:cxn modelId="{BD56A0AA-04D5-43A1-A44D-AE6D31557307}" type="presParOf" srcId="{BFD1E2AC-6E3D-420E-A941-DFE0CFC8B973}" destId="{93A77B2D-F0F4-4712-B203-F57C4BD6E4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8/layout/VerticalCurvedList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/>
      <dgm:t>
        <a:bodyPr/>
        <a:lstStyle/>
        <a:p>
          <a:r>
            <a:rPr lang="zh-CN" altLang="en-US" dirty="0" smtClean="0"/>
            <a:t>优化加速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/>
      <dgm:t>
        <a:bodyPr/>
        <a:lstStyle/>
        <a:p>
          <a:r>
            <a:rPr lang="zh-CN" altLang="en-US" dirty="0" smtClean="0"/>
            <a:t>国产化支持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/>
      <dgm:t>
        <a:bodyPr/>
        <a:lstStyle/>
        <a:p>
          <a:r>
            <a:rPr lang="zh-CN" altLang="en-US" dirty="0" smtClean="0"/>
            <a:t>生态工具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4224666B-99FD-4D4F-BE6F-E93D742C744F}" type="pres">
      <dgm:prSet presAssocID="{F3B3D98D-E834-4B71-95D7-299C14484A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B94E1BD-F744-4BE1-A05C-37533C3D32CB}" type="pres">
      <dgm:prSet presAssocID="{F3B3D98D-E834-4B71-95D7-299C14484A4A}" presName="Name1" presStyleCnt="0"/>
      <dgm:spPr/>
    </dgm:pt>
    <dgm:pt modelId="{0446A209-6FC0-4194-AB76-4AE681103179}" type="pres">
      <dgm:prSet presAssocID="{F3B3D98D-E834-4B71-95D7-299C14484A4A}" presName="cycle" presStyleCnt="0"/>
      <dgm:spPr/>
    </dgm:pt>
    <dgm:pt modelId="{B0C8B882-F636-4E87-9890-47E0204869D3}" type="pres">
      <dgm:prSet presAssocID="{F3B3D98D-E834-4B71-95D7-299C14484A4A}" presName="srcNode" presStyleLbl="node1" presStyleIdx="0" presStyleCnt="3"/>
      <dgm:spPr/>
    </dgm:pt>
    <dgm:pt modelId="{D1A12045-8F73-4CCF-9F30-A2E531EB9745}" type="pres">
      <dgm:prSet presAssocID="{F3B3D98D-E834-4B71-95D7-299C14484A4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73B65D7-F94F-4505-A284-FEE53BC37D69}" type="pres">
      <dgm:prSet presAssocID="{F3B3D98D-E834-4B71-95D7-299C14484A4A}" presName="extraNode" presStyleLbl="node1" presStyleIdx="0" presStyleCnt="3"/>
      <dgm:spPr/>
    </dgm:pt>
    <dgm:pt modelId="{2AA8E068-7363-4F17-AE52-FDF48C70E9AB}" type="pres">
      <dgm:prSet presAssocID="{F3B3D98D-E834-4B71-95D7-299C14484A4A}" presName="dstNode" presStyleLbl="node1" presStyleIdx="0" presStyleCnt="3"/>
      <dgm:spPr/>
    </dgm:pt>
    <dgm:pt modelId="{907AA7C9-3CA3-47AA-8B53-CF471FF2CC0E}" type="pres">
      <dgm:prSet presAssocID="{AF404ACD-7CFF-47A2-AFC6-80FD3B4F593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C851F4-2B50-430A-9A42-E6CFF4D46799}" type="pres">
      <dgm:prSet presAssocID="{AF404ACD-7CFF-47A2-AFC6-80FD3B4F5935}" presName="accent_1" presStyleCnt="0"/>
      <dgm:spPr/>
    </dgm:pt>
    <dgm:pt modelId="{2621EA5B-B7F0-4504-8438-A424BA9C0DCC}" type="pres">
      <dgm:prSet presAssocID="{AF404ACD-7CFF-47A2-AFC6-80FD3B4F5935}" presName="accentRepeatNode" presStyleLbl="solidFgAcc1" presStyleIdx="0" presStyleCnt="3"/>
      <dgm:spPr/>
    </dgm:pt>
    <dgm:pt modelId="{01800CFF-3164-469C-88DD-3CB809AF7F39}" type="pres">
      <dgm:prSet presAssocID="{30F5BBE2-5600-4CA5-94D5-91F6D6BFCAD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7C1A38-105F-4838-BC1C-E4C2EBF7FBD3}" type="pres">
      <dgm:prSet presAssocID="{30F5BBE2-5600-4CA5-94D5-91F6D6BFCADD}" presName="accent_2" presStyleCnt="0"/>
      <dgm:spPr/>
    </dgm:pt>
    <dgm:pt modelId="{EDAB5563-22B1-452A-8DAC-2CD94F3CEDC1}" type="pres">
      <dgm:prSet presAssocID="{30F5BBE2-5600-4CA5-94D5-91F6D6BFCADD}" presName="accentRepeatNode" presStyleLbl="solidFgAcc1" presStyleIdx="1" presStyleCnt="3"/>
      <dgm:spPr/>
    </dgm:pt>
    <dgm:pt modelId="{7E3DCFA2-F642-4A18-900E-1ADE2339270A}" type="pres">
      <dgm:prSet presAssocID="{945B0BBB-B82A-4BBB-A0E6-BB5899DF729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67DC53-48B8-4A7F-8275-9E40A70B3ACB}" type="pres">
      <dgm:prSet presAssocID="{945B0BBB-B82A-4BBB-A0E6-BB5899DF729E}" presName="accent_3" presStyleCnt="0"/>
      <dgm:spPr/>
    </dgm:pt>
    <dgm:pt modelId="{717079C9-990E-4A7F-8FB5-15EF46B75797}" type="pres">
      <dgm:prSet presAssocID="{945B0BBB-B82A-4BBB-A0E6-BB5899DF729E}" presName="accentRepeatNode" presStyleLbl="solidFgAcc1" presStyleIdx="2" presStyleCnt="3"/>
      <dgm:spPr/>
    </dgm:pt>
  </dgm:ptLst>
  <dgm:cxnLst>
    <dgm:cxn modelId="{C80D2CB0-779C-434C-B2F4-AE17EDDEA87D}" type="presOf" srcId="{57ECF6E9-3289-432B-A317-455592BFCEE2}" destId="{D1A12045-8F73-4CCF-9F30-A2E531EB9745}" srcOrd="0" destOrd="0" presId="urn:microsoft.com/office/officeart/2008/layout/VerticalCurvedList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A6F7515E-2DB8-42E4-B24D-A8C3BB711901}" type="presOf" srcId="{945B0BBB-B82A-4BBB-A0E6-BB5899DF729E}" destId="{7E3DCFA2-F642-4A18-900E-1ADE2339270A}" srcOrd="0" destOrd="0" presId="urn:microsoft.com/office/officeart/2008/layout/VerticalCurvedList"/>
    <dgm:cxn modelId="{B757DC76-6454-43E1-9311-A848F017C682}" type="presOf" srcId="{F3B3D98D-E834-4B71-95D7-299C14484A4A}" destId="{4224666B-99FD-4D4F-BE6F-E93D742C744F}" srcOrd="0" destOrd="0" presId="urn:microsoft.com/office/officeart/2008/layout/VerticalCurvedList"/>
    <dgm:cxn modelId="{5C5E8489-FD30-4817-8B40-1F7FA9E6EA8E}" type="presOf" srcId="{AF404ACD-7CFF-47A2-AFC6-80FD3B4F5935}" destId="{907AA7C9-3CA3-47AA-8B53-CF471FF2CC0E}" srcOrd="0" destOrd="0" presId="urn:microsoft.com/office/officeart/2008/layout/VerticalCurvedList"/>
    <dgm:cxn modelId="{A12AE036-B017-4846-A2C8-35EDD8DA5C95}" type="presOf" srcId="{30F5BBE2-5600-4CA5-94D5-91F6D6BFCADD}" destId="{01800CFF-3164-469C-88DD-3CB809AF7F39}" srcOrd="0" destOrd="0" presId="urn:microsoft.com/office/officeart/2008/layout/VerticalCurvedList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9CDE96BA-12A4-4EC9-BB5A-73E026A05B5A}" type="presParOf" srcId="{4224666B-99FD-4D4F-BE6F-E93D742C744F}" destId="{AB94E1BD-F744-4BE1-A05C-37533C3D32CB}" srcOrd="0" destOrd="0" presId="urn:microsoft.com/office/officeart/2008/layout/VerticalCurvedList"/>
    <dgm:cxn modelId="{6D8822A4-7949-4768-A364-0C042A084CD4}" type="presParOf" srcId="{AB94E1BD-F744-4BE1-A05C-37533C3D32CB}" destId="{0446A209-6FC0-4194-AB76-4AE681103179}" srcOrd="0" destOrd="0" presId="urn:microsoft.com/office/officeart/2008/layout/VerticalCurvedList"/>
    <dgm:cxn modelId="{217CF8D9-8A6C-41B3-9CCD-112EF5BDA98A}" type="presParOf" srcId="{0446A209-6FC0-4194-AB76-4AE681103179}" destId="{B0C8B882-F636-4E87-9890-47E0204869D3}" srcOrd="0" destOrd="0" presId="urn:microsoft.com/office/officeart/2008/layout/VerticalCurvedList"/>
    <dgm:cxn modelId="{64F018E2-729E-428F-BA18-308E8942D62D}" type="presParOf" srcId="{0446A209-6FC0-4194-AB76-4AE681103179}" destId="{D1A12045-8F73-4CCF-9F30-A2E531EB9745}" srcOrd="1" destOrd="0" presId="urn:microsoft.com/office/officeart/2008/layout/VerticalCurvedList"/>
    <dgm:cxn modelId="{ED2154C8-360D-4BA2-A791-DDF7C2C769BB}" type="presParOf" srcId="{0446A209-6FC0-4194-AB76-4AE681103179}" destId="{873B65D7-F94F-4505-A284-FEE53BC37D69}" srcOrd="2" destOrd="0" presId="urn:microsoft.com/office/officeart/2008/layout/VerticalCurvedList"/>
    <dgm:cxn modelId="{9D0439DD-FD7E-4106-AB05-78C3B4946AEA}" type="presParOf" srcId="{0446A209-6FC0-4194-AB76-4AE681103179}" destId="{2AA8E068-7363-4F17-AE52-FDF48C70E9AB}" srcOrd="3" destOrd="0" presId="urn:microsoft.com/office/officeart/2008/layout/VerticalCurvedList"/>
    <dgm:cxn modelId="{42319A85-3FEE-4F9B-98A4-A56440E67706}" type="presParOf" srcId="{AB94E1BD-F744-4BE1-A05C-37533C3D32CB}" destId="{907AA7C9-3CA3-47AA-8B53-CF471FF2CC0E}" srcOrd="1" destOrd="0" presId="urn:microsoft.com/office/officeart/2008/layout/VerticalCurvedList"/>
    <dgm:cxn modelId="{151E1A20-7743-4BFF-BD04-5F444F5AF7C7}" type="presParOf" srcId="{AB94E1BD-F744-4BE1-A05C-37533C3D32CB}" destId="{C4C851F4-2B50-430A-9A42-E6CFF4D46799}" srcOrd="2" destOrd="0" presId="urn:microsoft.com/office/officeart/2008/layout/VerticalCurvedList"/>
    <dgm:cxn modelId="{56DAF341-9F25-472F-966C-0C6BA94710EE}" type="presParOf" srcId="{C4C851F4-2B50-430A-9A42-E6CFF4D46799}" destId="{2621EA5B-B7F0-4504-8438-A424BA9C0DCC}" srcOrd="0" destOrd="0" presId="urn:microsoft.com/office/officeart/2008/layout/VerticalCurvedList"/>
    <dgm:cxn modelId="{B05FB6E8-B34F-4896-BA52-1E1A00118A93}" type="presParOf" srcId="{AB94E1BD-F744-4BE1-A05C-37533C3D32CB}" destId="{01800CFF-3164-469C-88DD-3CB809AF7F39}" srcOrd="3" destOrd="0" presId="urn:microsoft.com/office/officeart/2008/layout/VerticalCurvedList"/>
    <dgm:cxn modelId="{5B07E05D-45BB-4C32-B2AE-E69B71A591EC}" type="presParOf" srcId="{AB94E1BD-F744-4BE1-A05C-37533C3D32CB}" destId="{267C1A38-105F-4838-BC1C-E4C2EBF7FBD3}" srcOrd="4" destOrd="0" presId="urn:microsoft.com/office/officeart/2008/layout/VerticalCurvedList"/>
    <dgm:cxn modelId="{5AF560CF-CFC4-4A18-AC90-BFB029704C80}" type="presParOf" srcId="{267C1A38-105F-4838-BC1C-E4C2EBF7FBD3}" destId="{EDAB5563-22B1-452A-8DAC-2CD94F3CEDC1}" srcOrd="0" destOrd="0" presId="urn:microsoft.com/office/officeart/2008/layout/VerticalCurvedList"/>
    <dgm:cxn modelId="{90E6249E-0C60-44B0-9F7B-BFA5625283E8}" type="presParOf" srcId="{AB94E1BD-F744-4BE1-A05C-37533C3D32CB}" destId="{7E3DCFA2-F642-4A18-900E-1ADE2339270A}" srcOrd="5" destOrd="0" presId="urn:microsoft.com/office/officeart/2008/layout/VerticalCurvedList"/>
    <dgm:cxn modelId="{CE9F7C49-2156-4D37-8F75-E6A1EA86E07C}" type="presParOf" srcId="{AB94E1BD-F744-4BE1-A05C-37533C3D32CB}" destId="{7E67DC53-48B8-4A7F-8275-9E40A70B3ACB}" srcOrd="6" destOrd="0" presId="urn:microsoft.com/office/officeart/2008/layout/VerticalCurvedList"/>
    <dgm:cxn modelId="{FCBCC6A4-CC7C-4611-8117-9861E6E706E9}" type="presParOf" srcId="{7E67DC53-48B8-4A7F-8275-9E40A70B3ACB}" destId="{717079C9-990E-4A7F-8FB5-15EF46B757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B3D98D-E834-4B71-95D7-299C14484A4A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404ACD-7CFF-47A2-AFC6-80FD3B4F593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D0CF08CB-4F70-453A-961F-17A718579F1E}" type="par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57ECF6E9-3289-432B-A317-455592BFCEE2}" type="sibTrans" cxnId="{3CA9AD48-983D-4121-962E-B538FDDDBAB9}">
      <dgm:prSet/>
      <dgm:spPr/>
      <dgm:t>
        <a:bodyPr/>
        <a:lstStyle/>
        <a:p>
          <a:endParaRPr lang="zh-CN" altLang="en-US"/>
        </a:p>
      </dgm:t>
    </dgm:pt>
    <dgm:pt modelId="{30F5BBE2-5600-4CA5-94D5-91F6D6BFCADD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Onnxinfer</a:t>
          </a:r>
          <a:r>
            <a:rPr lang="zh-CN" altLang="en-US" dirty="0" smtClean="0"/>
            <a:t>新特性</a:t>
          </a:r>
          <a:endParaRPr lang="zh-CN" altLang="en-US" dirty="0"/>
        </a:p>
      </dgm:t>
    </dgm:pt>
    <dgm:pt modelId="{8519BC3B-EE1D-42FD-8223-9AC62CF22901}" type="par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36E48DBA-140E-4EFE-B02D-C88A6CF0D984}" type="sibTrans" cxnId="{69E34B5D-B4B1-40D3-85DC-D20FD157076B}">
      <dgm:prSet/>
      <dgm:spPr/>
      <dgm:t>
        <a:bodyPr/>
        <a:lstStyle/>
        <a:p>
          <a:endParaRPr lang="zh-CN" altLang="en-US"/>
        </a:p>
      </dgm:t>
    </dgm:pt>
    <dgm:pt modelId="{945B0BBB-B82A-4BBB-A0E6-BB5899DF729E}">
      <dgm:prSet phldrT="[文本]"/>
      <dgm:spPr/>
      <dgm:t>
        <a:bodyPr/>
        <a:lstStyle/>
        <a:p>
          <a:r>
            <a:rPr lang="zh-CN" altLang="en-US" dirty="0" smtClean="0"/>
            <a:t>常见问题解答</a:t>
          </a:r>
          <a:endParaRPr lang="zh-CN" altLang="en-US" dirty="0"/>
        </a:p>
      </dgm:t>
    </dgm:pt>
    <dgm:pt modelId="{5DC70139-E412-4504-ADBD-11A927D2DEA3}" type="par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5C63E684-C625-4B69-A8D5-01C07413B3A7}" type="sibTrans" cxnId="{08D092CB-4B00-4E7F-9D82-CE4A19EC51F6}">
      <dgm:prSet/>
      <dgm:spPr/>
      <dgm:t>
        <a:bodyPr/>
        <a:lstStyle/>
        <a:p>
          <a:endParaRPr lang="zh-CN" altLang="en-US"/>
        </a:p>
      </dgm:t>
    </dgm:pt>
    <dgm:pt modelId="{BFD1E2AC-6E3D-420E-A941-DFE0CFC8B973}" type="pres">
      <dgm:prSet presAssocID="{F3B3D98D-E834-4B71-95D7-299C14484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401DAA-50E1-4847-8FF8-E8F20BCE3912}" type="pres">
      <dgm:prSet presAssocID="{AF404ACD-7CFF-47A2-AFC6-80FD3B4F59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38B29-6276-4C24-B121-668437595C5C}" type="pres">
      <dgm:prSet presAssocID="{57ECF6E9-3289-432B-A317-455592BFCEE2}" presName="spacer" presStyleCnt="0"/>
      <dgm:spPr/>
    </dgm:pt>
    <dgm:pt modelId="{FC73B9C0-5EF2-48AA-A78F-114CDA9B6AAD}" type="pres">
      <dgm:prSet presAssocID="{30F5BBE2-5600-4CA5-94D5-91F6D6BFCA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A6559-EB4E-4F24-9B72-02D32F58FBC1}" type="pres">
      <dgm:prSet presAssocID="{36E48DBA-140E-4EFE-B02D-C88A6CF0D984}" presName="spacer" presStyleCnt="0"/>
      <dgm:spPr/>
    </dgm:pt>
    <dgm:pt modelId="{93A77B2D-F0F4-4712-B203-F57C4BD6E4AD}" type="pres">
      <dgm:prSet presAssocID="{945B0BBB-B82A-4BBB-A0E6-BB5899DF72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324D86-DB53-4393-8986-F5421A1E96B2}" type="presOf" srcId="{945B0BBB-B82A-4BBB-A0E6-BB5899DF729E}" destId="{93A77B2D-F0F4-4712-B203-F57C4BD6E4AD}" srcOrd="0" destOrd="0" presId="urn:microsoft.com/office/officeart/2005/8/layout/vList2"/>
    <dgm:cxn modelId="{53645EAF-6FA9-47A9-85BA-BC022A4F8C39}" type="presOf" srcId="{30F5BBE2-5600-4CA5-94D5-91F6D6BFCADD}" destId="{FC73B9C0-5EF2-48AA-A78F-114CDA9B6AAD}" srcOrd="0" destOrd="0" presId="urn:microsoft.com/office/officeart/2005/8/layout/vList2"/>
    <dgm:cxn modelId="{69E34B5D-B4B1-40D3-85DC-D20FD157076B}" srcId="{F3B3D98D-E834-4B71-95D7-299C14484A4A}" destId="{30F5BBE2-5600-4CA5-94D5-91F6D6BFCADD}" srcOrd="1" destOrd="0" parTransId="{8519BC3B-EE1D-42FD-8223-9AC62CF22901}" sibTransId="{36E48DBA-140E-4EFE-B02D-C88A6CF0D984}"/>
    <dgm:cxn modelId="{08D092CB-4B00-4E7F-9D82-CE4A19EC51F6}" srcId="{F3B3D98D-E834-4B71-95D7-299C14484A4A}" destId="{945B0BBB-B82A-4BBB-A0E6-BB5899DF729E}" srcOrd="2" destOrd="0" parTransId="{5DC70139-E412-4504-ADBD-11A927D2DEA3}" sibTransId="{5C63E684-C625-4B69-A8D5-01C07413B3A7}"/>
    <dgm:cxn modelId="{3CA9AD48-983D-4121-962E-B538FDDDBAB9}" srcId="{F3B3D98D-E834-4B71-95D7-299C14484A4A}" destId="{AF404ACD-7CFF-47A2-AFC6-80FD3B4F5935}" srcOrd="0" destOrd="0" parTransId="{D0CF08CB-4F70-453A-961F-17A718579F1E}" sibTransId="{57ECF6E9-3289-432B-A317-455592BFCEE2}"/>
    <dgm:cxn modelId="{503BD443-399F-4BDF-85BA-B01E46002A21}" type="presOf" srcId="{F3B3D98D-E834-4B71-95D7-299C14484A4A}" destId="{BFD1E2AC-6E3D-420E-A941-DFE0CFC8B973}" srcOrd="0" destOrd="0" presId="urn:microsoft.com/office/officeart/2005/8/layout/vList2"/>
    <dgm:cxn modelId="{53CCD8E7-5CAA-4FFC-BFC8-F8B827156EBE}" type="presOf" srcId="{AF404ACD-7CFF-47A2-AFC6-80FD3B4F5935}" destId="{7F401DAA-50E1-4847-8FF8-E8F20BCE3912}" srcOrd="0" destOrd="0" presId="urn:microsoft.com/office/officeart/2005/8/layout/vList2"/>
    <dgm:cxn modelId="{C7F442E6-BB00-4B61-84F6-3545D6E9F541}" type="presParOf" srcId="{BFD1E2AC-6E3D-420E-A941-DFE0CFC8B973}" destId="{7F401DAA-50E1-4847-8FF8-E8F20BCE3912}" srcOrd="0" destOrd="0" presId="urn:microsoft.com/office/officeart/2005/8/layout/vList2"/>
    <dgm:cxn modelId="{8FC43ECA-3C9C-451D-AB5D-2F5F06936101}" type="presParOf" srcId="{BFD1E2AC-6E3D-420E-A941-DFE0CFC8B973}" destId="{7C338B29-6276-4C24-B121-668437595C5C}" srcOrd="1" destOrd="0" presId="urn:microsoft.com/office/officeart/2005/8/layout/vList2"/>
    <dgm:cxn modelId="{DEF60B4F-3766-471A-805D-3DC140CD42F6}" type="presParOf" srcId="{BFD1E2AC-6E3D-420E-A941-DFE0CFC8B973}" destId="{FC73B9C0-5EF2-48AA-A78F-114CDA9B6AAD}" srcOrd="2" destOrd="0" presId="urn:microsoft.com/office/officeart/2005/8/layout/vList2"/>
    <dgm:cxn modelId="{BF0ABA75-2C86-4C45-B166-6E5C4EC89966}" type="presParOf" srcId="{BFD1E2AC-6E3D-420E-A941-DFE0CFC8B973}" destId="{06FA6559-EB4E-4F24-9B72-02D32F58FBC1}" srcOrd="3" destOrd="0" presId="urn:microsoft.com/office/officeart/2005/8/layout/vList2"/>
    <dgm:cxn modelId="{999BEA75-7E56-476A-8848-8970F473A6AD}" type="presParOf" srcId="{BFD1E2AC-6E3D-420E-A941-DFE0CFC8B973}" destId="{93A77B2D-F0F4-4712-B203-F57C4BD6E4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1DAA-50E1-4847-8FF8-E8F20BCE3912}">
      <dsp:nvSpPr>
        <dsp:cNvPr id="0" name=""/>
        <dsp:cNvSpPr/>
      </dsp:nvSpPr>
      <dsp:spPr>
        <a:xfrm>
          <a:off x="0" y="2411"/>
          <a:ext cx="5254905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简介</a:t>
          </a:r>
          <a:endParaRPr lang="zh-CN" altLang="en-US" sz="3200" kern="1200" dirty="0"/>
        </a:p>
      </dsp:txBody>
      <dsp:txXfrm>
        <a:off x="49004" y="51415"/>
        <a:ext cx="5156897" cy="905852"/>
      </dsp:txXfrm>
    </dsp:sp>
    <dsp:sp modelId="{FC73B9C0-5EF2-48AA-A78F-114CDA9B6AAD}">
      <dsp:nvSpPr>
        <dsp:cNvPr id="0" name=""/>
        <dsp:cNvSpPr/>
      </dsp:nvSpPr>
      <dsp:spPr>
        <a:xfrm>
          <a:off x="0" y="1098432"/>
          <a:ext cx="5254905" cy="1003860"/>
        </a:xfrm>
        <a:prstGeom prst="roundRect">
          <a:avLst/>
        </a:prstGeom>
        <a:solidFill>
          <a:schemeClr val="accent4">
            <a:hueOff val="-3800287"/>
            <a:satOff val="10958"/>
            <a:lumOff val="-10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新特性</a:t>
          </a:r>
          <a:endParaRPr lang="zh-CN" altLang="en-US" sz="3200" kern="1200" dirty="0"/>
        </a:p>
      </dsp:txBody>
      <dsp:txXfrm>
        <a:off x="49004" y="1147436"/>
        <a:ext cx="5156897" cy="905852"/>
      </dsp:txXfrm>
    </dsp:sp>
    <dsp:sp modelId="{93A77B2D-F0F4-4712-B203-F57C4BD6E4AD}">
      <dsp:nvSpPr>
        <dsp:cNvPr id="0" name=""/>
        <dsp:cNvSpPr/>
      </dsp:nvSpPr>
      <dsp:spPr>
        <a:xfrm>
          <a:off x="0" y="2194452"/>
          <a:ext cx="5254905" cy="1003860"/>
        </a:xfrm>
        <a:prstGeom prst="roundRect">
          <a:avLst/>
        </a:prstGeom>
        <a:solidFill>
          <a:schemeClr val="accent4">
            <a:hueOff val="-7600574"/>
            <a:satOff val="21916"/>
            <a:lumOff val="-2137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常见问题解答</a:t>
          </a:r>
          <a:endParaRPr lang="zh-CN" altLang="en-US" sz="3200" kern="1200" dirty="0"/>
        </a:p>
      </dsp:txBody>
      <dsp:txXfrm>
        <a:off x="49004" y="2243456"/>
        <a:ext cx="5156897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1DAA-50E1-4847-8FF8-E8F20BCE3912}">
      <dsp:nvSpPr>
        <dsp:cNvPr id="0" name=""/>
        <dsp:cNvSpPr/>
      </dsp:nvSpPr>
      <dsp:spPr>
        <a:xfrm>
          <a:off x="0" y="2411"/>
          <a:ext cx="5254905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简介</a:t>
          </a:r>
          <a:endParaRPr lang="zh-CN" altLang="en-US" sz="3200" kern="1200" dirty="0"/>
        </a:p>
      </dsp:txBody>
      <dsp:txXfrm>
        <a:off x="49004" y="51415"/>
        <a:ext cx="5156897" cy="905852"/>
      </dsp:txXfrm>
    </dsp:sp>
    <dsp:sp modelId="{FC73B9C0-5EF2-48AA-A78F-114CDA9B6AAD}">
      <dsp:nvSpPr>
        <dsp:cNvPr id="0" name=""/>
        <dsp:cNvSpPr/>
      </dsp:nvSpPr>
      <dsp:spPr>
        <a:xfrm>
          <a:off x="0" y="1098432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新特性</a:t>
          </a:r>
          <a:endParaRPr lang="zh-CN" altLang="en-US" sz="3200" kern="1200" dirty="0"/>
        </a:p>
      </dsp:txBody>
      <dsp:txXfrm>
        <a:off x="49004" y="1147436"/>
        <a:ext cx="5156897" cy="905852"/>
      </dsp:txXfrm>
    </dsp:sp>
    <dsp:sp modelId="{93A77B2D-F0F4-4712-B203-F57C4BD6E4AD}">
      <dsp:nvSpPr>
        <dsp:cNvPr id="0" name=""/>
        <dsp:cNvSpPr/>
      </dsp:nvSpPr>
      <dsp:spPr>
        <a:xfrm>
          <a:off x="0" y="2194452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常见问题解答</a:t>
          </a:r>
          <a:endParaRPr lang="zh-CN" altLang="en-US" sz="3200" kern="1200" dirty="0"/>
        </a:p>
      </dsp:txBody>
      <dsp:txXfrm>
        <a:off x="49004" y="2243456"/>
        <a:ext cx="5156897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1DAA-50E1-4847-8FF8-E8F20BCE3912}">
      <dsp:nvSpPr>
        <dsp:cNvPr id="0" name=""/>
        <dsp:cNvSpPr/>
      </dsp:nvSpPr>
      <dsp:spPr>
        <a:xfrm>
          <a:off x="0" y="2411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简介</a:t>
          </a:r>
          <a:endParaRPr lang="zh-CN" altLang="en-US" sz="3200" kern="1200" dirty="0"/>
        </a:p>
      </dsp:txBody>
      <dsp:txXfrm>
        <a:off x="49004" y="51415"/>
        <a:ext cx="5156897" cy="905852"/>
      </dsp:txXfrm>
    </dsp:sp>
    <dsp:sp modelId="{FC73B9C0-5EF2-48AA-A78F-114CDA9B6AAD}">
      <dsp:nvSpPr>
        <dsp:cNvPr id="0" name=""/>
        <dsp:cNvSpPr/>
      </dsp:nvSpPr>
      <dsp:spPr>
        <a:xfrm>
          <a:off x="0" y="1098432"/>
          <a:ext cx="5254905" cy="1003860"/>
        </a:xfrm>
        <a:prstGeom prst="roundRect">
          <a:avLst/>
        </a:prstGeom>
        <a:solidFill>
          <a:schemeClr val="accent4">
            <a:hueOff val="-3800287"/>
            <a:satOff val="10958"/>
            <a:lumOff val="-10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新特性</a:t>
          </a:r>
          <a:endParaRPr lang="zh-CN" altLang="en-US" sz="3200" kern="1200" dirty="0"/>
        </a:p>
      </dsp:txBody>
      <dsp:txXfrm>
        <a:off x="49004" y="1147436"/>
        <a:ext cx="5156897" cy="905852"/>
      </dsp:txXfrm>
    </dsp:sp>
    <dsp:sp modelId="{93A77B2D-F0F4-4712-B203-F57C4BD6E4AD}">
      <dsp:nvSpPr>
        <dsp:cNvPr id="0" name=""/>
        <dsp:cNvSpPr/>
      </dsp:nvSpPr>
      <dsp:spPr>
        <a:xfrm>
          <a:off x="0" y="2194452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常见问题解答</a:t>
          </a:r>
          <a:endParaRPr lang="zh-CN" altLang="en-US" sz="3200" kern="1200" dirty="0"/>
        </a:p>
      </dsp:txBody>
      <dsp:txXfrm>
        <a:off x="49004" y="2243456"/>
        <a:ext cx="5156897" cy="90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12045-8F73-4CCF-9F30-A2E531EB9745}">
      <dsp:nvSpPr>
        <dsp:cNvPr id="0" name=""/>
        <dsp:cNvSpPr/>
      </dsp:nvSpPr>
      <dsp:spPr>
        <a:xfrm>
          <a:off x="-3617640" y="-555924"/>
          <a:ext cx="4312573" cy="4312573"/>
        </a:xfrm>
        <a:prstGeom prst="blockArc">
          <a:avLst>
            <a:gd name="adj1" fmla="val 18900000"/>
            <a:gd name="adj2" fmla="val 2700000"/>
            <a:gd name="adj3" fmla="val 501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AA7C9-3CA3-47AA-8B53-CF471FF2CC0E}">
      <dsp:nvSpPr>
        <dsp:cNvPr id="0" name=""/>
        <dsp:cNvSpPr/>
      </dsp:nvSpPr>
      <dsp:spPr>
        <a:xfrm>
          <a:off x="446878" y="320072"/>
          <a:ext cx="4766474" cy="6401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11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优化加速</a:t>
          </a:r>
          <a:endParaRPr lang="zh-CN" altLang="en-US" sz="2500" kern="1200" dirty="0"/>
        </a:p>
      </dsp:txBody>
      <dsp:txXfrm>
        <a:off x="446878" y="320072"/>
        <a:ext cx="4766474" cy="640144"/>
      </dsp:txXfrm>
    </dsp:sp>
    <dsp:sp modelId="{2621EA5B-B7F0-4504-8438-A424BA9C0DCC}">
      <dsp:nvSpPr>
        <dsp:cNvPr id="0" name=""/>
        <dsp:cNvSpPr/>
      </dsp:nvSpPr>
      <dsp:spPr>
        <a:xfrm>
          <a:off x="46787" y="240054"/>
          <a:ext cx="800181" cy="800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00CFF-3164-469C-88DD-3CB809AF7F39}">
      <dsp:nvSpPr>
        <dsp:cNvPr id="0" name=""/>
        <dsp:cNvSpPr/>
      </dsp:nvSpPr>
      <dsp:spPr>
        <a:xfrm>
          <a:off x="679571" y="1280289"/>
          <a:ext cx="4533781" cy="640144"/>
        </a:xfrm>
        <a:prstGeom prst="rect">
          <a:avLst/>
        </a:prstGeom>
        <a:solidFill>
          <a:schemeClr val="accent4">
            <a:hueOff val="-3800287"/>
            <a:satOff val="10958"/>
            <a:lumOff val="-10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11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国产化支持</a:t>
          </a:r>
          <a:endParaRPr lang="zh-CN" altLang="en-US" sz="2500" kern="1200" dirty="0"/>
        </a:p>
      </dsp:txBody>
      <dsp:txXfrm>
        <a:off x="679571" y="1280289"/>
        <a:ext cx="4533781" cy="640144"/>
      </dsp:txXfrm>
    </dsp:sp>
    <dsp:sp modelId="{EDAB5563-22B1-452A-8DAC-2CD94F3CEDC1}">
      <dsp:nvSpPr>
        <dsp:cNvPr id="0" name=""/>
        <dsp:cNvSpPr/>
      </dsp:nvSpPr>
      <dsp:spPr>
        <a:xfrm>
          <a:off x="279480" y="1200271"/>
          <a:ext cx="800181" cy="800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3800287"/>
              <a:satOff val="10958"/>
              <a:lumOff val="-1068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DCFA2-F642-4A18-900E-1ADE2339270A}">
      <dsp:nvSpPr>
        <dsp:cNvPr id="0" name=""/>
        <dsp:cNvSpPr/>
      </dsp:nvSpPr>
      <dsp:spPr>
        <a:xfrm>
          <a:off x="446878" y="2240506"/>
          <a:ext cx="4766474" cy="640144"/>
        </a:xfrm>
        <a:prstGeom prst="rect">
          <a:avLst/>
        </a:prstGeom>
        <a:solidFill>
          <a:schemeClr val="accent4">
            <a:hueOff val="-7600574"/>
            <a:satOff val="21916"/>
            <a:lumOff val="-2137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11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生态工具</a:t>
          </a:r>
          <a:endParaRPr lang="zh-CN" altLang="en-US" sz="2500" kern="1200" dirty="0"/>
        </a:p>
      </dsp:txBody>
      <dsp:txXfrm>
        <a:off x="446878" y="2240506"/>
        <a:ext cx="4766474" cy="640144"/>
      </dsp:txXfrm>
    </dsp:sp>
    <dsp:sp modelId="{717079C9-990E-4A7F-8FB5-15EF46B75797}">
      <dsp:nvSpPr>
        <dsp:cNvPr id="0" name=""/>
        <dsp:cNvSpPr/>
      </dsp:nvSpPr>
      <dsp:spPr>
        <a:xfrm>
          <a:off x="46787" y="2160488"/>
          <a:ext cx="800181" cy="800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7600574"/>
              <a:satOff val="21916"/>
              <a:lumOff val="-2137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1DAA-50E1-4847-8FF8-E8F20BCE3912}">
      <dsp:nvSpPr>
        <dsp:cNvPr id="0" name=""/>
        <dsp:cNvSpPr/>
      </dsp:nvSpPr>
      <dsp:spPr>
        <a:xfrm>
          <a:off x="0" y="2411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简介</a:t>
          </a:r>
          <a:endParaRPr lang="zh-CN" altLang="en-US" sz="3200" kern="1200" dirty="0"/>
        </a:p>
      </dsp:txBody>
      <dsp:txXfrm>
        <a:off x="49004" y="51415"/>
        <a:ext cx="5156897" cy="905852"/>
      </dsp:txXfrm>
    </dsp:sp>
    <dsp:sp modelId="{FC73B9C0-5EF2-48AA-A78F-114CDA9B6AAD}">
      <dsp:nvSpPr>
        <dsp:cNvPr id="0" name=""/>
        <dsp:cNvSpPr/>
      </dsp:nvSpPr>
      <dsp:spPr>
        <a:xfrm>
          <a:off x="0" y="1098432"/>
          <a:ext cx="5254905" cy="10038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Onnxinfer</a:t>
          </a:r>
          <a:r>
            <a:rPr lang="zh-CN" altLang="en-US" sz="3200" kern="1200" dirty="0" smtClean="0"/>
            <a:t>新特性</a:t>
          </a:r>
          <a:endParaRPr lang="zh-CN" altLang="en-US" sz="3200" kern="1200" dirty="0"/>
        </a:p>
      </dsp:txBody>
      <dsp:txXfrm>
        <a:off x="49004" y="1147436"/>
        <a:ext cx="5156897" cy="905852"/>
      </dsp:txXfrm>
    </dsp:sp>
    <dsp:sp modelId="{93A77B2D-F0F4-4712-B203-F57C4BD6E4AD}">
      <dsp:nvSpPr>
        <dsp:cNvPr id="0" name=""/>
        <dsp:cNvSpPr/>
      </dsp:nvSpPr>
      <dsp:spPr>
        <a:xfrm>
          <a:off x="0" y="2194452"/>
          <a:ext cx="5254905" cy="1003860"/>
        </a:xfrm>
        <a:prstGeom prst="roundRect">
          <a:avLst/>
        </a:prstGeom>
        <a:solidFill>
          <a:schemeClr val="accent4">
            <a:hueOff val="-7600574"/>
            <a:satOff val="21916"/>
            <a:lumOff val="-2137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常见问题解答</a:t>
          </a:r>
          <a:endParaRPr lang="zh-CN" altLang="en-US" sz="3200" kern="1200" dirty="0"/>
        </a:p>
      </dsp:txBody>
      <dsp:txXfrm>
        <a:off x="49004" y="2243456"/>
        <a:ext cx="5156897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A99FA-BC97-47A4-A52C-D7BC530DFCB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F9DA-7960-436B-BCFA-FAF877E57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2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2B27-4DE6-4DC0-8A05-F21C6BBB150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6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5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月起到现在共</a:t>
            </a:r>
            <a:r>
              <a:rPr lang="en-US" altLang="zh-CN" dirty="0" smtClean="0"/>
              <a:t>22</a:t>
            </a:r>
            <a:r>
              <a:rPr lang="zh-CN" altLang="en-US" dirty="0" smtClean="0"/>
              <a:t>个月，总提交代码数 </a:t>
            </a:r>
            <a:r>
              <a:rPr lang="en-US" altLang="zh-CN" dirty="0" smtClean="0"/>
              <a:t>1800+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多开发者联系</a:t>
            </a:r>
            <a:r>
              <a:rPr lang="en-US" altLang="zh-CN" dirty="0" smtClean="0"/>
              <a:t>xinzhao16</a:t>
            </a:r>
            <a:r>
              <a:rPr lang="zh-CN" altLang="en-US" dirty="0" smtClean="0"/>
              <a:t>（赵鑫），提交衣服尺寸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6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LeakeyRelu</a:t>
            </a:r>
            <a:r>
              <a:rPr lang="zh-CN" altLang="en-US" dirty="0" smtClean="0"/>
              <a:t>不支持融合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F9DA-7960-436B-BCFA-FAF877E573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9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2B27-4DE6-4DC0-8A05-F21C6BBB150E}" type="slidenum">
              <a:rPr lang="zh-CN" altLang="en-US" smtClean="0">
                <a:solidFill>
                  <a:prstClr val="black"/>
                </a:solidFill>
              </a:r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2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2105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308" y="6035042"/>
            <a:ext cx="1983679" cy="5697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03271" y="214967"/>
            <a:ext cx="0" cy="749306"/>
          </a:xfrm>
          <a:prstGeom prst="line">
            <a:avLst/>
          </a:prstGeom>
          <a:noFill/>
          <a:ln w="127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03271" y="487968"/>
            <a:ext cx="10515600" cy="476305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86645" y="160902"/>
            <a:ext cx="4659428" cy="335378"/>
          </a:xfrm>
          <a:prstGeom prst="rect">
            <a:avLst/>
          </a:prstGeom>
          <a:solidFill>
            <a:srgbClr val="2A62AD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marR="0" lvl="0" indent="-228600" algn="l" defTabSz="61023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03271" y="1097431"/>
            <a:ext cx="11607378" cy="549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2pPr>
            <a:lvl3pPr marL="612775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uk-UA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15" y="-74800"/>
            <a:ext cx="2114791" cy="14098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612775" indent="0">
              <a:lnSpc>
                <a:spcPct val="150000"/>
              </a:lnSpc>
              <a:buNone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63175" y="303730"/>
            <a:ext cx="0" cy="874147"/>
          </a:xfrm>
          <a:prstGeom prst="line">
            <a:avLst/>
          </a:prstGeom>
          <a:noFill/>
          <a:ln w="9525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54207" y="620974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53149" y="285597"/>
            <a:ext cx="2496000" cy="360000"/>
          </a:xfrm>
          <a:prstGeom prst="rect">
            <a:avLst/>
          </a:prstGeom>
          <a:solidFill>
            <a:srgbClr val="0C4BA1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304800" marR="0" lvl="0" indent="-304800" algn="l" defTabSz="8140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53150" y="1357314"/>
            <a:ext cx="11557497" cy="53389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uk-UA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32" y="-153056"/>
            <a:ext cx="2395959" cy="15973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2105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308" y="6035042"/>
            <a:ext cx="1983679" cy="5697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03271" y="214967"/>
            <a:ext cx="0" cy="749306"/>
          </a:xfrm>
          <a:prstGeom prst="line">
            <a:avLst/>
          </a:prstGeom>
          <a:noFill/>
          <a:ln w="127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03271" y="487968"/>
            <a:ext cx="10515600" cy="476305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86645" y="160902"/>
            <a:ext cx="4659428" cy="335378"/>
          </a:xfrm>
          <a:prstGeom prst="rect">
            <a:avLst/>
          </a:prstGeom>
          <a:solidFill>
            <a:srgbClr val="2A62AD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marR="0" lvl="0" indent="-228600" algn="l" defTabSz="61023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03271" y="1097431"/>
            <a:ext cx="11607378" cy="549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2pPr>
            <a:lvl3pPr marL="612775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uk-UA" altLang="zh-CN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591" y="-115311"/>
            <a:ext cx="2114791" cy="14098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612775" indent="0">
              <a:lnSpc>
                <a:spcPct val="150000"/>
              </a:lnSpc>
              <a:buNone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612775" marR="0" lvl="2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50" y="-131294"/>
            <a:ext cx="2114791" cy="14098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815484" y="637601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6CFB-41F4-A144-8C45-EFF9996C5AD8}" type="slidenum">
              <a:rPr kumimoji="1"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 advClick="0"/>
  <p:hf hdr="0" ftr="0" dt="0"/>
  <p:txStyles>
    <p:titleStyle>
      <a:lvl1pPr algn="l" defTabSz="814070" rtl="0" eaLnBrk="1" fontAlgn="base" hangingPunct="1">
        <a:spcBef>
          <a:spcPct val="0"/>
        </a:spcBef>
        <a:spcAft>
          <a:spcPct val="0"/>
        </a:spcAft>
        <a:defRPr kumimoji="1" lang="zh-CN" altLang="en-US" sz="2700" b="1" kern="1200">
          <a:solidFill>
            <a:schemeClr val="bg1"/>
          </a:solidFill>
          <a:latin typeface="+mj-ea"/>
          <a:ea typeface="+mj-ea"/>
          <a:cs typeface="微软雅黑" panose="020B0503020204020204" charset="-122"/>
        </a:defRPr>
      </a:lvl1pPr>
      <a:lvl2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814070" rtl="0" eaLnBrk="1" fontAlgn="base" hangingPunct="1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9052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6pPr>
      <a:lvl7pPr marL="78168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7pPr>
      <a:lvl8pPr marL="1172210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8pPr>
      <a:lvl9pPr marL="156273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9pPr>
    </p:titleStyle>
    <p:bodyStyle>
      <a:lvl1pPr marL="304800" indent="-304800" algn="l" defTabSz="814070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62305" indent="-253365" algn="l" defTabSz="814070" rtl="0" eaLnBrk="1" fontAlgn="base" hangingPunct="1">
        <a:spcBef>
          <a:spcPct val="20000"/>
        </a:spcBef>
        <a:spcAft>
          <a:spcPct val="0"/>
        </a:spcAft>
        <a:buChar char="–"/>
        <a:defRPr kumimoji="1" sz="2175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017905" indent="-201295" algn="l" defTabSz="814070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426210" indent="-202565" algn="l" defTabSz="814070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834515" indent="-202565" algn="l" defTabSz="81407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22758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18105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0863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9979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26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815484" y="637601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6CFB-41F4-A144-8C45-EFF9996C5AD8}" type="slidenum">
              <a:rPr kumimoji="1"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defTabSz="814070" rtl="0" eaLnBrk="0" fontAlgn="base" hangingPunct="0">
        <a:spcBef>
          <a:spcPct val="0"/>
        </a:spcBef>
        <a:spcAft>
          <a:spcPct val="0"/>
        </a:spcAft>
        <a:defRPr kumimoji="1" lang="zh-CN" altLang="en-US" sz="2700" b="1" kern="1200">
          <a:solidFill>
            <a:schemeClr val="bg1"/>
          </a:solidFill>
          <a:latin typeface="+mj-ea"/>
          <a:ea typeface="+mj-ea"/>
          <a:cs typeface="微软雅黑" panose="020B0503020204020204" charset="-122"/>
        </a:defRPr>
      </a:lvl1pPr>
      <a:lvl2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9052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6pPr>
      <a:lvl7pPr marL="78168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7pPr>
      <a:lvl8pPr marL="1172210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8pPr>
      <a:lvl9pPr marL="156273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9pPr>
    </p:titleStyle>
    <p:bodyStyle>
      <a:lvl1pPr marL="304800" indent="-304800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62305" indent="-2533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2175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017905" indent="-201295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426210" indent="-2025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834515" indent="-202565" algn="l" defTabSz="814070" rtl="0" eaLnBrk="0" fontAlgn="base" hangingPunct="0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22758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18105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0863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9979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26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1214" y="2374548"/>
            <a:ext cx="10709563" cy="834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0C4BA1"/>
                </a:solidFill>
                <a:cs typeface="+mn-ea"/>
                <a:sym typeface="+mn-lt"/>
              </a:rPr>
              <a:t>Onnxinfer V2.0.0</a:t>
            </a:r>
            <a:endParaRPr lang="en-US" altLang="zh-CN" sz="44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41672" y="4612339"/>
            <a:ext cx="2308645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C4BA1"/>
                </a:solidFill>
                <a:cs typeface="+mn-ea"/>
                <a:sym typeface="+mn-lt"/>
              </a:rPr>
              <a:t>2022</a:t>
            </a:r>
            <a:r>
              <a:rPr lang="zh-CN" altLang="en-US" sz="2400" b="1" dirty="0" smtClean="0">
                <a:solidFill>
                  <a:srgbClr val="0C4BA1"/>
                </a:solidFill>
                <a:cs typeface="+mn-ea"/>
                <a:sym typeface="+mn-lt"/>
              </a:rPr>
              <a:t>年</a:t>
            </a:r>
            <a:r>
              <a:rPr lang="en-US" altLang="zh-CN" sz="2400" b="1" dirty="0">
                <a:solidFill>
                  <a:srgbClr val="0C4BA1"/>
                </a:solidFill>
                <a:cs typeface="+mn-ea"/>
                <a:sym typeface="+mn-lt"/>
              </a:rPr>
              <a:t>5</a:t>
            </a:r>
            <a:r>
              <a:rPr lang="zh-CN" altLang="en-US" sz="2400" b="1" dirty="0" smtClean="0">
                <a:solidFill>
                  <a:srgbClr val="0C4BA1"/>
                </a:solidFill>
                <a:cs typeface="+mn-ea"/>
                <a:sym typeface="+mn-lt"/>
              </a:rPr>
              <a:t>月</a:t>
            </a:r>
            <a:r>
              <a:rPr lang="en-US" altLang="zh-CN" sz="2400" b="1" dirty="0" smtClean="0">
                <a:solidFill>
                  <a:srgbClr val="0C4BA1"/>
                </a:solidFill>
                <a:cs typeface="+mn-ea"/>
                <a:sym typeface="+mn-lt"/>
              </a:rPr>
              <a:t>26</a:t>
            </a:r>
            <a:r>
              <a:rPr lang="zh-CN" altLang="en-US" sz="2400" b="1" dirty="0" smtClean="0">
                <a:solidFill>
                  <a:srgbClr val="0C4BA1"/>
                </a:solidFill>
                <a:cs typeface="+mn-ea"/>
                <a:sym typeface="+mn-lt"/>
              </a:rPr>
              <a:t>日</a:t>
            </a:r>
            <a:endParaRPr lang="zh-CN" altLang="en-US" sz="32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908" y="-266218"/>
            <a:ext cx="2395959" cy="159730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</a:t>
            </a:r>
            <a:r>
              <a:rPr lang="en-US" altLang="zh-CN" dirty="0" smtClean="0"/>
              <a:t>CBR</a:t>
            </a:r>
            <a:r>
              <a:rPr lang="zh-CN" altLang="en-US" dirty="0" smtClean="0"/>
              <a:t>自动融合）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37945" y="1929375"/>
            <a:ext cx="1672542" cy="4224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u="sng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US" altLang="zh-CN" sz="2200" dirty="0" smtClean="0">
                <a:solidFill>
                  <a:srgbClr val="FFFF00"/>
                </a:solidFill>
                <a:latin typeface="+mn-ea"/>
              </a:rPr>
              <a:t>R 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+mn-ea"/>
              </a:rPr>
              <a:t>融合</a:t>
            </a:r>
            <a:endParaRPr kumimoji="1" lang="zh-CN" altLang="en-US" sz="22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871251" y="2351851"/>
            <a:ext cx="727003" cy="1090418"/>
            <a:chOff x="1871251" y="2351851"/>
            <a:chExt cx="727003" cy="1090418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H="1">
              <a:off x="2285738" y="2351851"/>
              <a:ext cx="312516" cy="58449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5" name="圆角矩形 24"/>
            <p:cNvSpPr/>
            <p:nvPr/>
          </p:nvSpPr>
          <p:spPr>
            <a:xfrm>
              <a:off x="1871251" y="2936346"/>
              <a:ext cx="643540" cy="505923"/>
            </a:xfrm>
            <a:prstGeom prst="roundRect">
              <a:avLst/>
            </a:prstGeom>
            <a:solidFill>
              <a:srgbClr val="FF00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200" b="1" dirty="0" smtClean="0">
                  <a:solidFill>
                    <a:srgbClr val="FFFFFF"/>
                  </a:solidFill>
                  <a:latin typeface="+mn-ea"/>
                </a:rPr>
                <a:t>Conv</a:t>
              </a:r>
              <a:endParaRPr kumimoji="1" lang="zh-CN" altLang="en-US" sz="1200" b="1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536916" y="2351851"/>
            <a:ext cx="643540" cy="1090418"/>
            <a:chOff x="2536916" y="2351851"/>
            <a:chExt cx="643540" cy="1090418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841324" y="2351851"/>
              <a:ext cx="17362" cy="58449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6" name="圆角矩形 25"/>
            <p:cNvSpPr/>
            <p:nvPr/>
          </p:nvSpPr>
          <p:spPr>
            <a:xfrm>
              <a:off x="2536916" y="2936346"/>
              <a:ext cx="643540" cy="505923"/>
            </a:xfrm>
            <a:prstGeom prst="roundRect">
              <a:avLst/>
            </a:prstGeom>
            <a:solidFill>
              <a:schemeClr val="tx1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200" b="1" dirty="0" smtClean="0">
                  <a:solidFill>
                    <a:srgbClr val="FFFFFF"/>
                  </a:solidFill>
                  <a:latin typeface="+mn-ea"/>
                </a:rPr>
                <a:t>Bias</a:t>
              </a:r>
              <a:endParaRPr kumimoji="1" lang="zh-CN" altLang="en-US" sz="1200" b="1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174216" y="2351851"/>
            <a:ext cx="704926" cy="1090417"/>
            <a:chOff x="3174216" y="2351851"/>
            <a:chExt cx="704926" cy="1090417"/>
          </a:xfrm>
        </p:grpSpPr>
        <p:cxnSp>
          <p:nvCxnSpPr>
            <p:cNvPr id="24" name="直接箭头连接符 23"/>
            <p:cNvCxnSpPr>
              <a:stCxn id="5" idx="2"/>
            </p:cNvCxnSpPr>
            <p:nvPr/>
          </p:nvCxnSpPr>
          <p:spPr bwMode="auto">
            <a:xfrm>
              <a:off x="3174216" y="2351851"/>
              <a:ext cx="187968" cy="58449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7" name="圆角矩形 26"/>
            <p:cNvSpPr/>
            <p:nvPr/>
          </p:nvSpPr>
          <p:spPr>
            <a:xfrm>
              <a:off x="3235602" y="2936345"/>
              <a:ext cx="643540" cy="505923"/>
            </a:xfrm>
            <a:prstGeom prst="roundRect">
              <a:avLst/>
            </a:prstGeom>
            <a:solidFill>
              <a:srgbClr val="FFFF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200" b="1" dirty="0" smtClean="0">
                  <a:solidFill>
                    <a:schemeClr val="tx1"/>
                  </a:solidFill>
                  <a:latin typeface="+mn-ea"/>
                </a:rPr>
                <a:t>Relu</a:t>
              </a:r>
              <a:endParaRPr kumimoji="1"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725961" y="1026413"/>
            <a:ext cx="5147138" cy="5554120"/>
            <a:chOff x="6693763" y="794594"/>
            <a:chExt cx="5147138" cy="5554120"/>
          </a:xfrm>
        </p:grpSpPr>
        <p:grpSp>
          <p:nvGrpSpPr>
            <p:cNvPr id="51" name="组合 50"/>
            <p:cNvGrpSpPr/>
            <p:nvPr/>
          </p:nvGrpSpPr>
          <p:grpSpPr>
            <a:xfrm>
              <a:off x="6693763" y="794594"/>
              <a:ext cx="2059369" cy="5554120"/>
              <a:chOff x="6693763" y="794594"/>
              <a:chExt cx="2059369" cy="555412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6893510" y="1348451"/>
                <a:ext cx="1244279" cy="983848"/>
              </a:xfrm>
              <a:prstGeom prst="ellipse">
                <a:avLst/>
              </a:prstGeom>
              <a:solidFill>
                <a:schemeClr val="accent3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2200" dirty="0" smtClean="0">
                    <a:solidFill>
                      <a:srgbClr val="FFFFFF"/>
                    </a:solidFill>
                    <a:latin typeface="+mn-ea"/>
                  </a:rPr>
                  <a:t>Conv</a:t>
                </a: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893510" y="2987207"/>
                <a:ext cx="1244279" cy="9838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2200" dirty="0" smtClean="0">
                    <a:solidFill>
                      <a:srgbClr val="FFFFFF"/>
                    </a:solidFill>
                    <a:latin typeface="+mn-ea"/>
                  </a:rPr>
                  <a:t>Relu</a:t>
                </a: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11" name="直接箭头连接符 10"/>
              <p:cNvCxnSpPr>
                <a:stCxn id="7" idx="4"/>
                <a:endCxn id="10" idx="0"/>
              </p:cNvCxnSpPr>
              <p:nvPr/>
            </p:nvCxnSpPr>
            <p:spPr bwMode="auto">
              <a:xfrm>
                <a:off x="7515650" y="2332299"/>
                <a:ext cx="0" cy="65490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7" name="直接箭头连接符 16"/>
              <p:cNvCxnSpPr/>
              <p:nvPr/>
            </p:nvCxnSpPr>
            <p:spPr bwMode="auto">
              <a:xfrm>
                <a:off x="7515649" y="3971055"/>
                <a:ext cx="0" cy="60094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8" name="椭圆 17"/>
              <p:cNvSpPr/>
              <p:nvPr/>
            </p:nvSpPr>
            <p:spPr>
              <a:xfrm>
                <a:off x="6893510" y="4572000"/>
                <a:ext cx="1244279" cy="9838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2200" dirty="0">
                    <a:solidFill>
                      <a:srgbClr val="FFFFFF"/>
                    </a:solidFill>
                    <a:latin typeface="+mn-ea"/>
                  </a:rPr>
                  <a:t>Add</a:t>
                </a: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29" name="直接箭头连接符 28"/>
              <p:cNvCxnSpPr>
                <a:endCxn id="18" idx="7"/>
              </p:cNvCxnSpPr>
              <p:nvPr/>
            </p:nvCxnSpPr>
            <p:spPr bwMode="auto">
              <a:xfrm flipH="1">
                <a:off x="7955569" y="3131815"/>
                <a:ext cx="632515" cy="158426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31" name="直接箭头连接符 30"/>
              <p:cNvCxnSpPr>
                <a:endCxn id="7" idx="0"/>
              </p:cNvCxnSpPr>
              <p:nvPr/>
            </p:nvCxnSpPr>
            <p:spPr bwMode="auto">
              <a:xfrm>
                <a:off x="7515649" y="943336"/>
                <a:ext cx="1" cy="40511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7515649" y="5555848"/>
                <a:ext cx="0" cy="47456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34" name="圆角矩形 33"/>
              <p:cNvSpPr/>
              <p:nvPr/>
            </p:nvSpPr>
            <p:spPr>
              <a:xfrm>
                <a:off x="6693763" y="794594"/>
                <a:ext cx="2059369" cy="55541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10016963" y="1348451"/>
              <a:ext cx="1244279" cy="983848"/>
            </a:xfrm>
            <a:prstGeom prst="ellipse">
              <a:avLst/>
            </a:prstGeom>
            <a:solidFill>
              <a:srgbClr val="92D05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100" dirty="0" smtClean="0">
                  <a:solidFill>
                    <a:schemeClr val="tx1"/>
                  </a:solidFill>
                  <a:latin typeface="+mn-ea"/>
                </a:rPr>
                <a:t>Transpose</a:t>
              </a:r>
              <a:endParaRPr kumimoji="1" lang="zh-CN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0016963" y="2987207"/>
              <a:ext cx="1244279" cy="983848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r>
                <a:rPr kumimoji="1" lang="en-US" altLang="zh-CN" sz="1000" dirty="0" err="1" smtClean="0">
                  <a:solidFill>
                    <a:schemeClr val="tx1"/>
                  </a:solidFill>
                  <a:latin typeface="+mn-ea"/>
                </a:rPr>
                <a:t>NHWCFusedConv</a:t>
              </a:r>
              <a:endParaRPr kumimoji="1" lang="zh-CN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7" name="直接箭头连接符 36"/>
            <p:cNvCxnSpPr>
              <a:stCxn id="35" idx="4"/>
              <a:endCxn id="36" idx="0"/>
            </p:cNvCxnSpPr>
            <p:nvPr/>
          </p:nvCxnSpPr>
          <p:spPr bwMode="auto">
            <a:xfrm>
              <a:off x="10639103" y="2332299"/>
              <a:ext cx="0" cy="65490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10639102" y="3971055"/>
              <a:ext cx="0" cy="60094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9" name="椭圆 38"/>
            <p:cNvSpPr/>
            <p:nvPr/>
          </p:nvSpPr>
          <p:spPr>
            <a:xfrm>
              <a:off x="10016963" y="4572000"/>
              <a:ext cx="1244279" cy="983848"/>
            </a:xfrm>
            <a:prstGeom prst="ellipse">
              <a:avLst/>
            </a:prstGeom>
            <a:solidFill>
              <a:srgbClr val="92D05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indent="1270" algn="ctr">
                <a:lnSpc>
                  <a:spcPct val="150000"/>
                </a:lnSpc>
              </a:pPr>
              <a:r>
                <a:rPr kumimoji="1" lang="en-US" altLang="zh-CN" sz="1100" dirty="0">
                  <a:solidFill>
                    <a:schemeClr val="tx1"/>
                  </a:solidFill>
                  <a:latin typeface="+mn-ea"/>
                </a:rPr>
                <a:t>Transpose</a:t>
              </a:r>
              <a:endParaRPr kumimoji="1" lang="zh-CN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 flipH="1">
              <a:off x="11004822" y="1348451"/>
              <a:ext cx="668763" cy="17319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1" name="直接箭头连接符 40"/>
            <p:cNvCxnSpPr>
              <a:endCxn id="35" idx="0"/>
            </p:cNvCxnSpPr>
            <p:nvPr/>
          </p:nvCxnSpPr>
          <p:spPr bwMode="auto">
            <a:xfrm>
              <a:off x="10639102" y="943336"/>
              <a:ext cx="1" cy="40511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0639102" y="5555848"/>
              <a:ext cx="0" cy="4745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3" name="圆角矩形 42"/>
            <p:cNvSpPr/>
            <p:nvPr/>
          </p:nvSpPr>
          <p:spPr>
            <a:xfrm>
              <a:off x="9801574" y="794594"/>
              <a:ext cx="2039327" cy="5554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>
              <a:off x="8873304" y="3165738"/>
              <a:ext cx="825854" cy="439839"/>
            </a:xfrm>
            <a:prstGeom prst="rightArrow">
              <a:avLst/>
            </a:prstGeom>
            <a:solidFill>
              <a:schemeClr val="accent4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45" name="文本框 44"/>
          <p:cNvSpPr txBox="1"/>
          <p:nvPr/>
        </p:nvSpPr>
        <p:spPr bwMode="auto">
          <a:xfrm>
            <a:off x="161453" y="3923948"/>
            <a:ext cx="558544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模型是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export ISE_FUSE_CONV=1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InferSession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‘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xxx.model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save_transform_model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‘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fused_conv_save.onnx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’)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7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优化加速（卷积</a:t>
            </a:r>
            <a:r>
              <a:rPr lang="en-US" altLang="zh-CN" dirty="0" smtClean="0"/>
              <a:t>CUDNN</a:t>
            </a:r>
            <a:r>
              <a:rPr lang="zh-CN" altLang="en-US" dirty="0" smtClean="0"/>
              <a:t>寻优策略）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0" y="1557498"/>
            <a:ext cx="10402548" cy="12840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490560" y="3564714"/>
            <a:ext cx="8507392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寻优策略：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若采用一次寻优策略，那么当卷积算子将会在第一次计算时进行寻优，后续只有当卷积输入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大于历史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，则会再次进行寻优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若采用多次寻优，那么每次卷积输入大小发生变化，且当前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不在历史保存的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列表里则进行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寻优</a:t>
            </a:r>
          </a:p>
        </p:txBody>
      </p:sp>
    </p:spTree>
    <p:extLst>
      <p:ext uri="{BB962C8B-B14F-4D97-AF65-F5344CB8AC3E}">
        <p14:creationId xmlns:p14="http://schemas.microsoft.com/office/powerpoint/2010/main" val="122504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 Conv</a:t>
            </a:r>
            <a:r>
              <a:rPr lang="zh-CN" altLang="en-US" dirty="0" smtClean="0"/>
              <a:t>优化）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996633" y="2042932"/>
            <a:ext cx="2291787" cy="1452623"/>
          </a:xfrm>
          <a:prstGeom prst="ellipse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Conv</a:t>
            </a:r>
          </a:p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Kenel</a:t>
            </a:r>
            <a:r>
              <a:rPr kumimoji="1" lang="en-US" altLang="zh-CN" sz="2200" dirty="0" smtClean="0">
                <a:solidFill>
                  <a:srgbClr val="FFFFFF"/>
                </a:solidFill>
                <a:latin typeface="+mn-ea"/>
              </a:rPr>
              <a:t>=1*1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856791" y="2066784"/>
            <a:ext cx="2291787" cy="1452623"/>
          </a:xfrm>
          <a:prstGeom prst="ellipse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r>
              <a:rPr kumimoji="1" lang="en-US" altLang="zh-CN" sz="2200" dirty="0" err="1" smtClean="0">
                <a:solidFill>
                  <a:srgbClr val="FFFFFF"/>
                </a:solidFill>
                <a:latin typeface="+mn-ea"/>
              </a:rPr>
              <a:t>Gemm</a:t>
            </a: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577788" y="2586942"/>
            <a:ext cx="978061" cy="347240"/>
          </a:xfrm>
          <a:prstGeom prst="right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2297575" y="3790707"/>
            <a:ext cx="6371863" cy="161466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脚本中会将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的卷积直接换成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Gemm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算子等价实现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Conv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stride=1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实测性能提升将近一倍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5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优化加速（减少拷贝操作）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38223" y="1406322"/>
            <a:ext cx="6371863" cy="161466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Reshape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Squeeze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UnSqueeze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等只改变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不改变数据的算子，减少一次拷贝操作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MemcpyToHost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MemcpyFromHost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876" y="1121309"/>
            <a:ext cx="3779134" cy="562886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226881" y="1121309"/>
            <a:ext cx="3325600" cy="5606900"/>
            <a:chOff x="3990672" y="1121309"/>
            <a:chExt cx="3325600" cy="56069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0672" y="1121309"/>
              <a:ext cx="3289804" cy="560690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612007" y="1944547"/>
              <a:ext cx="1228631" cy="3819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751622" y="4788061"/>
              <a:ext cx="1228631" cy="3819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087641" y="4788061"/>
              <a:ext cx="1228631" cy="3819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069743" y="3711617"/>
              <a:ext cx="1228631" cy="3819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6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优化加速（卷积支持</a:t>
            </a:r>
            <a:r>
              <a:rPr lang="en-US" altLang="zh-CN" dirty="0" err="1" smtClean="0"/>
              <a:t>cudnn</a:t>
            </a:r>
            <a:r>
              <a:rPr lang="en-US" altLang="zh-CN" dirty="0" smtClean="0"/>
              <a:t> int8</a:t>
            </a:r>
            <a:r>
              <a:rPr lang="zh-CN" altLang="en-US" dirty="0"/>
              <a:t>计算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480350" y="1406819"/>
            <a:ext cx="6371863" cy="161466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torchIntx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训练时需要选在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cudnnQuant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输出结果可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进制一致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 USE_CONV_FUSE=1 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894" y="1222121"/>
            <a:ext cx="3322061" cy="5213403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219297" y="1222121"/>
            <a:ext cx="2781443" cy="5067560"/>
            <a:chOff x="8681075" y="1222121"/>
            <a:chExt cx="2781443" cy="50675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1075" y="1222121"/>
              <a:ext cx="2781443" cy="506756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2604" y="2519374"/>
              <a:ext cx="546128" cy="3492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9313" y="3991261"/>
              <a:ext cx="546128" cy="41290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 bwMode="auto">
            <a:xfrm>
              <a:off x="9479666" y="2343873"/>
              <a:ext cx="0" cy="524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9481596" y="3879398"/>
              <a:ext cx="0" cy="524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右箭头 19"/>
          <p:cNvSpPr/>
          <p:nvPr/>
        </p:nvSpPr>
        <p:spPr>
          <a:xfrm>
            <a:off x="8293261" y="3159889"/>
            <a:ext cx="820756" cy="225706"/>
          </a:xfrm>
          <a:prstGeom prst="rightArrow">
            <a:avLst/>
          </a:prstGeom>
          <a:solidFill>
            <a:schemeClr val="accent4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204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优化加速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449698" y="1777417"/>
            <a:ext cx="10324617" cy="1614669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优化小课堂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尽量用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CBR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无法融合，导致性能慢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channel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的整数倍，否则无法调用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TensorCore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字典的维度也需要是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性能会下降一倍多（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13911 vs 13912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）（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210ms vs 91ms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int8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量化卷积的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的整数倍，否则效率和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差不多，无法调用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TensorCore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164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国产化支持（寒武纪）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687735" y="1384167"/>
            <a:ext cx="10087336" cy="3046043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已经移植的模型：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翻译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票据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和通用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OCR(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表格分类，少线表等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个模型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多语种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Comformer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-ED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语义理解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正在适配中的模型：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多语种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Vgg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-ED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识别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Comformer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-ED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高品质语音合成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TTS3.0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虚拟形象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810227" y="4861368"/>
            <a:ext cx="10150998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寒武纪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MLU 370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已经全面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当前寒武纪支持的模型有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20+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，支持的常用算子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180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，且性能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不低于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T4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50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国产化支持（华为）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462029" y="1357129"/>
            <a:ext cx="10087336" cy="70900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华为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Atlas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目前已经适配，适配方式如下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177976" y="2201144"/>
            <a:ext cx="6539696" cy="3125165"/>
            <a:chOff x="2342159" y="3674962"/>
            <a:chExt cx="6539696" cy="3125165"/>
          </a:xfrm>
        </p:grpSpPr>
        <p:grpSp>
          <p:nvGrpSpPr>
            <p:cNvPr id="64" name="组合 63"/>
            <p:cNvGrpSpPr/>
            <p:nvPr/>
          </p:nvGrpSpPr>
          <p:grpSpPr>
            <a:xfrm>
              <a:off x="2342159" y="3868654"/>
              <a:ext cx="6539696" cy="2818434"/>
              <a:chOff x="804441" y="3833930"/>
              <a:chExt cx="6539696" cy="281843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6091177" y="4744967"/>
                <a:ext cx="1252960" cy="1116956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1200" b="1" dirty="0" err="1" smtClean="0">
                    <a:solidFill>
                      <a:srgbClr val="FFFFFF"/>
                    </a:solidFill>
                    <a:latin typeface="+mn-ea"/>
                  </a:rPr>
                  <a:t>AtlasOP</a:t>
                </a:r>
                <a:endParaRPr kumimoji="1" lang="en-US" altLang="zh-CN" sz="1200" b="1" dirty="0" smtClean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804441" y="3833930"/>
                <a:ext cx="2204977" cy="281843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644777" y="3894881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042930" y="4554638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271285" y="4606725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743915" y="5178734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743915" y="5929343"/>
                <a:ext cx="439838" cy="43983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45" name="直接箭头连接符 44"/>
              <p:cNvCxnSpPr>
                <a:stCxn id="39" idx="4"/>
                <a:endCxn id="41" idx="1"/>
              </p:cNvCxnSpPr>
              <p:nvPr/>
            </p:nvCxnSpPr>
            <p:spPr bwMode="auto">
              <a:xfrm>
                <a:off x="1864696" y="4334719"/>
                <a:ext cx="242647" cy="28433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6" name="直接箭头连接符 45"/>
              <p:cNvCxnSpPr>
                <a:endCxn id="42" idx="7"/>
              </p:cNvCxnSpPr>
              <p:nvPr/>
            </p:nvCxnSpPr>
            <p:spPr bwMode="auto">
              <a:xfrm flipH="1">
                <a:off x="1646710" y="4358054"/>
                <a:ext cx="190769" cy="31308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7" name="直接箭头连接符 46"/>
              <p:cNvCxnSpPr>
                <a:stCxn id="42" idx="5"/>
                <a:endCxn id="43" idx="1"/>
              </p:cNvCxnSpPr>
              <p:nvPr/>
            </p:nvCxnSpPr>
            <p:spPr bwMode="auto">
              <a:xfrm>
                <a:off x="1646710" y="4982150"/>
                <a:ext cx="161618" cy="26099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8" name="直接箭头连接符 47"/>
              <p:cNvCxnSpPr>
                <a:endCxn id="43" idx="7"/>
              </p:cNvCxnSpPr>
              <p:nvPr/>
            </p:nvCxnSpPr>
            <p:spPr bwMode="auto">
              <a:xfrm flipH="1">
                <a:off x="2119340" y="4994476"/>
                <a:ext cx="176301" cy="24867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9" name="直接箭头连接符 48"/>
              <p:cNvCxnSpPr>
                <a:stCxn id="43" idx="4"/>
                <a:endCxn id="44" idx="0"/>
              </p:cNvCxnSpPr>
              <p:nvPr/>
            </p:nvCxnSpPr>
            <p:spPr bwMode="auto">
              <a:xfrm>
                <a:off x="1963834" y="5618572"/>
                <a:ext cx="0" cy="31077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51" name="右箭头 50"/>
              <p:cNvSpPr/>
              <p:nvPr/>
            </p:nvSpPr>
            <p:spPr>
              <a:xfrm>
                <a:off x="3526199" y="5121613"/>
                <a:ext cx="1190267" cy="243067"/>
              </a:xfrm>
              <a:prstGeom prst="rightArrow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53" name="直接箭头连接符 52"/>
              <p:cNvCxnSpPr>
                <a:endCxn id="4" idx="0"/>
              </p:cNvCxnSpPr>
              <p:nvPr/>
            </p:nvCxnSpPr>
            <p:spPr bwMode="auto">
              <a:xfrm>
                <a:off x="6707529" y="4137295"/>
                <a:ext cx="10128" cy="6076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6" name="直接箭头连接符 55"/>
              <p:cNvCxnSpPr/>
              <p:nvPr/>
            </p:nvCxnSpPr>
            <p:spPr bwMode="auto">
              <a:xfrm>
                <a:off x="6717657" y="5899751"/>
                <a:ext cx="10128" cy="6076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57" name="椭圆 56"/>
              <p:cNvSpPr/>
              <p:nvPr/>
            </p:nvSpPr>
            <p:spPr>
              <a:xfrm>
                <a:off x="5008942" y="4120587"/>
                <a:ext cx="1053296" cy="751418"/>
              </a:xfrm>
              <a:prstGeom prst="ellipse">
                <a:avLst/>
              </a:pr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r>
                  <a:rPr kumimoji="1" lang="en-US" altLang="zh-CN" sz="1200" b="1" dirty="0" smtClean="0">
                    <a:solidFill>
                      <a:schemeClr val="tx1"/>
                    </a:solidFill>
                    <a:latin typeface="+mn-ea"/>
                  </a:rPr>
                  <a:t>weight</a:t>
                </a:r>
                <a:endParaRPr kumimoji="1" lang="zh-CN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59" name="直接箭头连接符 58"/>
              <p:cNvCxnSpPr>
                <a:endCxn id="4" idx="2"/>
              </p:cNvCxnSpPr>
              <p:nvPr/>
            </p:nvCxnSpPr>
            <p:spPr bwMode="auto">
              <a:xfrm>
                <a:off x="5764192" y="4809380"/>
                <a:ext cx="326985" cy="49406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cxnSp>
          <p:nvCxnSpPr>
            <p:cNvPr id="66" name="曲线连接符 65"/>
            <p:cNvCxnSpPr>
              <a:endCxn id="57" idx="1"/>
            </p:cNvCxnSpPr>
            <p:nvPr/>
          </p:nvCxnSpPr>
          <p:spPr bwMode="auto">
            <a:xfrm rot="5400000" flipH="1" flipV="1">
              <a:off x="5554409" y="3263837"/>
              <a:ext cx="144986" cy="2148020"/>
            </a:xfrm>
            <a:prstGeom prst="curvedConnector5">
              <a:avLst>
                <a:gd name="adj1" fmla="val -157670"/>
                <a:gd name="adj2" fmla="val 46343"/>
                <a:gd name="adj3" fmla="val 25767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375197" y="3674962"/>
              <a:ext cx="0" cy="25464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3523737" y="6403905"/>
              <a:ext cx="0" cy="39622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7" name="文本框 26"/>
          <p:cNvSpPr txBox="1"/>
          <p:nvPr/>
        </p:nvSpPr>
        <p:spPr bwMode="auto">
          <a:xfrm>
            <a:off x="617589" y="5730667"/>
            <a:ext cx="1094482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针对华为的适配，目前采用的是引擎集成，非算子层集成，且不支持算子插件开发，对含有自定义算子的模型适配困难大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406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44" y="2695168"/>
            <a:ext cx="8447448" cy="12400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生态工具（半精度转换）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68339" y="1394748"/>
            <a:ext cx="10087336" cy="218183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Float2Half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自动将浮点模型转换成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模型，且可以设置黑名单，用于指定部分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Onnxinfer.Float2Half(‘fp32_model.onnx’, ‘fp16_model.onnx’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[‘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LayerNorm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’])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黑名单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62" y="1394748"/>
            <a:ext cx="5468195" cy="52844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6" y="1394748"/>
            <a:ext cx="6062836" cy="52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</a:t>
            </a:r>
            <a:r>
              <a:rPr lang="en-US" altLang="zh-CN" dirty="0" smtClean="0"/>
              <a:t>Profiling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68339" y="1394748"/>
            <a:ext cx="10087336" cy="218183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增加了计时同步，计时更加准确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9" y="3194023"/>
            <a:ext cx="6771415" cy="12933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866" y="2748411"/>
            <a:ext cx="3524431" cy="31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2833662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55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</a:t>
            </a:r>
            <a:r>
              <a:rPr lang="en-US" altLang="zh-CN" dirty="0" smtClean="0"/>
              <a:t>NVTX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68339" y="1375828"/>
            <a:ext cx="11036978" cy="218183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最新的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中集成了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NVTX,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可以记录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算子的执行时间，并将算子的名称对应到相应的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cudaKernel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编译时修改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onnxinfer/onnxruntime/build_gpu.sh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编译选项中加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enable_nvtx_profile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Nvtx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同样在用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nvprof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分析时也会增加算子的名称，但是算子名称和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Kernel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不是一一对齐，很难分析，建议使用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Nsight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38" y="2978727"/>
            <a:ext cx="4203555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81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生态工具（接口更新）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50977" y="1504710"/>
            <a:ext cx="10087336" cy="4230548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Onnxinfer.FromNumpy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(data)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接口弃用，可以直接将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传入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Sessoption.InitializeSession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([“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”]) =&gt; 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Sessoption.Init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([“CUDAEP”])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=&gt;  CPUEP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=&gt;  CUDAEP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TensorrtExecutionProvider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=&gt;   TRTEP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MLUExecutionProvider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=&gt;   MLUEP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ATLASExecutionProvider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=&gt;   ATLASEP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429474" y="4872942"/>
            <a:ext cx="7048982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当前版本还继续兼容老的接口，后续会逐步废弃</a:t>
            </a:r>
            <a:endParaRPr lang="zh-CN" altLang="en-US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27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生态工具（版本号支持）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/>
              <a:t>新特性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9" y="2084146"/>
            <a:ext cx="5299235" cy="16896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22" y="2084146"/>
            <a:ext cx="6096197" cy="273671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381281" y="1956122"/>
            <a:ext cx="2210764" cy="4572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07707" y="4469234"/>
            <a:ext cx="3238982" cy="457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031358" y="5469039"/>
            <a:ext cx="7048982" cy="549796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动态库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都将带有版本号信息，方便条线集成后版本的跟踪</a:t>
            </a:r>
            <a:endParaRPr lang="zh-CN" altLang="en-US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47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15580632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128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常见问题解答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08180" y="1744636"/>
            <a:ext cx="11461522" cy="4625495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环境，最好有自己独立的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环境（建议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Anaconda3.7 python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配置好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 install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要可用，我们需要安装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Onnx==1.8.0  or 1.7.0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Pybind11==2.6.1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Protobuf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==3.8.0</a:t>
            </a: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Prettytable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8650" lvl="1" indent="-171450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logger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DLP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平台和本地服务器如何编译详见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官网介绍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GCC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版本最低支持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4.8.5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，建议使用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GCC 5.4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，因为有些算子的实现采用的特性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4.8.5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不支持，导致无法运行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Provider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选择，如果你是运行在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上，需要编译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版本，采用（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-gpu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）模式编译，编译后的同时支持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如果是使用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MLU370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，需要自己更改相关的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路径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否则无法编译，目前寒武纪的加速库还未通过平台统一安装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如果编译出现问题，检查发现是自己的一些环境配置问题，如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GCC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的路径等，重新编译需要将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</a:p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目录下的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文件夹删除，以及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onnxinfer/onnxinfer/onnxruntime/build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文件夹删除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如果出现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protobuf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出错，大概率是安装的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的版本有问题，需要将原来的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卸载，安装对应版本后重新编译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请采用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方式拉取仓库，不要采用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download zip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文件方式，否则会出现莫名其妙的编译错误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07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常见问题解答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00234" y="1648469"/>
            <a:ext cx="11461522" cy="3994485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DLP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平台上有大量的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M40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卡，请不要在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M40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卡上运行，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不支持，不支持，不支持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模型运行时请先使用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接口运行，看是否正常运行，因为我们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接口会对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图进行一系列的优化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和图融合以及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Aten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算子的解析，如果直接用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接口是跑不了的，正确做法是用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接口保存出一个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</a:t>
            </a: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后的模型，再进行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接口推理；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之前介绍的卷积融合，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NHWC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转换都是基于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接口的，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接口不做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图优化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存过大，主要是卷积算子寻优算法导致，目前默认是不限制寻优的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workspace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，可以通过宏设置限制大小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Aten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算子不支持，需要使用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InferSession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，保存解析后的模型，如果还有不支持的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Aten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算子，说明该算子未实现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在进行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InferShape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时，需要先进行算子融合（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CalcShape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），否则推导形状会报错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，或者结果不对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为啥我是用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torch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跑出的浮点或者半精度结果和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不一致，这个是正常的，浮点有效位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fp16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有效位数是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位，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浮点和半精度计算不满足结合律，且卷积的优化策略也不一样，导致分块不同，注定了是有误差的，大家不用纠结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05" y="2978770"/>
            <a:ext cx="5620174" cy="8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9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1218" y="2371940"/>
            <a:ext cx="10709563" cy="21236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500" b="1" dirty="0">
                <a:solidFill>
                  <a:srgbClr val="0C4BA1"/>
                </a:solidFill>
                <a:cs typeface="+mn-ea"/>
                <a:sym typeface="+mn-lt"/>
              </a:rPr>
              <a:t>感谢聆听</a:t>
            </a:r>
            <a:r>
              <a:rPr lang="zh-CN" altLang="en-US" sz="5500" b="1" dirty="0" smtClean="0">
                <a:solidFill>
                  <a:srgbClr val="0C4BA1"/>
                </a:solidFill>
                <a:cs typeface="+mn-ea"/>
                <a:sym typeface="+mn-lt"/>
              </a:rPr>
              <a:t>！</a:t>
            </a:r>
            <a:endParaRPr lang="en-US" altLang="zh-CN" sz="5500" b="1" dirty="0">
              <a:solidFill>
                <a:srgbClr val="0C4BA1"/>
              </a:solidFill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500" b="1" dirty="0" smtClean="0">
                <a:solidFill>
                  <a:srgbClr val="0C4BA1"/>
                </a:solidFill>
                <a:cs typeface="+mn-ea"/>
                <a:sym typeface="+mn-lt"/>
              </a:rPr>
              <a:t>                      Q&amp;A     </a:t>
            </a:r>
            <a:endParaRPr lang="en-US" altLang="zh-CN" sz="55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11" y="205863"/>
            <a:ext cx="2426203" cy="2983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461" y="161720"/>
            <a:ext cx="2494218" cy="30273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 bwMode="auto">
          <a:xfrm>
            <a:off x="535414" y="3058550"/>
            <a:ext cx="1812796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支持群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0150492" y="2976569"/>
            <a:ext cx="1812796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导出支持群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36402251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587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nnxinfer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465434" y="3270029"/>
            <a:ext cx="979286" cy="7967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高效的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94079" y="3270029"/>
            <a:ext cx="951587" cy="7967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准确的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30439" y="3270029"/>
            <a:ext cx="950222" cy="7967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易</a:t>
            </a:r>
            <a:r>
              <a:rPr lang="zh-CN" altLang="en-US" dirty="0" smtClean="0">
                <a:solidFill>
                  <a:schemeClr val="tx1"/>
                </a:solidFill>
              </a:rPr>
              <a:t>用的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971498" y="3270029"/>
            <a:ext cx="1695984" cy="7967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可快速上线的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05210" y="3076048"/>
            <a:ext cx="1916005" cy="1184719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Onnxinfer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推理</a:t>
            </a:r>
            <a:r>
              <a:rPr lang="zh-CN" altLang="en-US" dirty="0">
                <a:solidFill>
                  <a:schemeClr val="tx1"/>
                </a:solidFill>
              </a:rPr>
              <a:t>引擎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529493" y="3270029"/>
            <a:ext cx="954032" cy="7967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安全的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568298" y="3270030"/>
            <a:ext cx="2318427" cy="7967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支持多平台多设备的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 flipH="1">
            <a:off x="497847" y="1973417"/>
            <a:ext cx="1800000" cy="1108180"/>
          </a:xfrm>
          <a:prstGeom prst="wedgeRoundRect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严格与原型保持一致，精确的每一个</a:t>
            </a: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 flipH="1">
            <a:off x="2588049" y="1973417"/>
            <a:ext cx="1800000" cy="1108180"/>
          </a:xfrm>
          <a:prstGeom prst="wedgeRoundRect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支持自动拼</a:t>
            </a:r>
            <a:r>
              <a:rPr lang="en-US" altLang="zh-CN" dirty="0" smtClean="0">
                <a:solidFill>
                  <a:schemeClr val="tx1"/>
                </a:solidFill>
              </a:rPr>
              <a:t>batch</a:t>
            </a:r>
            <a:r>
              <a:rPr lang="zh-CN" altLang="en-US" dirty="0" smtClean="0">
                <a:solidFill>
                  <a:schemeClr val="tx1"/>
                </a:solidFill>
              </a:rPr>
              <a:t>，支持多线程执行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 flipH="1">
            <a:off x="4678250" y="1979472"/>
            <a:ext cx="2746557" cy="110818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Window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，支持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GPU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Arm-CPU</a:t>
            </a:r>
            <a:r>
              <a:rPr lang="zh-CN" altLang="en-US" dirty="0" smtClean="0">
                <a:solidFill>
                  <a:schemeClr val="tx1"/>
                </a:solidFill>
              </a:rPr>
              <a:t>以及国产平台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80208" y="4310348"/>
            <a:ext cx="1885226" cy="1212135"/>
            <a:chOff x="1261862" y="4317121"/>
            <a:chExt cx="1885226" cy="1212135"/>
          </a:xfrm>
        </p:grpSpPr>
        <p:sp>
          <p:nvSpPr>
            <p:cNvPr id="39" name="圆角矩形标注 38"/>
            <p:cNvSpPr/>
            <p:nvPr/>
          </p:nvSpPr>
          <p:spPr>
            <a:xfrm flipH="1" flipV="1">
              <a:off x="1261862" y="4317121"/>
              <a:ext cx="1800000" cy="1212135"/>
            </a:xfrm>
            <a:prstGeom prst="wedgeRoundRectCallo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455223" y="4461521"/>
              <a:ext cx="16918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</a:p>
            <a:p>
              <a:r>
                <a:rPr kumimoji="1" lang="en-US" altLang="zh-CN" sz="2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kumimoji="1" lang="en-US" altLang="zh-CN" sz="2400" dirty="0" err="1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c++</a:t>
              </a:r>
              <a:r>
                <a:rPr kumimoji="1" lang="zh-CN" altLang="en-US" sz="2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接口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487517" y="4310346"/>
            <a:ext cx="1800000" cy="1212135"/>
            <a:chOff x="4037300" y="4317120"/>
            <a:chExt cx="1800000" cy="121213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2" name="圆角矩形标注 41"/>
            <p:cNvSpPr/>
            <p:nvPr/>
          </p:nvSpPr>
          <p:spPr>
            <a:xfrm flipV="1">
              <a:off x="4037300" y="4317120"/>
              <a:ext cx="1800000" cy="1212135"/>
            </a:xfrm>
            <a:prstGeom prst="wedgeRoundRectCallout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118671" y="4461522"/>
              <a:ext cx="1666546" cy="923330"/>
            </a:xfrm>
            <a:prstGeom prst="rect">
              <a:avLst/>
            </a:prstGeom>
            <a:solidFill>
              <a:srgbClr val="75DDE2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提供模型加密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以及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码加密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370723" y="4310346"/>
            <a:ext cx="1862305" cy="1212135"/>
            <a:chOff x="6685414" y="4317119"/>
            <a:chExt cx="1862305" cy="1212135"/>
          </a:xfrm>
          <a:solidFill>
            <a:schemeClr val="bg2">
              <a:lumMod val="75000"/>
            </a:schemeClr>
          </a:solidFill>
        </p:grpSpPr>
        <p:sp>
          <p:nvSpPr>
            <p:cNvPr id="47" name="圆角矩形标注 46"/>
            <p:cNvSpPr/>
            <p:nvPr/>
          </p:nvSpPr>
          <p:spPr>
            <a:xfrm flipH="1" flipV="1">
              <a:off x="6685414" y="4317119"/>
              <a:ext cx="1862305" cy="1212135"/>
            </a:xfrm>
            <a:prstGeom prst="wedgeRoundRectCallou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710629" y="4557413"/>
              <a:ext cx="1819729" cy="646331"/>
            </a:xfrm>
            <a:prstGeom prst="rect">
              <a:avLst/>
            </a:prstGeom>
            <a:solidFill>
              <a:srgbClr val="C0C0C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模型导出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ONNX</a:t>
              </a:r>
            </a:p>
            <a:p>
              <a:r>
                <a:rPr kumimoji="1" lang="zh-CN" altLang="en-US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后，即可上线</a:t>
              </a:r>
              <a:endPara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8375" y="988371"/>
            <a:ext cx="3318194" cy="3127996"/>
            <a:chOff x="398375" y="988371"/>
            <a:chExt cx="3318194" cy="3127996"/>
          </a:xfrm>
        </p:grpSpPr>
        <p:sp>
          <p:nvSpPr>
            <p:cNvPr id="6" name="线形标注 2 5"/>
            <p:cNvSpPr/>
            <p:nvPr/>
          </p:nvSpPr>
          <p:spPr>
            <a:xfrm rot="5400000" flipV="1">
              <a:off x="228569" y="1985950"/>
              <a:ext cx="2300223" cy="1960611"/>
            </a:xfrm>
            <a:prstGeom prst="borderCallout2">
              <a:avLst>
                <a:gd name="adj1" fmla="val 42726"/>
                <a:gd name="adj2" fmla="val -215"/>
                <a:gd name="adj3" fmla="val 46294"/>
                <a:gd name="adj4" fmla="val -17051"/>
                <a:gd name="adj5" fmla="val 111843"/>
                <a:gd name="adj6" fmla="val -16433"/>
              </a:avLst>
            </a:prstGeom>
            <a:noFill/>
            <a:ln>
              <a:solidFill>
                <a:schemeClr val="accent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 bwMode="auto">
            <a:xfrm>
              <a:off x="1522432" y="988371"/>
              <a:ext cx="2194137" cy="5239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全量化（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Int8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）模型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50440" y="980909"/>
            <a:ext cx="3318194" cy="3127996"/>
            <a:chOff x="398375" y="988371"/>
            <a:chExt cx="3318194" cy="3127996"/>
          </a:xfrm>
        </p:grpSpPr>
        <p:sp>
          <p:nvSpPr>
            <p:cNvPr id="37" name="线形标注 2 36"/>
            <p:cNvSpPr/>
            <p:nvPr/>
          </p:nvSpPr>
          <p:spPr>
            <a:xfrm rot="5400000" flipV="1">
              <a:off x="228569" y="1985950"/>
              <a:ext cx="2300223" cy="1960611"/>
            </a:xfrm>
            <a:prstGeom prst="borderCallout2">
              <a:avLst>
                <a:gd name="adj1" fmla="val 42726"/>
                <a:gd name="adj2" fmla="val -215"/>
                <a:gd name="adj3" fmla="val 46294"/>
                <a:gd name="adj4" fmla="val -17051"/>
                <a:gd name="adj5" fmla="val 111843"/>
                <a:gd name="adj6" fmla="val -16433"/>
              </a:avLst>
            </a:prstGeom>
            <a:noFill/>
            <a:ln>
              <a:solidFill>
                <a:schemeClr val="accent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>
              <a:off x="1522432" y="988371"/>
              <a:ext cx="2194137" cy="5239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复杂的建议使用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BatchFlow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42597" y="3207499"/>
            <a:ext cx="4761268" cy="3417829"/>
            <a:chOff x="6842597" y="3207499"/>
            <a:chExt cx="4761268" cy="3417829"/>
          </a:xfrm>
        </p:grpSpPr>
        <p:sp>
          <p:nvSpPr>
            <p:cNvPr id="46" name="线形标注 2 45"/>
            <p:cNvSpPr/>
            <p:nvPr/>
          </p:nvSpPr>
          <p:spPr>
            <a:xfrm rot="16200000">
              <a:off x="7271534" y="3257605"/>
              <a:ext cx="2433481" cy="2333270"/>
            </a:xfrm>
            <a:prstGeom prst="borderCallout2">
              <a:avLst>
                <a:gd name="adj1" fmla="val 42726"/>
                <a:gd name="adj2" fmla="val -215"/>
                <a:gd name="adj3" fmla="val 46294"/>
                <a:gd name="adj4" fmla="val -17051"/>
                <a:gd name="adj5" fmla="val 111843"/>
                <a:gd name="adj6" fmla="val -16433"/>
              </a:avLst>
            </a:prstGeom>
            <a:noFill/>
            <a:ln>
              <a:solidFill>
                <a:schemeClr val="accent3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842597" y="6101388"/>
              <a:ext cx="4761268" cy="5239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无自定义算子开发的情况下，保证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小时上线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nnxinfer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nnxinfer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090099" y="1417835"/>
            <a:ext cx="2471921" cy="2347747"/>
            <a:chOff x="439820" y="3050403"/>
            <a:chExt cx="2887902" cy="2742832"/>
          </a:xfrm>
        </p:grpSpPr>
        <p:grpSp>
          <p:nvGrpSpPr>
            <p:cNvPr id="25" name="组合 24"/>
            <p:cNvGrpSpPr/>
            <p:nvPr/>
          </p:nvGrpSpPr>
          <p:grpSpPr>
            <a:xfrm>
              <a:off x="439820" y="3050403"/>
              <a:ext cx="2887902" cy="2430210"/>
              <a:chOff x="439820" y="3050403"/>
              <a:chExt cx="2887902" cy="2430210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1630087" y="3301754"/>
                <a:ext cx="590308" cy="21991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630087" y="3731947"/>
                <a:ext cx="590308" cy="21991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1630087" y="4162140"/>
                <a:ext cx="590308" cy="21991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630087" y="4584578"/>
                <a:ext cx="590308" cy="21991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630087" y="5028197"/>
                <a:ext cx="590308" cy="21991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50" name="直接箭头连接符 49"/>
              <p:cNvCxnSpPr>
                <a:stCxn id="37" idx="3"/>
                <a:endCxn id="54" idx="0"/>
              </p:cNvCxnSpPr>
              <p:nvPr/>
            </p:nvCxnSpPr>
            <p:spPr bwMode="auto">
              <a:xfrm>
                <a:off x="2220395" y="3411714"/>
                <a:ext cx="700272" cy="6723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1" name="直接箭头连接符 50"/>
              <p:cNvCxnSpPr>
                <a:stCxn id="48" idx="3"/>
                <a:endCxn id="54" idx="2"/>
              </p:cNvCxnSpPr>
              <p:nvPr/>
            </p:nvCxnSpPr>
            <p:spPr bwMode="auto">
              <a:xfrm flipV="1">
                <a:off x="2220395" y="4364660"/>
                <a:ext cx="700272" cy="77349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2" name="直接箭头连接符 51"/>
              <p:cNvCxnSpPr>
                <a:stCxn id="38" idx="3"/>
                <a:endCxn id="54" idx="0"/>
              </p:cNvCxnSpPr>
              <p:nvPr/>
            </p:nvCxnSpPr>
            <p:spPr bwMode="auto">
              <a:xfrm>
                <a:off x="2220395" y="3841907"/>
                <a:ext cx="700272" cy="24218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3" name="直接箭头连接符 52"/>
              <p:cNvCxnSpPr>
                <a:stCxn id="46" idx="3"/>
                <a:endCxn id="54" idx="2"/>
              </p:cNvCxnSpPr>
              <p:nvPr/>
            </p:nvCxnSpPr>
            <p:spPr bwMode="auto">
              <a:xfrm flipV="1">
                <a:off x="2220395" y="4364660"/>
                <a:ext cx="700272" cy="32987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54" name="文本框 53"/>
              <p:cNvSpPr txBox="1"/>
              <p:nvPr/>
            </p:nvSpPr>
            <p:spPr bwMode="auto">
              <a:xfrm>
                <a:off x="2513612" y="4084093"/>
                <a:ext cx="814110" cy="280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vert="horz" wrap="none" lIns="61529" tIns="0" rIns="0" bIns="0" numCol="1" rtlCol="0" anchor="ctr" anchorCtr="0" compatLnSpc="1">
                <a:noAutofit/>
              </a:bodyPr>
              <a:lstStyle/>
              <a:p>
                <a:r>
                  <a:rPr lang="en-US" altLang="zh-CN" sz="9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MLU</a:t>
                </a:r>
                <a:r>
                  <a:rPr lang="zh-CN" altLang="en-US" sz="9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上执行</a:t>
                </a:r>
                <a:endParaRPr lang="en-US" altLang="zh-CN" sz="9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 bwMode="auto">
              <a:xfrm>
                <a:off x="439820" y="4131815"/>
                <a:ext cx="769716" cy="28056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vert="horz" wrap="none" lIns="61529" tIns="0" rIns="0" bIns="0" numCol="1" rtlCol="0" anchor="ctr" anchorCtr="0" compatLnSpc="1">
                <a:noAutofit/>
              </a:bodyPr>
              <a:lstStyle/>
              <a:p>
                <a:r>
                  <a:rPr lang="en-US" altLang="zh-CN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</a:t>
                </a:r>
                <a:r>
                  <a:rPr lang="en-US" altLang="zh-CN" sz="9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</a:t>
                </a:r>
                <a:r>
                  <a:rPr lang="zh-CN" altLang="en-US" sz="9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上执行</a:t>
                </a:r>
                <a:endParaRPr lang="en-US" altLang="zh-CN" sz="9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cxnSp>
            <p:nvCxnSpPr>
              <p:cNvPr id="56" name="直接箭头连接符 55"/>
              <p:cNvCxnSpPr>
                <a:stCxn id="45" idx="1"/>
                <a:endCxn id="55" idx="3"/>
              </p:cNvCxnSpPr>
              <p:nvPr/>
            </p:nvCxnSpPr>
            <p:spPr bwMode="auto">
              <a:xfrm flipH="1" flipV="1">
                <a:off x="1209536" y="4272099"/>
                <a:ext cx="420551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57" name="圆角矩形 56"/>
              <p:cNvSpPr/>
              <p:nvPr/>
            </p:nvSpPr>
            <p:spPr>
              <a:xfrm>
                <a:off x="446593" y="3326184"/>
                <a:ext cx="295154" cy="171058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46593" y="3643470"/>
                <a:ext cx="295154" cy="17105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 bwMode="auto">
              <a:xfrm>
                <a:off x="741747" y="3295185"/>
                <a:ext cx="634652" cy="242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61529" tIns="0" rIns="0" bIns="0" numCol="1" rtlCol="0" anchor="ctr" anchorCtr="0" compatLnSpc="1">
                <a:noAutofit/>
              </a:bodyPr>
              <a:lstStyle/>
              <a:p>
                <a:r>
                  <a:rPr lang="en-US" altLang="zh-CN" sz="7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MLU</a:t>
                </a:r>
                <a:r>
                  <a:rPr lang="zh-CN" altLang="en-US" sz="7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支持算子</a:t>
                </a:r>
                <a:endParaRPr lang="zh-CN" altLang="en-US" sz="7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 bwMode="auto">
              <a:xfrm>
                <a:off x="741747" y="3599886"/>
                <a:ext cx="693514" cy="242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61529" tIns="0" rIns="0" bIns="0" numCol="1" rtlCol="0" anchor="ctr" anchorCtr="0" compatLnSpc="1">
                <a:noAutofit/>
              </a:bodyPr>
              <a:lstStyle/>
              <a:p>
                <a:r>
                  <a:rPr lang="en-US" altLang="zh-CN" sz="7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MLU</a:t>
                </a:r>
                <a:r>
                  <a:rPr lang="zh-CN" altLang="en-US" sz="7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不支持算子</a:t>
                </a:r>
                <a:endParaRPr lang="zh-CN" altLang="en-US" sz="7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cxnSp>
            <p:nvCxnSpPr>
              <p:cNvPr id="61" name="直接箭头连接符 60"/>
              <p:cNvCxnSpPr>
                <a:stCxn id="37" idx="2"/>
                <a:endCxn id="38" idx="0"/>
              </p:cNvCxnSpPr>
              <p:nvPr/>
            </p:nvCxnSpPr>
            <p:spPr bwMode="auto">
              <a:xfrm>
                <a:off x="1925241" y="3521673"/>
                <a:ext cx="0" cy="21027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2" name="直接箭头连接符 61"/>
              <p:cNvCxnSpPr>
                <a:stCxn id="38" idx="2"/>
                <a:endCxn id="45" idx="0"/>
              </p:cNvCxnSpPr>
              <p:nvPr/>
            </p:nvCxnSpPr>
            <p:spPr bwMode="auto">
              <a:xfrm>
                <a:off x="1925241" y="3951866"/>
                <a:ext cx="0" cy="21027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3" name="直接箭头连接符 62"/>
              <p:cNvCxnSpPr>
                <a:stCxn id="45" idx="2"/>
                <a:endCxn id="46" idx="0"/>
              </p:cNvCxnSpPr>
              <p:nvPr/>
            </p:nvCxnSpPr>
            <p:spPr bwMode="auto">
              <a:xfrm>
                <a:off x="1925241" y="4382059"/>
                <a:ext cx="0" cy="20251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4" name="直接箭头连接符 63"/>
              <p:cNvCxnSpPr>
                <a:stCxn id="46" idx="2"/>
                <a:endCxn id="48" idx="0"/>
              </p:cNvCxnSpPr>
              <p:nvPr/>
            </p:nvCxnSpPr>
            <p:spPr bwMode="auto">
              <a:xfrm>
                <a:off x="1925241" y="4804497"/>
                <a:ext cx="0" cy="22370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5" name="直接箭头连接符 64"/>
              <p:cNvCxnSpPr>
                <a:endCxn id="37" idx="0"/>
              </p:cNvCxnSpPr>
              <p:nvPr/>
            </p:nvCxnSpPr>
            <p:spPr bwMode="auto">
              <a:xfrm>
                <a:off x="1925241" y="3050403"/>
                <a:ext cx="0" cy="25135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6" name="直接箭头连接符 65"/>
              <p:cNvCxnSpPr>
                <a:stCxn id="48" idx="2"/>
              </p:cNvCxnSpPr>
              <p:nvPr/>
            </p:nvCxnSpPr>
            <p:spPr bwMode="auto">
              <a:xfrm>
                <a:off x="1925241" y="5248116"/>
                <a:ext cx="0" cy="23249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sp>
          <p:nvSpPr>
            <p:cNvPr id="30" name="文本框 29"/>
            <p:cNvSpPr txBox="1"/>
            <p:nvPr/>
          </p:nvSpPr>
          <p:spPr bwMode="auto">
            <a:xfrm>
              <a:off x="1376399" y="5503869"/>
              <a:ext cx="914418" cy="28936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① 算子回退技术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827381" y="3808732"/>
            <a:ext cx="2615822" cy="2159840"/>
            <a:chOff x="3098409" y="2300107"/>
            <a:chExt cx="2615822" cy="2159840"/>
          </a:xfrm>
        </p:grpSpPr>
        <p:grpSp>
          <p:nvGrpSpPr>
            <p:cNvPr id="68" name="组合 67"/>
            <p:cNvGrpSpPr/>
            <p:nvPr/>
          </p:nvGrpSpPr>
          <p:grpSpPr>
            <a:xfrm>
              <a:off x="3098409" y="2300107"/>
              <a:ext cx="2504550" cy="2159840"/>
              <a:chOff x="3620939" y="3050403"/>
              <a:chExt cx="3153572" cy="271953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3620939" y="3050403"/>
                <a:ext cx="2884503" cy="2719535"/>
                <a:chOff x="3790676" y="3050403"/>
                <a:chExt cx="2884503" cy="2719535"/>
              </a:xfrm>
            </p:grpSpPr>
            <p:pic>
              <p:nvPicPr>
                <p:cNvPr id="85" name="图片 8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0676" y="3050403"/>
                  <a:ext cx="1619795" cy="2663311"/>
                </a:xfrm>
                <a:prstGeom prst="rect">
                  <a:avLst/>
                </a:prstGeom>
              </p:spPr>
            </p:pic>
            <p:sp>
              <p:nvSpPr>
                <p:cNvPr id="86" name="文本框 85"/>
                <p:cNvSpPr txBox="1"/>
                <p:nvPr/>
              </p:nvSpPr>
              <p:spPr bwMode="auto">
                <a:xfrm>
                  <a:off x="4771110" y="5480572"/>
                  <a:ext cx="1904069" cy="289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61529" tIns="0" rIns="0" bIns="0" numCol="1" rtlCol="0" anchor="ctr" anchorCtr="0" compatLnSpc="1">
                  <a:noAutofit/>
                </a:bodyPr>
                <a:lstStyle/>
                <a:p>
                  <a:r>
                    <a:rPr lang="zh-CN" altLang="en-US" sz="1050" dirty="0" smtClean="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算子融合自动模式</a:t>
                  </a:r>
                  <a:endParaRPr lang="zh-CN" altLang="en-US" sz="105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>
                <a:off x="5669835" y="3331474"/>
                <a:ext cx="153866" cy="153866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5596479" y="3695677"/>
                <a:ext cx="295275" cy="295275"/>
              </a:xfrm>
              <a:prstGeom prst="ellipse">
                <a:avLst/>
              </a:prstGeom>
              <a:solidFill>
                <a:srgbClr val="FFC100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cxnSp>
            <p:nvCxnSpPr>
              <p:cNvPr id="77" name="直接箭头连接符 76"/>
              <p:cNvCxnSpPr>
                <a:stCxn id="75" idx="4"/>
                <a:endCxn id="76" idx="0"/>
              </p:cNvCxnSpPr>
              <p:nvPr/>
            </p:nvCxnSpPr>
            <p:spPr bwMode="auto">
              <a:xfrm flipH="1">
                <a:off x="5744117" y="3485340"/>
                <a:ext cx="2651" cy="21033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78" name="直接箭头连接符 77"/>
              <p:cNvCxnSpPr>
                <a:stCxn id="76" idx="4"/>
              </p:cNvCxnSpPr>
              <p:nvPr/>
            </p:nvCxnSpPr>
            <p:spPr bwMode="auto">
              <a:xfrm flipH="1">
                <a:off x="5744116" y="3990952"/>
                <a:ext cx="1" cy="3155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79" name="直接箭头连接符 78"/>
              <p:cNvCxnSpPr>
                <a:endCxn id="72" idx="0"/>
              </p:cNvCxnSpPr>
              <p:nvPr/>
            </p:nvCxnSpPr>
            <p:spPr bwMode="auto">
              <a:xfrm>
                <a:off x="5744116" y="4460400"/>
                <a:ext cx="471583" cy="3827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0" name="直接箭头连接符 79"/>
              <p:cNvCxnSpPr/>
              <p:nvPr/>
            </p:nvCxnSpPr>
            <p:spPr bwMode="auto">
              <a:xfrm>
                <a:off x="6772817" y="3644879"/>
                <a:ext cx="1694" cy="55169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1" name="直接箭头连接符 80"/>
              <p:cNvCxnSpPr>
                <a:endCxn id="72" idx="0"/>
              </p:cNvCxnSpPr>
              <p:nvPr/>
            </p:nvCxnSpPr>
            <p:spPr bwMode="auto">
              <a:xfrm flipH="1">
                <a:off x="6215700" y="4350441"/>
                <a:ext cx="558811" cy="4926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 flipH="1">
                <a:off x="6219112" y="5127465"/>
                <a:ext cx="1" cy="35455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3" name="直接箭头连接符 82"/>
              <p:cNvCxnSpPr/>
              <p:nvPr/>
            </p:nvCxnSpPr>
            <p:spPr bwMode="auto">
              <a:xfrm flipH="1">
                <a:off x="6219113" y="3644879"/>
                <a:ext cx="553703" cy="118731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6A7CB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84" name="右箭头 83"/>
              <p:cNvSpPr/>
              <p:nvPr/>
            </p:nvSpPr>
            <p:spPr>
              <a:xfrm>
                <a:off x="5261505" y="4242248"/>
                <a:ext cx="313279" cy="153866"/>
              </a:xfrm>
              <a:prstGeom prst="rightArrow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5500" tIns="47750" rIns="95500" bIns="47750" rtlCol="0" anchor="ctr"/>
              <a:lstStyle/>
              <a:p>
                <a:pPr marL="0" indent="1270" algn="ctr">
                  <a:lnSpc>
                    <a:spcPct val="150000"/>
                  </a:lnSpc>
                </a:pPr>
                <a:endParaRPr kumimoji="1" lang="zh-CN" altLang="en-US" sz="2200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sp>
          <p:nvSpPr>
            <p:cNvPr id="69" name="椭圆 68"/>
            <p:cNvSpPr/>
            <p:nvPr/>
          </p:nvSpPr>
          <p:spPr>
            <a:xfrm>
              <a:off x="4723514" y="3296414"/>
              <a:ext cx="122200" cy="122200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5102881" y="4231222"/>
              <a:ext cx="122200" cy="122200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540513" y="3212593"/>
              <a:ext cx="122200" cy="122200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5041901" y="3723870"/>
              <a:ext cx="234506" cy="234506"/>
            </a:xfrm>
            <a:prstGeom prst="ellipse">
              <a:avLst/>
            </a:prstGeom>
            <a:solidFill>
              <a:srgbClr val="FFC100"/>
            </a:solidFill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5479725" y="2558582"/>
              <a:ext cx="234506" cy="234506"/>
            </a:xfrm>
            <a:prstGeom prst="ellipse">
              <a:avLst/>
            </a:prstGeom>
            <a:solidFill>
              <a:srgbClr val="FFC100"/>
            </a:solidFill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5500" tIns="47750" rIns="95500" bIns="47750" rtlCol="0" anchor="ctr"/>
            <a:lstStyle/>
            <a:p>
              <a:pPr marL="0" indent="1270" algn="ctr">
                <a:lnSpc>
                  <a:spcPct val="150000"/>
                </a:lnSpc>
              </a:pPr>
              <a:endParaRPr kumimoji="1" lang="zh-CN" altLang="en-US" sz="2200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333277" y="3922025"/>
            <a:ext cx="1990054" cy="1835219"/>
            <a:chOff x="5974882" y="4852094"/>
            <a:chExt cx="1990054" cy="1835219"/>
          </a:xfrm>
        </p:grpSpPr>
        <p:grpSp>
          <p:nvGrpSpPr>
            <p:cNvPr id="88" name="组合 87"/>
            <p:cNvGrpSpPr/>
            <p:nvPr/>
          </p:nvGrpSpPr>
          <p:grpSpPr>
            <a:xfrm>
              <a:off x="5974882" y="4852094"/>
              <a:ext cx="1933053" cy="1835219"/>
              <a:chOff x="4494188" y="3700490"/>
              <a:chExt cx="3198376" cy="2778443"/>
            </a:xfrm>
          </p:grpSpPr>
          <p:sp>
            <p:nvSpPr>
              <p:cNvPr id="90" name="任意多边形 89"/>
              <p:cNvSpPr/>
              <p:nvPr/>
            </p:nvSpPr>
            <p:spPr>
              <a:xfrm>
                <a:off x="4494188" y="4481057"/>
                <a:ext cx="1692106" cy="1377906"/>
              </a:xfrm>
              <a:custGeom>
                <a:avLst/>
                <a:gdLst>
                  <a:gd name="connsiteX0" fmla="*/ 1244600 w 1790700"/>
                  <a:gd name="connsiteY0" fmla="*/ 0 h 1536700"/>
                  <a:gd name="connsiteX1" fmla="*/ 635000 w 1790700"/>
                  <a:gd name="connsiteY1" fmla="*/ 368300 h 1536700"/>
                  <a:gd name="connsiteX2" fmla="*/ 0 w 1790700"/>
                  <a:gd name="connsiteY2" fmla="*/ 825500 h 1536700"/>
                  <a:gd name="connsiteX3" fmla="*/ 88900 w 1790700"/>
                  <a:gd name="connsiteY3" fmla="*/ 1536700 h 1536700"/>
                  <a:gd name="connsiteX4" fmla="*/ 1409700 w 1790700"/>
                  <a:gd name="connsiteY4" fmla="*/ 1536700 h 1536700"/>
                  <a:gd name="connsiteX5" fmla="*/ 1790700 w 1790700"/>
                  <a:gd name="connsiteY5" fmla="*/ 787400 h 1536700"/>
                  <a:gd name="connsiteX6" fmla="*/ 1600200 w 1790700"/>
                  <a:gd name="connsiteY6" fmla="*/ 88900 h 1536700"/>
                  <a:gd name="connsiteX7" fmla="*/ 1244600 w 1790700"/>
                  <a:gd name="connsiteY7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700" h="1536700">
                    <a:moveTo>
                      <a:pt x="1244600" y="0"/>
                    </a:moveTo>
                    <a:lnTo>
                      <a:pt x="635000" y="368300"/>
                    </a:lnTo>
                    <a:lnTo>
                      <a:pt x="0" y="825500"/>
                    </a:lnTo>
                    <a:lnTo>
                      <a:pt x="88900" y="1536700"/>
                    </a:lnTo>
                    <a:lnTo>
                      <a:pt x="1409700" y="1536700"/>
                    </a:lnTo>
                    <a:lnTo>
                      <a:pt x="1790700" y="787400"/>
                    </a:lnTo>
                    <a:lnTo>
                      <a:pt x="1600200" y="88900"/>
                    </a:lnTo>
                    <a:lnTo>
                      <a:pt x="1244600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5129936" y="3700490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4676988" y="4187490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5438105" y="4620828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4656246" y="5126221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536336" y="5288621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10095" y="6109601"/>
                <a:ext cx="406400" cy="369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>
                <a:stCxn id="91" idx="3"/>
                <a:endCxn id="92" idx="7"/>
              </p:cNvCxnSpPr>
              <p:nvPr/>
            </p:nvCxnSpPr>
            <p:spPr>
              <a:xfrm flipH="1">
                <a:off x="5023872" y="4015735"/>
                <a:ext cx="165580" cy="225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stCxn id="92" idx="5"/>
                <a:endCxn id="93" idx="1"/>
              </p:cNvCxnSpPr>
              <p:nvPr/>
            </p:nvCxnSpPr>
            <p:spPr>
              <a:xfrm>
                <a:off x="5023872" y="4502735"/>
                <a:ext cx="473749" cy="1721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>
                <a:stCxn id="91" idx="5"/>
                <a:endCxn id="93" idx="0"/>
              </p:cNvCxnSpPr>
              <p:nvPr/>
            </p:nvCxnSpPr>
            <p:spPr>
              <a:xfrm>
                <a:off x="5476820" y="4015735"/>
                <a:ext cx="164485" cy="605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5003130" y="4936073"/>
                <a:ext cx="494491" cy="244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stCxn id="93" idx="5"/>
                <a:endCxn id="95" idx="0"/>
              </p:cNvCxnSpPr>
              <p:nvPr/>
            </p:nvCxnSpPr>
            <p:spPr>
              <a:xfrm flipH="1">
                <a:off x="5739536" y="4936073"/>
                <a:ext cx="45453" cy="352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>
                <a:stCxn id="94" idx="5"/>
                <a:endCxn id="96" idx="0"/>
              </p:cNvCxnSpPr>
              <p:nvPr/>
            </p:nvCxnSpPr>
            <p:spPr>
              <a:xfrm>
                <a:off x="5003129" y="5441465"/>
                <a:ext cx="210165" cy="668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>
                <a:stCxn id="95" idx="4"/>
                <a:endCxn id="96" idx="0"/>
              </p:cNvCxnSpPr>
              <p:nvPr/>
            </p:nvCxnSpPr>
            <p:spPr>
              <a:xfrm flipH="1">
                <a:off x="5213295" y="5657953"/>
                <a:ext cx="526241" cy="451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/>
              <p:cNvSpPr/>
              <p:nvPr/>
            </p:nvSpPr>
            <p:spPr>
              <a:xfrm>
                <a:off x="6964624" y="4507584"/>
                <a:ext cx="727940" cy="3646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828358" y="4644935"/>
                <a:ext cx="727940" cy="3646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534679" y="5094434"/>
                <a:ext cx="727940" cy="3646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6856378" y="4811370"/>
                <a:ext cx="820474" cy="36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6214314" y="4859932"/>
                <a:ext cx="549419" cy="266289"/>
              </a:xfrm>
              <a:custGeom>
                <a:avLst/>
                <a:gdLst>
                  <a:gd name="connsiteX0" fmla="*/ 609600 w 609600"/>
                  <a:gd name="connsiteY0" fmla="*/ 13047 h 200102"/>
                  <a:gd name="connsiteX1" fmla="*/ 393700 w 609600"/>
                  <a:gd name="connsiteY1" fmla="*/ 25747 h 200102"/>
                  <a:gd name="connsiteX2" fmla="*/ 165100 w 609600"/>
                  <a:gd name="connsiteY2" fmla="*/ 51147 h 200102"/>
                  <a:gd name="connsiteX3" fmla="*/ 152400 w 609600"/>
                  <a:gd name="connsiteY3" fmla="*/ 114647 h 200102"/>
                  <a:gd name="connsiteX4" fmla="*/ 139700 w 609600"/>
                  <a:gd name="connsiteY4" fmla="*/ 190847 h 200102"/>
                  <a:gd name="connsiteX5" fmla="*/ 0 w 609600"/>
                  <a:gd name="connsiteY5" fmla="*/ 190847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200102">
                    <a:moveTo>
                      <a:pt x="609600" y="13047"/>
                    </a:moveTo>
                    <a:cubicBezTo>
                      <a:pt x="479421" y="-12989"/>
                      <a:pt x="605990" y="4518"/>
                      <a:pt x="393700" y="25747"/>
                    </a:cubicBezTo>
                    <a:cubicBezTo>
                      <a:pt x="232739" y="41843"/>
                      <a:pt x="308916" y="33170"/>
                      <a:pt x="165100" y="51147"/>
                    </a:cubicBezTo>
                    <a:cubicBezTo>
                      <a:pt x="160867" y="72314"/>
                      <a:pt x="156261" y="93409"/>
                      <a:pt x="152400" y="114647"/>
                    </a:cubicBezTo>
                    <a:cubicBezTo>
                      <a:pt x="147794" y="139982"/>
                      <a:pt x="162732" y="179331"/>
                      <a:pt x="139700" y="190847"/>
                    </a:cubicBezTo>
                    <a:cubicBezTo>
                      <a:pt x="98050" y="211672"/>
                      <a:pt x="46567" y="190847"/>
                      <a:pt x="0" y="190847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6609257" y="6377958"/>
              <a:ext cx="13556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/>
                <a:t>算子融合固定模式</a:t>
              </a:r>
              <a:endParaRPr lang="zh-CN" altLang="en-US" sz="1050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776976" y="1444736"/>
            <a:ext cx="2606102" cy="2328893"/>
            <a:chOff x="8669969" y="2221530"/>
            <a:chExt cx="2335900" cy="2087432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9969" y="2221530"/>
              <a:ext cx="2289799" cy="101454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14557" y="3260437"/>
              <a:ext cx="2291312" cy="905935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 bwMode="auto">
            <a:xfrm>
              <a:off x="9370228" y="4080362"/>
              <a:ext cx="1155804" cy="228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② 动态</a:t>
              </a:r>
              <a:r>
                <a:rPr lang="en-US" altLang="zh-CN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Shape</a:t>
              </a:r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推导技术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13" name="文本框 112"/>
          <p:cNvSpPr txBox="1"/>
          <p:nvPr/>
        </p:nvSpPr>
        <p:spPr bwMode="auto">
          <a:xfrm>
            <a:off x="2176378" y="6382475"/>
            <a:ext cx="1887622" cy="355586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引擎架构图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795244" y="3801321"/>
            <a:ext cx="5894121" cy="24824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ash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5795244" y="1399863"/>
            <a:ext cx="2885206" cy="234541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ash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8804159" y="1406482"/>
            <a:ext cx="2885206" cy="234541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ash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8" name="文本框 117"/>
          <p:cNvSpPr txBox="1"/>
          <p:nvPr/>
        </p:nvSpPr>
        <p:spPr bwMode="auto">
          <a:xfrm>
            <a:off x="8110971" y="6026614"/>
            <a:ext cx="782703" cy="247685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0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 算子融合技术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6" y="1331485"/>
            <a:ext cx="5054860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89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6" y="1222121"/>
            <a:ext cx="10833783" cy="291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仓库活跃度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10228" y="3779134"/>
            <a:ext cx="2038921" cy="380213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5500" tIns="47750" rIns="95500" bIns="47750" rtlCol="0" anchor="ctr"/>
          <a:lstStyle/>
          <a:p>
            <a:pPr marL="0" indent="1270" algn="ctr">
              <a:lnSpc>
                <a:spcPct val="150000"/>
              </a:lnSpc>
            </a:pPr>
            <a:endParaRPr kumimoji="1" lang="zh-CN" altLang="en-US" sz="2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759353" y="4566213"/>
            <a:ext cx="5237544" cy="1431275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当前有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167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开发者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了我们的仓库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当前有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开发者贡献了他们的代码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en-US" altLang="zh-CN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84648" y="1222121"/>
            <a:ext cx="4722470" cy="4895042"/>
            <a:chOff x="7384648" y="1222121"/>
            <a:chExt cx="4722470" cy="489504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648" y="1222121"/>
              <a:ext cx="4559459" cy="48190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391" y="1823268"/>
              <a:ext cx="1364747" cy="909831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 bwMode="auto">
            <a:xfrm>
              <a:off x="7535118" y="5559992"/>
              <a:ext cx="4572000" cy="55717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61529" tIns="0" rIns="0" bIns="0" numCol="1" rtlCol="0" anchor="ctr" anchorCtr="0" compatLnSpc="1">
              <a:noAutofit/>
            </a:bodyPr>
            <a:lstStyle/>
            <a:p>
              <a:r>
                <a:rPr lang="en-US" altLang="zh-CN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5.26</a:t>
              </a:r>
              <a:r>
                <a:rPr lang="zh-CN" altLang="en-US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号前有</a:t>
              </a:r>
              <a:r>
                <a:rPr lang="en-US" altLang="zh-CN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次以上</a:t>
              </a:r>
              <a:r>
                <a:rPr lang="en-US" altLang="zh-CN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commit</a:t>
              </a:r>
              <a:r>
                <a:rPr lang="zh-CN" altLang="en-US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的开发者，联系赵鑫（</a:t>
              </a:r>
              <a:r>
                <a:rPr lang="en-US" altLang="zh-CN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xinzhao16</a:t>
              </a:r>
              <a:r>
                <a:rPr lang="zh-CN" altLang="en-US" sz="105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）提供尺寸</a:t>
              </a:r>
              <a:endParaRPr lang="zh-CN" altLang="en-US" sz="105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077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当前支持的模型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6343"/>
              </p:ext>
            </p:extLst>
          </p:nvPr>
        </p:nvGraphicFramePr>
        <p:xfrm>
          <a:off x="1548007" y="1263677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业务场景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模型</a:t>
                      </a:r>
                      <a:r>
                        <a:rPr lang="zh-CN" altLang="en-US" sz="1100" u="none" strike="noStrike" dirty="0">
                          <a:effectLst/>
                        </a:rPr>
                        <a:t>个数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对接人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CV/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教育</a:t>
                      </a:r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数理化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CV/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</a:t>
                      </a:r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行业图文条线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r>
                        <a:rPr lang="zh-CN" altLang="en-US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评测</a:t>
                      </a:r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语言学习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小学作业，中学作业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行业认知</a:t>
                      </a:r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信访业务线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智能化信访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郑伟伟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Aicloud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研发部</a:t>
                      </a:r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ASE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研发组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深度学习平台 模型即服务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盛可俊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SP6</a:t>
                      </a:r>
                      <a:r>
                        <a:rPr lang="zh-CN" altLang="en-US" sz="11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音频属性分析条线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情感识别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陈民安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合成</a:t>
                      </a:r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高品质合成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仇凯健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语言学习条线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中文作业批改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陈先强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语音识别条线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学习机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黄鑫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语音转写条线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听见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肖玉青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翻译条线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翻译机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许瑞阳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多语种条线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多语种识别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谢智鹏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921488" y="6198242"/>
            <a:ext cx="9948319" cy="526647"/>
          </a:xfrm>
          <a:prstGeom prst="rect">
            <a:avLst/>
          </a:prstGeom>
          <a:noFill/>
          <a:ln>
            <a:noFill/>
          </a:ln>
        </p:spPr>
        <p:txBody>
          <a:bodyPr vert="horz" wrap="none" lIns="61529" tIns="0" rIns="0" bIns="0" numCol="1" rtlCol="0" anchor="ctr" anchorCtr="0" compatLnSpc="1">
            <a:no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当前基于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onnxinfer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已经上线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50+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的模型，涉及语音，合成，翻译，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等多个条线，基本上可以满足研究院各个条线的使用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530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48341198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22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Onnxinfer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61833118"/>
              </p:ext>
            </p:extLst>
          </p:nvPr>
        </p:nvGraphicFramePr>
        <p:xfrm>
          <a:off x="3084654" y="1927889"/>
          <a:ext cx="5254905" cy="32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949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iFlytek_蓝色2016">
  <a:themeElements>
    <a:clrScheme name="Blue II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5799"/>
      </a:accent1>
      <a:accent2>
        <a:srgbClr val="009AD9"/>
      </a:accent2>
      <a:accent3>
        <a:srgbClr val="ED1D24"/>
      </a:accent3>
      <a:accent4>
        <a:srgbClr val="BB75B0"/>
      </a:accent4>
      <a:accent5>
        <a:srgbClr val="2B9398"/>
      </a:accent5>
      <a:accent6>
        <a:srgbClr val="C3A986"/>
      </a:accent6>
      <a:hlink>
        <a:srgbClr val="4472C4"/>
      </a:hlink>
      <a:folHlink>
        <a:srgbClr val="BFBFBF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lIns="95500" tIns="47750" rIns="95500" bIns="47750" rtlCol="0" anchor="ctr"/>
      <a:lstStyle>
        <a:defPPr marL="0" indent="1270" algn="ctr">
          <a:lnSpc>
            <a:spcPct val="150000"/>
          </a:lnSpc>
          <a:defRPr kumimoji="1" sz="2200" dirty="0">
            <a:solidFill>
              <a:srgbClr val="FFFFFF"/>
            </a:solidFill>
            <a:latin typeface="+mn-ea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vert="horz" wrap="none" lIns="61529" tIns="0" rIns="0" bIns="0" numCol="1" rtlCol="0" anchor="ctr" anchorCtr="0" compatLnSpc="1">
        <a:noAutofit/>
      </a:bodyPr>
      <a:lstStyle>
        <a:defPPr marL="171450" indent="-171450">
          <a:buFont typeface="Arial" panose="020B0604020202090204" pitchFamily="34" charset="0"/>
          <a:buChar char="•"/>
          <a:defRPr sz="105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iFlytek_蓝色2016">
  <a:themeElements>
    <a:clrScheme name="Blue II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5799"/>
      </a:accent1>
      <a:accent2>
        <a:srgbClr val="009AD9"/>
      </a:accent2>
      <a:accent3>
        <a:srgbClr val="ED1D24"/>
      </a:accent3>
      <a:accent4>
        <a:srgbClr val="BB75B0"/>
      </a:accent4>
      <a:accent5>
        <a:srgbClr val="2B9398"/>
      </a:accent5>
      <a:accent6>
        <a:srgbClr val="C3A986"/>
      </a:accent6>
      <a:hlink>
        <a:srgbClr val="4472C4"/>
      </a:hlink>
      <a:folHlink>
        <a:srgbClr val="BFBFBF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lIns="95500" tIns="47750" rIns="95500" bIns="47750" rtlCol="0" anchor="ctr"/>
      <a:lstStyle>
        <a:defPPr marL="0" indent="1270" algn="ctr">
          <a:lnSpc>
            <a:spcPct val="150000"/>
          </a:lnSpc>
          <a:defRPr kumimoji="1" sz="2200" dirty="0">
            <a:solidFill>
              <a:srgbClr val="FFFFFF"/>
            </a:solidFill>
            <a:latin typeface="+mn-ea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vert="horz" wrap="none" lIns="61529" tIns="0" rIns="0" bIns="0" numCol="1" rtlCol="0" anchor="ctr" anchorCtr="0" compatLnSpc="1">
        <a:noAutofit/>
      </a:bodyPr>
      <a:lstStyle>
        <a:defPPr marL="171450" indent="-171450">
          <a:buFont typeface="Arial" panose="020B0604020202090204" pitchFamily="34" charset="0"/>
          <a:buChar char="•"/>
          <a:defRPr sz="105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rgbClr val="000000"/>
    </a:dk1>
    <a:lt1>
      <a:srgbClr val="FFFFFF"/>
    </a:lt1>
    <a:dk2>
      <a:srgbClr val="768395"/>
    </a:dk2>
    <a:lt2>
      <a:srgbClr val="F0F0F0"/>
    </a:lt2>
    <a:accent1>
      <a:srgbClr val="005799"/>
    </a:accent1>
    <a:accent2>
      <a:srgbClr val="009AD9"/>
    </a:accent2>
    <a:accent3>
      <a:srgbClr val="ED1D24"/>
    </a:accent3>
    <a:accent4>
      <a:srgbClr val="BB75B0"/>
    </a:accent4>
    <a:accent5>
      <a:srgbClr val="2B9398"/>
    </a:accent5>
    <a:accent6>
      <a:srgbClr val="C3A986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Blue II">
    <a:dk1>
      <a:srgbClr val="000000"/>
    </a:dk1>
    <a:lt1>
      <a:srgbClr val="FFFFFF"/>
    </a:lt1>
    <a:dk2>
      <a:srgbClr val="768395"/>
    </a:dk2>
    <a:lt2>
      <a:srgbClr val="F0F0F0"/>
    </a:lt2>
    <a:accent1>
      <a:srgbClr val="005799"/>
    </a:accent1>
    <a:accent2>
      <a:srgbClr val="009AD9"/>
    </a:accent2>
    <a:accent3>
      <a:srgbClr val="ED1D24"/>
    </a:accent3>
    <a:accent4>
      <a:srgbClr val="BB75B0"/>
    </a:accent4>
    <a:accent5>
      <a:srgbClr val="2B9398"/>
    </a:accent5>
    <a:accent6>
      <a:srgbClr val="C3A986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讯飞汇报模板</Template>
  <TotalTime>8622</TotalTime>
  <Words>1721</Words>
  <Application>Microsoft Office PowerPoint</Application>
  <PresentationFormat>宽屏</PresentationFormat>
  <Paragraphs>288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方正大黑简体</vt:lpstr>
      <vt:lpstr>宋体</vt:lpstr>
      <vt:lpstr>Microsoft YaHei</vt:lpstr>
      <vt:lpstr>Microsoft YaHei</vt:lpstr>
      <vt:lpstr>Arial</vt:lpstr>
      <vt:lpstr>Calibri</vt:lpstr>
      <vt:lpstr>Times New Roman</vt:lpstr>
      <vt:lpstr>iFlytek_蓝色2016</vt:lpstr>
      <vt:lpstr>7_iFlytek_蓝色2016</vt:lpstr>
      <vt:lpstr>PowerPoint 演示文稿</vt:lpstr>
      <vt:lpstr>目录</vt:lpstr>
      <vt:lpstr>目录</vt:lpstr>
      <vt:lpstr>Onnxinfer</vt:lpstr>
      <vt:lpstr>Onnxinfer</vt:lpstr>
      <vt:lpstr>Git仓库活跃度</vt:lpstr>
      <vt:lpstr>当前支持的模型</vt:lpstr>
      <vt:lpstr>目录</vt:lpstr>
      <vt:lpstr>新特性</vt:lpstr>
      <vt:lpstr>优化加速（CBR自动融合）</vt:lpstr>
      <vt:lpstr>优化加速（卷积CUDNN寻优策略）</vt:lpstr>
      <vt:lpstr>优化加速（1*1 Conv优化）</vt:lpstr>
      <vt:lpstr>优化加速（减少拷贝操作）</vt:lpstr>
      <vt:lpstr>优化加速（卷积支持cudnn int8计算）</vt:lpstr>
      <vt:lpstr>优化加速</vt:lpstr>
      <vt:lpstr>国产化支持（寒武纪）</vt:lpstr>
      <vt:lpstr>国产化支持（华为）</vt:lpstr>
      <vt:lpstr>生态工具（半精度转换）</vt:lpstr>
      <vt:lpstr>生态工具（Profiling）</vt:lpstr>
      <vt:lpstr>生态工具（NVTX）</vt:lpstr>
      <vt:lpstr>生态工具（接口更新）</vt:lpstr>
      <vt:lpstr>生态工具（版本号支持）</vt:lpstr>
      <vt:lpstr>目录</vt:lpstr>
      <vt:lpstr>安装</vt:lpstr>
      <vt:lpstr>使用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金钖</dc:creator>
  <cp:lastModifiedBy>姚文军</cp:lastModifiedBy>
  <cp:revision>1159</cp:revision>
  <dcterms:created xsi:type="dcterms:W3CDTF">2021-10-12T06:20:52Z</dcterms:created>
  <dcterms:modified xsi:type="dcterms:W3CDTF">2022-05-26T07:44:49Z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2052-3.2.1.5071</vt:lpwstr>
  </property>
  <property fmtid="{D5CDD505-2E9C-101B-9397-08002B2CF9AE}" pid="3" name="KSORubyTemplateID">
    <vt:lpwstr>2</vt:lpwstr>
  </property>
</Properties>
</file>