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85" r:id="rId3"/>
    <p:sldId id="286" r:id="rId4"/>
    <p:sldId id="296" r:id="rId5"/>
    <p:sldId id="287" r:id="rId6"/>
    <p:sldId id="297" r:id="rId7"/>
    <p:sldId id="288" r:id="rId8"/>
    <p:sldId id="298" r:id="rId9"/>
    <p:sldId id="299" r:id="rId10"/>
    <p:sldId id="289" r:id="rId11"/>
    <p:sldId id="301" r:id="rId12"/>
    <p:sldId id="302" r:id="rId13"/>
    <p:sldId id="295" r:id="rId14"/>
    <p:sldId id="303" r:id="rId15"/>
  </p:sldIdLst>
  <p:sldSz cx="9144000" cy="5715000" type="screen16x10"/>
  <p:notesSz cx="6858000" cy="9144000"/>
  <p:defaultTextStyle>
    <a:defPPr>
      <a:defRPr lang="zh-CN"/>
    </a:defPPr>
    <a:lvl1pPr marL="0" algn="l" defTabSz="713105" rtl="0" eaLnBrk="1" latinLnBrk="0" hangingPunct="1">
      <a:defRPr sz="1405" kern="1200">
        <a:solidFill>
          <a:schemeClr val="tx1"/>
        </a:solidFill>
        <a:latin typeface="+mn-lt"/>
        <a:ea typeface="+mn-ea"/>
        <a:cs typeface="+mn-cs"/>
      </a:defRPr>
    </a:lvl1pPr>
    <a:lvl2pPr marL="356870" algn="l" defTabSz="713105" rtl="0" eaLnBrk="1" latinLnBrk="0" hangingPunct="1">
      <a:defRPr sz="1405" kern="1200">
        <a:solidFill>
          <a:schemeClr val="tx1"/>
        </a:solidFill>
        <a:latin typeface="+mn-lt"/>
        <a:ea typeface="+mn-ea"/>
        <a:cs typeface="+mn-cs"/>
      </a:defRPr>
    </a:lvl2pPr>
    <a:lvl3pPr marL="713105" algn="l" defTabSz="713105" rtl="0" eaLnBrk="1" latinLnBrk="0" hangingPunct="1">
      <a:defRPr sz="1405" kern="1200">
        <a:solidFill>
          <a:schemeClr val="tx1"/>
        </a:solidFill>
        <a:latin typeface="+mn-lt"/>
        <a:ea typeface="+mn-ea"/>
        <a:cs typeface="+mn-cs"/>
      </a:defRPr>
    </a:lvl3pPr>
    <a:lvl4pPr marL="1069975" algn="l" defTabSz="713105" rtl="0" eaLnBrk="1" latinLnBrk="0" hangingPunct="1">
      <a:defRPr sz="1405" kern="1200">
        <a:solidFill>
          <a:schemeClr val="tx1"/>
        </a:solidFill>
        <a:latin typeface="+mn-lt"/>
        <a:ea typeface="+mn-ea"/>
        <a:cs typeface="+mn-cs"/>
      </a:defRPr>
    </a:lvl4pPr>
    <a:lvl5pPr marL="1426210" algn="l" defTabSz="713105" rtl="0" eaLnBrk="1" latinLnBrk="0" hangingPunct="1">
      <a:defRPr sz="1405" kern="1200">
        <a:solidFill>
          <a:schemeClr val="tx1"/>
        </a:solidFill>
        <a:latin typeface="+mn-lt"/>
        <a:ea typeface="+mn-ea"/>
        <a:cs typeface="+mn-cs"/>
      </a:defRPr>
    </a:lvl5pPr>
    <a:lvl6pPr marL="1783080" algn="l" defTabSz="713105" rtl="0" eaLnBrk="1" latinLnBrk="0" hangingPunct="1">
      <a:defRPr sz="1405" kern="1200">
        <a:solidFill>
          <a:schemeClr val="tx1"/>
        </a:solidFill>
        <a:latin typeface="+mn-lt"/>
        <a:ea typeface="+mn-ea"/>
        <a:cs typeface="+mn-cs"/>
      </a:defRPr>
    </a:lvl6pPr>
    <a:lvl7pPr marL="2139950" algn="l" defTabSz="713105" rtl="0" eaLnBrk="1" latinLnBrk="0" hangingPunct="1">
      <a:defRPr sz="1405" kern="1200">
        <a:solidFill>
          <a:schemeClr val="tx1"/>
        </a:solidFill>
        <a:latin typeface="+mn-lt"/>
        <a:ea typeface="+mn-ea"/>
        <a:cs typeface="+mn-cs"/>
      </a:defRPr>
    </a:lvl7pPr>
    <a:lvl8pPr marL="2496185" algn="l" defTabSz="713105" rtl="0" eaLnBrk="1" latinLnBrk="0" hangingPunct="1">
      <a:defRPr sz="1405" kern="1200">
        <a:solidFill>
          <a:schemeClr val="tx1"/>
        </a:solidFill>
        <a:latin typeface="+mn-lt"/>
        <a:ea typeface="+mn-ea"/>
        <a:cs typeface="+mn-cs"/>
      </a:defRPr>
    </a:lvl8pPr>
    <a:lvl9pPr marL="2853055" algn="l" defTabSz="713105" rtl="0" eaLnBrk="1" latinLnBrk="0" hangingPunct="1">
      <a:defRPr sz="14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2">
          <p15:clr>
            <a:srgbClr val="A4A3A4"/>
          </p15:clr>
        </p15:guide>
        <p15:guide id="2" pos="28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C2C6"/>
    <a:srgbClr val="50556B"/>
    <a:srgbClr val="FF0000"/>
    <a:srgbClr val="A000FF"/>
    <a:srgbClr val="FF1978"/>
    <a:srgbClr val="FF0D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2" autoAdjust="0"/>
    <p:restoredTop sz="92794" autoAdjust="0"/>
  </p:normalViewPr>
  <p:slideViewPr>
    <p:cSldViewPr snapToGrid="0" showGuides="1">
      <p:cViewPr>
        <p:scale>
          <a:sx n="75" d="100"/>
          <a:sy n="75" d="100"/>
        </p:scale>
        <p:origin x="196" y="120"/>
      </p:cViewPr>
      <p:guideLst>
        <p:guide orient="horz" pos="1802"/>
        <p:guide pos="28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0C104-E21D-4044-AD94-BB4505D7247E}" type="datetimeFigureOut">
              <a:rPr lang="zh-CN" altLang="en-US" smtClean="0"/>
              <a:t>2021/12/24</a:t>
            </a:fld>
            <a:endParaRPr lang="zh-CN" altLang="en-US"/>
          </a:p>
        </p:txBody>
      </p:sp>
      <p:sp>
        <p:nvSpPr>
          <p:cNvPr id="4" name="幻灯片图像占位符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A76F5-AF51-48F4-80D6-E735BC70EBE2}" type="slidenum">
              <a:rPr lang="zh-CN" altLang="en-US" smtClean="0"/>
              <a:t>‹#›</a:t>
            </a:fld>
            <a:endParaRPr lang="zh-CN" altLang="en-US"/>
          </a:p>
        </p:txBody>
      </p:sp>
    </p:spTree>
    <p:extLst>
      <p:ext uri="{BB962C8B-B14F-4D97-AF65-F5344CB8AC3E}">
        <p14:creationId xmlns:p14="http://schemas.microsoft.com/office/powerpoint/2010/main" val="640709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A76F5-AF51-48F4-80D6-E735BC70EBE2}" type="slidenum">
              <a:rPr lang="zh-CN" altLang="en-US" smtClean="0"/>
              <a:t>6</a:t>
            </a:fld>
            <a:endParaRPr lang="zh-CN" altLang="en-US"/>
          </a:p>
        </p:txBody>
      </p:sp>
    </p:spTree>
    <p:extLst>
      <p:ext uri="{BB962C8B-B14F-4D97-AF65-F5344CB8AC3E}">
        <p14:creationId xmlns:p14="http://schemas.microsoft.com/office/powerpoint/2010/main" val="3810295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A76F5-AF51-48F4-80D6-E735BC70EBE2}" type="slidenum">
              <a:rPr lang="zh-CN" altLang="en-US" smtClean="0"/>
              <a:t>7</a:t>
            </a:fld>
            <a:endParaRPr lang="zh-CN" altLang="en-US"/>
          </a:p>
        </p:txBody>
      </p:sp>
    </p:spTree>
    <p:extLst>
      <p:ext uri="{BB962C8B-B14F-4D97-AF65-F5344CB8AC3E}">
        <p14:creationId xmlns:p14="http://schemas.microsoft.com/office/powerpoint/2010/main" val="34456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smtClean="0">
                <a:solidFill>
                  <a:schemeClr val="tx1"/>
                </a:solidFill>
                <a:effectLst/>
                <a:latin typeface="+mn-lt"/>
                <a:ea typeface="+mn-ea"/>
                <a:cs typeface="+mn-cs"/>
              </a:rPr>
              <a:t>在算某一行每个点的半径区域内的和时，对于行开头第一个点，首先计算其半径内和。然后对于接下来的点，不需要重新计算其半径区域内和，而是只需要把前一个元素半径内的和，按半径窗口右偏移之后减去左边出去的点再加上右边新加入的点即可。</a:t>
            </a:r>
            <a:endParaRPr lang="en-US" altLang="zh-CN" sz="1200" b="0" i="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smtClean="0">
                <a:solidFill>
                  <a:schemeClr val="tx1"/>
                </a:solidFill>
                <a:effectLst/>
                <a:latin typeface="+mn-lt"/>
                <a:ea typeface="+mn-ea"/>
                <a:cs typeface="+mn-cs"/>
              </a:rPr>
              <a:t>列方向计算的话按照常规思路，那就是按一列列来处理，可是我们知道数据一般是按照行来存储的，这样子跳行取数据，会造成很多次</a:t>
            </a:r>
            <a:r>
              <a:rPr lang="en-US" altLang="zh-CN" sz="1200" b="0" i="0" kern="1200" smtClean="0">
                <a:solidFill>
                  <a:schemeClr val="tx1"/>
                </a:solidFill>
                <a:effectLst/>
                <a:latin typeface="+mn-lt"/>
                <a:ea typeface="+mn-ea"/>
                <a:cs typeface="+mn-cs"/>
              </a:rPr>
              <a:t>cache miss</a:t>
            </a:r>
            <a:r>
              <a:rPr lang="zh-CN" altLang="en-US" sz="1200" b="0" i="0" kern="1200" smtClean="0">
                <a:solidFill>
                  <a:schemeClr val="tx1"/>
                </a:solidFill>
                <a:effectLst/>
                <a:latin typeface="+mn-lt"/>
                <a:ea typeface="+mn-ea"/>
                <a:cs typeface="+mn-cs"/>
              </a:rPr>
              <a:t>，这样子性能肯定会受很大的影响。</a:t>
            </a:r>
            <a:endParaRPr lang="en-US" altLang="zh-CN" sz="1200" b="0" i="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smtClean="0">
                <a:solidFill>
                  <a:schemeClr val="tx1"/>
                </a:solidFill>
                <a:effectLst/>
                <a:latin typeface="+mn-lt"/>
                <a:ea typeface="+mn-ea"/>
                <a:cs typeface="+mn-cs"/>
              </a:rPr>
              <a:t>这里用了一个大小是</a:t>
            </a:r>
            <a:r>
              <a:rPr lang="en-US" altLang="zh-CN" sz="1200" b="0" i="0" kern="1200" smtClean="0">
                <a:solidFill>
                  <a:schemeClr val="tx1"/>
                </a:solidFill>
                <a:effectLst/>
                <a:latin typeface="+mn-lt"/>
                <a:ea typeface="+mn-ea"/>
                <a:cs typeface="+mn-cs"/>
              </a:rPr>
              <a:t>width</a:t>
            </a:r>
            <a:r>
              <a:rPr lang="zh-CN" altLang="en-US" sz="1200" b="0" i="0" kern="1200" smtClean="0">
                <a:solidFill>
                  <a:schemeClr val="tx1"/>
                </a:solidFill>
                <a:effectLst/>
                <a:latin typeface="+mn-lt"/>
                <a:ea typeface="+mn-ea"/>
                <a:cs typeface="+mn-cs"/>
              </a:rPr>
              <a:t>的向量</a:t>
            </a:r>
            <a:r>
              <a:rPr lang="en-US" altLang="zh-CN" sz="1200" b="0" i="0" kern="1200" smtClean="0">
                <a:solidFill>
                  <a:schemeClr val="tx1"/>
                </a:solidFill>
                <a:effectLst/>
                <a:latin typeface="+mn-lt"/>
                <a:ea typeface="+mn-ea"/>
                <a:cs typeface="+mn-cs"/>
              </a:rPr>
              <a:t>colSum</a:t>
            </a:r>
            <a:r>
              <a:rPr lang="zh-CN" altLang="en-US" sz="1200" b="0" i="0" kern="1200" smtClean="0">
                <a:solidFill>
                  <a:schemeClr val="tx1"/>
                </a:solidFill>
                <a:effectLst/>
                <a:latin typeface="+mn-lt"/>
                <a:ea typeface="+mn-ea"/>
                <a:cs typeface="+mn-cs"/>
              </a:rPr>
              <a:t>，来存储某一行对应点的列半径区域内的和，然后遍历的时候还是按照行来遍历，中间部分对</a:t>
            </a:r>
            <a:r>
              <a:rPr lang="en-US" altLang="zh-CN" sz="1200" b="0" i="0" kern="1200" smtClean="0">
                <a:solidFill>
                  <a:schemeClr val="tx1"/>
                </a:solidFill>
                <a:effectLst/>
                <a:latin typeface="+mn-lt"/>
                <a:ea typeface="+mn-ea"/>
                <a:cs typeface="+mn-cs"/>
              </a:rPr>
              <a:t>colSum</a:t>
            </a:r>
            <a:r>
              <a:rPr lang="zh-CN" altLang="en-US" sz="1200" b="0" i="0" kern="1200" smtClean="0">
                <a:solidFill>
                  <a:schemeClr val="tx1"/>
                </a:solidFill>
                <a:effectLst/>
                <a:latin typeface="+mn-lt"/>
                <a:ea typeface="+mn-ea"/>
                <a:cs typeface="+mn-cs"/>
              </a:rPr>
              <a:t>的更新也是减去出去的一行，加上进来的一行。</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4F5A76F5-AF51-48F4-80D6-E735BC70EBE2}" type="slidenum">
              <a:rPr lang="zh-CN" altLang="en-US" smtClean="0"/>
              <a:t>8</a:t>
            </a:fld>
            <a:endParaRPr lang="zh-CN" altLang="en-US"/>
          </a:p>
        </p:txBody>
      </p:sp>
    </p:spTree>
    <p:extLst>
      <p:ext uri="{BB962C8B-B14F-4D97-AF65-F5344CB8AC3E}">
        <p14:creationId xmlns:p14="http://schemas.microsoft.com/office/powerpoint/2010/main" val="3710054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smtClean="0">
                <a:solidFill>
                  <a:schemeClr val="tx1"/>
                </a:solidFill>
                <a:effectLst/>
                <a:latin typeface="+mn-lt"/>
                <a:ea typeface="+mn-ea"/>
                <a:cs typeface="+mn-cs"/>
              </a:rPr>
              <a:t>在算某一行每个点的半径区域内的和时，对于行开头第一个点，首先计算其半径内和。然后对于接下来的点，不需要重新计算其半径区域内和，而是只需要把前一个元素半径内的和，按半径窗口右偏移之后减去左边出去的点再加上右边新加入的点即可。</a:t>
            </a:r>
            <a:endParaRPr lang="en-US" altLang="zh-CN" sz="1200" b="0" i="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smtClean="0">
                <a:solidFill>
                  <a:schemeClr val="tx1"/>
                </a:solidFill>
                <a:effectLst/>
                <a:latin typeface="+mn-lt"/>
                <a:ea typeface="+mn-ea"/>
                <a:cs typeface="+mn-cs"/>
              </a:rPr>
              <a:t>列方向计算的话按照常规思路，那就是按一列列来处理，可是我们知道数据一般是按照行来存储的，这样子跳行取数据，会造成很多次</a:t>
            </a:r>
            <a:r>
              <a:rPr lang="en-US" altLang="zh-CN" sz="1200" b="0" i="0" kern="1200" smtClean="0">
                <a:solidFill>
                  <a:schemeClr val="tx1"/>
                </a:solidFill>
                <a:effectLst/>
                <a:latin typeface="+mn-lt"/>
                <a:ea typeface="+mn-ea"/>
                <a:cs typeface="+mn-cs"/>
              </a:rPr>
              <a:t>cache miss</a:t>
            </a:r>
            <a:r>
              <a:rPr lang="zh-CN" altLang="en-US" sz="1200" b="0" i="0" kern="1200" smtClean="0">
                <a:solidFill>
                  <a:schemeClr val="tx1"/>
                </a:solidFill>
                <a:effectLst/>
                <a:latin typeface="+mn-lt"/>
                <a:ea typeface="+mn-ea"/>
                <a:cs typeface="+mn-cs"/>
              </a:rPr>
              <a:t>，这样子性能肯定会受很大的影响。</a:t>
            </a:r>
            <a:endParaRPr lang="en-US" altLang="zh-CN" sz="1200" b="0" i="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smtClean="0">
                <a:solidFill>
                  <a:schemeClr val="tx1"/>
                </a:solidFill>
                <a:effectLst/>
                <a:latin typeface="+mn-lt"/>
                <a:ea typeface="+mn-ea"/>
                <a:cs typeface="+mn-cs"/>
              </a:rPr>
              <a:t>这里用了一个大小是</a:t>
            </a:r>
            <a:r>
              <a:rPr lang="en-US" altLang="zh-CN" sz="1200" b="0" i="0" kern="1200" smtClean="0">
                <a:solidFill>
                  <a:schemeClr val="tx1"/>
                </a:solidFill>
                <a:effectLst/>
                <a:latin typeface="+mn-lt"/>
                <a:ea typeface="+mn-ea"/>
                <a:cs typeface="+mn-cs"/>
              </a:rPr>
              <a:t>width</a:t>
            </a:r>
            <a:r>
              <a:rPr lang="zh-CN" altLang="en-US" sz="1200" b="0" i="0" kern="1200" smtClean="0">
                <a:solidFill>
                  <a:schemeClr val="tx1"/>
                </a:solidFill>
                <a:effectLst/>
                <a:latin typeface="+mn-lt"/>
                <a:ea typeface="+mn-ea"/>
                <a:cs typeface="+mn-cs"/>
              </a:rPr>
              <a:t>的向量</a:t>
            </a:r>
            <a:r>
              <a:rPr lang="en-US" altLang="zh-CN" sz="1200" b="0" i="0" kern="1200" smtClean="0">
                <a:solidFill>
                  <a:schemeClr val="tx1"/>
                </a:solidFill>
                <a:effectLst/>
                <a:latin typeface="+mn-lt"/>
                <a:ea typeface="+mn-ea"/>
                <a:cs typeface="+mn-cs"/>
              </a:rPr>
              <a:t>colSum</a:t>
            </a:r>
            <a:r>
              <a:rPr lang="zh-CN" altLang="en-US" sz="1200" b="0" i="0" kern="1200" smtClean="0">
                <a:solidFill>
                  <a:schemeClr val="tx1"/>
                </a:solidFill>
                <a:effectLst/>
                <a:latin typeface="+mn-lt"/>
                <a:ea typeface="+mn-ea"/>
                <a:cs typeface="+mn-cs"/>
              </a:rPr>
              <a:t>，来存储某一行对应点的列半径区域内的和，然后遍历的时候还是按照行来遍历，中间部分对</a:t>
            </a:r>
            <a:r>
              <a:rPr lang="en-US" altLang="zh-CN" sz="1200" b="0" i="0" kern="1200" smtClean="0">
                <a:solidFill>
                  <a:schemeClr val="tx1"/>
                </a:solidFill>
                <a:effectLst/>
                <a:latin typeface="+mn-lt"/>
                <a:ea typeface="+mn-ea"/>
                <a:cs typeface="+mn-cs"/>
              </a:rPr>
              <a:t>colSum</a:t>
            </a:r>
            <a:r>
              <a:rPr lang="zh-CN" altLang="en-US" sz="1200" b="0" i="0" kern="1200" smtClean="0">
                <a:solidFill>
                  <a:schemeClr val="tx1"/>
                </a:solidFill>
                <a:effectLst/>
                <a:latin typeface="+mn-lt"/>
                <a:ea typeface="+mn-ea"/>
                <a:cs typeface="+mn-cs"/>
              </a:rPr>
              <a:t>的更新也是减去出去的一行，加上进来的一行。</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4F5A76F5-AF51-48F4-80D6-E735BC70EBE2}" type="slidenum">
              <a:rPr lang="zh-CN" altLang="en-US" smtClean="0"/>
              <a:t>9</a:t>
            </a:fld>
            <a:endParaRPr lang="zh-CN" altLang="en-US"/>
          </a:p>
        </p:txBody>
      </p:sp>
    </p:spTree>
    <p:extLst>
      <p:ext uri="{BB962C8B-B14F-4D97-AF65-F5344CB8AC3E}">
        <p14:creationId xmlns:p14="http://schemas.microsoft.com/office/powerpoint/2010/main" val="475318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smtClean="0">
                <a:solidFill>
                  <a:schemeClr val="tx1"/>
                </a:solidFill>
                <a:effectLst/>
                <a:latin typeface="+mn-lt"/>
                <a:ea typeface="+mn-ea"/>
                <a:cs typeface="+mn-cs"/>
              </a:rPr>
              <a:t>在算某一行每个点的半径区域内的和时，对于行开头第一个点，首先计算其半径内和。然后对于接下来的点，不需要重新计算其半径区域内和，而是只需要把前一个元素半径内的和，按半径窗口右偏移之后减去左边出去的点再加上右边新加入的点即可。</a:t>
            </a:r>
            <a:endParaRPr lang="en-US" altLang="zh-CN" sz="1200" b="0" i="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smtClean="0">
                <a:solidFill>
                  <a:schemeClr val="tx1"/>
                </a:solidFill>
                <a:effectLst/>
                <a:latin typeface="+mn-lt"/>
                <a:ea typeface="+mn-ea"/>
                <a:cs typeface="+mn-cs"/>
              </a:rPr>
              <a:t>列方向计算的话按照常规思路，那就是按一列列来处理，可是我们知道数据一般是按照行来存储的，这样子跳行取数据，会造成很多次</a:t>
            </a:r>
            <a:r>
              <a:rPr lang="en-US" altLang="zh-CN" sz="1200" b="0" i="0" kern="1200" smtClean="0">
                <a:solidFill>
                  <a:schemeClr val="tx1"/>
                </a:solidFill>
                <a:effectLst/>
                <a:latin typeface="+mn-lt"/>
                <a:ea typeface="+mn-ea"/>
                <a:cs typeface="+mn-cs"/>
              </a:rPr>
              <a:t>cache miss</a:t>
            </a:r>
            <a:r>
              <a:rPr lang="zh-CN" altLang="en-US" sz="1200" b="0" i="0" kern="1200" smtClean="0">
                <a:solidFill>
                  <a:schemeClr val="tx1"/>
                </a:solidFill>
                <a:effectLst/>
                <a:latin typeface="+mn-lt"/>
                <a:ea typeface="+mn-ea"/>
                <a:cs typeface="+mn-cs"/>
              </a:rPr>
              <a:t>，这样子性能肯定会受很大的影响。</a:t>
            </a:r>
            <a:endParaRPr lang="en-US" altLang="zh-CN" sz="1200" b="0" i="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smtClean="0">
                <a:solidFill>
                  <a:schemeClr val="tx1"/>
                </a:solidFill>
                <a:effectLst/>
                <a:latin typeface="+mn-lt"/>
                <a:ea typeface="+mn-ea"/>
                <a:cs typeface="+mn-cs"/>
              </a:rPr>
              <a:t>这里用了一个大小是</a:t>
            </a:r>
            <a:r>
              <a:rPr lang="en-US" altLang="zh-CN" sz="1200" b="0" i="0" kern="1200" smtClean="0">
                <a:solidFill>
                  <a:schemeClr val="tx1"/>
                </a:solidFill>
                <a:effectLst/>
                <a:latin typeface="+mn-lt"/>
                <a:ea typeface="+mn-ea"/>
                <a:cs typeface="+mn-cs"/>
              </a:rPr>
              <a:t>width</a:t>
            </a:r>
            <a:r>
              <a:rPr lang="zh-CN" altLang="en-US" sz="1200" b="0" i="0" kern="1200" smtClean="0">
                <a:solidFill>
                  <a:schemeClr val="tx1"/>
                </a:solidFill>
                <a:effectLst/>
                <a:latin typeface="+mn-lt"/>
                <a:ea typeface="+mn-ea"/>
                <a:cs typeface="+mn-cs"/>
              </a:rPr>
              <a:t>的向量</a:t>
            </a:r>
            <a:r>
              <a:rPr lang="en-US" altLang="zh-CN" sz="1200" b="0" i="0" kern="1200" smtClean="0">
                <a:solidFill>
                  <a:schemeClr val="tx1"/>
                </a:solidFill>
                <a:effectLst/>
                <a:latin typeface="+mn-lt"/>
                <a:ea typeface="+mn-ea"/>
                <a:cs typeface="+mn-cs"/>
              </a:rPr>
              <a:t>colSum</a:t>
            </a:r>
            <a:r>
              <a:rPr lang="zh-CN" altLang="en-US" sz="1200" b="0" i="0" kern="1200" smtClean="0">
                <a:solidFill>
                  <a:schemeClr val="tx1"/>
                </a:solidFill>
                <a:effectLst/>
                <a:latin typeface="+mn-lt"/>
                <a:ea typeface="+mn-ea"/>
                <a:cs typeface="+mn-cs"/>
              </a:rPr>
              <a:t>，来存储某一行对应点的列半径区域内的和，然后遍历的时候还是按照行来遍历，中间部分对</a:t>
            </a:r>
            <a:r>
              <a:rPr lang="en-US" altLang="zh-CN" sz="1200" b="0" i="0" kern="1200" smtClean="0">
                <a:solidFill>
                  <a:schemeClr val="tx1"/>
                </a:solidFill>
                <a:effectLst/>
                <a:latin typeface="+mn-lt"/>
                <a:ea typeface="+mn-ea"/>
                <a:cs typeface="+mn-cs"/>
              </a:rPr>
              <a:t>colSum</a:t>
            </a:r>
            <a:r>
              <a:rPr lang="zh-CN" altLang="en-US" sz="1200" b="0" i="0" kern="1200" smtClean="0">
                <a:solidFill>
                  <a:schemeClr val="tx1"/>
                </a:solidFill>
                <a:effectLst/>
                <a:latin typeface="+mn-lt"/>
                <a:ea typeface="+mn-ea"/>
                <a:cs typeface="+mn-cs"/>
              </a:rPr>
              <a:t>的更新也是减去出去的一行，加上进来的一行。</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4F5A76F5-AF51-48F4-80D6-E735BC70EBE2}" type="slidenum">
              <a:rPr lang="zh-CN" altLang="en-US" smtClean="0"/>
              <a:t>10</a:t>
            </a:fld>
            <a:endParaRPr lang="zh-CN" altLang="en-US"/>
          </a:p>
        </p:txBody>
      </p:sp>
    </p:spTree>
    <p:extLst>
      <p:ext uri="{BB962C8B-B14F-4D97-AF65-F5344CB8AC3E}">
        <p14:creationId xmlns:p14="http://schemas.microsoft.com/office/powerpoint/2010/main" val="1166730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armv7 16</a:t>
            </a:r>
            <a:r>
              <a:rPr lang="zh-CN" altLang="en-US" smtClean="0"/>
              <a:t>个</a:t>
            </a:r>
            <a:r>
              <a:rPr lang="en-US" altLang="zh-CN" smtClean="0"/>
              <a:t>128</a:t>
            </a:r>
            <a:r>
              <a:rPr lang="zh-CN" altLang="en-US" smtClean="0"/>
              <a:t>位寄存器</a:t>
            </a:r>
            <a:endParaRPr lang="en-US" altLang="zh-CN" smtClean="0"/>
          </a:p>
          <a:p>
            <a:r>
              <a:rPr lang="en-US" altLang="zh-CN" smtClean="0"/>
              <a:t>armv8 32</a:t>
            </a:r>
            <a:r>
              <a:rPr lang="zh-CN" altLang="en-US" smtClean="0"/>
              <a:t>个</a:t>
            </a:r>
            <a:r>
              <a:rPr lang="en-US" altLang="zh-CN" smtClean="0"/>
              <a:t>128</a:t>
            </a:r>
            <a:r>
              <a:rPr lang="zh-CN" altLang="en-US" smtClean="0"/>
              <a:t>位寄存器</a:t>
            </a:r>
            <a:endParaRPr lang="en-US" altLang="zh-CN" smtClean="0"/>
          </a:p>
          <a:p>
            <a:r>
              <a:rPr lang="zh-CN" altLang="en-US" sz="1200" b="0" i="0" kern="1200" smtClean="0">
                <a:solidFill>
                  <a:schemeClr val="tx1"/>
                </a:solidFill>
                <a:effectLst/>
                <a:latin typeface="+mn-lt"/>
                <a:ea typeface="+mn-ea"/>
                <a:cs typeface="+mn-cs"/>
              </a:rPr>
              <a:t>例如</a:t>
            </a:r>
            <a:r>
              <a:rPr lang="en-US" altLang="zh-CN" sz="1200" b="0" i="0" kern="1200" smtClean="0">
                <a:solidFill>
                  <a:schemeClr val="tx1"/>
                </a:solidFill>
                <a:effectLst/>
                <a:latin typeface="+mn-lt"/>
                <a:ea typeface="+mn-ea"/>
                <a:cs typeface="+mn-cs"/>
              </a:rPr>
              <a:t>Neon</a:t>
            </a:r>
            <a:r>
              <a:rPr lang="zh-CN" altLang="en-US" sz="1200" b="0" i="0" kern="1200" smtClean="0">
                <a:solidFill>
                  <a:schemeClr val="tx1"/>
                </a:solidFill>
                <a:effectLst/>
                <a:latin typeface="+mn-lt"/>
                <a:ea typeface="+mn-ea"/>
                <a:cs typeface="+mn-cs"/>
              </a:rPr>
              <a:t>可以一次性将</a:t>
            </a:r>
            <a:r>
              <a:rPr lang="en-US" altLang="zh-CN" sz="1200" b="0" i="0" kern="1200" smtClean="0">
                <a:solidFill>
                  <a:schemeClr val="tx1"/>
                </a:solidFill>
                <a:effectLst/>
                <a:latin typeface="+mn-lt"/>
                <a:ea typeface="+mn-ea"/>
                <a:cs typeface="+mn-cs"/>
              </a:rPr>
              <a:t>16</a:t>
            </a:r>
            <a:r>
              <a:rPr lang="zh-CN" altLang="en-US" sz="1200" b="0" i="0" kern="1200" smtClean="0">
                <a:solidFill>
                  <a:schemeClr val="tx1"/>
                </a:solidFill>
                <a:effectLst/>
                <a:latin typeface="+mn-lt"/>
                <a:ea typeface="+mn-ea"/>
                <a:cs typeface="+mn-cs"/>
              </a:rPr>
              <a:t>个</a:t>
            </a:r>
            <a:r>
              <a:rPr lang="en-US" altLang="zh-CN" sz="1200" b="0" i="0" kern="1200" smtClean="0">
                <a:solidFill>
                  <a:schemeClr val="tx1"/>
                </a:solidFill>
                <a:effectLst/>
                <a:latin typeface="+mn-lt"/>
                <a:ea typeface="+mn-ea"/>
                <a:cs typeface="+mn-cs"/>
              </a:rPr>
              <a:t>int8</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16*8=128bit</a:t>
            </a:r>
            <a:r>
              <a:rPr lang="zh-CN" altLang="en-US" sz="1200" b="0" i="0" kern="1200" smtClean="0">
                <a:solidFill>
                  <a:schemeClr val="tx1"/>
                </a:solidFill>
                <a:effectLst/>
                <a:latin typeface="+mn-lt"/>
                <a:ea typeface="+mn-ea"/>
                <a:cs typeface="+mn-cs"/>
              </a:rPr>
              <a:t>）数据读入专用寄存器，这一次读取时间开销，明显少于</a:t>
            </a:r>
            <a:r>
              <a:rPr lang="en-US" altLang="zh-CN" sz="1200" b="0" i="0" kern="1200" smtClean="0">
                <a:solidFill>
                  <a:schemeClr val="tx1"/>
                </a:solidFill>
                <a:effectLst/>
                <a:latin typeface="+mn-lt"/>
                <a:ea typeface="+mn-ea"/>
                <a:cs typeface="+mn-cs"/>
              </a:rPr>
              <a:t>16</a:t>
            </a:r>
            <a:r>
              <a:rPr lang="zh-CN" altLang="en-US" sz="1200" b="0" i="0" kern="1200" smtClean="0">
                <a:solidFill>
                  <a:schemeClr val="tx1"/>
                </a:solidFill>
                <a:effectLst/>
                <a:latin typeface="+mn-lt"/>
                <a:ea typeface="+mn-ea"/>
                <a:cs typeface="+mn-cs"/>
              </a:rPr>
              <a:t>个</a:t>
            </a:r>
            <a:r>
              <a:rPr lang="en-US" altLang="zh-CN" sz="1200" b="0" i="0" kern="1200" smtClean="0">
                <a:solidFill>
                  <a:schemeClr val="tx1"/>
                </a:solidFill>
                <a:effectLst/>
                <a:latin typeface="+mn-lt"/>
                <a:ea typeface="+mn-ea"/>
                <a:cs typeface="+mn-cs"/>
              </a:rPr>
              <a:t>int8</a:t>
            </a:r>
            <a:r>
              <a:rPr lang="zh-CN" altLang="en-US" sz="1200" b="0" i="0" kern="1200" smtClean="0">
                <a:solidFill>
                  <a:schemeClr val="tx1"/>
                </a:solidFill>
                <a:effectLst/>
                <a:latin typeface="+mn-lt"/>
                <a:ea typeface="+mn-ea"/>
                <a:cs typeface="+mn-cs"/>
              </a:rPr>
              <a:t>数据一个一个地读入的时间之和。写入同理。（注意不要和</a:t>
            </a:r>
            <a:r>
              <a:rPr lang="en-US" altLang="zh-CN" sz="1200" b="0" i="0" kern="1200" smtClean="0">
                <a:solidFill>
                  <a:schemeClr val="tx1"/>
                </a:solidFill>
                <a:effectLst/>
                <a:latin typeface="+mn-lt"/>
                <a:ea typeface="+mn-ea"/>
                <a:cs typeface="+mn-cs"/>
              </a:rPr>
              <a:t>cache</a:t>
            </a:r>
            <a:r>
              <a:rPr lang="zh-CN" altLang="en-US" sz="1200" b="0" i="0" kern="1200" smtClean="0">
                <a:solidFill>
                  <a:schemeClr val="tx1"/>
                </a:solidFill>
                <a:effectLst/>
                <a:latin typeface="+mn-lt"/>
                <a:ea typeface="+mn-ea"/>
                <a:cs typeface="+mn-cs"/>
              </a:rPr>
              <a:t>的作用混淆。</a:t>
            </a:r>
            <a:r>
              <a:rPr lang="en-US" altLang="zh-CN" sz="1200" b="0" i="0" kern="1200" smtClean="0">
                <a:solidFill>
                  <a:schemeClr val="tx1"/>
                </a:solidFill>
                <a:effectLst/>
                <a:latin typeface="+mn-lt"/>
                <a:ea typeface="+mn-ea"/>
                <a:cs typeface="+mn-cs"/>
              </a:rPr>
              <a:t>cache</a:t>
            </a:r>
            <a:r>
              <a:rPr lang="zh-CN" altLang="en-US" sz="1200" b="0" i="0" kern="1200" smtClean="0">
                <a:solidFill>
                  <a:schemeClr val="tx1"/>
                </a:solidFill>
                <a:effectLst/>
                <a:latin typeface="+mn-lt"/>
                <a:ea typeface="+mn-ea"/>
                <a:cs typeface="+mn-cs"/>
              </a:rPr>
              <a:t>作用：访问某个数据的同时，与该数据相邻的数据一同被加载到</a:t>
            </a:r>
            <a:r>
              <a:rPr lang="en-US" altLang="zh-CN" sz="1200" b="0" i="0" kern="1200" smtClean="0">
                <a:solidFill>
                  <a:schemeClr val="tx1"/>
                </a:solidFill>
                <a:effectLst/>
                <a:latin typeface="+mn-lt"/>
                <a:ea typeface="+mn-ea"/>
                <a:cs typeface="+mn-cs"/>
              </a:rPr>
              <a:t>cache</a:t>
            </a:r>
            <a:r>
              <a:rPr lang="zh-CN" altLang="en-US" sz="1200" b="0" i="0" kern="1200" smtClean="0">
                <a:solidFill>
                  <a:schemeClr val="tx1"/>
                </a:solidFill>
                <a:effectLst/>
                <a:latin typeface="+mn-lt"/>
                <a:ea typeface="+mn-ea"/>
                <a:cs typeface="+mn-cs"/>
              </a:rPr>
              <a:t>中，当需要访问相邻数据时，从</a:t>
            </a:r>
            <a:r>
              <a:rPr lang="en-US" altLang="zh-CN" sz="1200" b="0" i="0" kern="1200" smtClean="0">
                <a:solidFill>
                  <a:schemeClr val="tx1"/>
                </a:solidFill>
                <a:effectLst/>
                <a:latin typeface="+mn-lt"/>
                <a:ea typeface="+mn-ea"/>
                <a:cs typeface="+mn-cs"/>
              </a:rPr>
              <a:t>cache</a:t>
            </a:r>
            <a:r>
              <a:rPr lang="zh-CN" altLang="en-US" sz="1200" b="0" i="0" kern="1200" smtClean="0">
                <a:solidFill>
                  <a:schemeClr val="tx1"/>
                </a:solidFill>
                <a:effectLst/>
                <a:latin typeface="+mn-lt"/>
                <a:ea typeface="+mn-ea"/>
                <a:cs typeface="+mn-cs"/>
              </a:rPr>
              <a:t>取数比从内存取数快得多，从而达到加速效果。然而，即使是从最快的</a:t>
            </a:r>
            <a:r>
              <a:rPr lang="en-US" altLang="zh-CN" sz="1200" b="0" i="0" kern="1200" smtClean="0">
                <a:solidFill>
                  <a:schemeClr val="tx1"/>
                </a:solidFill>
                <a:effectLst/>
                <a:latin typeface="+mn-lt"/>
                <a:ea typeface="+mn-ea"/>
                <a:cs typeface="+mn-cs"/>
              </a:rPr>
              <a:t>L1 cache</a:t>
            </a:r>
            <a:r>
              <a:rPr lang="zh-CN" altLang="en-US" sz="1200" b="0" i="0" kern="1200" smtClean="0">
                <a:solidFill>
                  <a:schemeClr val="tx1"/>
                </a:solidFill>
                <a:effectLst/>
                <a:latin typeface="+mn-lt"/>
                <a:ea typeface="+mn-ea"/>
                <a:cs typeface="+mn-cs"/>
              </a:rPr>
              <a:t>取相邻的数据，仍然是需要花费额外的时钟周期。而</a:t>
            </a:r>
            <a:r>
              <a:rPr lang="en-US" altLang="zh-CN" sz="1200" b="0" i="0" kern="1200" smtClean="0">
                <a:solidFill>
                  <a:schemeClr val="tx1"/>
                </a:solidFill>
                <a:effectLst/>
                <a:latin typeface="+mn-lt"/>
                <a:ea typeface="+mn-ea"/>
                <a:cs typeface="+mn-cs"/>
              </a:rPr>
              <a:t>SIMD</a:t>
            </a:r>
            <a:r>
              <a:rPr lang="zh-CN" altLang="en-US" sz="1200" b="0" i="0" kern="1200" smtClean="0">
                <a:solidFill>
                  <a:schemeClr val="tx1"/>
                </a:solidFill>
                <a:effectLst/>
                <a:latin typeface="+mn-lt"/>
                <a:ea typeface="+mn-ea"/>
                <a:cs typeface="+mn-cs"/>
              </a:rPr>
              <a:t>取相邻的数据只计一次访问时间）。</a:t>
            </a:r>
            <a:endParaRPr lang="zh-CN" altLang="en-US"/>
          </a:p>
        </p:txBody>
      </p:sp>
      <p:sp>
        <p:nvSpPr>
          <p:cNvPr id="4" name="灯片编号占位符 3"/>
          <p:cNvSpPr>
            <a:spLocks noGrp="1"/>
          </p:cNvSpPr>
          <p:nvPr>
            <p:ph type="sldNum" sz="quarter" idx="10"/>
          </p:nvPr>
        </p:nvSpPr>
        <p:spPr/>
        <p:txBody>
          <a:bodyPr/>
          <a:lstStyle/>
          <a:p>
            <a:fld id="{4F5A76F5-AF51-48F4-80D6-E735BC70EBE2}" type="slidenum">
              <a:rPr lang="zh-CN" altLang="en-US" smtClean="0"/>
              <a:t>11</a:t>
            </a:fld>
            <a:endParaRPr lang="zh-CN" altLang="en-US"/>
          </a:p>
        </p:txBody>
      </p:sp>
    </p:spTree>
    <p:extLst>
      <p:ext uri="{BB962C8B-B14F-4D97-AF65-F5344CB8AC3E}">
        <p14:creationId xmlns:p14="http://schemas.microsoft.com/office/powerpoint/2010/main" val="1669267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armv7 16</a:t>
            </a:r>
            <a:r>
              <a:rPr lang="zh-CN" altLang="en-US" smtClean="0"/>
              <a:t>个</a:t>
            </a:r>
            <a:r>
              <a:rPr lang="en-US" altLang="zh-CN" smtClean="0"/>
              <a:t>128</a:t>
            </a:r>
            <a:r>
              <a:rPr lang="zh-CN" altLang="en-US" smtClean="0"/>
              <a:t>位寄存器</a:t>
            </a:r>
            <a:endParaRPr lang="en-US" altLang="zh-CN" smtClean="0"/>
          </a:p>
          <a:p>
            <a:r>
              <a:rPr lang="en-US" altLang="zh-CN" smtClean="0"/>
              <a:t>armv8 32</a:t>
            </a:r>
            <a:r>
              <a:rPr lang="zh-CN" altLang="en-US" smtClean="0"/>
              <a:t>个</a:t>
            </a:r>
            <a:r>
              <a:rPr lang="en-US" altLang="zh-CN" smtClean="0"/>
              <a:t>128</a:t>
            </a:r>
            <a:r>
              <a:rPr lang="zh-CN" altLang="en-US" smtClean="0"/>
              <a:t>位寄存器</a:t>
            </a:r>
            <a:endParaRPr lang="en-US" altLang="zh-CN" smtClean="0"/>
          </a:p>
          <a:p>
            <a:r>
              <a:rPr lang="zh-CN" altLang="en-US" sz="1200" b="0" i="0" kern="1200" smtClean="0">
                <a:solidFill>
                  <a:schemeClr val="tx1"/>
                </a:solidFill>
                <a:effectLst/>
                <a:latin typeface="+mn-lt"/>
                <a:ea typeface="+mn-ea"/>
                <a:cs typeface="+mn-cs"/>
              </a:rPr>
              <a:t>例如</a:t>
            </a:r>
            <a:r>
              <a:rPr lang="en-US" altLang="zh-CN" sz="1200" b="0" i="0" kern="1200" smtClean="0">
                <a:solidFill>
                  <a:schemeClr val="tx1"/>
                </a:solidFill>
                <a:effectLst/>
                <a:latin typeface="+mn-lt"/>
                <a:ea typeface="+mn-ea"/>
                <a:cs typeface="+mn-cs"/>
              </a:rPr>
              <a:t>Neon</a:t>
            </a:r>
            <a:r>
              <a:rPr lang="zh-CN" altLang="en-US" sz="1200" b="0" i="0" kern="1200" smtClean="0">
                <a:solidFill>
                  <a:schemeClr val="tx1"/>
                </a:solidFill>
                <a:effectLst/>
                <a:latin typeface="+mn-lt"/>
                <a:ea typeface="+mn-ea"/>
                <a:cs typeface="+mn-cs"/>
              </a:rPr>
              <a:t>可以一次性将</a:t>
            </a:r>
            <a:r>
              <a:rPr lang="en-US" altLang="zh-CN" sz="1200" b="0" i="0" kern="1200" smtClean="0">
                <a:solidFill>
                  <a:schemeClr val="tx1"/>
                </a:solidFill>
                <a:effectLst/>
                <a:latin typeface="+mn-lt"/>
                <a:ea typeface="+mn-ea"/>
                <a:cs typeface="+mn-cs"/>
              </a:rPr>
              <a:t>16</a:t>
            </a:r>
            <a:r>
              <a:rPr lang="zh-CN" altLang="en-US" sz="1200" b="0" i="0" kern="1200" smtClean="0">
                <a:solidFill>
                  <a:schemeClr val="tx1"/>
                </a:solidFill>
                <a:effectLst/>
                <a:latin typeface="+mn-lt"/>
                <a:ea typeface="+mn-ea"/>
                <a:cs typeface="+mn-cs"/>
              </a:rPr>
              <a:t>个</a:t>
            </a:r>
            <a:r>
              <a:rPr lang="en-US" altLang="zh-CN" sz="1200" b="0" i="0" kern="1200" smtClean="0">
                <a:solidFill>
                  <a:schemeClr val="tx1"/>
                </a:solidFill>
                <a:effectLst/>
                <a:latin typeface="+mn-lt"/>
                <a:ea typeface="+mn-ea"/>
                <a:cs typeface="+mn-cs"/>
              </a:rPr>
              <a:t>int8</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16*8=128bit</a:t>
            </a:r>
            <a:r>
              <a:rPr lang="zh-CN" altLang="en-US" sz="1200" b="0" i="0" kern="1200" smtClean="0">
                <a:solidFill>
                  <a:schemeClr val="tx1"/>
                </a:solidFill>
                <a:effectLst/>
                <a:latin typeface="+mn-lt"/>
                <a:ea typeface="+mn-ea"/>
                <a:cs typeface="+mn-cs"/>
              </a:rPr>
              <a:t>）数据读入专用寄存器，这一次读取时间开销，明显少于</a:t>
            </a:r>
            <a:r>
              <a:rPr lang="en-US" altLang="zh-CN" sz="1200" b="0" i="0" kern="1200" smtClean="0">
                <a:solidFill>
                  <a:schemeClr val="tx1"/>
                </a:solidFill>
                <a:effectLst/>
                <a:latin typeface="+mn-lt"/>
                <a:ea typeface="+mn-ea"/>
                <a:cs typeface="+mn-cs"/>
              </a:rPr>
              <a:t>16</a:t>
            </a:r>
            <a:r>
              <a:rPr lang="zh-CN" altLang="en-US" sz="1200" b="0" i="0" kern="1200" smtClean="0">
                <a:solidFill>
                  <a:schemeClr val="tx1"/>
                </a:solidFill>
                <a:effectLst/>
                <a:latin typeface="+mn-lt"/>
                <a:ea typeface="+mn-ea"/>
                <a:cs typeface="+mn-cs"/>
              </a:rPr>
              <a:t>个</a:t>
            </a:r>
            <a:r>
              <a:rPr lang="en-US" altLang="zh-CN" sz="1200" b="0" i="0" kern="1200" smtClean="0">
                <a:solidFill>
                  <a:schemeClr val="tx1"/>
                </a:solidFill>
                <a:effectLst/>
                <a:latin typeface="+mn-lt"/>
                <a:ea typeface="+mn-ea"/>
                <a:cs typeface="+mn-cs"/>
              </a:rPr>
              <a:t>int8</a:t>
            </a:r>
            <a:r>
              <a:rPr lang="zh-CN" altLang="en-US" sz="1200" b="0" i="0" kern="1200" smtClean="0">
                <a:solidFill>
                  <a:schemeClr val="tx1"/>
                </a:solidFill>
                <a:effectLst/>
                <a:latin typeface="+mn-lt"/>
                <a:ea typeface="+mn-ea"/>
                <a:cs typeface="+mn-cs"/>
              </a:rPr>
              <a:t>数据一个一个地读入的时间之和。写入同理。（注意不要和</a:t>
            </a:r>
            <a:r>
              <a:rPr lang="en-US" altLang="zh-CN" sz="1200" b="0" i="0" kern="1200" smtClean="0">
                <a:solidFill>
                  <a:schemeClr val="tx1"/>
                </a:solidFill>
                <a:effectLst/>
                <a:latin typeface="+mn-lt"/>
                <a:ea typeface="+mn-ea"/>
                <a:cs typeface="+mn-cs"/>
              </a:rPr>
              <a:t>cache</a:t>
            </a:r>
            <a:r>
              <a:rPr lang="zh-CN" altLang="en-US" sz="1200" b="0" i="0" kern="1200" smtClean="0">
                <a:solidFill>
                  <a:schemeClr val="tx1"/>
                </a:solidFill>
                <a:effectLst/>
                <a:latin typeface="+mn-lt"/>
                <a:ea typeface="+mn-ea"/>
                <a:cs typeface="+mn-cs"/>
              </a:rPr>
              <a:t>的作用混淆。</a:t>
            </a:r>
            <a:r>
              <a:rPr lang="en-US" altLang="zh-CN" sz="1200" b="0" i="0" kern="1200" smtClean="0">
                <a:solidFill>
                  <a:schemeClr val="tx1"/>
                </a:solidFill>
                <a:effectLst/>
                <a:latin typeface="+mn-lt"/>
                <a:ea typeface="+mn-ea"/>
                <a:cs typeface="+mn-cs"/>
              </a:rPr>
              <a:t>cache</a:t>
            </a:r>
            <a:r>
              <a:rPr lang="zh-CN" altLang="en-US" sz="1200" b="0" i="0" kern="1200" smtClean="0">
                <a:solidFill>
                  <a:schemeClr val="tx1"/>
                </a:solidFill>
                <a:effectLst/>
                <a:latin typeface="+mn-lt"/>
                <a:ea typeface="+mn-ea"/>
                <a:cs typeface="+mn-cs"/>
              </a:rPr>
              <a:t>作用：访问某个数据的同时，与该数据相邻的数据一同被加载到</a:t>
            </a:r>
            <a:r>
              <a:rPr lang="en-US" altLang="zh-CN" sz="1200" b="0" i="0" kern="1200" smtClean="0">
                <a:solidFill>
                  <a:schemeClr val="tx1"/>
                </a:solidFill>
                <a:effectLst/>
                <a:latin typeface="+mn-lt"/>
                <a:ea typeface="+mn-ea"/>
                <a:cs typeface="+mn-cs"/>
              </a:rPr>
              <a:t>cache</a:t>
            </a:r>
            <a:r>
              <a:rPr lang="zh-CN" altLang="en-US" sz="1200" b="0" i="0" kern="1200" smtClean="0">
                <a:solidFill>
                  <a:schemeClr val="tx1"/>
                </a:solidFill>
                <a:effectLst/>
                <a:latin typeface="+mn-lt"/>
                <a:ea typeface="+mn-ea"/>
                <a:cs typeface="+mn-cs"/>
              </a:rPr>
              <a:t>中，当需要访问相邻数据时，从</a:t>
            </a:r>
            <a:r>
              <a:rPr lang="en-US" altLang="zh-CN" sz="1200" b="0" i="0" kern="1200" smtClean="0">
                <a:solidFill>
                  <a:schemeClr val="tx1"/>
                </a:solidFill>
                <a:effectLst/>
                <a:latin typeface="+mn-lt"/>
                <a:ea typeface="+mn-ea"/>
                <a:cs typeface="+mn-cs"/>
              </a:rPr>
              <a:t>cache</a:t>
            </a:r>
            <a:r>
              <a:rPr lang="zh-CN" altLang="en-US" sz="1200" b="0" i="0" kern="1200" smtClean="0">
                <a:solidFill>
                  <a:schemeClr val="tx1"/>
                </a:solidFill>
                <a:effectLst/>
                <a:latin typeface="+mn-lt"/>
                <a:ea typeface="+mn-ea"/>
                <a:cs typeface="+mn-cs"/>
              </a:rPr>
              <a:t>取数比从内存取数快得多，从而达到加速效果。然而，即使是从最快的</a:t>
            </a:r>
            <a:r>
              <a:rPr lang="en-US" altLang="zh-CN" sz="1200" b="0" i="0" kern="1200" smtClean="0">
                <a:solidFill>
                  <a:schemeClr val="tx1"/>
                </a:solidFill>
                <a:effectLst/>
                <a:latin typeface="+mn-lt"/>
                <a:ea typeface="+mn-ea"/>
                <a:cs typeface="+mn-cs"/>
              </a:rPr>
              <a:t>L1 cache</a:t>
            </a:r>
            <a:r>
              <a:rPr lang="zh-CN" altLang="en-US" sz="1200" b="0" i="0" kern="1200" smtClean="0">
                <a:solidFill>
                  <a:schemeClr val="tx1"/>
                </a:solidFill>
                <a:effectLst/>
                <a:latin typeface="+mn-lt"/>
                <a:ea typeface="+mn-ea"/>
                <a:cs typeface="+mn-cs"/>
              </a:rPr>
              <a:t>取相邻的数据，仍然是需要花费额外的时钟周期。而</a:t>
            </a:r>
            <a:r>
              <a:rPr lang="en-US" altLang="zh-CN" sz="1200" b="0" i="0" kern="1200" smtClean="0">
                <a:solidFill>
                  <a:schemeClr val="tx1"/>
                </a:solidFill>
                <a:effectLst/>
                <a:latin typeface="+mn-lt"/>
                <a:ea typeface="+mn-ea"/>
                <a:cs typeface="+mn-cs"/>
              </a:rPr>
              <a:t>SIMD</a:t>
            </a:r>
            <a:r>
              <a:rPr lang="zh-CN" altLang="en-US" sz="1200" b="0" i="0" kern="1200" smtClean="0">
                <a:solidFill>
                  <a:schemeClr val="tx1"/>
                </a:solidFill>
                <a:effectLst/>
                <a:latin typeface="+mn-lt"/>
                <a:ea typeface="+mn-ea"/>
                <a:cs typeface="+mn-cs"/>
              </a:rPr>
              <a:t>取相邻的数据只计一次访问时间）。</a:t>
            </a:r>
            <a:endParaRPr lang="zh-CN" altLang="en-US"/>
          </a:p>
        </p:txBody>
      </p:sp>
      <p:sp>
        <p:nvSpPr>
          <p:cNvPr id="4" name="灯片编号占位符 3"/>
          <p:cNvSpPr>
            <a:spLocks noGrp="1"/>
          </p:cNvSpPr>
          <p:nvPr>
            <p:ph type="sldNum" sz="quarter" idx="10"/>
          </p:nvPr>
        </p:nvSpPr>
        <p:spPr/>
        <p:txBody>
          <a:bodyPr/>
          <a:lstStyle/>
          <a:p>
            <a:fld id="{4F5A76F5-AF51-48F4-80D6-E735BC70EBE2}" type="slidenum">
              <a:rPr lang="zh-CN" altLang="en-US" smtClean="0"/>
              <a:t>12</a:t>
            </a:fld>
            <a:endParaRPr lang="zh-CN" altLang="en-US"/>
          </a:p>
        </p:txBody>
      </p:sp>
    </p:spTree>
    <p:extLst>
      <p:ext uri="{BB962C8B-B14F-4D97-AF65-F5344CB8AC3E}">
        <p14:creationId xmlns:p14="http://schemas.microsoft.com/office/powerpoint/2010/main" val="4030552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47804"/>
            <a:ext cx="7772400" cy="1607355"/>
          </a:xfrm>
          <a:prstGeom prst="rect">
            <a:avLst/>
          </a:prstGeom>
        </p:spPr>
        <p:txBody>
          <a:bodyPr/>
          <a:lstStyle>
            <a:lvl1pPr algn="ctr">
              <a:defRPr sz="4400">
                <a:solidFill>
                  <a:srgbClr val="002060"/>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sz="2100">
                <a:latin typeface="微软雅黑" panose="020B0503020204020204" pitchFamily="34" charset="-122"/>
                <a:ea typeface="微软雅黑" panose="020B0503020204020204" pitchFamily="34" charset="-122"/>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dirty="0"/>
          </a:p>
        </p:txBody>
      </p:sp>
    </p:spTree>
  </p:cSld>
  <p:clrMapOvr>
    <a:masterClrMapping/>
  </p:clrMapOvr>
  <p:transition>
    <p:wipe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78575"/>
            <a:ext cx="5186370" cy="570000"/>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892955"/>
            <a:ext cx="8229600" cy="4405343"/>
          </a:xfrm>
          <a:prstGeom prst="rect">
            <a:avLst/>
          </a:prstGeom>
        </p:spPr>
        <p:txBody>
          <a:bodyPr/>
          <a:lstStyle>
            <a:lvl1pPr>
              <a:defRPr sz="2100">
                <a:latin typeface="微软雅黑" panose="020B0503020204020204" pitchFamily="34" charset="-122"/>
                <a:ea typeface="微软雅黑" panose="020B0503020204020204" pitchFamily="34" charset="-122"/>
              </a:defRPr>
            </a:lvl1pPr>
            <a:lvl2pPr>
              <a:defRPr>
                <a:latin typeface="方正大黑简体" pitchFamily="2" charset="-122"/>
                <a:ea typeface="方正大黑简体" pitchFamily="2" charset="-122"/>
              </a:defRPr>
            </a:lvl2pPr>
            <a:lvl3pPr>
              <a:defRPr>
                <a:latin typeface="方正大黑简体" pitchFamily="2" charset="-122"/>
                <a:ea typeface="方正大黑简体" pitchFamily="2" charset="-122"/>
              </a:defRPr>
            </a:lvl3pPr>
            <a:lvl4pPr>
              <a:defRPr>
                <a:latin typeface="方正大黑简体" pitchFamily="2" charset="-122"/>
                <a:ea typeface="方正大黑简体" pitchFamily="2" charset="-122"/>
              </a:defRPr>
            </a:lvl4pPr>
            <a:lvl5pPr>
              <a:defRPr>
                <a:latin typeface="方正大黑简体" pitchFamily="2" charset="-122"/>
                <a:ea typeface="方正大黑简体" pitchFamily="2" charset="-122"/>
              </a:defRPr>
            </a:lvl5pPr>
          </a:lstStyle>
          <a:p>
            <a:pPr lvl="0"/>
            <a:r>
              <a:rPr lang="zh-CN" altLang="en-US" smtClean="0"/>
              <a:t>单击此处编辑母版文本样式</a:t>
            </a:r>
          </a:p>
        </p:txBody>
      </p:sp>
    </p:spTree>
  </p:cSld>
  <p:clrMapOvr>
    <a:masterClrMapping/>
  </p:clrMapOvr>
  <p:transition>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wipe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3" descr="2013年PPT78模板 拷贝"/>
          <p:cNvPicPr>
            <a:picLocks noChangeAspect="1" noChangeArrowheads="1"/>
          </p:cNvPicPr>
          <p:nvPr/>
        </p:nvPicPr>
        <p:blipFill>
          <a:blip r:embed="rId5"/>
          <a:srcRect/>
          <a:stretch>
            <a:fillRect/>
          </a:stretch>
        </p:blipFill>
        <p:spPr bwMode="auto">
          <a:xfrm>
            <a:off x="-7938" y="-5292"/>
            <a:ext cx="9151938" cy="5720292"/>
          </a:xfrm>
          <a:prstGeom prst="rect">
            <a:avLst/>
          </a:prstGeom>
          <a:noFill/>
          <a:ln w="9525">
            <a:noFill/>
            <a:miter lim="800000"/>
            <a:headEnd/>
            <a:tailEnd/>
          </a:ln>
        </p:spPr>
      </p:pic>
      <p:sp>
        <p:nvSpPr>
          <p:cNvPr id="1027" name="Rectangle 14"/>
          <p:cNvSpPr>
            <a:spLocks noGrp="1" noChangeArrowheads="1"/>
          </p:cNvSpPr>
          <p:nvPr>
            <p:ph type="title"/>
          </p:nvPr>
        </p:nvSpPr>
        <p:spPr bwMode="auto">
          <a:xfrm>
            <a:off x="393700" y="178594"/>
            <a:ext cx="3962400" cy="570177"/>
          </a:xfrm>
          <a:prstGeom prst="rect">
            <a:avLst/>
          </a:prstGeom>
          <a:solidFill>
            <a:schemeClr val="bg1"/>
          </a:solidFill>
          <a:ln w="9525">
            <a:noFill/>
            <a:miter lim="800000"/>
          </a:ln>
        </p:spPr>
        <p:txBody>
          <a:bodyPr vert="horz" wrap="square" lIns="91440" tIns="45720" rIns="91440" bIns="45720" numCol="1" anchor="ctr" anchorCtr="0" compatLnSpc="1"/>
          <a:lstStyle/>
          <a:p>
            <a:pPr lvl="0"/>
            <a:r>
              <a:rPr lang="zh-CN" altLang="en-US" dirty="0" smtClean="0"/>
              <a:t>单击此处标题样式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p:wipe dir="u"/>
  </p:transition>
  <p:txStyles>
    <p:titleStyle>
      <a:lvl1pPr algn="l" rtl="0" eaLnBrk="1" fontAlgn="base" hangingPunct="1">
        <a:spcBef>
          <a:spcPct val="0"/>
        </a:spcBef>
        <a:spcAft>
          <a:spcPct val="0"/>
        </a:spcAft>
        <a:defRPr sz="2400" b="1">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2400" b="1">
          <a:solidFill>
            <a:schemeClr val="tx2"/>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sz="2400" b="1">
          <a:solidFill>
            <a:schemeClr val="tx2"/>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sz="2400" b="1">
          <a:solidFill>
            <a:schemeClr val="tx2"/>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sz="2400" b="1">
          <a:solidFill>
            <a:schemeClr val="tx2"/>
          </a:solidFill>
          <a:latin typeface="微软雅黑" panose="020B0503020204020204" pitchFamily="34" charset="-122"/>
          <a:ea typeface="微软雅黑" panose="020B0503020204020204" pitchFamily="34" charset="-122"/>
        </a:defRPr>
      </a:lvl5pPr>
      <a:lvl6pPr marL="342900"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6pPr>
      <a:lvl7pPr marL="685800"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7pPr>
      <a:lvl8pPr marL="1028700"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8pPr>
      <a:lvl9pPr marL="1371600" algn="ctr" rtl="0" eaLnBrk="1" fontAlgn="base" hangingPunct="1">
        <a:spcBef>
          <a:spcPct val="0"/>
        </a:spcBef>
        <a:spcAft>
          <a:spcPct val="0"/>
        </a:spcAft>
        <a:defRPr sz="3300">
          <a:solidFill>
            <a:schemeClr val="tx2"/>
          </a:solidFill>
          <a:latin typeface="Arial" panose="020B0604020202020204" pitchFamily="34" charset="0"/>
          <a:ea typeface="宋体" panose="02010600030101010101" pitchFamily="2" charset="-122"/>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530" indent="-214630" algn="l" rtl="0" eaLnBrk="1" fontAlgn="base" hangingPunct="1">
        <a:spcBef>
          <a:spcPct val="20000"/>
        </a:spcBef>
        <a:spcAft>
          <a:spcPct val="0"/>
        </a:spcAft>
        <a:buChar char="–"/>
        <a:defRPr sz="2100">
          <a:solidFill>
            <a:schemeClr val="tx1"/>
          </a:solidFill>
          <a:latin typeface="+mn-lt"/>
          <a:ea typeface="+mn-ea"/>
        </a:defRPr>
      </a:lvl2pPr>
      <a:lvl3pPr marL="857250" indent="-171450" algn="l" rtl="0" eaLnBrk="1" fontAlgn="base" hangingPunct="1">
        <a:spcBef>
          <a:spcPct val="20000"/>
        </a:spcBef>
        <a:spcAft>
          <a:spcPct val="0"/>
        </a:spcAft>
        <a:buChar char="•"/>
        <a:defRPr sz="1800">
          <a:solidFill>
            <a:schemeClr val="tx1"/>
          </a:solidFill>
          <a:latin typeface="+mn-lt"/>
          <a:ea typeface="+mn-ea"/>
        </a:defRPr>
      </a:lvl3pPr>
      <a:lvl4pPr marL="1200150" indent="-171450" algn="l" rtl="0" eaLnBrk="1" fontAlgn="base" hangingPunct="1">
        <a:spcBef>
          <a:spcPct val="20000"/>
        </a:spcBef>
        <a:spcAft>
          <a:spcPct val="0"/>
        </a:spcAft>
        <a:buChar char="–"/>
        <a:defRPr sz="1500">
          <a:solidFill>
            <a:schemeClr val="tx1"/>
          </a:solidFill>
          <a:latin typeface="+mn-lt"/>
          <a:ea typeface="+mn-ea"/>
        </a:defRPr>
      </a:lvl4pPr>
      <a:lvl5pPr marL="1543050" indent="-171450" algn="l" rtl="0" eaLnBrk="1" fontAlgn="base" hangingPunct="1">
        <a:spcBef>
          <a:spcPct val="20000"/>
        </a:spcBef>
        <a:spcAft>
          <a:spcPct val="0"/>
        </a:spcAft>
        <a:buChar char="»"/>
        <a:defRPr sz="1500">
          <a:solidFill>
            <a:schemeClr val="tx1"/>
          </a:solidFill>
          <a:latin typeface="+mn-lt"/>
          <a:ea typeface="+mn-ea"/>
        </a:defRPr>
      </a:lvl5pPr>
      <a:lvl6pPr marL="1885950" indent="-171450" algn="l" rtl="0" eaLnBrk="1" fontAlgn="base" hangingPunct="1">
        <a:spcBef>
          <a:spcPct val="20000"/>
        </a:spcBef>
        <a:spcAft>
          <a:spcPct val="0"/>
        </a:spcAft>
        <a:buChar char="»"/>
        <a:defRPr sz="1500">
          <a:solidFill>
            <a:schemeClr val="tx1"/>
          </a:solidFill>
          <a:latin typeface="+mn-lt"/>
          <a:ea typeface="+mn-ea"/>
        </a:defRPr>
      </a:lvl6pPr>
      <a:lvl7pPr marL="2228850" indent="-171450" algn="l" rtl="0" eaLnBrk="1" fontAlgn="base" hangingPunct="1">
        <a:spcBef>
          <a:spcPct val="20000"/>
        </a:spcBef>
        <a:spcAft>
          <a:spcPct val="0"/>
        </a:spcAft>
        <a:buChar char="»"/>
        <a:defRPr sz="1500">
          <a:solidFill>
            <a:schemeClr val="tx1"/>
          </a:solidFill>
          <a:latin typeface="+mn-lt"/>
          <a:ea typeface="+mn-ea"/>
        </a:defRPr>
      </a:lvl7pPr>
      <a:lvl8pPr marL="2571750" indent="-171450" algn="l" rtl="0" eaLnBrk="1" fontAlgn="base" hangingPunct="1">
        <a:spcBef>
          <a:spcPct val="20000"/>
        </a:spcBef>
        <a:spcAft>
          <a:spcPct val="0"/>
        </a:spcAft>
        <a:buChar char="»"/>
        <a:defRPr sz="1500">
          <a:solidFill>
            <a:schemeClr val="tx1"/>
          </a:solidFill>
          <a:latin typeface="+mn-lt"/>
          <a:ea typeface="+mn-ea"/>
        </a:defRPr>
      </a:lvl8pPr>
      <a:lvl9pPr marL="2914650" indent="-171450" algn="l" rtl="0" eaLnBrk="1" fontAlgn="base" hangingPunct="1">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4917" y="1547804"/>
            <a:ext cx="7772400" cy="1607355"/>
          </a:xfrm>
        </p:spPr>
        <p:txBody>
          <a:bodyPr/>
          <a:lstStyle/>
          <a:p>
            <a:r>
              <a:rPr lang="zh-CN" altLang="en-US" sz="3600" smtClean="0">
                <a:solidFill>
                  <a:srgbClr val="002060"/>
                </a:solidFill>
              </a:rPr>
              <a:t>移动端</a:t>
            </a:r>
            <a:r>
              <a:rPr lang="en-US" altLang="zh-CN" sz="3600" smtClean="0">
                <a:solidFill>
                  <a:srgbClr val="002060"/>
                </a:solidFill>
              </a:rPr>
              <a:t>cpu</a:t>
            </a:r>
            <a:r>
              <a:rPr lang="zh-CN" altLang="en-US" sz="3600" smtClean="0">
                <a:solidFill>
                  <a:srgbClr val="002060"/>
                </a:solidFill>
              </a:rPr>
              <a:t>算法优化实战</a:t>
            </a:r>
            <a:endParaRPr lang="zh-CN" altLang="en-US" sz="3600" dirty="0">
              <a:solidFill>
                <a:srgbClr val="002060"/>
              </a:solidFill>
            </a:endParaRPr>
          </a:p>
        </p:txBody>
      </p:sp>
      <p:sp>
        <p:nvSpPr>
          <p:cNvPr id="3" name="矩形 2"/>
          <p:cNvSpPr/>
          <p:nvPr/>
        </p:nvSpPr>
        <p:spPr>
          <a:xfrm>
            <a:off x="0" y="833643"/>
            <a:ext cx="2395207" cy="369332"/>
          </a:xfrm>
          <a:prstGeom prst="rect">
            <a:avLst/>
          </a:prstGeom>
        </p:spPr>
        <p:txBody>
          <a:bodyPr wrap="none">
            <a:spAutoFit/>
          </a:bodyPr>
          <a:lstStyle/>
          <a:p>
            <a:r>
              <a:rPr lang="zh-CN" altLang="en-US" dirty="0"/>
              <a:t>文档密级：公司内部</a:t>
            </a:r>
            <a:r>
              <a:rPr lang="en-US" altLang="zh-CN" dirty="0"/>
              <a:t>A</a:t>
            </a:r>
            <a:endParaRPr lang="zh-CN" altLang="en-US" dirty="0"/>
          </a:p>
        </p:txBody>
      </p:sp>
      <p:sp>
        <p:nvSpPr>
          <p:cNvPr id="4" name="副标题 2"/>
          <p:cNvSpPr>
            <a:spLocks noGrp="1"/>
          </p:cNvSpPr>
          <p:nvPr>
            <p:ph type="subTitle" idx="1"/>
          </p:nvPr>
        </p:nvSpPr>
        <p:spPr>
          <a:xfrm>
            <a:off x="-70883" y="3499988"/>
            <a:ext cx="9144000" cy="653361"/>
          </a:xfrm>
        </p:spPr>
        <p:txBody>
          <a:bodyPr/>
          <a:lstStyle/>
          <a:p>
            <a:r>
              <a:rPr lang="zh-CN" altLang="en-US" sz="1800"/>
              <a:t>苏雷</a:t>
            </a:r>
            <a:r>
              <a:rPr lang="en-US" altLang="zh-CN" sz="1800" smtClean="0"/>
              <a:t>          2021</a:t>
            </a:r>
            <a:r>
              <a:rPr lang="zh-CN" altLang="en-US" sz="1800" smtClean="0"/>
              <a:t>年</a:t>
            </a:r>
            <a:r>
              <a:rPr lang="en-US" altLang="zh-CN" sz="1800" smtClean="0"/>
              <a:t>12</a:t>
            </a:r>
            <a:r>
              <a:rPr lang="zh-CN" altLang="en-US" sz="1800" smtClean="0"/>
              <a:t>月</a:t>
            </a:r>
            <a:r>
              <a:rPr lang="en-US" altLang="zh-CN" sz="1800" smtClean="0"/>
              <a:t>21</a:t>
            </a:r>
            <a:r>
              <a:rPr lang="zh-CN" altLang="en-US" sz="1800" smtClean="0"/>
              <a:t>日</a:t>
            </a:r>
            <a:endParaRPr lang="en-US" altLang="zh-CN" sz="1800"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行列分离</a:t>
            </a:r>
          </a:p>
        </p:txBody>
      </p:sp>
      <p:sp>
        <p:nvSpPr>
          <p:cNvPr id="27" name="文本框 26"/>
          <p:cNvSpPr txBox="1"/>
          <p:nvPr/>
        </p:nvSpPr>
        <p:spPr>
          <a:xfrm>
            <a:off x="3484896" y="2558171"/>
            <a:ext cx="905522" cy="308546"/>
          </a:xfrm>
          <a:prstGeom prst="rect">
            <a:avLst/>
          </a:prstGeom>
          <a:noFill/>
        </p:spPr>
        <p:txBody>
          <a:bodyPr wrap="square" rtlCol="0">
            <a:spAutoFit/>
          </a:bodyPr>
          <a:lstStyle/>
          <a:p>
            <a:r>
              <a:rPr lang="en-US" altLang="zh-CN" smtClean="0">
                <a:solidFill>
                  <a:schemeClr val="bg1"/>
                </a:solidFill>
              </a:rPr>
              <a:t>y</a:t>
            </a:r>
            <a:r>
              <a:rPr lang="zh-CN" altLang="en-US" smtClean="0">
                <a:solidFill>
                  <a:schemeClr val="bg1"/>
                </a:solidFill>
              </a:rPr>
              <a:t>方向</a:t>
            </a:r>
            <a:endParaRPr lang="zh-CN" altLang="en-US">
              <a:solidFill>
                <a:schemeClr val="bg1"/>
              </a:solidFill>
            </a:endParaRPr>
          </a:p>
        </p:txBody>
      </p:sp>
      <p:pic>
        <p:nvPicPr>
          <p:cNvPr id="28" name="图片 27"/>
          <p:cNvPicPr>
            <a:picLocks noChangeAspect="1"/>
          </p:cNvPicPr>
          <p:nvPr/>
        </p:nvPicPr>
        <p:blipFill>
          <a:blip r:embed="rId3"/>
          <a:stretch>
            <a:fillRect/>
          </a:stretch>
        </p:blipFill>
        <p:spPr>
          <a:xfrm>
            <a:off x="5807720" y="921182"/>
            <a:ext cx="3510726" cy="4428067"/>
          </a:xfrm>
          <a:prstGeom prst="rect">
            <a:avLst/>
          </a:prstGeom>
        </p:spPr>
      </p:pic>
      <p:pic>
        <p:nvPicPr>
          <p:cNvPr id="29" name="图片 28"/>
          <p:cNvPicPr>
            <a:picLocks noChangeAspect="1"/>
          </p:cNvPicPr>
          <p:nvPr/>
        </p:nvPicPr>
        <p:blipFill>
          <a:blip r:embed="rId4"/>
          <a:stretch>
            <a:fillRect/>
          </a:stretch>
        </p:blipFill>
        <p:spPr>
          <a:xfrm>
            <a:off x="308952" y="921182"/>
            <a:ext cx="3032977" cy="2863807"/>
          </a:xfrm>
          <a:prstGeom prst="rect">
            <a:avLst/>
          </a:prstGeom>
        </p:spPr>
      </p:pic>
      <p:cxnSp>
        <p:nvCxnSpPr>
          <p:cNvPr id="31" name="直接箭头连接符 30"/>
          <p:cNvCxnSpPr/>
          <p:nvPr/>
        </p:nvCxnSpPr>
        <p:spPr>
          <a:xfrm>
            <a:off x="3826169" y="2291441"/>
            <a:ext cx="13475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539820" y="1720770"/>
            <a:ext cx="2321899" cy="524759"/>
          </a:xfrm>
          <a:prstGeom prst="rect">
            <a:avLst/>
          </a:prstGeom>
          <a:noFill/>
        </p:spPr>
        <p:txBody>
          <a:bodyPr wrap="square" rtlCol="0">
            <a:spAutoFit/>
          </a:bodyPr>
          <a:lstStyle/>
          <a:p>
            <a:r>
              <a:rPr lang="zh-CN" altLang="en-US" smtClean="0"/>
              <a:t>创建一个列方向和的缓存</a:t>
            </a:r>
            <a:endParaRPr lang="en-US" altLang="zh-CN" smtClean="0"/>
          </a:p>
          <a:p>
            <a:r>
              <a:rPr lang="zh-CN" altLang="en-US" smtClean="0"/>
              <a:t>每次计算一行的列方向和</a:t>
            </a:r>
            <a:endParaRPr lang="zh-CN" altLang="en-US"/>
          </a:p>
        </p:txBody>
      </p:sp>
      <p:sp>
        <p:nvSpPr>
          <p:cNvPr id="35" name="文本框 34"/>
          <p:cNvSpPr txBox="1"/>
          <p:nvPr/>
        </p:nvSpPr>
        <p:spPr>
          <a:xfrm>
            <a:off x="3593267" y="2422013"/>
            <a:ext cx="1775151" cy="740972"/>
          </a:xfrm>
          <a:prstGeom prst="rect">
            <a:avLst/>
          </a:prstGeom>
          <a:noFill/>
        </p:spPr>
        <p:txBody>
          <a:bodyPr wrap="square" rtlCol="0">
            <a:spAutoFit/>
          </a:bodyPr>
          <a:lstStyle/>
          <a:p>
            <a:r>
              <a:rPr lang="zh-CN" altLang="en-US" smtClean="0"/>
              <a:t>外层循环是</a:t>
            </a:r>
            <a:r>
              <a:rPr lang="en-US" altLang="zh-CN" smtClean="0"/>
              <a:t>y</a:t>
            </a:r>
            <a:r>
              <a:rPr lang="zh-CN" altLang="en-US" smtClean="0"/>
              <a:t>方向</a:t>
            </a:r>
            <a:endParaRPr lang="en-US" altLang="zh-CN" smtClean="0"/>
          </a:p>
          <a:p>
            <a:r>
              <a:rPr lang="zh-CN" altLang="en-US"/>
              <a:t>次</a:t>
            </a:r>
            <a:r>
              <a:rPr lang="zh-CN" altLang="en-US" smtClean="0"/>
              <a:t>外层循环是</a:t>
            </a:r>
            <a:r>
              <a:rPr lang="en-US" altLang="zh-CN" smtClean="0"/>
              <a:t>x</a:t>
            </a:r>
            <a:r>
              <a:rPr lang="zh-CN" altLang="en-US" smtClean="0"/>
              <a:t>方向</a:t>
            </a:r>
            <a:endParaRPr lang="en-US" altLang="zh-CN" smtClean="0"/>
          </a:p>
          <a:p>
            <a:r>
              <a:rPr lang="zh-CN" altLang="en-US" smtClean="0"/>
              <a:t>减少</a:t>
            </a:r>
            <a:r>
              <a:rPr lang="en-US" altLang="zh-CN" smtClean="0"/>
              <a:t>cache miss</a:t>
            </a:r>
            <a:endParaRPr lang="zh-CN" altLang="en-US"/>
          </a:p>
        </p:txBody>
      </p:sp>
      <p:pic>
        <p:nvPicPr>
          <p:cNvPr id="37" name="图片 36"/>
          <p:cNvPicPr>
            <a:picLocks noChangeAspect="1"/>
          </p:cNvPicPr>
          <p:nvPr/>
        </p:nvPicPr>
        <p:blipFill>
          <a:blip r:embed="rId5"/>
          <a:stretch>
            <a:fillRect/>
          </a:stretch>
        </p:blipFill>
        <p:spPr>
          <a:xfrm>
            <a:off x="271069" y="3957596"/>
            <a:ext cx="5317000" cy="1640636"/>
          </a:xfrm>
          <a:prstGeom prst="rect">
            <a:avLst/>
          </a:prstGeom>
        </p:spPr>
      </p:pic>
    </p:spTree>
    <p:extLst>
      <p:ext uri="{BB962C8B-B14F-4D97-AF65-F5344CB8AC3E}">
        <p14:creationId xmlns:p14="http://schemas.microsoft.com/office/powerpoint/2010/main" val="2236159518"/>
      </p:ext>
    </p:extLst>
  </p:cSld>
  <p:clrMapOvr>
    <a:masterClrMapping/>
  </p:clrMapOvr>
  <p:transition>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NEON</a:t>
            </a:r>
            <a:endParaRPr lang="zh-CN" altLang="en-US"/>
          </a:p>
        </p:txBody>
      </p:sp>
      <p:sp>
        <p:nvSpPr>
          <p:cNvPr id="3" name="内容占位符 2"/>
          <p:cNvSpPr>
            <a:spLocks noGrp="1"/>
          </p:cNvSpPr>
          <p:nvPr>
            <p:ph idx="1"/>
          </p:nvPr>
        </p:nvSpPr>
        <p:spPr/>
        <p:txBody>
          <a:bodyPr/>
          <a:lstStyle/>
          <a:p>
            <a:r>
              <a:rPr lang="en-US" altLang="zh-CN" sz="2000"/>
              <a:t>NEON</a:t>
            </a:r>
            <a:r>
              <a:rPr lang="en-US" altLang="zh-CN" sz="2000" smtClean="0"/>
              <a:t>- </a:t>
            </a:r>
            <a:r>
              <a:rPr lang="en-US" altLang="zh-CN" sz="2000"/>
              <a:t>ARM</a:t>
            </a:r>
            <a:r>
              <a:rPr lang="zh-CN" altLang="en-US" sz="2000"/>
              <a:t>架构设备上的</a:t>
            </a:r>
            <a:r>
              <a:rPr lang="en-US" altLang="zh-CN" sz="2000"/>
              <a:t>SIMD</a:t>
            </a:r>
            <a:r>
              <a:rPr lang="zh-CN" altLang="en-US" sz="2000"/>
              <a:t>指令集</a:t>
            </a:r>
            <a:endParaRPr lang="en-US" altLang="zh-CN" sz="2000" smtClean="0"/>
          </a:p>
          <a:p>
            <a:pPr lvl="1"/>
            <a:r>
              <a:rPr lang="zh-CN" altLang="en-US" sz="1600" smtClean="0">
                <a:latin typeface="微软雅黑" panose="020B0503020204020204" pitchFamily="34" charset="-122"/>
                <a:ea typeface="微软雅黑" panose="020B0503020204020204" pitchFamily="34" charset="-122"/>
              </a:rPr>
              <a:t>单指令</a:t>
            </a:r>
            <a:r>
              <a:rPr lang="zh-CN" altLang="en-US" sz="1600">
                <a:latin typeface="微软雅黑" panose="020B0503020204020204" pitchFamily="34" charset="-122"/>
                <a:ea typeface="微软雅黑" panose="020B0503020204020204" pitchFamily="34" charset="-122"/>
              </a:rPr>
              <a:t>操作</a:t>
            </a:r>
            <a:r>
              <a:rPr lang="zh-CN" altLang="en-US" sz="1600" smtClean="0">
                <a:latin typeface="微软雅黑" panose="020B0503020204020204" pitchFamily="34" charset="-122"/>
                <a:ea typeface="微软雅黑" panose="020B0503020204020204" pitchFamily="34" charset="-122"/>
              </a:rPr>
              <a:t>多数据（数据无依赖性），同时</a:t>
            </a:r>
            <a:r>
              <a:rPr lang="zh-CN" altLang="en-US" sz="1600">
                <a:latin typeface="微软雅黑" panose="020B0503020204020204" pitchFamily="34" charset="-122"/>
                <a:ea typeface="微软雅黑" panose="020B0503020204020204" pitchFamily="34" charset="-122"/>
              </a:rPr>
              <a:t>执行相同</a:t>
            </a:r>
            <a:r>
              <a:rPr lang="zh-CN" altLang="en-US" sz="1600">
                <a:latin typeface="微软雅黑" panose="020B0503020204020204" pitchFamily="34" charset="-122"/>
                <a:ea typeface="微软雅黑" panose="020B0503020204020204" pitchFamily="34" charset="-122"/>
              </a:rPr>
              <a:t>的</a:t>
            </a:r>
            <a:r>
              <a:rPr lang="zh-CN" altLang="en-US" sz="1600" smtClean="0">
                <a:latin typeface="微软雅黑" panose="020B0503020204020204" pitchFamily="34" charset="-122"/>
                <a:ea typeface="微软雅黑" panose="020B0503020204020204" pitchFamily="34" charset="-122"/>
              </a:rPr>
              <a:t>操作</a:t>
            </a:r>
            <a:endParaRPr lang="zh-CN" altLang="en-US" sz="1600">
              <a:latin typeface="微软雅黑" panose="020B0503020204020204" pitchFamily="34" charset="-122"/>
              <a:ea typeface="微软雅黑" panose="020B0503020204020204" pitchFamily="34" charset="-122"/>
            </a:endParaRPr>
          </a:p>
          <a:p>
            <a:pPr lvl="1"/>
            <a:r>
              <a:rPr lang="zh-CN" altLang="en-US" sz="1600" smtClean="0">
                <a:latin typeface="微软雅黑" panose="020B0503020204020204" pitchFamily="34" charset="-122"/>
                <a:ea typeface="微软雅黑" panose="020B0503020204020204" pitchFamily="34" charset="-122"/>
              </a:rPr>
              <a:t>支持</a:t>
            </a:r>
            <a:r>
              <a:rPr lang="en-US" altLang="zh-CN" sz="1600" smtClean="0">
                <a:latin typeface="微软雅黑" panose="020B0503020204020204" pitchFamily="34" charset="-122"/>
                <a:ea typeface="微软雅黑" panose="020B0503020204020204" pitchFamily="34" charset="-122"/>
              </a:rPr>
              <a:t>float32</a:t>
            </a:r>
            <a:r>
              <a:rPr lang="zh-CN" altLang="en-US" sz="1600" smtClean="0">
                <a:latin typeface="微软雅黑" panose="020B0503020204020204" pitchFamily="34" charset="-122"/>
                <a:ea typeface="微软雅黑" panose="020B0503020204020204" pitchFamily="34" charset="-122"/>
              </a:rPr>
              <a:t>、</a:t>
            </a:r>
            <a:r>
              <a:rPr lang="en-US" altLang="zh-CN" sz="1600" smtClean="0">
                <a:latin typeface="微软雅黑" panose="020B0503020204020204" pitchFamily="34" charset="-122"/>
                <a:ea typeface="微软雅黑" panose="020B0503020204020204" pitchFamily="34" charset="-122"/>
              </a:rPr>
              <a:t>float16</a:t>
            </a:r>
            <a:r>
              <a:rPr lang="zh-CN" altLang="en-US" sz="1600" smtClean="0">
                <a:latin typeface="微软雅黑" panose="020B0503020204020204" pitchFamily="34" charset="-122"/>
                <a:ea typeface="微软雅黑" panose="020B0503020204020204" pitchFamily="34" charset="-122"/>
              </a:rPr>
              <a:t>、</a:t>
            </a:r>
            <a:r>
              <a:rPr lang="en-US" altLang="zh-CN" sz="1600" smtClean="0">
                <a:latin typeface="微软雅黑" panose="020B0503020204020204" pitchFamily="34" charset="-122"/>
                <a:ea typeface="微软雅黑" panose="020B0503020204020204" pitchFamily="34" charset="-122"/>
              </a:rPr>
              <a:t>int8</a:t>
            </a:r>
            <a:r>
              <a:rPr lang="zh-CN" altLang="en-US" sz="1600" smtClean="0">
                <a:latin typeface="微软雅黑" panose="020B0503020204020204" pitchFamily="34" charset="-122"/>
                <a:ea typeface="微软雅黑" panose="020B0503020204020204" pitchFamily="34" charset="-122"/>
              </a:rPr>
              <a:t>等多种数据类型</a:t>
            </a:r>
            <a:endParaRPr lang="zh-CN" altLang="en-US" sz="1600">
              <a:latin typeface="微软雅黑" panose="020B0503020204020204" pitchFamily="34" charset="-122"/>
              <a:ea typeface="微软雅黑" panose="020B0503020204020204" pitchFamily="34" charset="-122"/>
            </a:endParaRPr>
          </a:p>
          <a:p>
            <a:pPr lvl="1"/>
            <a:r>
              <a:rPr lang="zh-CN" altLang="en-US" sz="1600">
                <a:latin typeface="微软雅黑" panose="020B0503020204020204" pitchFamily="34" charset="-122"/>
                <a:ea typeface="微软雅黑" panose="020B0503020204020204" pitchFamily="34" charset="-122"/>
              </a:rPr>
              <a:t>基于位和字节向量</a:t>
            </a:r>
            <a:r>
              <a:rPr lang="zh-CN" altLang="en-US" sz="1600">
                <a:latin typeface="微软雅黑" panose="020B0503020204020204" pitchFamily="34" charset="-122"/>
                <a:ea typeface="微软雅黑" panose="020B0503020204020204" pitchFamily="34" charset="-122"/>
              </a:rPr>
              <a:t>操作</a:t>
            </a:r>
            <a:r>
              <a:rPr lang="zh-CN" altLang="en-US" sz="1600" smtClean="0">
                <a:latin typeface="微软雅黑" panose="020B0503020204020204" pitchFamily="34" charset="-122"/>
                <a:ea typeface="微软雅黑" panose="020B0503020204020204" pitchFamily="34" charset="-122"/>
              </a:rPr>
              <a:t>，最高支持</a:t>
            </a:r>
            <a:r>
              <a:rPr lang="en-US" altLang="zh-CN" sz="1600" smtClean="0">
                <a:latin typeface="微软雅黑" panose="020B0503020204020204" pitchFamily="34" charset="-122"/>
                <a:ea typeface="微软雅黑" panose="020B0503020204020204" pitchFamily="34" charset="-122"/>
              </a:rPr>
              <a:t>128</a:t>
            </a:r>
            <a:r>
              <a:rPr lang="zh-CN" altLang="en-US" sz="1600" smtClean="0">
                <a:latin typeface="微软雅黑" panose="020B0503020204020204" pitchFamily="34" charset="-122"/>
                <a:ea typeface="微软雅黑" panose="020B0503020204020204" pitchFamily="34" charset="-122"/>
              </a:rPr>
              <a:t>位向量运算</a:t>
            </a:r>
            <a:endParaRPr lang="en-US" altLang="zh-CN" sz="1600" smtClean="0">
              <a:latin typeface="微软雅黑" panose="020B0503020204020204" pitchFamily="34" charset="-122"/>
              <a:ea typeface="微软雅黑" panose="020B0503020204020204" pitchFamily="34" charset="-122"/>
            </a:endParaRPr>
          </a:p>
          <a:p>
            <a:pPr lvl="1"/>
            <a:r>
              <a:rPr lang="en-US" altLang="zh-CN" sz="1600" smtClean="0">
                <a:latin typeface="微软雅黑" panose="020B0503020204020204" pitchFamily="34" charset="-122"/>
                <a:ea typeface="微软雅黑" panose="020B0503020204020204" pitchFamily="34" charset="-122"/>
              </a:rPr>
              <a:t>armv8</a:t>
            </a:r>
            <a:r>
              <a:rPr lang="zh-CN" altLang="en-US" sz="1600" smtClean="0">
                <a:latin typeface="微软雅黑" panose="020B0503020204020204" pitchFamily="34" charset="-122"/>
                <a:ea typeface="微软雅黑" panose="020B0503020204020204" pitchFamily="34" charset="-122"/>
              </a:rPr>
              <a:t>架构有</a:t>
            </a:r>
            <a:r>
              <a:rPr lang="en-US" altLang="zh-CN" sz="1600" smtClean="0">
                <a:latin typeface="微软雅黑" panose="020B0503020204020204" pitchFamily="34" charset="-122"/>
                <a:ea typeface="微软雅黑" panose="020B0503020204020204" pitchFamily="34" charset="-122"/>
              </a:rPr>
              <a:t>32</a:t>
            </a:r>
            <a:r>
              <a:rPr lang="zh-CN" altLang="en-US" sz="1600" smtClean="0">
                <a:latin typeface="微软雅黑" panose="020B0503020204020204" pitchFamily="34" charset="-122"/>
                <a:ea typeface="微软雅黑" panose="020B0503020204020204" pitchFamily="34" charset="-122"/>
              </a:rPr>
              <a:t>个</a:t>
            </a:r>
            <a:r>
              <a:rPr lang="en-US" altLang="zh-CN" sz="1600" smtClean="0">
                <a:latin typeface="微软雅黑" panose="020B0503020204020204" pitchFamily="34" charset="-122"/>
                <a:ea typeface="微软雅黑" panose="020B0503020204020204" pitchFamily="34" charset="-122"/>
              </a:rPr>
              <a:t>128</a:t>
            </a:r>
            <a:r>
              <a:rPr lang="zh-CN" altLang="en-US" sz="1600" smtClean="0">
                <a:latin typeface="微软雅黑" panose="020B0503020204020204" pitchFamily="34" charset="-122"/>
                <a:ea typeface="微软雅黑" panose="020B0503020204020204" pitchFamily="34" charset="-122"/>
              </a:rPr>
              <a:t>位</a:t>
            </a:r>
            <a:r>
              <a:rPr lang="en-US" altLang="zh-CN" sz="1600" smtClean="0">
                <a:latin typeface="微软雅黑" panose="020B0503020204020204" pitchFamily="34" charset="-122"/>
                <a:ea typeface="微软雅黑" panose="020B0503020204020204" pitchFamily="34" charset="-122"/>
              </a:rPr>
              <a:t>simd</a:t>
            </a:r>
            <a:r>
              <a:rPr lang="zh-CN" altLang="en-US" sz="1600" smtClean="0">
                <a:latin typeface="微软雅黑" panose="020B0503020204020204" pitchFamily="34" charset="-122"/>
                <a:ea typeface="微软雅黑" panose="020B0503020204020204" pitchFamily="34" charset="-122"/>
              </a:rPr>
              <a:t>寄存器，</a:t>
            </a:r>
            <a:r>
              <a:rPr lang="en-US" altLang="zh-CN" sz="1600" smtClean="0">
                <a:latin typeface="微软雅黑" panose="020B0503020204020204" pitchFamily="34" charset="-122"/>
                <a:ea typeface="微软雅黑" panose="020B0503020204020204" pitchFamily="34" charset="-122"/>
              </a:rPr>
              <a:t>armv7</a:t>
            </a:r>
            <a:r>
              <a:rPr lang="zh-CN" altLang="en-US" sz="1600" smtClean="0">
                <a:latin typeface="微软雅黑" panose="020B0503020204020204" pitchFamily="34" charset="-122"/>
                <a:ea typeface="微软雅黑" panose="020B0503020204020204" pitchFamily="34" charset="-122"/>
              </a:rPr>
              <a:t>架构有</a:t>
            </a:r>
            <a:r>
              <a:rPr lang="en-US" altLang="zh-CN" sz="1600" smtClean="0">
                <a:latin typeface="微软雅黑" panose="020B0503020204020204" pitchFamily="34" charset="-122"/>
                <a:ea typeface="微软雅黑" panose="020B0503020204020204" pitchFamily="34" charset="-122"/>
              </a:rPr>
              <a:t>16</a:t>
            </a:r>
            <a:r>
              <a:rPr lang="zh-CN" altLang="en-US" sz="1600" smtClean="0">
                <a:latin typeface="微软雅黑" panose="020B0503020204020204" pitchFamily="34" charset="-122"/>
                <a:ea typeface="微软雅黑" panose="020B0503020204020204" pitchFamily="34" charset="-122"/>
              </a:rPr>
              <a:t>个</a:t>
            </a:r>
            <a:r>
              <a:rPr lang="en-US" altLang="zh-CN" sz="1600" smtClean="0">
                <a:latin typeface="微软雅黑" panose="020B0503020204020204" pitchFamily="34" charset="-122"/>
                <a:ea typeface="微软雅黑" panose="020B0503020204020204" pitchFamily="34" charset="-122"/>
              </a:rPr>
              <a:t>simd</a:t>
            </a:r>
            <a:r>
              <a:rPr lang="zh-CN" altLang="en-US" sz="1600" smtClean="0">
                <a:latin typeface="微软雅黑" panose="020B0503020204020204" pitchFamily="34" charset="-122"/>
                <a:ea typeface="微软雅黑" panose="020B0503020204020204" pitchFamily="34" charset="-122"/>
              </a:rPr>
              <a:t>寄存器</a:t>
            </a:r>
            <a:endParaRPr lang="en-US" altLang="zh-CN" sz="1600" smtClean="0">
              <a:latin typeface="微软雅黑" panose="020B0503020204020204" pitchFamily="34" charset="-122"/>
              <a:ea typeface="微软雅黑" panose="020B0503020204020204" pitchFamily="34" charset="-122"/>
            </a:endParaRPr>
          </a:p>
          <a:p>
            <a:r>
              <a:rPr lang="en-US" altLang="zh-CN" sz="1600" smtClean="0"/>
              <a:t>NEON intrinsic</a:t>
            </a:r>
          </a:p>
          <a:p>
            <a:pPr lvl="1"/>
            <a:r>
              <a:rPr lang="zh-CN" altLang="en-US" sz="1600"/>
              <a:t>以类似调用</a:t>
            </a:r>
            <a:r>
              <a:rPr lang="en-US" altLang="zh-CN" sz="1600"/>
              <a:t>C</a:t>
            </a:r>
            <a:r>
              <a:rPr lang="zh-CN" altLang="en-US" sz="1600"/>
              <a:t>语言函数的方法调用</a:t>
            </a:r>
            <a:r>
              <a:rPr lang="en-US" altLang="zh-CN" sz="1600"/>
              <a:t>Neon</a:t>
            </a:r>
            <a:r>
              <a:rPr lang="zh-CN" altLang="en-US" sz="1600"/>
              <a:t>，并由编译器生成最终</a:t>
            </a:r>
            <a:r>
              <a:rPr lang="zh-CN" altLang="en-US" sz="1600"/>
              <a:t>的</a:t>
            </a:r>
            <a:r>
              <a:rPr lang="zh-CN" altLang="en-US" sz="1600" smtClean="0"/>
              <a:t>二进制代码</a:t>
            </a:r>
            <a:endParaRPr lang="en-US" altLang="zh-CN" sz="1600" smtClean="0"/>
          </a:p>
          <a:p>
            <a:pPr lvl="1"/>
            <a:r>
              <a:rPr lang="zh-CN" altLang="en-US" sz="1600"/>
              <a:t>开发</a:t>
            </a:r>
            <a:r>
              <a:rPr lang="zh-CN" altLang="en-US" sz="1600" smtClean="0"/>
              <a:t>者不用考虑寄存器分配（由编译器决定）</a:t>
            </a:r>
          </a:p>
        </p:txBody>
      </p:sp>
      <p:pic>
        <p:nvPicPr>
          <p:cNvPr id="6" name="图片 5"/>
          <p:cNvPicPr>
            <a:picLocks noChangeAspect="1"/>
          </p:cNvPicPr>
          <p:nvPr/>
        </p:nvPicPr>
        <p:blipFill>
          <a:blip r:embed="rId3"/>
          <a:stretch>
            <a:fillRect/>
          </a:stretch>
        </p:blipFill>
        <p:spPr>
          <a:xfrm>
            <a:off x="321733" y="3485458"/>
            <a:ext cx="4080933" cy="1454400"/>
          </a:xfrm>
          <a:prstGeom prst="rect">
            <a:avLst/>
          </a:prstGeom>
          <a:ln w="12700">
            <a:solidFill>
              <a:srgbClr val="00B0F0"/>
            </a:solidFill>
          </a:ln>
        </p:spPr>
      </p:pic>
      <p:pic>
        <p:nvPicPr>
          <p:cNvPr id="7" name="图片 6"/>
          <p:cNvPicPr>
            <a:picLocks noChangeAspect="1"/>
          </p:cNvPicPr>
          <p:nvPr/>
        </p:nvPicPr>
        <p:blipFill>
          <a:blip r:embed="rId4"/>
          <a:stretch>
            <a:fillRect/>
          </a:stretch>
        </p:blipFill>
        <p:spPr>
          <a:xfrm>
            <a:off x="4529666" y="3485459"/>
            <a:ext cx="4351868" cy="1469900"/>
          </a:xfrm>
          <a:prstGeom prst="rect">
            <a:avLst/>
          </a:prstGeom>
          <a:ln w="12700">
            <a:solidFill>
              <a:srgbClr val="00B0F0"/>
            </a:solidFill>
          </a:ln>
        </p:spPr>
      </p:pic>
    </p:spTree>
    <p:extLst>
      <p:ext uri="{BB962C8B-B14F-4D97-AF65-F5344CB8AC3E}">
        <p14:creationId xmlns:p14="http://schemas.microsoft.com/office/powerpoint/2010/main" val="2777279978"/>
      </p:ext>
    </p:extLst>
  </p:cSld>
  <p:clrMapOvr>
    <a:masterClrMapping/>
  </p:clrMapOvr>
  <p:transition>
    <p:wipe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NEON</a:t>
            </a:r>
            <a:endParaRPr lang="zh-CN" altLang="en-US"/>
          </a:p>
        </p:txBody>
      </p:sp>
      <p:sp>
        <p:nvSpPr>
          <p:cNvPr id="3" name="内容占位符 2"/>
          <p:cNvSpPr>
            <a:spLocks noGrp="1"/>
          </p:cNvSpPr>
          <p:nvPr>
            <p:ph idx="1"/>
          </p:nvPr>
        </p:nvSpPr>
        <p:spPr>
          <a:xfrm>
            <a:off x="457200" y="892956"/>
            <a:ext cx="8229600" cy="2011111"/>
          </a:xfrm>
        </p:spPr>
        <p:txBody>
          <a:bodyPr/>
          <a:lstStyle/>
          <a:p>
            <a:r>
              <a:rPr lang="en-US" altLang="zh-CN" sz="1600" smtClean="0">
                <a:latin typeface="微软雅黑" panose="020B0503020204020204" pitchFamily="34" charset="-122"/>
                <a:ea typeface="微软雅黑" panose="020B0503020204020204" pitchFamily="34" charset="-122"/>
              </a:rPr>
              <a:t>NEON assembly</a:t>
            </a:r>
          </a:p>
          <a:p>
            <a:pPr lvl="1"/>
            <a:r>
              <a:rPr lang="zh-CN" altLang="en-US" sz="1600" smtClean="0"/>
              <a:t>人工在</a:t>
            </a:r>
            <a:r>
              <a:rPr lang="en-US" altLang="zh-CN" sz="1600" smtClean="0"/>
              <a:t>c</a:t>
            </a:r>
            <a:r>
              <a:rPr lang="zh-CN" altLang="en-US" sz="1600" smtClean="0"/>
              <a:t>代码中嵌入</a:t>
            </a:r>
            <a:r>
              <a:rPr lang="en-US" altLang="zh-CN" sz="1600" smtClean="0"/>
              <a:t>NEON</a:t>
            </a:r>
            <a:r>
              <a:rPr lang="zh-CN" altLang="en-US" sz="1600" smtClean="0"/>
              <a:t>汇编代码，该部分汇编直接生成二进制代码</a:t>
            </a:r>
            <a:endParaRPr lang="en-US" altLang="zh-CN" sz="1600" smtClean="0"/>
          </a:p>
          <a:p>
            <a:pPr lvl="1"/>
            <a:r>
              <a:rPr lang="zh-CN" altLang="en-US" sz="1600"/>
              <a:t>代码格式</a:t>
            </a:r>
            <a:endParaRPr lang="en-US" altLang="zh-CN" sz="1600"/>
          </a:p>
          <a:p>
            <a:pPr lvl="1"/>
            <a:endParaRPr lang="en-US" altLang="zh-CN" sz="1600"/>
          </a:p>
          <a:p>
            <a:pPr lvl="1"/>
            <a:endParaRPr lang="en-US" altLang="zh-CN" sz="1600"/>
          </a:p>
          <a:p>
            <a:pPr lvl="1"/>
            <a:endParaRPr lang="en-US" altLang="zh-CN" sz="1600"/>
          </a:p>
          <a:p>
            <a:pPr lvl="1"/>
            <a:endParaRPr lang="en-US" altLang="zh-CN" sz="1600"/>
          </a:p>
          <a:p>
            <a:pPr lvl="1"/>
            <a:endParaRPr lang="en-US" altLang="zh-CN" sz="1600"/>
          </a:p>
        </p:txBody>
      </p:sp>
      <p:pic>
        <p:nvPicPr>
          <p:cNvPr id="6" name="图片 5"/>
          <p:cNvPicPr>
            <a:picLocks noChangeAspect="1"/>
          </p:cNvPicPr>
          <p:nvPr/>
        </p:nvPicPr>
        <p:blipFill>
          <a:blip r:embed="rId3"/>
          <a:stretch>
            <a:fillRect/>
          </a:stretch>
        </p:blipFill>
        <p:spPr>
          <a:xfrm>
            <a:off x="2555803" y="1643315"/>
            <a:ext cx="3282500" cy="1036005"/>
          </a:xfrm>
          <a:prstGeom prst="rect">
            <a:avLst/>
          </a:prstGeom>
        </p:spPr>
      </p:pic>
      <p:sp>
        <p:nvSpPr>
          <p:cNvPr id="8" name="文本框 7"/>
          <p:cNvSpPr txBox="1"/>
          <p:nvPr/>
        </p:nvSpPr>
        <p:spPr>
          <a:xfrm>
            <a:off x="457200" y="2904067"/>
            <a:ext cx="4614333" cy="1785874"/>
          </a:xfrm>
          <a:prstGeom prst="rect">
            <a:avLst/>
          </a:prstGeom>
          <a:noFill/>
        </p:spPr>
        <p:txBody>
          <a:bodyPr wrap="square" rtlCol="0">
            <a:spAutoFit/>
          </a:bodyPr>
          <a:lstStyle/>
          <a:p>
            <a:pPr marL="285750" indent="-285750">
              <a:buFont typeface="Arial" panose="020B0604020202020204" pitchFamily="34" charset="0"/>
              <a:buChar char="•"/>
            </a:pPr>
            <a:r>
              <a:rPr lang="en-US" altLang="zh-CN" sz="1200">
                <a:latin typeface="微软雅黑" panose="020B0503020204020204" pitchFamily="34" charset="-122"/>
                <a:ea typeface="微软雅黑" panose="020B0503020204020204" pitchFamily="34" charset="-122"/>
              </a:rPr>
              <a:t>asm-qualifiers</a:t>
            </a:r>
            <a:r>
              <a:rPr lang="zh-CN" altLang="en-US" sz="1200">
                <a:latin typeface="微软雅黑" panose="020B0503020204020204" pitchFamily="34" charset="-122"/>
                <a:ea typeface="微软雅黑" panose="020B0503020204020204" pitchFamily="34" charset="-122"/>
              </a:rPr>
              <a:t>：一般是用 </a:t>
            </a:r>
            <a:r>
              <a:rPr lang="en-US" altLang="zh-CN" sz="1200">
                <a:latin typeface="微软雅黑" panose="020B0503020204020204" pitchFamily="34" charset="-122"/>
                <a:ea typeface="微软雅黑" panose="020B0503020204020204" pitchFamily="34" charset="-122"/>
              </a:rPr>
              <a:t>volatile </a:t>
            </a:r>
            <a:r>
              <a:rPr lang="zh-CN" altLang="en-US" sz="1200">
                <a:latin typeface="微软雅黑" panose="020B0503020204020204" pitchFamily="34" charset="-122"/>
                <a:ea typeface="微软雅黑" panose="020B0503020204020204" pitchFamily="34" charset="-122"/>
              </a:rPr>
              <a:t>修饰词</a:t>
            </a:r>
            <a:endParaRPr lang="en-US" altLang="zh-CN" sz="12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200">
                <a:latin typeface="微软雅黑" panose="020B0503020204020204" pitchFamily="34" charset="-122"/>
                <a:ea typeface="微软雅黑" panose="020B0503020204020204" pitchFamily="34" charset="-122"/>
              </a:rPr>
              <a:t>AssemblerTemplate</a:t>
            </a:r>
            <a:r>
              <a:rPr lang="zh-CN" altLang="en-US" sz="1200">
                <a:latin typeface="微软雅黑" panose="020B0503020204020204" pitchFamily="34" charset="-122"/>
                <a:ea typeface="微软雅黑" panose="020B0503020204020204" pitchFamily="34" charset="-122"/>
              </a:rPr>
              <a:t>：实现的汇编代码部分</a:t>
            </a:r>
          </a:p>
          <a:p>
            <a:pPr marL="285750" indent="-285750">
              <a:buFont typeface="Arial" panose="020B0604020202020204" pitchFamily="34" charset="0"/>
              <a:buChar char="•"/>
            </a:pPr>
            <a:r>
              <a:rPr lang="en-US" altLang="zh-CN" sz="1200">
                <a:latin typeface="微软雅黑" panose="020B0503020204020204" pitchFamily="34" charset="-122"/>
                <a:ea typeface="微软雅黑" panose="020B0503020204020204" pitchFamily="34" charset="-122"/>
              </a:rPr>
              <a:t>OutputOperands</a:t>
            </a:r>
            <a:r>
              <a:rPr lang="zh-CN" altLang="en-US" sz="1200">
                <a:latin typeface="微软雅黑" panose="020B0503020204020204" pitchFamily="34" charset="-122"/>
                <a:ea typeface="微软雅黑" panose="020B0503020204020204" pitchFamily="34" charset="-122"/>
              </a:rPr>
              <a:t>：代表在内联汇编中会被修改的变量列表，变量之间用逗号隔开</a:t>
            </a:r>
          </a:p>
          <a:p>
            <a:pPr marL="285750" indent="-285750">
              <a:buFont typeface="Arial" panose="020B0604020202020204" pitchFamily="34" charset="0"/>
              <a:buChar char="•"/>
            </a:pPr>
            <a:r>
              <a:rPr lang="en-US" altLang="zh-CN" sz="1200">
                <a:latin typeface="微软雅黑" panose="020B0503020204020204" pitchFamily="34" charset="-122"/>
                <a:ea typeface="微软雅黑" panose="020B0503020204020204" pitchFamily="34" charset="-122"/>
              </a:rPr>
              <a:t>InputOperands</a:t>
            </a:r>
            <a:r>
              <a:rPr lang="zh-CN" altLang="en-US" sz="1200">
                <a:latin typeface="微软雅黑" panose="020B0503020204020204" pitchFamily="34" charset="-122"/>
                <a:ea typeface="微软雅黑" panose="020B0503020204020204" pitchFamily="34" charset="-122"/>
              </a:rPr>
              <a:t> </a:t>
            </a:r>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代表在内联汇编中用到的所有变量列表（包含会被修改和无须修改的），变量之间仍用逗号隔开</a:t>
            </a:r>
          </a:p>
          <a:p>
            <a:pPr marL="285750" indent="-285750">
              <a:buFont typeface="Arial" panose="020B0604020202020204" pitchFamily="34" charset="0"/>
              <a:buChar char="•"/>
            </a:pPr>
            <a:r>
              <a:rPr lang="en-US" altLang="zh-CN" sz="1200">
                <a:latin typeface="微软雅黑" panose="020B0503020204020204" pitchFamily="34" charset="-122"/>
                <a:ea typeface="微软雅黑" panose="020B0503020204020204" pitchFamily="34" charset="-122"/>
              </a:rPr>
              <a:t>Clobbers</a:t>
            </a:r>
            <a:r>
              <a:rPr lang="zh-CN" altLang="en-US" sz="1200">
                <a:latin typeface="微软雅黑" panose="020B0503020204020204" pitchFamily="34" charset="-122"/>
                <a:ea typeface="微软雅黑" panose="020B0503020204020204" pitchFamily="34" charset="-122"/>
              </a:rPr>
              <a:t>：一般以</a:t>
            </a:r>
            <a:r>
              <a:rPr lang="en-US" altLang="zh-CN" sz="1200">
                <a:latin typeface="微软雅黑" panose="020B0503020204020204" pitchFamily="34" charset="-122"/>
                <a:ea typeface="微软雅黑" panose="020B0503020204020204" pitchFamily="34" charset="-122"/>
              </a:rPr>
              <a:t>"cc", "memory"</a:t>
            </a:r>
            <a:r>
              <a:rPr lang="zh-CN" altLang="en-US" sz="1200">
                <a:latin typeface="微软雅黑" panose="020B0503020204020204" pitchFamily="34" charset="-122"/>
                <a:ea typeface="微软雅黑" panose="020B0503020204020204" pitchFamily="34" charset="-122"/>
              </a:rPr>
              <a:t>开头，然后接着填内联汇编中用到的通用寄存器和</a:t>
            </a:r>
            <a:r>
              <a:rPr lang="en-US" altLang="zh-CN" sz="1200">
                <a:latin typeface="微软雅黑" panose="020B0503020204020204" pitchFamily="34" charset="-122"/>
                <a:ea typeface="微软雅黑" panose="020B0503020204020204" pitchFamily="34" charset="-122"/>
              </a:rPr>
              <a:t>simd</a:t>
            </a:r>
            <a:r>
              <a:rPr lang="zh-CN" altLang="en-US" sz="1200">
                <a:latin typeface="微软雅黑" panose="020B0503020204020204" pitchFamily="34" charset="-122"/>
                <a:ea typeface="微软雅黑" panose="020B0503020204020204" pitchFamily="34" charset="-122"/>
              </a:rPr>
              <a:t>寄存器。</a:t>
            </a:r>
          </a:p>
          <a:p>
            <a:endParaRPr lang="zh-CN" altLang="en-US"/>
          </a:p>
        </p:txBody>
      </p:sp>
      <p:pic>
        <p:nvPicPr>
          <p:cNvPr id="9" name="图片 8"/>
          <p:cNvPicPr>
            <a:picLocks noChangeAspect="1"/>
          </p:cNvPicPr>
          <p:nvPr/>
        </p:nvPicPr>
        <p:blipFill>
          <a:blip r:embed="rId4"/>
          <a:stretch>
            <a:fillRect/>
          </a:stretch>
        </p:blipFill>
        <p:spPr>
          <a:xfrm>
            <a:off x="5367867" y="2963330"/>
            <a:ext cx="3570286" cy="2733165"/>
          </a:xfrm>
          <a:prstGeom prst="rect">
            <a:avLst/>
          </a:prstGeom>
          <a:ln w="12700">
            <a:solidFill>
              <a:srgbClr val="00B0F0"/>
            </a:solidFill>
          </a:ln>
        </p:spPr>
      </p:pic>
    </p:spTree>
    <p:extLst>
      <p:ext uri="{BB962C8B-B14F-4D97-AF65-F5344CB8AC3E}">
        <p14:creationId xmlns:p14="http://schemas.microsoft.com/office/powerpoint/2010/main" val="3300265217"/>
      </p:ext>
    </p:extLst>
  </p:cSld>
  <p:clrMapOvr>
    <a:masterClrMapping/>
  </p:clrMapOvr>
  <p:transition>
    <p:wipe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85780" y="1196976"/>
            <a:ext cx="8603197" cy="3578223"/>
          </a:xfrm>
          <a:prstGeom prst="rect">
            <a:avLst/>
          </a:prstGeom>
        </p:spPr>
      </p:pic>
      <p:sp>
        <p:nvSpPr>
          <p:cNvPr id="5" name="标题 1"/>
          <p:cNvSpPr>
            <a:spLocks noGrp="1"/>
          </p:cNvSpPr>
          <p:nvPr>
            <p:ph type="title"/>
          </p:nvPr>
        </p:nvSpPr>
        <p:spPr>
          <a:xfrm>
            <a:off x="457200" y="178575"/>
            <a:ext cx="5186370" cy="570000"/>
          </a:xfrm>
        </p:spPr>
        <p:txBody>
          <a:bodyPr/>
          <a:lstStyle/>
          <a:p>
            <a:r>
              <a:rPr lang="en-US" altLang="zh-CN" smtClean="0"/>
              <a:t>NEON</a:t>
            </a:r>
            <a:endParaRPr lang="zh-CN" altLang="en-US"/>
          </a:p>
        </p:txBody>
      </p:sp>
    </p:spTree>
    <p:extLst>
      <p:ext uri="{BB962C8B-B14F-4D97-AF65-F5344CB8AC3E}">
        <p14:creationId xmlns:p14="http://schemas.microsoft.com/office/powerpoint/2010/main" val="3534880336"/>
      </p:ext>
    </p:extLst>
  </p:cSld>
  <p:clrMapOvr>
    <a:masterClrMapping/>
  </p:clrMapOvr>
  <p:transition>
    <p:wipe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2600" y="2357689"/>
            <a:ext cx="8229600" cy="885045"/>
          </a:xfrm>
        </p:spPr>
        <p:txBody>
          <a:bodyPr/>
          <a:lstStyle/>
          <a:p>
            <a:pPr marL="0" indent="0" algn="ctr">
              <a:buNone/>
            </a:pPr>
            <a:r>
              <a:rPr lang="zh-CN" altLang="en-US" sz="4800" smtClean="0"/>
              <a:t>感谢聆听</a:t>
            </a:r>
            <a:endParaRPr lang="zh-CN" altLang="en-US" sz="4800"/>
          </a:p>
        </p:txBody>
      </p:sp>
    </p:spTree>
    <p:extLst>
      <p:ext uri="{BB962C8B-B14F-4D97-AF65-F5344CB8AC3E}">
        <p14:creationId xmlns:p14="http://schemas.microsoft.com/office/powerpoint/2010/main" val="3709028927"/>
      </p:ext>
    </p:extLst>
  </p:cSld>
  <p:clrMapOvr>
    <a:masterClrMapping/>
  </p:clrMapOvr>
  <p:transition>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833643"/>
            <a:ext cx="2395207" cy="369332"/>
          </a:xfrm>
          <a:prstGeom prst="rect">
            <a:avLst/>
          </a:prstGeom>
        </p:spPr>
        <p:txBody>
          <a:bodyPr wrap="none">
            <a:spAutoFit/>
          </a:bodyPr>
          <a:lstStyle/>
          <a:p>
            <a:r>
              <a:rPr lang="zh-CN" altLang="en-US" dirty="0"/>
              <a:t>文档密级：公司内部</a:t>
            </a:r>
            <a:r>
              <a:rPr lang="en-US" altLang="zh-CN" dirty="0"/>
              <a:t>A</a:t>
            </a:r>
            <a:endParaRPr lang="zh-CN" altLang="en-US" dirty="0"/>
          </a:p>
        </p:txBody>
      </p:sp>
      <p:sp>
        <p:nvSpPr>
          <p:cNvPr id="4" name="副标题 2"/>
          <p:cNvSpPr>
            <a:spLocks noGrp="1"/>
          </p:cNvSpPr>
          <p:nvPr>
            <p:ph type="subTitle" idx="1"/>
          </p:nvPr>
        </p:nvSpPr>
        <p:spPr>
          <a:xfrm>
            <a:off x="0" y="1619430"/>
            <a:ext cx="9144000" cy="2633393"/>
          </a:xfrm>
        </p:spPr>
        <p:txBody>
          <a:bodyPr/>
          <a:lstStyle/>
          <a:p>
            <a:pPr marL="342900" indent="-342900" algn="l">
              <a:buFont typeface="+mj-lt"/>
              <a:buAutoNum type="arabicPeriod"/>
            </a:pPr>
            <a:r>
              <a:rPr lang="zh-CN" altLang="en-US" sz="1800" smtClean="0"/>
              <a:t>基线问题定义</a:t>
            </a:r>
            <a:endParaRPr lang="en-US" altLang="zh-CN" sz="1800" smtClean="0"/>
          </a:p>
          <a:p>
            <a:pPr marL="342900" indent="-342900" algn="l">
              <a:buFont typeface="+mj-lt"/>
              <a:buAutoNum type="arabicPeriod"/>
            </a:pPr>
            <a:r>
              <a:rPr lang="zh-CN" altLang="en-US" sz="1800" smtClean="0"/>
              <a:t>算法级别优化</a:t>
            </a:r>
            <a:endParaRPr lang="en-US" altLang="zh-CN" sz="1800" smtClean="0"/>
          </a:p>
          <a:p>
            <a:pPr marL="685800" lvl="1" indent="-342900" algn="l">
              <a:buFont typeface="Arial" panose="020B0604020202020204" pitchFamily="34" charset="0"/>
              <a:buChar char="•"/>
            </a:pPr>
            <a:r>
              <a:rPr lang="zh-CN" altLang="en-US" sz="1800" smtClean="0"/>
              <a:t>行列分离</a:t>
            </a:r>
            <a:endParaRPr lang="en-US" altLang="zh-CN" sz="1800" smtClean="0"/>
          </a:p>
          <a:p>
            <a:pPr marL="685800" lvl="1" indent="-342900" algn="l">
              <a:buFont typeface="Arial" panose="020B0604020202020204" pitchFamily="34" charset="0"/>
              <a:buChar char="•"/>
            </a:pPr>
            <a:r>
              <a:rPr lang="zh-CN" altLang="en-US" sz="1800" smtClean="0"/>
              <a:t>减少</a:t>
            </a:r>
            <a:r>
              <a:rPr lang="en-US" altLang="zh-CN" sz="1800" smtClean="0"/>
              <a:t>cache miss</a:t>
            </a:r>
          </a:p>
          <a:p>
            <a:pPr marL="342900" indent="-342900" algn="l">
              <a:buFont typeface="+mj-lt"/>
              <a:buAutoNum type="arabicPeriod"/>
            </a:pPr>
            <a:r>
              <a:rPr lang="zh-CN" altLang="en-US" sz="1800" smtClean="0"/>
              <a:t>指令级别优化</a:t>
            </a:r>
            <a:endParaRPr lang="en-US" altLang="zh-CN" sz="1800" smtClean="0"/>
          </a:p>
          <a:p>
            <a:pPr marL="685800" lvl="1" indent="-342900" algn="l">
              <a:buFont typeface="Arial" panose="020B0604020202020204" pitchFamily="34" charset="0"/>
              <a:buChar char="•"/>
            </a:pPr>
            <a:r>
              <a:rPr lang="en-US" altLang="zh-CN" sz="1800" smtClean="0"/>
              <a:t>neon intrinsics</a:t>
            </a:r>
          </a:p>
          <a:p>
            <a:pPr marL="685800" lvl="1" indent="-342900" algn="l">
              <a:buFont typeface="Arial" panose="020B0604020202020204" pitchFamily="34" charset="0"/>
              <a:buChar char="•"/>
            </a:pPr>
            <a:r>
              <a:rPr lang="zh-CN" altLang="en-US" sz="1800" smtClean="0"/>
              <a:t>内联汇编</a:t>
            </a:r>
            <a:endParaRPr lang="en-US" altLang="zh-CN" sz="1800" smtClean="0"/>
          </a:p>
          <a:p>
            <a:pPr marL="685800" lvl="1" indent="-342900" algn="l">
              <a:buFont typeface="Arial" panose="020B0604020202020204" pitchFamily="34" charset="0"/>
              <a:buChar char="•"/>
            </a:pPr>
            <a:r>
              <a:rPr lang="zh-CN" altLang="en-US" sz="1800" smtClean="0"/>
              <a:t>双发射流水线</a:t>
            </a:r>
            <a:endParaRPr lang="en-US" altLang="zh-CN" sz="1800" smtClean="0"/>
          </a:p>
          <a:p>
            <a:pPr algn="l"/>
            <a:endParaRPr lang="en-US" altLang="zh-CN" sz="1800" smtClean="0"/>
          </a:p>
        </p:txBody>
      </p:sp>
    </p:spTree>
    <p:extLst>
      <p:ext uri="{BB962C8B-B14F-4D97-AF65-F5344CB8AC3E}">
        <p14:creationId xmlns:p14="http://schemas.microsoft.com/office/powerpoint/2010/main" val="2211679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基线问题定义</a:t>
            </a:r>
            <a:endParaRPr lang="zh-CN" altLang="en-US"/>
          </a:p>
        </p:txBody>
      </p:sp>
      <p:sp>
        <p:nvSpPr>
          <p:cNvPr id="3" name="内容占位符 2"/>
          <p:cNvSpPr>
            <a:spLocks noGrp="1"/>
          </p:cNvSpPr>
          <p:nvPr>
            <p:ph idx="1"/>
          </p:nvPr>
        </p:nvSpPr>
        <p:spPr/>
        <p:txBody>
          <a:bodyPr/>
          <a:lstStyle/>
          <a:p>
            <a:r>
              <a:rPr lang="zh-CN" altLang="en-US" smtClean="0"/>
              <a:t>盒子滤波</a:t>
            </a:r>
            <a:endParaRPr lang="en-US" altLang="zh-CN" smtClean="0"/>
          </a:p>
          <a:p>
            <a:pPr lvl="1"/>
            <a:r>
              <a:rPr lang="zh-CN" altLang="en-US" sz="1400"/>
              <a:t>应用</a:t>
            </a:r>
            <a:r>
              <a:rPr lang="zh-CN" altLang="en-US" sz="1400" smtClean="0"/>
              <a:t>：</a:t>
            </a:r>
            <a:r>
              <a:rPr lang="zh-CN" altLang="en-US" sz="1400"/>
              <a:t>使</a:t>
            </a:r>
            <a:r>
              <a:rPr lang="zh-CN" altLang="en-US" sz="1400" smtClean="0"/>
              <a:t>用于求</a:t>
            </a:r>
            <a:r>
              <a:rPr lang="zh-CN" altLang="en-US" sz="1400"/>
              <a:t>某个邻域内像素之和的</a:t>
            </a:r>
            <a:r>
              <a:rPr lang="zh-CN" altLang="en-US" sz="1400" smtClean="0"/>
              <a:t>场合，</a:t>
            </a:r>
            <a:r>
              <a:rPr lang="zh-CN" altLang="en-US" sz="1400"/>
              <a:t>比如：均值滤波、引导滤波、计算</a:t>
            </a:r>
            <a:r>
              <a:rPr lang="en-US" altLang="zh-CN" sz="1400"/>
              <a:t>Haar</a:t>
            </a:r>
            <a:r>
              <a:rPr lang="zh-CN" altLang="en-US" sz="1400"/>
              <a:t>特征等等</a:t>
            </a:r>
            <a:r>
              <a:rPr lang="zh-CN" altLang="en-US" sz="1400" smtClean="0"/>
              <a:t>。</a:t>
            </a:r>
            <a:endParaRPr lang="en-US" altLang="zh-CN" sz="1400" smtClean="0"/>
          </a:p>
          <a:p>
            <a:pPr lvl="1"/>
            <a:r>
              <a:rPr lang="zh-CN" altLang="en-US" sz="1400" smtClean="0"/>
              <a:t>优势：它</a:t>
            </a:r>
            <a:r>
              <a:rPr lang="zh-CN" altLang="en-US" sz="1400"/>
              <a:t>可以使复杂度为</a:t>
            </a:r>
            <a:r>
              <a:rPr lang="en-US" altLang="zh-CN" sz="1400" smtClean="0"/>
              <a:t>O(MNRR)</a:t>
            </a:r>
            <a:r>
              <a:rPr lang="zh-CN" altLang="en-US" sz="1400"/>
              <a:t>的</a:t>
            </a:r>
            <a:r>
              <a:rPr lang="zh-CN" altLang="en-US" sz="1400" smtClean="0"/>
              <a:t>求和运算</a:t>
            </a:r>
            <a:r>
              <a:rPr lang="zh-CN" altLang="en-US" sz="1400"/>
              <a:t>降低到</a:t>
            </a:r>
            <a:r>
              <a:rPr lang="en-US" altLang="zh-CN" sz="1400"/>
              <a:t>O(1)</a:t>
            </a:r>
            <a:r>
              <a:rPr lang="zh-CN" altLang="en-US" sz="1400"/>
              <a:t>或近似于</a:t>
            </a:r>
            <a:r>
              <a:rPr lang="en-US" altLang="zh-CN" sz="1400"/>
              <a:t>O(1)</a:t>
            </a:r>
            <a:r>
              <a:rPr lang="zh-CN" altLang="en-US" sz="1400"/>
              <a:t>的复杂度</a:t>
            </a:r>
          </a:p>
        </p:txBody>
      </p:sp>
      <p:grpSp>
        <p:nvGrpSpPr>
          <p:cNvPr id="14" name="组合 13"/>
          <p:cNvGrpSpPr/>
          <p:nvPr/>
        </p:nvGrpSpPr>
        <p:grpSpPr>
          <a:xfrm>
            <a:off x="457200" y="2000054"/>
            <a:ext cx="8460220" cy="2191143"/>
            <a:chOff x="341890" y="1818457"/>
            <a:chExt cx="8460220" cy="2191143"/>
          </a:xfrm>
        </p:grpSpPr>
        <p:pic>
          <p:nvPicPr>
            <p:cNvPr id="6" name="图片 5"/>
            <p:cNvPicPr>
              <a:picLocks noChangeAspect="1"/>
            </p:cNvPicPr>
            <p:nvPr/>
          </p:nvPicPr>
          <p:blipFill rotWithShape="1">
            <a:blip r:embed="rId2"/>
            <a:srcRect l="18434"/>
            <a:stretch/>
          </p:blipFill>
          <p:spPr>
            <a:xfrm>
              <a:off x="3668675" y="2550913"/>
              <a:ext cx="1687217" cy="1012265"/>
            </a:xfrm>
            <a:prstGeom prst="rect">
              <a:avLst/>
            </a:prstGeom>
          </p:spPr>
        </p:pic>
        <p:pic>
          <p:nvPicPr>
            <p:cNvPr id="8" name="图片 7"/>
            <p:cNvPicPr>
              <a:picLocks noChangeAspect="1"/>
            </p:cNvPicPr>
            <p:nvPr/>
          </p:nvPicPr>
          <p:blipFill>
            <a:blip r:embed="rId3"/>
            <a:stretch>
              <a:fillRect/>
            </a:stretch>
          </p:blipFill>
          <p:spPr>
            <a:xfrm>
              <a:off x="3013899" y="3527727"/>
              <a:ext cx="3245374" cy="464902"/>
            </a:xfrm>
            <a:prstGeom prst="rect">
              <a:avLst/>
            </a:prstGeom>
          </p:spPr>
        </p:pic>
        <p:pic>
          <p:nvPicPr>
            <p:cNvPr id="9" name="图片 8"/>
            <p:cNvPicPr>
              <a:picLocks noChangeAspect="1"/>
            </p:cNvPicPr>
            <p:nvPr/>
          </p:nvPicPr>
          <p:blipFill>
            <a:blip r:embed="rId4"/>
            <a:stretch>
              <a:fillRect/>
            </a:stretch>
          </p:blipFill>
          <p:spPr>
            <a:xfrm>
              <a:off x="341890" y="1818457"/>
              <a:ext cx="2493034" cy="2191143"/>
            </a:xfrm>
            <a:prstGeom prst="rect">
              <a:avLst/>
            </a:prstGeom>
          </p:spPr>
        </p:pic>
        <p:pic>
          <p:nvPicPr>
            <p:cNvPr id="10" name="图片 9"/>
            <p:cNvPicPr>
              <a:picLocks noChangeAspect="1"/>
            </p:cNvPicPr>
            <p:nvPr/>
          </p:nvPicPr>
          <p:blipFill>
            <a:blip r:embed="rId5"/>
            <a:stretch>
              <a:fillRect/>
            </a:stretch>
          </p:blipFill>
          <p:spPr>
            <a:xfrm>
              <a:off x="6374583" y="1818457"/>
              <a:ext cx="2427527" cy="2191048"/>
            </a:xfrm>
            <a:prstGeom prst="rect">
              <a:avLst/>
            </a:prstGeom>
          </p:spPr>
        </p:pic>
        <p:sp>
          <p:nvSpPr>
            <p:cNvPr id="12" name="文本框 11"/>
            <p:cNvSpPr txBox="1"/>
            <p:nvPr/>
          </p:nvSpPr>
          <p:spPr>
            <a:xfrm>
              <a:off x="3179127" y="2803238"/>
              <a:ext cx="276045" cy="584775"/>
            </a:xfrm>
            <a:prstGeom prst="rect">
              <a:avLst/>
            </a:prstGeom>
            <a:noFill/>
          </p:spPr>
          <p:txBody>
            <a:bodyPr wrap="square" rtlCol="0">
              <a:spAutoFit/>
            </a:bodyPr>
            <a:lstStyle/>
            <a:p>
              <a:pPr algn="ctr"/>
              <a:r>
                <a:rPr lang="en-US" altLang="zh-CN" sz="3200" smtClean="0"/>
                <a:t>*</a:t>
              </a:r>
              <a:endParaRPr lang="zh-CN" altLang="en-US" sz="3200"/>
            </a:p>
          </p:txBody>
        </p:sp>
        <p:sp>
          <p:nvSpPr>
            <p:cNvPr id="13" name="文本框 12"/>
            <p:cNvSpPr txBox="1"/>
            <p:nvPr/>
          </p:nvSpPr>
          <p:spPr>
            <a:xfrm>
              <a:off x="5754334" y="2698155"/>
              <a:ext cx="276045" cy="584775"/>
            </a:xfrm>
            <a:prstGeom prst="rect">
              <a:avLst/>
            </a:prstGeom>
            <a:noFill/>
          </p:spPr>
          <p:txBody>
            <a:bodyPr wrap="square" rtlCol="0">
              <a:spAutoFit/>
            </a:bodyPr>
            <a:lstStyle/>
            <a:p>
              <a:pPr algn="ctr"/>
              <a:r>
                <a:rPr lang="en-US" altLang="zh-CN" sz="3200" smtClean="0"/>
                <a:t>=</a:t>
              </a:r>
              <a:endParaRPr lang="zh-CN" altLang="en-US" sz="3200"/>
            </a:p>
          </p:txBody>
        </p:sp>
      </p:grpSp>
    </p:spTree>
    <p:extLst>
      <p:ext uri="{BB962C8B-B14F-4D97-AF65-F5344CB8AC3E}">
        <p14:creationId xmlns:p14="http://schemas.microsoft.com/office/powerpoint/2010/main" val="2126273691"/>
      </p:ext>
    </p:extLst>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基线</a:t>
            </a:r>
            <a:endParaRPr lang="zh-CN" altLang="en-US"/>
          </a:p>
        </p:txBody>
      </p:sp>
      <p:sp>
        <p:nvSpPr>
          <p:cNvPr id="248" name="内容占位符 2"/>
          <p:cNvSpPr>
            <a:spLocks noGrp="1"/>
          </p:cNvSpPr>
          <p:nvPr>
            <p:ph idx="1"/>
          </p:nvPr>
        </p:nvSpPr>
        <p:spPr>
          <a:xfrm>
            <a:off x="457200" y="892955"/>
            <a:ext cx="8229600" cy="4405343"/>
          </a:xfrm>
        </p:spPr>
        <p:txBody>
          <a:bodyPr/>
          <a:lstStyle/>
          <a:p>
            <a:r>
              <a:rPr lang="zh-CN" altLang="en-US"/>
              <a:t>图示</a:t>
            </a:r>
          </a:p>
        </p:txBody>
      </p:sp>
      <p:grpSp>
        <p:nvGrpSpPr>
          <p:cNvPr id="187" name="组合 186"/>
          <p:cNvGrpSpPr/>
          <p:nvPr/>
        </p:nvGrpSpPr>
        <p:grpSpPr>
          <a:xfrm>
            <a:off x="864523" y="1622411"/>
            <a:ext cx="2568633" cy="2946429"/>
            <a:chOff x="839585" y="1188719"/>
            <a:chExt cx="2568633" cy="2946429"/>
          </a:xfrm>
        </p:grpSpPr>
        <p:grpSp>
          <p:nvGrpSpPr>
            <p:cNvPr id="180" name="组合 179"/>
            <p:cNvGrpSpPr/>
            <p:nvPr/>
          </p:nvGrpSpPr>
          <p:grpSpPr>
            <a:xfrm>
              <a:off x="1088967" y="1388223"/>
              <a:ext cx="2177933" cy="2746925"/>
              <a:chOff x="1147156" y="1546165"/>
              <a:chExt cx="2177933" cy="2746925"/>
            </a:xfrm>
          </p:grpSpPr>
          <p:grpSp>
            <p:nvGrpSpPr>
              <p:cNvPr id="89" name="组合 88"/>
              <p:cNvGrpSpPr/>
              <p:nvPr/>
            </p:nvGrpSpPr>
            <p:grpSpPr>
              <a:xfrm>
                <a:off x="1147156" y="1546165"/>
                <a:ext cx="2177933" cy="191195"/>
                <a:chOff x="1147156" y="1546165"/>
                <a:chExt cx="2177933" cy="191195"/>
              </a:xfrm>
            </p:grpSpPr>
            <p:sp>
              <p:nvSpPr>
                <p:cNvPr id="4" name="椭圆 3"/>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0" name="组合 89"/>
              <p:cNvGrpSpPr/>
              <p:nvPr/>
            </p:nvGrpSpPr>
            <p:grpSpPr>
              <a:xfrm>
                <a:off x="1147156" y="1865631"/>
                <a:ext cx="2177933" cy="191195"/>
                <a:chOff x="1147156" y="1546165"/>
                <a:chExt cx="2177933" cy="191195"/>
              </a:xfrm>
            </p:grpSpPr>
            <p:sp>
              <p:nvSpPr>
                <p:cNvPr id="91" name="椭圆 90"/>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7156" y="2185097"/>
                <a:ext cx="2177933" cy="191195"/>
                <a:chOff x="1147156" y="1546165"/>
                <a:chExt cx="2177933" cy="191195"/>
              </a:xfrm>
            </p:grpSpPr>
            <p:sp>
              <p:nvSpPr>
                <p:cNvPr id="101" name="椭圆 100"/>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0" name="组合 109"/>
              <p:cNvGrpSpPr/>
              <p:nvPr/>
            </p:nvGrpSpPr>
            <p:grpSpPr>
              <a:xfrm>
                <a:off x="1147156" y="2504563"/>
                <a:ext cx="2177933" cy="191195"/>
                <a:chOff x="1147156" y="1546165"/>
                <a:chExt cx="2177933" cy="191195"/>
              </a:xfrm>
            </p:grpSpPr>
            <p:sp>
              <p:nvSpPr>
                <p:cNvPr id="111" name="椭圆 110"/>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0" name="组合 119"/>
              <p:cNvGrpSpPr/>
              <p:nvPr/>
            </p:nvGrpSpPr>
            <p:grpSpPr>
              <a:xfrm>
                <a:off x="1147156" y="2824029"/>
                <a:ext cx="2177933" cy="191195"/>
                <a:chOff x="1147156" y="1546165"/>
                <a:chExt cx="2177933" cy="191195"/>
              </a:xfrm>
            </p:grpSpPr>
            <p:sp>
              <p:nvSpPr>
                <p:cNvPr id="121" name="椭圆 120"/>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0" name="组合 129"/>
              <p:cNvGrpSpPr/>
              <p:nvPr/>
            </p:nvGrpSpPr>
            <p:grpSpPr>
              <a:xfrm>
                <a:off x="1147156" y="3143495"/>
                <a:ext cx="2177933" cy="191195"/>
                <a:chOff x="1147156" y="1546165"/>
                <a:chExt cx="2177933" cy="191195"/>
              </a:xfrm>
            </p:grpSpPr>
            <p:sp>
              <p:nvSpPr>
                <p:cNvPr id="131" name="椭圆 130"/>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0" name="组合 139"/>
              <p:cNvGrpSpPr/>
              <p:nvPr/>
            </p:nvGrpSpPr>
            <p:grpSpPr>
              <a:xfrm>
                <a:off x="1147156" y="3462961"/>
                <a:ext cx="2177933" cy="191195"/>
                <a:chOff x="1147156" y="1546165"/>
                <a:chExt cx="2177933" cy="191195"/>
              </a:xfrm>
            </p:grpSpPr>
            <p:sp>
              <p:nvSpPr>
                <p:cNvPr id="141" name="椭圆 140"/>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0" name="组合 149"/>
              <p:cNvGrpSpPr/>
              <p:nvPr/>
            </p:nvGrpSpPr>
            <p:grpSpPr>
              <a:xfrm>
                <a:off x="1147156" y="3782427"/>
                <a:ext cx="2177933" cy="191195"/>
                <a:chOff x="1147156" y="1546165"/>
                <a:chExt cx="2177933" cy="191195"/>
              </a:xfrm>
            </p:grpSpPr>
            <p:sp>
              <p:nvSpPr>
                <p:cNvPr id="151" name="椭圆 150"/>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0" name="组合 159"/>
              <p:cNvGrpSpPr/>
              <p:nvPr/>
            </p:nvGrpSpPr>
            <p:grpSpPr>
              <a:xfrm>
                <a:off x="1147156" y="4101895"/>
                <a:ext cx="2177933" cy="191195"/>
                <a:chOff x="1147156" y="1546165"/>
                <a:chExt cx="2177933" cy="191195"/>
              </a:xfrm>
            </p:grpSpPr>
            <p:sp>
              <p:nvSpPr>
                <p:cNvPr id="161" name="椭圆 160"/>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81" name="矩形 180"/>
            <p:cNvSpPr/>
            <p:nvPr/>
          </p:nvSpPr>
          <p:spPr>
            <a:xfrm>
              <a:off x="1014152" y="1305100"/>
              <a:ext cx="811530" cy="97143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3" name="直接箭头连接符 182"/>
            <p:cNvCxnSpPr/>
            <p:nvPr/>
          </p:nvCxnSpPr>
          <p:spPr>
            <a:xfrm>
              <a:off x="856211" y="1188720"/>
              <a:ext cx="2552007" cy="0"/>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p:nvPr/>
          </p:nvCxnSpPr>
          <p:spPr>
            <a:xfrm>
              <a:off x="839585" y="1188719"/>
              <a:ext cx="0" cy="2921488"/>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6" name="组合 245"/>
          <p:cNvGrpSpPr/>
          <p:nvPr/>
        </p:nvGrpSpPr>
        <p:grpSpPr>
          <a:xfrm>
            <a:off x="5656549" y="2219775"/>
            <a:ext cx="1722815" cy="1710129"/>
            <a:chOff x="5281964" y="1690486"/>
            <a:chExt cx="1722815" cy="1710129"/>
          </a:xfrm>
        </p:grpSpPr>
        <p:grpSp>
          <p:nvGrpSpPr>
            <p:cNvPr id="197" name="组合 196"/>
            <p:cNvGrpSpPr/>
            <p:nvPr/>
          </p:nvGrpSpPr>
          <p:grpSpPr>
            <a:xfrm>
              <a:off x="5281964" y="1690486"/>
              <a:ext cx="1722815" cy="191193"/>
              <a:chOff x="5281964" y="1690486"/>
              <a:chExt cx="1722815" cy="191193"/>
            </a:xfrm>
          </p:grpSpPr>
          <p:sp>
            <p:nvSpPr>
              <p:cNvPr id="190" name="椭圆 189"/>
              <p:cNvSpPr/>
              <p:nvPr/>
            </p:nvSpPr>
            <p:spPr>
              <a:xfrm>
                <a:off x="528196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553723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a:off x="579250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a:off x="604777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a:off x="630304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655831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6813586"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8" name="组合 197"/>
            <p:cNvGrpSpPr/>
            <p:nvPr/>
          </p:nvGrpSpPr>
          <p:grpSpPr>
            <a:xfrm>
              <a:off x="5281964" y="1943642"/>
              <a:ext cx="1722815" cy="191193"/>
              <a:chOff x="5281964" y="1690486"/>
              <a:chExt cx="1722815" cy="191193"/>
            </a:xfrm>
          </p:grpSpPr>
          <p:sp>
            <p:nvSpPr>
              <p:cNvPr id="199" name="椭圆 198"/>
              <p:cNvSpPr/>
              <p:nvPr/>
            </p:nvSpPr>
            <p:spPr>
              <a:xfrm>
                <a:off x="528196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553723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579250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604777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630304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655831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6813586"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6" name="组合 205"/>
            <p:cNvGrpSpPr/>
            <p:nvPr/>
          </p:nvGrpSpPr>
          <p:grpSpPr>
            <a:xfrm>
              <a:off x="5281964" y="2196798"/>
              <a:ext cx="1722815" cy="191193"/>
              <a:chOff x="5281964" y="1690486"/>
              <a:chExt cx="1722815" cy="191193"/>
            </a:xfrm>
          </p:grpSpPr>
          <p:sp>
            <p:nvSpPr>
              <p:cNvPr id="207" name="椭圆 206"/>
              <p:cNvSpPr/>
              <p:nvPr/>
            </p:nvSpPr>
            <p:spPr>
              <a:xfrm>
                <a:off x="528196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553723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579250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604777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630304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655831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6813586"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4" name="组合 213"/>
            <p:cNvGrpSpPr/>
            <p:nvPr/>
          </p:nvGrpSpPr>
          <p:grpSpPr>
            <a:xfrm>
              <a:off x="5281964" y="2449954"/>
              <a:ext cx="1722815" cy="191193"/>
              <a:chOff x="5281964" y="1690486"/>
              <a:chExt cx="1722815" cy="191193"/>
            </a:xfrm>
          </p:grpSpPr>
          <p:sp>
            <p:nvSpPr>
              <p:cNvPr id="215" name="椭圆 214"/>
              <p:cNvSpPr/>
              <p:nvPr/>
            </p:nvSpPr>
            <p:spPr>
              <a:xfrm>
                <a:off x="528196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553723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579250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a:off x="604777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a:off x="630304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a:off x="655831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a:off x="6813586"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2" name="组合 221"/>
            <p:cNvGrpSpPr/>
            <p:nvPr/>
          </p:nvGrpSpPr>
          <p:grpSpPr>
            <a:xfrm>
              <a:off x="5281964" y="2703110"/>
              <a:ext cx="1722815" cy="191193"/>
              <a:chOff x="5281964" y="1690486"/>
              <a:chExt cx="1722815" cy="191193"/>
            </a:xfrm>
          </p:grpSpPr>
          <p:sp>
            <p:nvSpPr>
              <p:cNvPr id="223" name="椭圆 222"/>
              <p:cNvSpPr/>
              <p:nvPr/>
            </p:nvSpPr>
            <p:spPr>
              <a:xfrm>
                <a:off x="528196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553723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579250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604777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630304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655831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a:off x="6813586"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0" name="组合 229"/>
            <p:cNvGrpSpPr/>
            <p:nvPr/>
          </p:nvGrpSpPr>
          <p:grpSpPr>
            <a:xfrm>
              <a:off x="5281964" y="2956266"/>
              <a:ext cx="1722815" cy="191193"/>
              <a:chOff x="5281964" y="1690486"/>
              <a:chExt cx="1722815" cy="191193"/>
            </a:xfrm>
          </p:grpSpPr>
          <p:sp>
            <p:nvSpPr>
              <p:cNvPr id="231" name="椭圆 230"/>
              <p:cNvSpPr/>
              <p:nvPr/>
            </p:nvSpPr>
            <p:spPr>
              <a:xfrm>
                <a:off x="528196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553723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579250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604777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p:nvPr/>
            </p:nvSpPr>
            <p:spPr>
              <a:xfrm>
                <a:off x="630304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a:off x="655831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6813586"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8" name="组合 237"/>
            <p:cNvGrpSpPr/>
            <p:nvPr/>
          </p:nvGrpSpPr>
          <p:grpSpPr>
            <a:xfrm>
              <a:off x="5281964" y="3209422"/>
              <a:ext cx="1722815" cy="191193"/>
              <a:chOff x="5281964" y="1690486"/>
              <a:chExt cx="1722815" cy="191193"/>
            </a:xfrm>
          </p:grpSpPr>
          <p:sp>
            <p:nvSpPr>
              <p:cNvPr id="239" name="椭圆 238"/>
              <p:cNvSpPr/>
              <p:nvPr/>
            </p:nvSpPr>
            <p:spPr>
              <a:xfrm>
                <a:off x="528196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553723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579250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604777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630304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a:off x="655831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p:cNvSpPr/>
              <p:nvPr/>
            </p:nvSpPr>
            <p:spPr>
              <a:xfrm>
                <a:off x="6813586"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47" name="图片 246"/>
          <p:cNvPicPr>
            <a:picLocks noChangeAspect="1"/>
          </p:cNvPicPr>
          <p:nvPr/>
        </p:nvPicPr>
        <p:blipFill>
          <a:blip r:embed="rId2"/>
          <a:stretch>
            <a:fillRect/>
          </a:stretch>
        </p:blipFill>
        <p:spPr>
          <a:xfrm>
            <a:off x="4844412" y="4074655"/>
            <a:ext cx="3857625" cy="361950"/>
          </a:xfrm>
          <a:prstGeom prst="rect">
            <a:avLst/>
          </a:prstGeom>
        </p:spPr>
      </p:pic>
      <p:cxnSp>
        <p:nvCxnSpPr>
          <p:cNvPr id="251" name="直接箭头连接符 250"/>
          <p:cNvCxnSpPr/>
          <p:nvPr/>
        </p:nvCxnSpPr>
        <p:spPr>
          <a:xfrm>
            <a:off x="3973482" y="3099779"/>
            <a:ext cx="123028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2" name="文本框 251"/>
          <p:cNvSpPr txBox="1"/>
          <p:nvPr/>
        </p:nvSpPr>
        <p:spPr>
          <a:xfrm>
            <a:off x="4014528" y="2502644"/>
            <a:ext cx="1105591" cy="524759"/>
          </a:xfrm>
          <a:prstGeom prst="rect">
            <a:avLst/>
          </a:prstGeom>
          <a:noFill/>
        </p:spPr>
        <p:txBody>
          <a:bodyPr wrap="square" rtlCol="0">
            <a:spAutoFit/>
          </a:bodyPr>
          <a:lstStyle/>
          <a:p>
            <a:r>
              <a:rPr lang="zh-CN" altLang="en-US" smtClean="0"/>
              <a:t>延</a:t>
            </a:r>
            <a:r>
              <a:rPr lang="en-US" altLang="zh-CN" smtClean="0"/>
              <a:t>x</a:t>
            </a:r>
            <a:r>
              <a:rPr lang="zh-CN" altLang="en-US" smtClean="0"/>
              <a:t>、</a:t>
            </a:r>
            <a:r>
              <a:rPr lang="en-US" altLang="zh-CN" smtClean="0"/>
              <a:t>y</a:t>
            </a:r>
            <a:r>
              <a:rPr lang="zh-CN" altLang="en-US" smtClean="0"/>
              <a:t>方向循环求和</a:t>
            </a:r>
            <a:endParaRPr lang="zh-CN" altLang="en-US"/>
          </a:p>
        </p:txBody>
      </p:sp>
      <p:sp>
        <p:nvSpPr>
          <p:cNvPr id="253" name="文本框 252"/>
          <p:cNvSpPr txBox="1"/>
          <p:nvPr/>
        </p:nvSpPr>
        <p:spPr>
          <a:xfrm>
            <a:off x="3658810" y="3156425"/>
            <a:ext cx="1711383" cy="740972"/>
          </a:xfrm>
          <a:prstGeom prst="rect">
            <a:avLst/>
          </a:prstGeom>
          <a:noFill/>
        </p:spPr>
        <p:txBody>
          <a:bodyPr wrap="square" rtlCol="0">
            <a:spAutoFit/>
          </a:bodyPr>
          <a:lstStyle/>
          <a:p>
            <a:r>
              <a:rPr lang="zh-CN" altLang="en-US" smtClean="0"/>
              <a:t>每一次</a:t>
            </a:r>
            <a:r>
              <a:rPr lang="zh-CN" altLang="en-US" smtClean="0"/>
              <a:t>求和（</a:t>
            </a:r>
            <a:r>
              <a:rPr lang="en-US" altLang="zh-CN" smtClean="0"/>
              <a:t>R-1</a:t>
            </a:r>
            <a:r>
              <a:rPr lang="zh-CN" altLang="en-US" smtClean="0"/>
              <a:t>）*（</a:t>
            </a:r>
            <a:r>
              <a:rPr lang="en-US" altLang="zh-CN"/>
              <a:t> R-1 </a:t>
            </a:r>
            <a:r>
              <a:rPr lang="zh-CN" altLang="en-US" smtClean="0"/>
              <a:t>）个</a:t>
            </a:r>
            <a:r>
              <a:rPr lang="zh-CN" altLang="en-US" smtClean="0"/>
              <a:t>加法，</a:t>
            </a:r>
            <a:endParaRPr lang="en-US" altLang="zh-CN" smtClean="0"/>
          </a:p>
          <a:p>
            <a:r>
              <a:rPr lang="en-US" altLang="zh-CN"/>
              <a:t>R=(radius*2+1)</a:t>
            </a:r>
            <a:endParaRPr lang="zh-CN" altLang="en-US"/>
          </a:p>
        </p:txBody>
      </p:sp>
    </p:spTree>
    <p:extLst>
      <p:ext uri="{BB962C8B-B14F-4D97-AF65-F5344CB8AC3E}">
        <p14:creationId xmlns:p14="http://schemas.microsoft.com/office/powerpoint/2010/main" val="3025470409"/>
      </p:ext>
    </p:extLst>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基线</a:t>
            </a:r>
          </a:p>
        </p:txBody>
      </p:sp>
      <p:sp>
        <p:nvSpPr>
          <p:cNvPr id="3" name="内容占位符 2"/>
          <p:cNvSpPr>
            <a:spLocks noGrp="1"/>
          </p:cNvSpPr>
          <p:nvPr>
            <p:ph idx="1"/>
          </p:nvPr>
        </p:nvSpPr>
        <p:spPr/>
        <p:txBody>
          <a:bodyPr/>
          <a:lstStyle/>
          <a:p>
            <a:r>
              <a:rPr lang="zh-CN" altLang="en-US" smtClean="0"/>
              <a:t>基线代码</a:t>
            </a:r>
            <a:endParaRPr lang="zh-CN" altLang="en-US"/>
          </a:p>
        </p:txBody>
      </p:sp>
      <p:pic>
        <p:nvPicPr>
          <p:cNvPr id="4" name="图片 3"/>
          <p:cNvPicPr>
            <a:picLocks noChangeAspect="1"/>
          </p:cNvPicPr>
          <p:nvPr/>
        </p:nvPicPr>
        <p:blipFill>
          <a:blip r:embed="rId2"/>
          <a:stretch>
            <a:fillRect/>
          </a:stretch>
        </p:blipFill>
        <p:spPr>
          <a:xfrm>
            <a:off x="2232759" y="1092748"/>
            <a:ext cx="4932813" cy="3469821"/>
          </a:xfrm>
          <a:prstGeom prst="rect">
            <a:avLst/>
          </a:prstGeom>
        </p:spPr>
      </p:pic>
      <p:pic>
        <p:nvPicPr>
          <p:cNvPr id="5" name="图片 4"/>
          <p:cNvPicPr>
            <a:picLocks noChangeAspect="1"/>
          </p:cNvPicPr>
          <p:nvPr/>
        </p:nvPicPr>
        <p:blipFill>
          <a:blip r:embed="rId3"/>
          <a:stretch>
            <a:fillRect/>
          </a:stretch>
        </p:blipFill>
        <p:spPr>
          <a:xfrm>
            <a:off x="1300207" y="4723673"/>
            <a:ext cx="6543585" cy="808375"/>
          </a:xfrm>
          <a:prstGeom prst="rect">
            <a:avLst/>
          </a:prstGeom>
        </p:spPr>
      </p:pic>
      <p:sp>
        <p:nvSpPr>
          <p:cNvPr id="8" name="矩形 7"/>
          <p:cNvSpPr/>
          <p:nvPr/>
        </p:nvSpPr>
        <p:spPr>
          <a:xfrm>
            <a:off x="2419004" y="1280160"/>
            <a:ext cx="2280161" cy="365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51018" y="3095626"/>
            <a:ext cx="2601884" cy="3209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478087" y="2062227"/>
            <a:ext cx="1463040" cy="308546"/>
          </a:xfrm>
          <a:prstGeom prst="rect">
            <a:avLst/>
          </a:prstGeom>
          <a:noFill/>
        </p:spPr>
        <p:txBody>
          <a:bodyPr wrap="square" rtlCol="0">
            <a:spAutoFit/>
          </a:bodyPr>
          <a:lstStyle/>
          <a:p>
            <a:r>
              <a:rPr lang="en-US" altLang="zh-CN" smtClean="0">
                <a:solidFill>
                  <a:schemeClr val="bg1"/>
                </a:solidFill>
              </a:rPr>
              <a:t>4</a:t>
            </a:r>
            <a:r>
              <a:rPr lang="zh-CN" altLang="en-US" smtClean="0">
                <a:solidFill>
                  <a:schemeClr val="bg1"/>
                </a:solidFill>
              </a:rPr>
              <a:t>层</a:t>
            </a:r>
            <a:r>
              <a:rPr lang="en-US" altLang="zh-CN" smtClean="0">
                <a:solidFill>
                  <a:schemeClr val="bg1"/>
                </a:solidFill>
              </a:rPr>
              <a:t>for</a:t>
            </a:r>
            <a:r>
              <a:rPr lang="zh-CN" altLang="en-US" smtClean="0">
                <a:solidFill>
                  <a:schemeClr val="bg1"/>
                </a:solidFill>
              </a:rPr>
              <a:t>循环嵌套</a:t>
            </a:r>
            <a:endParaRPr lang="zh-CN" altLang="en-US">
              <a:solidFill>
                <a:schemeClr val="bg1"/>
              </a:solidFill>
            </a:endParaRPr>
          </a:p>
        </p:txBody>
      </p:sp>
    </p:spTree>
    <p:extLst>
      <p:ext uri="{BB962C8B-B14F-4D97-AF65-F5344CB8AC3E}">
        <p14:creationId xmlns:p14="http://schemas.microsoft.com/office/powerpoint/2010/main" val="2780948339"/>
      </p:ext>
    </p:extLst>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行列分离</a:t>
            </a:r>
            <a:endParaRPr lang="zh-CN" altLang="en-US"/>
          </a:p>
        </p:txBody>
      </p:sp>
      <p:sp>
        <p:nvSpPr>
          <p:cNvPr id="3" name="内容占位符 2"/>
          <p:cNvSpPr>
            <a:spLocks noGrp="1"/>
          </p:cNvSpPr>
          <p:nvPr>
            <p:ph idx="1"/>
          </p:nvPr>
        </p:nvSpPr>
        <p:spPr/>
        <p:txBody>
          <a:bodyPr/>
          <a:lstStyle/>
          <a:p>
            <a:r>
              <a:rPr lang="zh-CN" altLang="en-US" smtClean="0"/>
              <a:t>行列分离代码（减少重复运算，空间换时间）</a:t>
            </a:r>
            <a:endParaRPr lang="zh-CN" altLang="en-US"/>
          </a:p>
        </p:txBody>
      </p:sp>
      <p:grpSp>
        <p:nvGrpSpPr>
          <p:cNvPr id="5" name="组合 4"/>
          <p:cNvGrpSpPr/>
          <p:nvPr/>
        </p:nvGrpSpPr>
        <p:grpSpPr>
          <a:xfrm>
            <a:off x="107377" y="1592023"/>
            <a:ext cx="2202872" cy="2789915"/>
            <a:chOff x="1088966" y="1778925"/>
            <a:chExt cx="2202872" cy="2789915"/>
          </a:xfrm>
        </p:grpSpPr>
        <p:grpSp>
          <p:nvGrpSpPr>
            <p:cNvPr id="13" name="组合 12"/>
            <p:cNvGrpSpPr/>
            <p:nvPr/>
          </p:nvGrpSpPr>
          <p:grpSpPr>
            <a:xfrm>
              <a:off x="1113905" y="1821915"/>
              <a:ext cx="2177933" cy="2746925"/>
              <a:chOff x="1147156" y="1546165"/>
              <a:chExt cx="2177933" cy="2746925"/>
            </a:xfrm>
          </p:grpSpPr>
          <p:grpSp>
            <p:nvGrpSpPr>
              <p:cNvPr id="17" name="组合 16"/>
              <p:cNvGrpSpPr/>
              <p:nvPr/>
            </p:nvGrpSpPr>
            <p:grpSpPr>
              <a:xfrm>
                <a:off x="1147156" y="1546165"/>
                <a:ext cx="2177933" cy="191195"/>
                <a:chOff x="1147156" y="1546165"/>
                <a:chExt cx="2177933" cy="191195"/>
              </a:xfrm>
            </p:grpSpPr>
            <p:sp>
              <p:nvSpPr>
                <p:cNvPr id="98" name="椭圆 97"/>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147156" y="1865631"/>
                <a:ext cx="2177933" cy="191195"/>
                <a:chOff x="1147156" y="1546165"/>
                <a:chExt cx="2177933" cy="191195"/>
              </a:xfrm>
            </p:grpSpPr>
            <p:sp>
              <p:nvSpPr>
                <p:cNvPr id="89" name="椭圆 88"/>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147156" y="2185097"/>
                <a:ext cx="2177933" cy="191195"/>
                <a:chOff x="1147156" y="1546165"/>
                <a:chExt cx="2177933" cy="191195"/>
              </a:xfrm>
            </p:grpSpPr>
            <p:sp>
              <p:nvSpPr>
                <p:cNvPr id="80" name="椭圆 79"/>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147156" y="2504563"/>
                <a:ext cx="2177933" cy="191195"/>
                <a:chOff x="1147156" y="1546165"/>
                <a:chExt cx="2177933" cy="191195"/>
              </a:xfrm>
            </p:grpSpPr>
            <p:sp>
              <p:nvSpPr>
                <p:cNvPr id="71" name="椭圆 70"/>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1147156" y="2824029"/>
                <a:ext cx="2177933" cy="191195"/>
                <a:chOff x="1147156" y="1546165"/>
                <a:chExt cx="2177933" cy="191195"/>
              </a:xfrm>
            </p:grpSpPr>
            <p:sp>
              <p:nvSpPr>
                <p:cNvPr id="62" name="椭圆 61"/>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1147156" y="3143495"/>
                <a:ext cx="2177933" cy="191195"/>
                <a:chOff x="1147156" y="1546165"/>
                <a:chExt cx="2177933" cy="191195"/>
              </a:xfrm>
            </p:grpSpPr>
            <p:sp>
              <p:nvSpPr>
                <p:cNvPr id="53" name="椭圆 52"/>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1147156" y="3462961"/>
                <a:ext cx="2177933" cy="191195"/>
                <a:chOff x="1147156" y="1546165"/>
                <a:chExt cx="2177933" cy="191195"/>
              </a:xfrm>
            </p:grpSpPr>
            <p:sp>
              <p:nvSpPr>
                <p:cNvPr id="44" name="椭圆 43"/>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1147156" y="3782427"/>
                <a:ext cx="2177933" cy="191195"/>
                <a:chOff x="1147156" y="1546165"/>
                <a:chExt cx="2177933" cy="191195"/>
              </a:xfrm>
            </p:grpSpPr>
            <p:sp>
              <p:nvSpPr>
                <p:cNvPr id="35" name="椭圆 34"/>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47156" y="4101895"/>
                <a:ext cx="2177933" cy="191195"/>
                <a:chOff x="1147156" y="1546165"/>
                <a:chExt cx="2177933" cy="191195"/>
              </a:xfrm>
            </p:grpSpPr>
            <p:sp>
              <p:nvSpPr>
                <p:cNvPr id="26" name="椭圆 25"/>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 name="矩形 3"/>
            <p:cNvSpPr/>
            <p:nvPr/>
          </p:nvSpPr>
          <p:spPr>
            <a:xfrm>
              <a:off x="1088966" y="1778925"/>
              <a:ext cx="745028" cy="26743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5" name="组合 194"/>
          <p:cNvGrpSpPr/>
          <p:nvPr/>
        </p:nvGrpSpPr>
        <p:grpSpPr>
          <a:xfrm>
            <a:off x="3904083" y="1901823"/>
            <a:ext cx="1750345" cy="2359652"/>
            <a:chOff x="3611881" y="1562794"/>
            <a:chExt cx="1750345" cy="2359652"/>
          </a:xfrm>
        </p:grpSpPr>
        <p:grpSp>
          <p:nvGrpSpPr>
            <p:cNvPr id="7" name="组合 6"/>
            <p:cNvGrpSpPr/>
            <p:nvPr/>
          </p:nvGrpSpPr>
          <p:grpSpPr>
            <a:xfrm>
              <a:off x="3642538" y="1618394"/>
              <a:ext cx="1719688" cy="2304052"/>
              <a:chOff x="3566160" y="1600914"/>
              <a:chExt cx="1719688" cy="2304052"/>
            </a:xfrm>
          </p:grpSpPr>
          <p:grpSp>
            <p:nvGrpSpPr>
              <p:cNvPr id="6" name="组合 5"/>
              <p:cNvGrpSpPr/>
              <p:nvPr/>
            </p:nvGrpSpPr>
            <p:grpSpPr>
              <a:xfrm>
                <a:off x="3566160" y="1600914"/>
                <a:ext cx="1719688" cy="191193"/>
                <a:chOff x="3566160" y="1600914"/>
                <a:chExt cx="1719688" cy="191193"/>
              </a:xfrm>
            </p:grpSpPr>
            <p:sp>
              <p:nvSpPr>
                <p:cNvPr id="107" name="椭圆 106"/>
                <p:cNvSpPr/>
                <p:nvPr/>
              </p:nvSpPr>
              <p:spPr>
                <a:xfrm>
                  <a:off x="3566160"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3820909"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4075658"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4330407"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4585156"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4839905"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5094655"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a:off x="3566160" y="1835676"/>
                <a:ext cx="1719688" cy="191193"/>
                <a:chOff x="3566160" y="1600914"/>
                <a:chExt cx="1719688" cy="191193"/>
              </a:xfrm>
            </p:grpSpPr>
            <p:sp>
              <p:nvSpPr>
                <p:cNvPr id="115" name="椭圆 114"/>
                <p:cNvSpPr/>
                <p:nvPr/>
              </p:nvSpPr>
              <p:spPr>
                <a:xfrm>
                  <a:off x="3566160"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3820909"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4075658"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4330407"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4585156"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4839905"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5094655"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2" name="组合 121"/>
              <p:cNvGrpSpPr/>
              <p:nvPr/>
            </p:nvGrpSpPr>
            <p:grpSpPr>
              <a:xfrm>
                <a:off x="3566160" y="2070438"/>
                <a:ext cx="1719688" cy="191193"/>
                <a:chOff x="3566160" y="1600914"/>
                <a:chExt cx="1719688" cy="191193"/>
              </a:xfrm>
            </p:grpSpPr>
            <p:sp>
              <p:nvSpPr>
                <p:cNvPr id="123" name="椭圆 122"/>
                <p:cNvSpPr/>
                <p:nvPr/>
              </p:nvSpPr>
              <p:spPr>
                <a:xfrm>
                  <a:off x="3566160"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3820909"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4075658"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4330407"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4585156"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4839905"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5094655"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0" name="组合 129"/>
              <p:cNvGrpSpPr/>
              <p:nvPr/>
            </p:nvGrpSpPr>
            <p:grpSpPr>
              <a:xfrm>
                <a:off x="3566160" y="2305200"/>
                <a:ext cx="1719688" cy="191193"/>
                <a:chOff x="3566160" y="1600914"/>
                <a:chExt cx="1719688" cy="191193"/>
              </a:xfrm>
            </p:grpSpPr>
            <p:sp>
              <p:nvSpPr>
                <p:cNvPr id="131" name="椭圆 130"/>
                <p:cNvSpPr/>
                <p:nvPr/>
              </p:nvSpPr>
              <p:spPr>
                <a:xfrm>
                  <a:off x="3566160"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3820909"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4075658"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4330407"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4585156"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4839905"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5094655"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8" name="组合 137"/>
              <p:cNvGrpSpPr/>
              <p:nvPr/>
            </p:nvGrpSpPr>
            <p:grpSpPr>
              <a:xfrm>
                <a:off x="3566160" y="2539962"/>
                <a:ext cx="1719688" cy="191193"/>
                <a:chOff x="3566160" y="1600914"/>
                <a:chExt cx="1719688" cy="191193"/>
              </a:xfrm>
            </p:grpSpPr>
            <p:sp>
              <p:nvSpPr>
                <p:cNvPr id="139" name="椭圆 138"/>
                <p:cNvSpPr/>
                <p:nvPr/>
              </p:nvSpPr>
              <p:spPr>
                <a:xfrm>
                  <a:off x="3566160"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3820909"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4075658"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4330407"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4585156"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4839905"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5094655"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6" name="组合 145"/>
              <p:cNvGrpSpPr/>
              <p:nvPr/>
            </p:nvGrpSpPr>
            <p:grpSpPr>
              <a:xfrm>
                <a:off x="3566160" y="2774724"/>
                <a:ext cx="1719688" cy="191193"/>
                <a:chOff x="3566160" y="1600914"/>
                <a:chExt cx="1719688" cy="191193"/>
              </a:xfrm>
            </p:grpSpPr>
            <p:sp>
              <p:nvSpPr>
                <p:cNvPr id="147" name="椭圆 146"/>
                <p:cNvSpPr/>
                <p:nvPr/>
              </p:nvSpPr>
              <p:spPr>
                <a:xfrm>
                  <a:off x="3566160"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3820909"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4075658"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4330407"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4585156"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4839905"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5094655"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4" name="组合 153"/>
              <p:cNvGrpSpPr/>
              <p:nvPr/>
            </p:nvGrpSpPr>
            <p:grpSpPr>
              <a:xfrm>
                <a:off x="3566160" y="3244248"/>
                <a:ext cx="1719688" cy="191193"/>
                <a:chOff x="3566160" y="1600914"/>
                <a:chExt cx="1719688" cy="191193"/>
              </a:xfrm>
            </p:grpSpPr>
            <p:sp>
              <p:nvSpPr>
                <p:cNvPr id="155" name="椭圆 154"/>
                <p:cNvSpPr/>
                <p:nvPr/>
              </p:nvSpPr>
              <p:spPr>
                <a:xfrm>
                  <a:off x="3566160"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3820909"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4075658"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4330407"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4585156"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839905"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5094655"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2" name="组合 161"/>
              <p:cNvGrpSpPr/>
              <p:nvPr/>
            </p:nvGrpSpPr>
            <p:grpSpPr>
              <a:xfrm>
                <a:off x="3566160" y="3713773"/>
                <a:ext cx="1719688" cy="191193"/>
                <a:chOff x="3566160" y="1600914"/>
                <a:chExt cx="1719688" cy="191193"/>
              </a:xfrm>
            </p:grpSpPr>
            <p:sp>
              <p:nvSpPr>
                <p:cNvPr id="163" name="椭圆 162"/>
                <p:cNvSpPr/>
                <p:nvPr/>
              </p:nvSpPr>
              <p:spPr>
                <a:xfrm>
                  <a:off x="3566160"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3820909"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4075658"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4330407"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4585156"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4839905"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5094655"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8" name="组合 177"/>
              <p:cNvGrpSpPr/>
              <p:nvPr/>
            </p:nvGrpSpPr>
            <p:grpSpPr>
              <a:xfrm>
                <a:off x="3566160" y="3009486"/>
                <a:ext cx="1719688" cy="191193"/>
                <a:chOff x="3566160" y="1600914"/>
                <a:chExt cx="1719688" cy="191193"/>
              </a:xfrm>
            </p:grpSpPr>
            <p:sp>
              <p:nvSpPr>
                <p:cNvPr id="179" name="椭圆 178"/>
                <p:cNvSpPr/>
                <p:nvPr/>
              </p:nvSpPr>
              <p:spPr>
                <a:xfrm>
                  <a:off x="3566160"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a:off x="3820909"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a:off x="4075658"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4330407"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4585156"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4839905"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a:off x="5094655"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6" name="组合 185"/>
              <p:cNvGrpSpPr/>
              <p:nvPr/>
            </p:nvGrpSpPr>
            <p:grpSpPr>
              <a:xfrm>
                <a:off x="3566160" y="3479010"/>
                <a:ext cx="1719688" cy="191193"/>
                <a:chOff x="3566160" y="1600914"/>
                <a:chExt cx="1719688" cy="191193"/>
              </a:xfrm>
            </p:grpSpPr>
            <p:sp>
              <p:nvSpPr>
                <p:cNvPr id="187" name="椭圆 186"/>
                <p:cNvSpPr/>
                <p:nvPr/>
              </p:nvSpPr>
              <p:spPr>
                <a:xfrm>
                  <a:off x="3566160"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a:off x="3820909"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a:off x="4075658"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a:off x="4330407"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4585156"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a:off x="4839905"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a:off x="5094655" y="1600914"/>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4" name="矩形 193"/>
            <p:cNvSpPr/>
            <p:nvPr/>
          </p:nvSpPr>
          <p:spPr>
            <a:xfrm>
              <a:off x="3611881" y="1562794"/>
              <a:ext cx="255102" cy="75988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6" name="组合 195"/>
          <p:cNvGrpSpPr/>
          <p:nvPr/>
        </p:nvGrpSpPr>
        <p:grpSpPr>
          <a:xfrm>
            <a:off x="7170329" y="2259837"/>
            <a:ext cx="1722815" cy="1710129"/>
            <a:chOff x="5281964" y="1690486"/>
            <a:chExt cx="1722815" cy="1710129"/>
          </a:xfrm>
        </p:grpSpPr>
        <p:grpSp>
          <p:nvGrpSpPr>
            <p:cNvPr id="197" name="组合 196"/>
            <p:cNvGrpSpPr/>
            <p:nvPr/>
          </p:nvGrpSpPr>
          <p:grpSpPr>
            <a:xfrm>
              <a:off x="5281964" y="1690486"/>
              <a:ext cx="1722815" cy="191193"/>
              <a:chOff x="5281964" y="1690486"/>
              <a:chExt cx="1722815" cy="191193"/>
            </a:xfrm>
          </p:grpSpPr>
          <p:sp>
            <p:nvSpPr>
              <p:cNvPr id="246" name="椭圆 245"/>
              <p:cNvSpPr/>
              <p:nvPr/>
            </p:nvSpPr>
            <p:spPr>
              <a:xfrm>
                <a:off x="528196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553723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579250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604777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p:nvPr/>
            </p:nvSpPr>
            <p:spPr>
              <a:xfrm>
                <a:off x="630304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a:off x="655831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p:nvPr/>
            </p:nvSpPr>
            <p:spPr>
              <a:xfrm>
                <a:off x="6813586"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8" name="组合 197"/>
            <p:cNvGrpSpPr/>
            <p:nvPr/>
          </p:nvGrpSpPr>
          <p:grpSpPr>
            <a:xfrm>
              <a:off x="5281964" y="1943642"/>
              <a:ext cx="1722815" cy="191193"/>
              <a:chOff x="5281964" y="1690486"/>
              <a:chExt cx="1722815" cy="191193"/>
            </a:xfrm>
          </p:grpSpPr>
          <p:sp>
            <p:nvSpPr>
              <p:cNvPr id="239" name="椭圆 238"/>
              <p:cNvSpPr/>
              <p:nvPr/>
            </p:nvSpPr>
            <p:spPr>
              <a:xfrm>
                <a:off x="528196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553723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579250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604777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630304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a:off x="655831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p:cNvSpPr/>
              <p:nvPr/>
            </p:nvSpPr>
            <p:spPr>
              <a:xfrm>
                <a:off x="6813586"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9" name="组合 198"/>
            <p:cNvGrpSpPr/>
            <p:nvPr/>
          </p:nvGrpSpPr>
          <p:grpSpPr>
            <a:xfrm>
              <a:off x="5281964" y="2196798"/>
              <a:ext cx="1722815" cy="191193"/>
              <a:chOff x="5281964" y="1690486"/>
              <a:chExt cx="1722815" cy="191193"/>
            </a:xfrm>
          </p:grpSpPr>
          <p:sp>
            <p:nvSpPr>
              <p:cNvPr id="232" name="椭圆 231"/>
              <p:cNvSpPr/>
              <p:nvPr/>
            </p:nvSpPr>
            <p:spPr>
              <a:xfrm>
                <a:off x="528196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553723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579250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p:nvPr/>
            </p:nvSpPr>
            <p:spPr>
              <a:xfrm>
                <a:off x="604777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a:off x="630304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655831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6813586"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0" name="组合 199"/>
            <p:cNvGrpSpPr/>
            <p:nvPr/>
          </p:nvGrpSpPr>
          <p:grpSpPr>
            <a:xfrm>
              <a:off x="5281964" y="2449954"/>
              <a:ext cx="1722815" cy="191193"/>
              <a:chOff x="5281964" y="1690486"/>
              <a:chExt cx="1722815" cy="191193"/>
            </a:xfrm>
          </p:grpSpPr>
          <p:sp>
            <p:nvSpPr>
              <p:cNvPr id="225" name="椭圆 224"/>
              <p:cNvSpPr/>
              <p:nvPr/>
            </p:nvSpPr>
            <p:spPr>
              <a:xfrm>
                <a:off x="528196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553723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579250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604777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a:off x="630304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a:off x="655831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6813586"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1" name="组合 200"/>
            <p:cNvGrpSpPr/>
            <p:nvPr/>
          </p:nvGrpSpPr>
          <p:grpSpPr>
            <a:xfrm>
              <a:off x="5281964" y="2703110"/>
              <a:ext cx="1722815" cy="191193"/>
              <a:chOff x="5281964" y="1690486"/>
              <a:chExt cx="1722815" cy="191193"/>
            </a:xfrm>
          </p:grpSpPr>
          <p:sp>
            <p:nvSpPr>
              <p:cNvPr id="218" name="椭圆 217"/>
              <p:cNvSpPr/>
              <p:nvPr/>
            </p:nvSpPr>
            <p:spPr>
              <a:xfrm>
                <a:off x="528196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a:off x="553723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a:off x="579250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a:off x="604777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a:off x="630304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655831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6813586"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2" name="组合 201"/>
            <p:cNvGrpSpPr/>
            <p:nvPr/>
          </p:nvGrpSpPr>
          <p:grpSpPr>
            <a:xfrm>
              <a:off x="5281964" y="2956266"/>
              <a:ext cx="1722815" cy="191193"/>
              <a:chOff x="5281964" y="1690486"/>
              <a:chExt cx="1722815" cy="191193"/>
            </a:xfrm>
          </p:grpSpPr>
          <p:sp>
            <p:nvSpPr>
              <p:cNvPr id="211" name="椭圆 210"/>
              <p:cNvSpPr/>
              <p:nvPr/>
            </p:nvSpPr>
            <p:spPr>
              <a:xfrm>
                <a:off x="528196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553723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579250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604777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630304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655831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6813586"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3" name="组合 202"/>
            <p:cNvGrpSpPr/>
            <p:nvPr/>
          </p:nvGrpSpPr>
          <p:grpSpPr>
            <a:xfrm>
              <a:off x="5281964" y="3209422"/>
              <a:ext cx="1722815" cy="191193"/>
              <a:chOff x="5281964" y="1690486"/>
              <a:chExt cx="1722815" cy="191193"/>
            </a:xfrm>
          </p:grpSpPr>
          <p:sp>
            <p:nvSpPr>
              <p:cNvPr id="204" name="椭圆 203"/>
              <p:cNvSpPr/>
              <p:nvPr/>
            </p:nvSpPr>
            <p:spPr>
              <a:xfrm>
                <a:off x="528196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553723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579250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604777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630304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6558314"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6813586" y="1690486"/>
                <a:ext cx="191193" cy="1911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255" name="直接箭头连接符 254"/>
          <p:cNvCxnSpPr/>
          <p:nvPr/>
        </p:nvCxnSpPr>
        <p:spPr>
          <a:xfrm>
            <a:off x="2460567" y="3008473"/>
            <a:ext cx="130509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6" name="文本框 255"/>
          <p:cNvSpPr txBox="1"/>
          <p:nvPr/>
        </p:nvSpPr>
        <p:spPr>
          <a:xfrm>
            <a:off x="2468033" y="2612376"/>
            <a:ext cx="1340482" cy="308546"/>
          </a:xfrm>
          <a:prstGeom prst="rect">
            <a:avLst/>
          </a:prstGeom>
          <a:noFill/>
        </p:spPr>
        <p:txBody>
          <a:bodyPr wrap="square" rtlCol="0">
            <a:spAutoFit/>
          </a:bodyPr>
          <a:lstStyle/>
          <a:p>
            <a:r>
              <a:rPr lang="zh-CN" altLang="en-US" smtClean="0"/>
              <a:t>先延行计算和</a:t>
            </a:r>
            <a:endParaRPr lang="zh-CN" altLang="en-US"/>
          </a:p>
        </p:txBody>
      </p:sp>
      <p:sp>
        <p:nvSpPr>
          <p:cNvPr id="257" name="文本框 256"/>
          <p:cNvSpPr txBox="1"/>
          <p:nvPr/>
        </p:nvSpPr>
        <p:spPr>
          <a:xfrm>
            <a:off x="2452253" y="3072556"/>
            <a:ext cx="1469488" cy="740972"/>
          </a:xfrm>
          <a:prstGeom prst="rect">
            <a:avLst/>
          </a:prstGeom>
          <a:noFill/>
        </p:spPr>
        <p:txBody>
          <a:bodyPr wrap="square" rtlCol="0">
            <a:spAutoFit/>
          </a:bodyPr>
          <a:lstStyle/>
          <a:p>
            <a:r>
              <a:rPr lang="zh-CN" altLang="en-US" smtClean="0"/>
              <a:t>每次求和</a:t>
            </a:r>
            <a:r>
              <a:rPr lang="en-US" altLang="zh-CN" smtClean="0"/>
              <a:t>R-1</a:t>
            </a:r>
            <a:r>
              <a:rPr lang="zh-CN" altLang="en-US" smtClean="0"/>
              <a:t>个加法</a:t>
            </a:r>
            <a:endParaRPr lang="en-US" altLang="zh-CN" smtClean="0"/>
          </a:p>
          <a:p>
            <a:r>
              <a:rPr lang="en-US" altLang="zh-CN"/>
              <a:t>R=(radius*2+1)</a:t>
            </a:r>
            <a:endParaRPr lang="zh-CN" altLang="en-US"/>
          </a:p>
        </p:txBody>
      </p:sp>
      <p:cxnSp>
        <p:nvCxnSpPr>
          <p:cNvPr id="258" name="直接箭头连接符 257"/>
          <p:cNvCxnSpPr/>
          <p:nvPr/>
        </p:nvCxnSpPr>
        <p:spPr>
          <a:xfrm>
            <a:off x="5694305" y="3008473"/>
            <a:ext cx="130509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9" name="文本框 258"/>
          <p:cNvSpPr txBox="1"/>
          <p:nvPr/>
        </p:nvSpPr>
        <p:spPr>
          <a:xfrm>
            <a:off x="5701771" y="2612376"/>
            <a:ext cx="1340482" cy="308546"/>
          </a:xfrm>
          <a:prstGeom prst="rect">
            <a:avLst/>
          </a:prstGeom>
          <a:noFill/>
        </p:spPr>
        <p:txBody>
          <a:bodyPr wrap="square" rtlCol="0">
            <a:spAutoFit/>
          </a:bodyPr>
          <a:lstStyle/>
          <a:p>
            <a:r>
              <a:rPr lang="zh-CN" altLang="en-US" smtClean="0"/>
              <a:t>再延列计算和</a:t>
            </a:r>
            <a:endParaRPr lang="zh-CN" altLang="en-US"/>
          </a:p>
        </p:txBody>
      </p:sp>
      <p:sp>
        <p:nvSpPr>
          <p:cNvPr id="260" name="文本框 259"/>
          <p:cNvSpPr txBox="1"/>
          <p:nvPr/>
        </p:nvSpPr>
        <p:spPr>
          <a:xfrm>
            <a:off x="5685991" y="3072556"/>
            <a:ext cx="1469488" cy="740972"/>
          </a:xfrm>
          <a:prstGeom prst="rect">
            <a:avLst/>
          </a:prstGeom>
          <a:noFill/>
        </p:spPr>
        <p:txBody>
          <a:bodyPr wrap="square" rtlCol="0">
            <a:spAutoFit/>
          </a:bodyPr>
          <a:lstStyle/>
          <a:p>
            <a:r>
              <a:rPr lang="zh-CN" altLang="en-US" smtClean="0"/>
              <a:t>每次求和</a:t>
            </a:r>
            <a:r>
              <a:rPr lang="en-US" altLang="zh-CN" smtClean="0"/>
              <a:t>R-1</a:t>
            </a:r>
            <a:r>
              <a:rPr lang="zh-CN" altLang="en-US" smtClean="0"/>
              <a:t>个加法</a:t>
            </a:r>
            <a:endParaRPr lang="en-US" altLang="zh-CN" smtClean="0"/>
          </a:p>
          <a:p>
            <a:r>
              <a:rPr lang="en-US" altLang="zh-CN"/>
              <a:t>R=(radius*2+1)</a:t>
            </a:r>
            <a:endParaRPr lang="zh-CN" altLang="en-US"/>
          </a:p>
        </p:txBody>
      </p:sp>
      <p:pic>
        <p:nvPicPr>
          <p:cNvPr id="261" name="图片 260"/>
          <p:cNvPicPr>
            <a:picLocks noChangeAspect="1"/>
          </p:cNvPicPr>
          <p:nvPr/>
        </p:nvPicPr>
        <p:blipFill>
          <a:blip r:embed="rId3"/>
          <a:stretch>
            <a:fillRect/>
          </a:stretch>
        </p:blipFill>
        <p:spPr>
          <a:xfrm>
            <a:off x="3313099" y="4950046"/>
            <a:ext cx="2771775" cy="276225"/>
          </a:xfrm>
          <a:prstGeom prst="rect">
            <a:avLst/>
          </a:prstGeom>
        </p:spPr>
      </p:pic>
      <p:sp>
        <p:nvSpPr>
          <p:cNvPr id="263" name="文本框 262"/>
          <p:cNvSpPr txBox="1"/>
          <p:nvPr/>
        </p:nvSpPr>
        <p:spPr>
          <a:xfrm>
            <a:off x="4031461" y="1332857"/>
            <a:ext cx="1548713" cy="524759"/>
          </a:xfrm>
          <a:prstGeom prst="rect">
            <a:avLst/>
          </a:prstGeom>
          <a:noFill/>
        </p:spPr>
        <p:txBody>
          <a:bodyPr wrap="square" rtlCol="0">
            <a:spAutoFit/>
          </a:bodyPr>
          <a:lstStyle/>
          <a:p>
            <a:pPr algn="ctr"/>
            <a:r>
              <a:rPr lang="zh-CN" altLang="en-US"/>
              <a:t>申请</a:t>
            </a:r>
            <a:r>
              <a:rPr lang="zh-CN" altLang="en-US" smtClean="0"/>
              <a:t>空间</a:t>
            </a:r>
            <a:endParaRPr lang="en-US" altLang="zh-CN" smtClean="0"/>
          </a:p>
          <a:p>
            <a:pPr algn="ctr"/>
            <a:r>
              <a:rPr lang="zh-CN" altLang="en-US"/>
              <a:t>缓存中间结果</a:t>
            </a:r>
          </a:p>
        </p:txBody>
      </p:sp>
      <p:grpSp>
        <p:nvGrpSpPr>
          <p:cNvPr id="268" name="组合 267"/>
          <p:cNvGrpSpPr/>
          <p:nvPr/>
        </p:nvGrpSpPr>
        <p:grpSpPr>
          <a:xfrm>
            <a:off x="2741599" y="4458944"/>
            <a:ext cx="4105968" cy="361950"/>
            <a:chOff x="571851" y="4738573"/>
            <a:chExt cx="4105968" cy="361950"/>
          </a:xfrm>
        </p:grpSpPr>
        <p:pic>
          <p:nvPicPr>
            <p:cNvPr id="262" name="图片 261"/>
            <p:cNvPicPr>
              <a:picLocks noChangeAspect="1"/>
            </p:cNvPicPr>
            <p:nvPr/>
          </p:nvPicPr>
          <p:blipFill>
            <a:blip r:embed="rId4"/>
            <a:stretch>
              <a:fillRect/>
            </a:stretch>
          </p:blipFill>
          <p:spPr>
            <a:xfrm>
              <a:off x="820194" y="4738573"/>
              <a:ext cx="3857625" cy="361950"/>
            </a:xfrm>
            <a:prstGeom prst="rect">
              <a:avLst/>
            </a:prstGeom>
          </p:spPr>
        </p:pic>
        <p:cxnSp>
          <p:nvCxnSpPr>
            <p:cNvPr id="267" name="直接连接符 266"/>
            <p:cNvCxnSpPr>
              <a:endCxn id="262" idx="3"/>
            </p:cNvCxnSpPr>
            <p:nvPr/>
          </p:nvCxnSpPr>
          <p:spPr>
            <a:xfrm flipV="1">
              <a:off x="571851" y="4919548"/>
              <a:ext cx="4105968" cy="1821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11159395"/>
      </p:ext>
    </p:extLst>
  </p:cSld>
  <p:clrMapOvr>
    <a:masterClrMapping/>
  </p:clrMapOvr>
  <p:transition>
    <p:wipe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行列分离</a:t>
            </a:r>
            <a:endParaRPr lang="zh-CN" altLang="en-US"/>
          </a:p>
        </p:txBody>
      </p:sp>
      <p:sp>
        <p:nvSpPr>
          <p:cNvPr id="3" name="内容占位符 2"/>
          <p:cNvSpPr>
            <a:spLocks noGrp="1"/>
          </p:cNvSpPr>
          <p:nvPr>
            <p:ph idx="1"/>
          </p:nvPr>
        </p:nvSpPr>
        <p:spPr/>
        <p:txBody>
          <a:bodyPr/>
          <a:lstStyle/>
          <a:p>
            <a:r>
              <a:rPr lang="zh-CN" altLang="en-US" smtClean="0"/>
              <a:t>行列分离代码（减少重复运算，空间换时间）</a:t>
            </a:r>
            <a:endParaRPr lang="zh-CN" altLang="en-US"/>
          </a:p>
        </p:txBody>
      </p:sp>
      <p:pic>
        <p:nvPicPr>
          <p:cNvPr id="8" name="图片 7"/>
          <p:cNvPicPr>
            <a:picLocks noChangeAspect="1"/>
          </p:cNvPicPr>
          <p:nvPr/>
        </p:nvPicPr>
        <p:blipFill>
          <a:blip r:embed="rId3"/>
          <a:stretch>
            <a:fillRect/>
          </a:stretch>
        </p:blipFill>
        <p:spPr>
          <a:xfrm>
            <a:off x="1446552" y="1350245"/>
            <a:ext cx="2907939" cy="2533727"/>
          </a:xfrm>
          <a:prstGeom prst="rect">
            <a:avLst/>
          </a:prstGeom>
        </p:spPr>
      </p:pic>
      <p:pic>
        <p:nvPicPr>
          <p:cNvPr id="9" name="图片 8"/>
          <p:cNvPicPr>
            <a:picLocks noChangeAspect="1"/>
          </p:cNvPicPr>
          <p:nvPr/>
        </p:nvPicPr>
        <p:blipFill>
          <a:blip r:embed="rId4"/>
          <a:stretch>
            <a:fillRect/>
          </a:stretch>
        </p:blipFill>
        <p:spPr>
          <a:xfrm>
            <a:off x="5062778" y="1355153"/>
            <a:ext cx="2915735" cy="2315437"/>
          </a:xfrm>
          <a:prstGeom prst="rect">
            <a:avLst/>
          </a:prstGeom>
        </p:spPr>
      </p:pic>
      <p:pic>
        <p:nvPicPr>
          <p:cNvPr id="11" name="图片 10"/>
          <p:cNvPicPr>
            <a:picLocks noChangeAspect="1"/>
          </p:cNvPicPr>
          <p:nvPr/>
        </p:nvPicPr>
        <p:blipFill>
          <a:blip r:embed="rId5"/>
          <a:stretch>
            <a:fillRect/>
          </a:stretch>
        </p:blipFill>
        <p:spPr>
          <a:xfrm>
            <a:off x="1446552" y="4037317"/>
            <a:ext cx="6534198" cy="1106183"/>
          </a:xfrm>
          <a:prstGeom prst="rect">
            <a:avLst/>
          </a:prstGeom>
        </p:spPr>
      </p:pic>
    </p:spTree>
    <p:extLst>
      <p:ext uri="{BB962C8B-B14F-4D97-AF65-F5344CB8AC3E}">
        <p14:creationId xmlns:p14="http://schemas.microsoft.com/office/powerpoint/2010/main" val="3513073068"/>
      </p:ext>
    </p:extLst>
  </p:cSld>
  <p:clrMapOvr>
    <a:masterClrMapping/>
  </p:clrMapOvr>
  <p:transition>
    <p:wipe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行列分离</a:t>
            </a:r>
          </a:p>
        </p:txBody>
      </p:sp>
      <p:sp>
        <p:nvSpPr>
          <p:cNvPr id="3" name="内容占位符 2"/>
          <p:cNvSpPr>
            <a:spLocks noGrp="1"/>
          </p:cNvSpPr>
          <p:nvPr>
            <p:ph idx="1"/>
          </p:nvPr>
        </p:nvSpPr>
        <p:spPr/>
        <p:txBody>
          <a:bodyPr/>
          <a:lstStyle/>
          <a:p>
            <a:r>
              <a:rPr lang="zh-CN" altLang="en-US" smtClean="0"/>
              <a:t>进一步优化</a:t>
            </a:r>
            <a:endParaRPr lang="zh-CN" altLang="en-US"/>
          </a:p>
        </p:txBody>
      </p:sp>
      <p:pic>
        <p:nvPicPr>
          <p:cNvPr id="4" name="图片 3"/>
          <p:cNvPicPr>
            <a:picLocks noChangeAspect="1"/>
          </p:cNvPicPr>
          <p:nvPr/>
        </p:nvPicPr>
        <p:blipFill>
          <a:blip r:embed="rId3"/>
          <a:stretch>
            <a:fillRect/>
          </a:stretch>
        </p:blipFill>
        <p:spPr>
          <a:xfrm>
            <a:off x="3436456" y="4728205"/>
            <a:ext cx="1552575" cy="352425"/>
          </a:xfrm>
          <a:prstGeom prst="rect">
            <a:avLst/>
          </a:prstGeom>
        </p:spPr>
      </p:pic>
      <p:grpSp>
        <p:nvGrpSpPr>
          <p:cNvPr id="9" name="组合 8"/>
          <p:cNvGrpSpPr/>
          <p:nvPr/>
        </p:nvGrpSpPr>
        <p:grpSpPr>
          <a:xfrm>
            <a:off x="161467" y="1755397"/>
            <a:ext cx="1721477" cy="2190268"/>
            <a:chOff x="1105592" y="1787238"/>
            <a:chExt cx="2186246" cy="2781602"/>
          </a:xfrm>
        </p:grpSpPr>
        <p:grpSp>
          <p:nvGrpSpPr>
            <p:cNvPr id="10" name="组合 9"/>
            <p:cNvGrpSpPr/>
            <p:nvPr/>
          </p:nvGrpSpPr>
          <p:grpSpPr>
            <a:xfrm>
              <a:off x="1113905" y="1821915"/>
              <a:ext cx="2177933" cy="2746925"/>
              <a:chOff x="1147156" y="1546165"/>
              <a:chExt cx="2177933" cy="2746925"/>
            </a:xfrm>
          </p:grpSpPr>
          <p:grpSp>
            <p:nvGrpSpPr>
              <p:cNvPr id="12" name="组合 11"/>
              <p:cNvGrpSpPr/>
              <p:nvPr/>
            </p:nvGrpSpPr>
            <p:grpSpPr>
              <a:xfrm>
                <a:off x="1147156" y="1546165"/>
                <a:ext cx="2177933" cy="191195"/>
                <a:chOff x="1147156" y="1546165"/>
                <a:chExt cx="2177933" cy="191195"/>
              </a:xfrm>
            </p:grpSpPr>
            <p:sp>
              <p:nvSpPr>
                <p:cNvPr id="93" name="椭圆 92"/>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147156" y="1865631"/>
                <a:ext cx="2177933" cy="191195"/>
                <a:chOff x="1147156" y="1546165"/>
                <a:chExt cx="2177933" cy="191195"/>
              </a:xfrm>
            </p:grpSpPr>
            <p:sp>
              <p:nvSpPr>
                <p:cNvPr id="84" name="椭圆 83"/>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1147156" y="2185097"/>
                <a:ext cx="2177933" cy="191195"/>
                <a:chOff x="1147156" y="1546165"/>
                <a:chExt cx="2177933" cy="191195"/>
              </a:xfrm>
            </p:grpSpPr>
            <p:sp>
              <p:nvSpPr>
                <p:cNvPr id="75" name="椭圆 74"/>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147156" y="2504563"/>
                <a:ext cx="2177933" cy="191195"/>
                <a:chOff x="1147156" y="1546165"/>
                <a:chExt cx="2177933" cy="191195"/>
              </a:xfrm>
            </p:grpSpPr>
            <p:sp>
              <p:nvSpPr>
                <p:cNvPr id="66" name="椭圆 65"/>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1147156" y="2824029"/>
                <a:ext cx="2177933" cy="191195"/>
                <a:chOff x="1147156" y="1546165"/>
                <a:chExt cx="2177933" cy="191195"/>
              </a:xfrm>
            </p:grpSpPr>
            <p:sp>
              <p:nvSpPr>
                <p:cNvPr id="57" name="椭圆 56"/>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147156" y="3143495"/>
                <a:ext cx="2177933" cy="191195"/>
                <a:chOff x="1147156" y="1546165"/>
                <a:chExt cx="2177933" cy="191195"/>
              </a:xfrm>
            </p:grpSpPr>
            <p:sp>
              <p:nvSpPr>
                <p:cNvPr id="48" name="椭圆 47"/>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147156" y="3462961"/>
                <a:ext cx="2177933" cy="191195"/>
                <a:chOff x="1147156" y="1546165"/>
                <a:chExt cx="2177933" cy="191195"/>
              </a:xfrm>
            </p:grpSpPr>
            <p:sp>
              <p:nvSpPr>
                <p:cNvPr id="39" name="椭圆 38"/>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147156" y="3782427"/>
                <a:ext cx="2177933" cy="191195"/>
                <a:chOff x="1147156" y="1546165"/>
                <a:chExt cx="2177933" cy="191195"/>
              </a:xfrm>
            </p:grpSpPr>
            <p:sp>
              <p:nvSpPr>
                <p:cNvPr id="30" name="椭圆 29"/>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147156" y="4101895"/>
                <a:ext cx="2177933" cy="191195"/>
                <a:chOff x="1147156" y="1546165"/>
                <a:chExt cx="2177933" cy="191195"/>
              </a:xfrm>
            </p:grpSpPr>
            <p:sp>
              <p:nvSpPr>
                <p:cNvPr id="21" name="椭圆 20"/>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1" name="矩形 10"/>
            <p:cNvSpPr/>
            <p:nvPr/>
          </p:nvSpPr>
          <p:spPr>
            <a:xfrm>
              <a:off x="1105592" y="1787238"/>
              <a:ext cx="1706188" cy="26559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9" name="组合 248"/>
          <p:cNvGrpSpPr/>
          <p:nvPr/>
        </p:nvGrpSpPr>
        <p:grpSpPr>
          <a:xfrm>
            <a:off x="3593924" y="2500211"/>
            <a:ext cx="515716" cy="486295"/>
            <a:chOff x="4399010" y="2504168"/>
            <a:chExt cx="700691" cy="660717"/>
          </a:xfrm>
        </p:grpSpPr>
        <p:sp>
          <p:nvSpPr>
            <p:cNvPr id="178" name="椭圆 177"/>
            <p:cNvSpPr/>
            <p:nvPr/>
          </p:nvSpPr>
          <p:spPr>
            <a:xfrm>
              <a:off x="4399010" y="2504168"/>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4653759" y="2504168"/>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a:off x="4908508" y="2504168"/>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a:off x="4399010" y="2738930"/>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a:off x="4653759" y="2738930"/>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a:off x="4908508" y="2738930"/>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4399010" y="2973692"/>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4653759" y="2973692"/>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4908508" y="2973692"/>
              <a:ext cx="191193" cy="1911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42" name="直接箭头连接符 241"/>
          <p:cNvCxnSpPr/>
          <p:nvPr/>
        </p:nvCxnSpPr>
        <p:spPr>
          <a:xfrm>
            <a:off x="2047031" y="2743359"/>
            <a:ext cx="130509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文本框 242"/>
          <p:cNvSpPr txBox="1"/>
          <p:nvPr/>
        </p:nvSpPr>
        <p:spPr>
          <a:xfrm>
            <a:off x="2054497" y="2347262"/>
            <a:ext cx="1340482" cy="308546"/>
          </a:xfrm>
          <a:prstGeom prst="rect">
            <a:avLst/>
          </a:prstGeom>
          <a:noFill/>
        </p:spPr>
        <p:txBody>
          <a:bodyPr wrap="square" rtlCol="0">
            <a:spAutoFit/>
          </a:bodyPr>
          <a:lstStyle/>
          <a:p>
            <a:r>
              <a:rPr lang="zh-CN" altLang="en-US" smtClean="0"/>
              <a:t>先延行计算和</a:t>
            </a:r>
            <a:endParaRPr lang="zh-CN" altLang="en-US"/>
          </a:p>
        </p:txBody>
      </p:sp>
      <p:sp>
        <p:nvSpPr>
          <p:cNvPr id="244" name="文本框 243"/>
          <p:cNvSpPr txBox="1"/>
          <p:nvPr/>
        </p:nvSpPr>
        <p:spPr>
          <a:xfrm>
            <a:off x="1861439" y="2807442"/>
            <a:ext cx="1753779" cy="524759"/>
          </a:xfrm>
          <a:prstGeom prst="rect">
            <a:avLst/>
          </a:prstGeom>
          <a:noFill/>
        </p:spPr>
        <p:txBody>
          <a:bodyPr wrap="square" rtlCol="0">
            <a:spAutoFit/>
          </a:bodyPr>
          <a:lstStyle/>
          <a:p>
            <a:pPr algn="ctr"/>
            <a:r>
              <a:rPr lang="zh-CN" altLang="en-US" smtClean="0"/>
              <a:t>每次求和</a:t>
            </a:r>
            <a:r>
              <a:rPr lang="en-US" altLang="zh-CN"/>
              <a:t>R-1</a:t>
            </a:r>
            <a:r>
              <a:rPr lang="zh-CN" altLang="en-US" smtClean="0"/>
              <a:t>个加法</a:t>
            </a:r>
            <a:endParaRPr lang="en-US" altLang="zh-CN" smtClean="0"/>
          </a:p>
          <a:p>
            <a:pPr algn="ctr"/>
            <a:r>
              <a:rPr lang="en-US" altLang="zh-CN"/>
              <a:t>R=(radius*2+1</a:t>
            </a:r>
            <a:r>
              <a:rPr lang="en-US" altLang="zh-CN" smtClean="0"/>
              <a:t>)</a:t>
            </a:r>
          </a:p>
        </p:txBody>
      </p:sp>
      <p:sp>
        <p:nvSpPr>
          <p:cNvPr id="248" name="文本框 247"/>
          <p:cNvSpPr txBox="1"/>
          <p:nvPr/>
        </p:nvSpPr>
        <p:spPr>
          <a:xfrm>
            <a:off x="3075000" y="1670869"/>
            <a:ext cx="1548713" cy="524759"/>
          </a:xfrm>
          <a:prstGeom prst="rect">
            <a:avLst/>
          </a:prstGeom>
          <a:noFill/>
        </p:spPr>
        <p:txBody>
          <a:bodyPr wrap="square" rtlCol="0">
            <a:spAutoFit/>
          </a:bodyPr>
          <a:lstStyle/>
          <a:p>
            <a:pPr algn="ctr"/>
            <a:r>
              <a:rPr lang="zh-CN" altLang="en-US"/>
              <a:t>申请</a:t>
            </a:r>
            <a:r>
              <a:rPr lang="zh-CN" altLang="en-US" smtClean="0"/>
              <a:t>空间</a:t>
            </a:r>
            <a:endParaRPr lang="en-US" altLang="zh-CN" smtClean="0"/>
          </a:p>
          <a:p>
            <a:pPr algn="ctr"/>
            <a:r>
              <a:rPr lang="zh-CN" altLang="en-US"/>
              <a:t>缓存中间结果</a:t>
            </a:r>
          </a:p>
        </p:txBody>
      </p:sp>
      <p:sp>
        <p:nvSpPr>
          <p:cNvPr id="260" name="矩形 259"/>
          <p:cNvSpPr/>
          <p:nvPr/>
        </p:nvSpPr>
        <p:spPr>
          <a:xfrm>
            <a:off x="318561" y="1755397"/>
            <a:ext cx="1413835" cy="209131"/>
          </a:xfrm>
          <a:prstGeom prst="rect">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0" name="组合 279"/>
          <p:cNvGrpSpPr/>
          <p:nvPr/>
        </p:nvGrpSpPr>
        <p:grpSpPr>
          <a:xfrm>
            <a:off x="5641171" y="1782702"/>
            <a:ext cx="2489118" cy="2160116"/>
            <a:chOff x="5353401" y="1363532"/>
            <a:chExt cx="2489118" cy="2160116"/>
          </a:xfrm>
        </p:grpSpPr>
        <p:grpSp>
          <p:nvGrpSpPr>
            <p:cNvPr id="272" name="组合 271"/>
            <p:cNvGrpSpPr/>
            <p:nvPr/>
          </p:nvGrpSpPr>
          <p:grpSpPr>
            <a:xfrm>
              <a:off x="5353401" y="1922420"/>
              <a:ext cx="2489118" cy="363385"/>
              <a:chOff x="5270269" y="1670869"/>
              <a:chExt cx="2489118" cy="363385"/>
            </a:xfrm>
          </p:grpSpPr>
          <p:sp>
            <p:nvSpPr>
              <p:cNvPr id="261" name="椭圆 260"/>
              <p:cNvSpPr/>
              <p:nvPr/>
            </p:nvSpPr>
            <p:spPr>
              <a:xfrm>
                <a:off x="5430804" y="1782701"/>
                <a:ext cx="150548" cy="15054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p:nvPr/>
            </p:nvSpPr>
            <p:spPr>
              <a:xfrm>
                <a:off x="5714501" y="1782701"/>
                <a:ext cx="150548" cy="15054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p:nvPr/>
            </p:nvSpPr>
            <p:spPr>
              <a:xfrm>
                <a:off x="5998198" y="1782701"/>
                <a:ext cx="150548" cy="15054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6281895" y="1782701"/>
                <a:ext cx="150548" cy="15054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p:nvPr/>
            </p:nvSpPr>
            <p:spPr>
              <a:xfrm>
                <a:off x="6565592" y="1782701"/>
                <a:ext cx="150548" cy="15054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p:nvPr/>
            </p:nvSpPr>
            <p:spPr>
              <a:xfrm>
                <a:off x="6849289" y="1782701"/>
                <a:ext cx="150548" cy="15054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7132986" y="1782701"/>
                <a:ext cx="150548" cy="15054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p:nvPr/>
            </p:nvSpPr>
            <p:spPr>
              <a:xfrm>
                <a:off x="7416686" y="1782701"/>
                <a:ext cx="150548" cy="15054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268"/>
              <p:cNvSpPr/>
              <p:nvPr/>
            </p:nvSpPr>
            <p:spPr>
              <a:xfrm>
                <a:off x="5270269" y="1670869"/>
                <a:ext cx="2086495" cy="3633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269"/>
              <p:cNvSpPr/>
              <p:nvPr/>
            </p:nvSpPr>
            <p:spPr>
              <a:xfrm>
                <a:off x="5672892" y="1670869"/>
                <a:ext cx="2086495" cy="36338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270"/>
              <p:cNvSpPr/>
              <p:nvPr/>
            </p:nvSpPr>
            <p:spPr>
              <a:xfrm>
                <a:off x="5714501" y="1782701"/>
                <a:ext cx="1569033" cy="15054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3" name="文本框 272"/>
            <p:cNvSpPr txBox="1"/>
            <p:nvPr/>
          </p:nvSpPr>
          <p:spPr>
            <a:xfrm>
              <a:off x="7456305" y="2370686"/>
              <a:ext cx="324191" cy="308546"/>
            </a:xfrm>
            <a:prstGeom prst="rect">
              <a:avLst/>
            </a:prstGeom>
            <a:noFill/>
          </p:spPr>
          <p:txBody>
            <a:bodyPr wrap="square" rtlCol="0">
              <a:spAutoFit/>
            </a:bodyPr>
            <a:lstStyle/>
            <a:p>
              <a:pPr algn="ctr"/>
              <a:r>
                <a:rPr lang="en-US" altLang="zh-CN" smtClean="0"/>
                <a:t>+</a:t>
              </a:r>
              <a:endParaRPr lang="zh-CN" altLang="en-US"/>
            </a:p>
          </p:txBody>
        </p:sp>
        <p:sp>
          <p:nvSpPr>
            <p:cNvPr id="274" name="文本框 273"/>
            <p:cNvSpPr txBox="1"/>
            <p:nvPr/>
          </p:nvSpPr>
          <p:spPr>
            <a:xfrm>
              <a:off x="5388633" y="2370686"/>
              <a:ext cx="324191" cy="308546"/>
            </a:xfrm>
            <a:prstGeom prst="rect">
              <a:avLst/>
            </a:prstGeom>
            <a:noFill/>
          </p:spPr>
          <p:txBody>
            <a:bodyPr wrap="square" rtlCol="0">
              <a:spAutoFit/>
            </a:bodyPr>
            <a:lstStyle/>
            <a:p>
              <a:pPr algn="ctr"/>
              <a:r>
                <a:rPr lang="en-US" altLang="zh-CN"/>
                <a:t>-</a:t>
              </a:r>
              <a:endParaRPr lang="zh-CN" altLang="en-US"/>
            </a:p>
          </p:txBody>
        </p:sp>
        <p:sp>
          <p:nvSpPr>
            <p:cNvPr id="275" name="文本框 274"/>
            <p:cNvSpPr txBox="1"/>
            <p:nvPr/>
          </p:nvSpPr>
          <p:spPr>
            <a:xfrm>
              <a:off x="5368491" y="1363532"/>
              <a:ext cx="2261062" cy="524759"/>
            </a:xfrm>
            <a:prstGeom prst="rect">
              <a:avLst/>
            </a:prstGeom>
            <a:noFill/>
          </p:spPr>
          <p:txBody>
            <a:bodyPr wrap="square" rtlCol="0">
              <a:spAutoFit/>
            </a:bodyPr>
            <a:lstStyle/>
            <a:p>
              <a:pPr algn="ctr"/>
              <a:r>
                <a:rPr lang="zh-CN" altLang="en-US"/>
                <a:t>每两</a:t>
              </a:r>
              <a:r>
                <a:rPr lang="zh-CN" altLang="en-US" smtClean="0"/>
                <a:t>个相邻的求和</a:t>
              </a:r>
              <a:endParaRPr lang="en-US" altLang="zh-CN" smtClean="0"/>
            </a:p>
            <a:p>
              <a:pPr algn="ctr"/>
              <a:r>
                <a:rPr lang="zh-CN" altLang="en-US" smtClean="0"/>
                <a:t>有</a:t>
              </a:r>
              <a:r>
                <a:rPr lang="en-US" altLang="zh-CN" smtClean="0"/>
                <a:t>R-2</a:t>
              </a:r>
              <a:r>
                <a:rPr lang="zh-CN" altLang="en-US" smtClean="0"/>
                <a:t>次加法重复</a:t>
              </a:r>
              <a:endParaRPr lang="zh-CN" altLang="en-US"/>
            </a:p>
          </p:txBody>
        </p:sp>
        <p:sp>
          <p:nvSpPr>
            <p:cNvPr id="276" name="文本框 275"/>
            <p:cNvSpPr txBox="1"/>
            <p:nvPr/>
          </p:nvSpPr>
          <p:spPr>
            <a:xfrm>
              <a:off x="5389304" y="2350250"/>
              <a:ext cx="2261062" cy="1173398"/>
            </a:xfrm>
            <a:prstGeom prst="rect">
              <a:avLst/>
            </a:prstGeom>
            <a:noFill/>
          </p:spPr>
          <p:txBody>
            <a:bodyPr wrap="square" rtlCol="0">
              <a:spAutoFit/>
            </a:bodyPr>
            <a:lstStyle/>
            <a:p>
              <a:pPr algn="ctr"/>
              <a:r>
                <a:rPr lang="zh-CN" altLang="en-US"/>
                <a:t>对</a:t>
              </a:r>
              <a:r>
                <a:rPr lang="zh-CN" altLang="en-US" smtClean="0"/>
                <a:t>上一次求和进行</a:t>
              </a:r>
              <a:endParaRPr lang="en-US" altLang="zh-CN" smtClean="0"/>
            </a:p>
            <a:p>
              <a:pPr algn="ctr"/>
              <a:r>
                <a:rPr lang="zh-CN" altLang="en-US" smtClean="0"/>
                <a:t>加新增像素值</a:t>
              </a:r>
              <a:endParaRPr lang="en-US" altLang="zh-CN" smtClean="0"/>
            </a:p>
            <a:p>
              <a:pPr algn="ctr"/>
              <a:r>
                <a:rPr lang="zh-CN" altLang="en-US" smtClean="0"/>
                <a:t>减后移像素值</a:t>
              </a:r>
              <a:endParaRPr lang="en-US" altLang="zh-CN" smtClean="0"/>
            </a:p>
            <a:p>
              <a:pPr algn="ctr"/>
              <a:r>
                <a:rPr lang="zh-CN" altLang="en-US" smtClean="0"/>
                <a:t>中间计算过程为一次加法，一次减法，共两次运算</a:t>
              </a:r>
              <a:endParaRPr lang="zh-CN" altLang="en-US"/>
            </a:p>
          </p:txBody>
        </p:sp>
      </p:grpSp>
      <p:grpSp>
        <p:nvGrpSpPr>
          <p:cNvPr id="277" name="组合 276"/>
          <p:cNvGrpSpPr/>
          <p:nvPr/>
        </p:nvGrpSpPr>
        <p:grpSpPr>
          <a:xfrm>
            <a:off x="2409607" y="4146310"/>
            <a:ext cx="4105968" cy="361950"/>
            <a:chOff x="571851" y="4738573"/>
            <a:chExt cx="4105968" cy="361950"/>
          </a:xfrm>
        </p:grpSpPr>
        <p:pic>
          <p:nvPicPr>
            <p:cNvPr id="278" name="图片 277"/>
            <p:cNvPicPr>
              <a:picLocks noChangeAspect="1"/>
            </p:cNvPicPr>
            <p:nvPr/>
          </p:nvPicPr>
          <p:blipFill>
            <a:blip r:embed="rId4"/>
            <a:stretch>
              <a:fillRect/>
            </a:stretch>
          </p:blipFill>
          <p:spPr>
            <a:xfrm>
              <a:off x="820194" y="4738573"/>
              <a:ext cx="3857625" cy="361950"/>
            </a:xfrm>
            <a:prstGeom prst="rect">
              <a:avLst/>
            </a:prstGeom>
          </p:spPr>
        </p:pic>
        <p:cxnSp>
          <p:nvCxnSpPr>
            <p:cNvPr id="279" name="直接连接符 278"/>
            <p:cNvCxnSpPr>
              <a:endCxn id="278" idx="3"/>
            </p:cNvCxnSpPr>
            <p:nvPr/>
          </p:nvCxnSpPr>
          <p:spPr>
            <a:xfrm flipV="1">
              <a:off x="571851" y="4919548"/>
              <a:ext cx="4105968" cy="1821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7897876"/>
      </p:ext>
    </p:extLst>
  </p:cSld>
  <p:clrMapOvr>
    <a:masterClrMapping/>
  </p:clrMapOvr>
  <p:transition>
    <p:wipe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行列分离</a:t>
            </a:r>
          </a:p>
        </p:txBody>
      </p:sp>
      <p:sp>
        <p:nvSpPr>
          <p:cNvPr id="3" name="内容占位符 2"/>
          <p:cNvSpPr>
            <a:spLocks noGrp="1"/>
          </p:cNvSpPr>
          <p:nvPr>
            <p:ph idx="1"/>
          </p:nvPr>
        </p:nvSpPr>
        <p:spPr/>
        <p:txBody>
          <a:bodyPr/>
          <a:lstStyle/>
          <a:p>
            <a:r>
              <a:rPr lang="zh-CN" altLang="en-US"/>
              <a:t>列</a:t>
            </a:r>
            <a:r>
              <a:rPr lang="zh-CN" altLang="en-US" smtClean="0"/>
              <a:t>求和</a:t>
            </a:r>
            <a:r>
              <a:rPr lang="zh-CN" altLang="en-US" smtClean="0"/>
              <a:t>处理（</a:t>
            </a:r>
            <a:r>
              <a:rPr lang="zh-CN" altLang="en-US" smtClean="0"/>
              <a:t>变成延行方向</a:t>
            </a:r>
            <a:r>
              <a:rPr lang="zh-CN" altLang="en-US" smtClean="0"/>
              <a:t>求和，减少</a:t>
            </a:r>
            <a:r>
              <a:rPr lang="en-US" altLang="zh-CN" smtClean="0"/>
              <a:t>cache miss</a:t>
            </a:r>
            <a:r>
              <a:rPr lang="zh-CN" altLang="en-US" smtClean="0"/>
              <a:t>）</a:t>
            </a:r>
            <a:endParaRPr lang="zh-CN" altLang="en-US"/>
          </a:p>
        </p:txBody>
      </p:sp>
      <p:grpSp>
        <p:nvGrpSpPr>
          <p:cNvPr id="9" name="组合 8"/>
          <p:cNvGrpSpPr/>
          <p:nvPr/>
        </p:nvGrpSpPr>
        <p:grpSpPr>
          <a:xfrm rot="16200000">
            <a:off x="68728" y="1726647"/>
            <a:ext cx="2283723" cy="2190268"/>
            <a:chOff x="391550" y="1787238"/>
            <a:chExt cx="2900288" cy="2781602"/>
          </a:xfrm>
        </p:grpSpPr>
        <p:grpSp>
          <p:nvGrpSpPr>
            <p:cNvPr id="10" name="组合 9"/>
            <p:cNvGrpSpPr/>
            <p:nvPr/>
          </p:nvGrpSpPr>
          <p:grpSpPr>
            <a:xfrm>
              <a:off x="391550" y="1821915"/>
              <a:ext cx="2900288" cy="2746925"/>
              <a:chOff x="424801" y="1546165"/>
              <a:chExt cx="2900288" cy="2746925"/>
            </a:xfrm>
          </p:grpSpPr>
          <p:grpSp>
            <p:nvGrpSpPr>
              <p:cNvPr id="12" name="组合 11"/>
              <p:cNvGrpSpPr/>
              <p:nvPr/>
            </p:nvGrpSpPr>
            <p:grpSpPr>
              <a:xfrm>
                <a:off x="424801" y="1546165"/>
                <a:ext cx="2900288" cy="191195"/>
                <a:chOff x="424801" y="1546165"/>
                <a:chExt cx="2900288" cy="191195"/>
              </a:xfrm>
            </p:grpSpPr>
            <p:sp>
              <p:nvSpPr>
                <p:cNvPr id="93" name="椭圆 92"/>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908688"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670221"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424801"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424801" y="1865631"/>
                <a:ext cx="2900288" cy="191195"/>
                <a:chOff x="424801" y="1546165"/>
                <a:chExt cx="2900288" cy="191195"/>
              </a:xfrm>
            </p:grpSpPr>
            <p:sp>
              <p:nvSpPr>
                <p:cNvPr id="84" name="椭圆 83"/>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908688"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p:nvPr/>
              </p:nvSpPr>
              <p:spPr>
                <a:xfrm>
                  <a:off x="670221"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a:off x="424801"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424801" y="2185097"/>
                <a:ext cx="2900288" cy="191195"/>
                <a:chOff x="424801" y="1546165"/>
                <a:chExt cx="2900288" cy="191195"/>
              </a:xfrm>
            </p:grpSpPr>
            <p:sp>
              <p:nvSpPr>
                <p:cNvPr id="75" name="椭圆 74"/>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908688"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a:off x="670221"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p:cNvSpPr/>
                <p:nvPr/>
              </p:nvSpPr>
              <p:spPr>
                <a:xfrm>
                  <a:off x="424801"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424801" y="2504563"/>
                <a:ext cx="2900288" cy="191195"/>
                <a:chOff x="424801" y="1546165"/>
                <a:chExt cx="2900288" cy="191195"/>
              </a:xfrm>
            </p:grpSpPr>
            <p:sp>
              <p:nvSpPr>
                <p:cNvPr id="66" name="椭圆 65"/>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908688"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670221"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p:nvPr/>
              </p:nvSpPr>
              <p:spPr>
                <a:xfrm>
                  <a:off x="424801"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424801" y="2824029"/>
                <a:ext cx="2900288" cy="191195"/>
                <a:chOff x="424801" y="1546165"/>
                <a:chExt cx="2900288" cy="191195"/>
              </a:xfrm>
            </p:grpSpPr>
            <p:sp>
              <p:nvSpPr>
                <p:cNvPr id="57" name="椭圆 56"/>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908688"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670221"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424801"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24801" y="3143495"/>
                <a:ext cx="2900288" cy="191195"/>
                <a:chOff x="424801" y="1546165"/>
                <a:chExt cx="2900288" cy="191195"/>
              </a:xfrm>
            </p:grpSpPr>
            <p:sp>
              <p:nvSpPr>
                <p:cNvPr id="48" name="椭圆 47"/>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908688"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670221"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424801"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24801" y="3462961"/>
                <a:ext cx="2900288" cy="191195"/>
                <a:chOff x="424801" y="1546165"/>
                <a:chExt cx="2900288" cy="191195"/>
              </a:xfrm>
            </p:grpSpPr>
            <p:sp>
              <p:nvSpPr>
                <p:cNvPr id="39" name="椭圆 38"/>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908688"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670221"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424801"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424801" y="3782427"/>
                <a:ext cx="2900288" cy="191195"/>
                <a:chOff x="424801" y="1546165"/>
                <a:chExt cx="2900288" cy="191195"/>
              </a:xfrm>
            </p:grpSpPr>
            <p:sp>
              <p:nvSpPr>
                <p:cNvPr id="30" name="椭圆 29"/>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908688"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670221"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p:nvPr/>
              </p:nvSpPr>
              <p:spPr>
                <a:xfrm>
                  <a:off x="424801"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424801" y="4101895"/>
                <a:ext cx="2900288" cy="191195"/>
                <a:chOff x="424801" y="1546165"/>
                <a:chExt cx="2900288" cy="191195"/>
              </a:xfrm>
            </p:grpSpPr>
            <p:sp>
              <p:nvSpPr>
                <p:cNvPr id="21" name="椭圆 20"/>
                <p:cNvSpPr/>
                <p:nvPr/>
              </p:nvSpPr>
              <p:spPr>
                <a:xfrm>
                  <a:off x="1147156" y="1546167"/>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395498"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643841"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892184"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140527"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388870" y="1546166"/>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637212"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885554"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133896" y="1546165"/>
                  <a:ext cx="191193" cy="1911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908688"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670221"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a:off x="424801" y="1546168"/>
                  <a:ext cx="191193" cy="19119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1" name="矩形 10"/>
            <p:cNvSpPr/>
            <p:nvPr/>
          </p:nvSpPr>
          <p:spPr>
            <a:xfrm>
              <a:off x="1105592" y="1787238"/>
              <a:ext cx="1706188" cy="26559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0" name="矩形 259"/>
          <p:cNvSpPr/>
          <p:nvPr/>
        </p:nvSpPr>
        <p:spPr>
          <a:xfrm rot="16200000">
            <a:off x="-486897" y="2432820"/>
            <a:ext cx="1413835" cy="209131"/>
          </a:xfrm>
          <a:prstGeom prst="rect">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0" name="组合 279"/>
          <p:cNvGrpSpPr/>
          <p:nvPr/>
        </p:nvGrpSpPr>
        <p:grpSpPr>
          <a:xfrm rot="5400000">
            <a:off x="1826323" y="2287148"/>
            <a:ext cx="2141175" cy="651021"/>
            <a:chOff x="5353401" y="1922420"/>
            <a:chExt cx="2489118" cy="756812"/>
          </a:xfrm>
        </p:grpSpPr>
        <p:grpSp>
          <p:nvGrpSpPr>
            <p:cNvPr id="272" name="组合 271"/>
            <p:cNvGrpSpPr/>
            <p:nvPr/>
          </p:nvGrpSpPr>
          <p:grpSpPr>
            <a:xfrm>
              <a:off x="5353401" y="1922420"/>
              <a:ext cx="2489118" cy="363385"/>
              <a:chOff x="5270269" y="1670869"/>
              <a:chExt cx="2489118" cy="363385"/>
            </a:xfrm>
          </p:grpSpPr>
          <p:sp>
            <p:nvSpPr>
              <p:cNvPr id="261" name="椭圆 260"/>
              <p:cNvSpPr/>
              <p:nvPr/>
            </p:nvSpPr>
            <p:spPr>
              <a:xfrm>
                <a:off x="5430804" y="1782701"/>
                <a:ext cx="150548" cy="15054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p:nvPr/>
            </p:nvSpPr>
            <p:spPr>
              <a:xfrm>
                <a:off x="5714501" y="1782701"/>
                <a:ext cx="150548" cy="15054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p:nvPr/>
            </p:nvSpPr>
            <p:spPr>
              <a:xfrm>
                <a:off x="5998198" y="1782701"/>
                <a:ext cx="150548" cy="15054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6281895" y="1782701"/>
                <a:ext cx="150548" cy="15054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p:nvPr/>
            </p:nvSpPr>
            <p:spPr>
              <a:xfrm>
                <a:off x="6565592" y="1782701"/>
                <a:ext cx="150548" cy="15054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p:nvPr/>
            </p:nvSpPr>
            <p:spPr>
              <a:xfrm>
                <a:off x="6849289" y="1782701"/>
                <a:ext cx="150548" cy="15054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7132986" y="1782701"/>
                <a:ext cx="150548" cy="15054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p:nvPr/>
            </p:nvSpPr>
            <p:spPr>
              <a:xfrm>
                <a:off x="7416686" y="1782701"/>
                <a:ext cx="150548" cy="15054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268"/>
              <p:cNvSpPr/>
              <p:nvPr/>
            </p:nvSpPr>
            <p:spPr>
              <a:xfrm>
                <a:off x="5270269" y="1670869"/>
                <a:ext cx="2086495" cy="36338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269"/>
              <p:cNvSpPr/>
              <p:nvPr/>
            </p:nvSpPr>
            <p:spPr>
              <a:xfrm>
                <a:off x="5672892" y="1670869"/>
                <a:ext cx="2086495" cy="3633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270"/>
              <p:cNvSpPr/>
              <p:nvPr/>
            </p:nvSpPr>
            <p:spPr>
              <a:xfrm>
                <a:off x="5714501" y="1782701"/>
                <a:ext cx="1569033" cy="15054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3" name="文本框 272"/>
            <p:cNvSpPr txBox="1"/>
            <p:nvPr/>
          </p:nvSpPr>
          <p:spPr>
            <a:xfrm>
              <a:off x="7456305" y="2370686"/>
              <a:ext cx="324191" cy="308546"/>
            </a:xfrm>
            <a:prstGeom prst="rect">
              <a:avLst/>
            </a:prstGeom>
            <a:noFill/>
          </p:spPr>
          <p:txBody>
            <a:bodyPr wrap="square" rtlCol="0">
              <a:spAutoFit/>
            </a:bodyPr>
            <a:lstStyle/>
            <a:p>
              <a:pPr algn="ctr"/>
              <a:r>
                <a:rPr lang="en-US" altLang="zh-CN" smtClean="0"/>
                <a:t>+</a:t>
              </a:r>
              <a:endParaRPr lang="zh-CN" altLang="en-US"/>
            </a:p>
          </p:txBody>
        </p:sp>
        <p:sp>
          <p:nvSpPr>
            <p:cNvPr id="274" name="文本框 273"/>
            <p:cNvSpPr txBox="1"/>
            <p:nvPr/>
          </p:nvSpPr>
          <p:spPr>
            <a:xfrm>
              <a:off x="5388633" y="2370686"/>
              <a:ext cx="324191" cy="308546"/>
            </a:xfrm>
            <a:prstGeom prst="rect">
              <a:avLst/>
            </a:prstGeom>
            <a:noFill/>
          </p:spPr>
          <p:txBody>
            <a:bodyPr wrap="square" rtlCol="0">
              <a:spAutoFit/>
            </a:bodyPr>
            <a:lstStyle/>
            <a:p>
              <a:pPr algn="ctr"/>
              <a:r>
                <a:rPr lang="en-US" altLang="zh-CN"/>
                <a:t>-</a:t>
              </a:r>
              <a:endParaRPr lang="zh-CN" altLang="en-US"/>
            </a:p>
          </p:txBody>
        </p:sp>
      </p:grpSp>
      <p:cxnSp>
        <p:nvCxnSpPr>
          <p:cNvPr id="7" name="直接连接符 6"/>
          <p:cNvCxnSpPr>
            <a:stCxn id="260" idx="3"/>
            <a:endCxn id="269" idx="1"/>
          </p:cNvCxnSpPr>
          <p:nvPr/>
        </p:nvCxnSpPr>
        <p:spPr>
          <a:xfrm flipV="1">
            <a:off x="220020" y="1542071"/>
            <a:ext cx="2846106" cy="288397"/>
          </a:xfrm>
          <a:prstGeom prst="line">
            <a:avLst/>
          </a:prstGeom>
          <a:ln w="1270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93" idx="2"/>
            <a:endCxn id="270" idx="3"/>
          </p:cNvCxnSpPr>
          <p:nvPr/>
        </p:nvCxnSpPr>
        <p:spPr>
          <a:xfrm>
            <a:off x="218035" y="3394851"/>
            <a:ext cx="2848091" cy="288395"/>
          </a:xfrm>
          <a:prstGeom prst="line">
            <a:avLst/>
          </a:prstGeom>
          <a:ln w="127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103" name="文本框 102"/>
          <p:cNvSpPr txBox="1"/>
          <p:nvPr/>
        </p:nvSpPr>
        <p:spPr>
          <a:xfrm>
            <a:off x="3704255" y="1605584"/>
            <a:ext cx="5146434" cy="957185"/>
          </a:xfrm>
          <a:prstGeom prst="rect">
            <a:avLst/>
          </a:prstGeom>
          <a:noFill/>
        </p:spPr>
        <p:txBody>
          <a:bodyPr wrap="square" rtlCol="0">
            <a:spAutoFit/>
          </a:bodyPr>
          <a:lstStyle/>
          <a:p>
            <a:r>
              <a:rPr lang="zh-CN" altLang="en-US"/>
              <a:t>最</a:t>
            </a:r>
            <a:r>
              <a:rPr lang="zh-CN" altLang="en-US" smtClean="0"/>
              <a:t>外层</a:t>
            </a:r>
            <a:r>
              <a:rPr lang="en-US" altLang="zh-CN" smtClean="0"/>
              <a:t>for</a:t>
            </a:r>
            <a:r>
              <a:rPr lang="zh-CN" altLang="en-US" smtClean="0"/>
              <a:t>循环为</a:t>
            </a:r>
            <a:r>
              <a:rPr lang="en-US" altLang="zh-CN" smtClean="0"/>
              <a:t>x</a:t>
            </a:r>
            <a:r>
              <a:rPr lang="zh-CN" altLang="en-US" smtClean="0"/>
              <a:t>方向，次外层</a:t>
            </a:r>
            <a:r>
              <a:rPr lang="en-US" altLang="zh-CN" smtClean="0"/>
              <a:t>for</a:t>
            </a:r>
            <a:r>
              <a:rPr lang="zh-CN" altLang="en-US" smtClean="0"/>
              <a:t>循环为</a:t>
            </a:r>
            <a:r>
              <a:rPr lang="en-US" altLang="zh-CN" smtClean="0"/>
              <a:t>y</a:t>
            </a:r>
            <a:r>
              <a:rPr lang="zh-CN" altLang="en-US" smtClean="0"/>
              <a:t>方向</a:t>
            </a:r>
            <a:endParaRPr lang="en-US" altLang="zh-CN" smtClean="0"/>
          </a:p>
          <a:p>
            <a:r>
              <a:rPr lang="zh-CN" altLang="en-US" smtClean="0"/>
              <a:t>每次只计算</a:t>
            </a:r>
            <a:r>
              <a:rPr lang="en-US" altLang="zh-CN" smtClean="0"/>
              <a:t>R</a:t>
            </a:r>
            <a:r>
              <a:rPr lang="zh-CN" altLang="en-US" smtClean="0"/>
              <a:t>范围内的一列求和</a:t>
            </a:r>
            <a:endParaRPr lang="en-US" altLang="zh-CN" smtClean="0"/>
          </a:p>
          <a:p>
            <a:r>
              <a:rPr lang="zh-CN" altLang="en-US" smtClean="0"/>
              <a:t>内存</a:t>
            </a:r>
            <a:r>
              <a:rPr lang="zh-CN" altLang="en-US" smtClean="0"/>
              <a:t>为列主序</a:t>
            </a:r>
            <a:endParaRPr lang="en-US" altLang="zh-CN" smtClean="0"/>
          </a:p>
          <a:p>
            <a:r>
              <a:rPr lang="zh-CN" altLang="en-US" smtClean="0"/>
              <a:t>每次</a:t>
            </a:r>
            <a:r>
              <a:rPr lang="zh-CN" altLang="en-US" smtClean="0"/>
              <a:t>延列方向</a:t>
            </a:r>
            <a:r>
              <a:rPr lang="zh-CN" altLang="en-US" smtClean="0"/>
              <a:t>求和，跳行取数据，会造成很多的</a:t>
            </a:r>
            <a:r>
              <a:rPr lang="en-US" altLang="zh-CN" smtClean="0"/>
              <a:t>cache miss</a:t>
            </a:r>
            <a:endParaRPr lang="zh-CN" altLang="en-US"/>
          </a:p>
        </p:txBody>
      </p:sp>
      <p:pic>
        <p:nvPicPr>
          <p:cNvPr id="105" name="图片 104"/>
          <p:cNvPicPr>
            <a:picLocks noChangeAspect="1"/>
          </p:cNvPicPr>
          <p:nvPr/>
        </p:nvPicPr>
        <p:blipFill>
          <a:blip r:embed="rId3"/>
          <a:stretch>
            <a:fillRect/>
          </a:stretch>
        </p:blipFill>
        <p:spPr>
          <a:xfrm>
            <a:off x="3467520" y="2717377"/>
            <a:ext cx="5506858" cy="1306345"/>
          </a:xfrm>
          <a:prstGeom prst="rect">
            <a:avLst/>
          </a:prstGeom>
        </p:spPr>
      </p:pic>
      <p:sp>
        <p:nvSpPr>
          <p:cNvPr id="8" name="矩形 7"/>
          <p:cNvSpPr/>
          <p:nvPr/>
        </p:nvSpPr>
        <p:spPr>
          <a:xfrm>
            <a:off x="40640" y="1809670"/>
            <a:ext cx="2374464" cy="143463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6" name="直接箭头连接符 105"/>
          <p:cNvCxnSpPr>
            <a:stCxn id="8" idx="2"/>
          </p:cNvCxnSpPr>
          <p:nvPr/>
        </p:nvCxnSpPr>
        <p:spPr>
          <a:xfrm>
            <a:off x="1227872" y="3244303"/>
            <a:ext cx="927303" cy="102289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文本框 107"/>
          <p:cNvSpPr txBox="1"/>
          <p:nvPr/>
        </p:nvSpPr>
        <p:spPr>
          <a:xfrm>
            <a:off x="1848020" y="4461933"/>
            <a:ext cx="6034447" cy="740972"/>
          </a:xfrm>
          <a:prstGeom prst="rect">
            <a:avLst/>
          </a:prstGeom>
          <a:noFill/>
        </p:spPr>
        <p:txBody>
          <a:bodyPr wrap="square" rtlCol="0">
            <a:spAutoFit/>
          </a:bodyPr>
          <a:lstStyle/>
          <a:p>
            <a:r>
              <a:rPr lang="zh-CN" altLang="en-US" smtClean="0"/>
              <a:t>优化思路：</a:t>
            </a:r>
            <a:endParaRPr lang="en-US" altLang="zh-CN" smtClean="0"/>
          </a:p>
          <a:p>
            <a:pPr marL="342900" indent="-342900">
              <a:buAutoNum type="arabicPeriod"/>
            </a:pPr>
            <a:r>
              <a:rPr lang="zh-CN" altLang="en-US" smtClean="0"/>
              <a:t>创建一个缓存数组，存储列方向求和的中间结果</a:t>
            </a:r>
            <a:endParaRPr lang="en-US" altLang="zh-CN" smtClean="0"/>
          </a:p>
          <a:p>
            <a:pPr marL="342900" indent="-342900">
              <a:buAutoNum type="arabicPeriod"/>
            </a:pPr>
            <a:r>
              <a:rPr lang="zh-CN" altLang="en-US" smtClean="0"/>
              <a:t>每次计算一整行</a:t>
            </a:r>
            <a:r>
              <a:rPr lang="en-US" altLang="zh-CN" smtClean="0"/>
              <a:t>R</a:t>
            </a:r>
            <a:r>
              <a:rPr lang="zh-CN" altLang="en-US" smtClean="0"/>
              <a:t>范围内的列求和</a:t>
            </a:r>
            <a:endParaRPr lang="zh-CN" altLang="en-US"/>
          </a:p>
        </p:txBody>
      </p:sp>
    </p:spTree>
    <p:extLst>
      <p:ext uri="{BB962C8B-B14F-4D97-AF65-F5344CB8AC3E}">
        <p14:creationId xmlns:p14="http://schemas.microsoft.com/office/powerpoint/2010/main" val="2500530492"/>
      </p:ext>
    </p:extLst>
  </p:cSld>
  <p:clrMapOvr>
    <a:masterClrMapping/>
  </p:clrMapOvr>
  <p:transition>
    <p:wipe dir="u"/>
  </p:transition>
</p:sld>
</file>

<file path=ppt/theme/theme1.xml><?xml version="1.0" encoding="utf-8"?>
<a:theme xmlns:a="http://schemas.openxmlformats.org/drawingml/2006/main" name="iflytek">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iflytek</Template>
  <TotalTime>1217</TotalTime>
  <Words>1445</Words>
  <Application>Microsoft Office PowerPoint</Application>
  <PresentationFormat>全屏显示(16:10)</PresentationFormat>
  <Paragraphs>116</Paragraphs>
  <Slides>14</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方正大黑简体</vt:lpstr>
      <vt:lpstr>宋体</vt:lpstr>
      <vt:lpstr>微软雅黑</vt:lpstr>
      <vt:lpstr>Arial</vt:lpstr>
      <vt:lpstr>Calibri</vt:lpstr>
      <vt:lpstr>iflytek</vt:lpstr>
      <vt:lpstr>移动端cpu算法优化实战</vt:lpstr>
      <vt:lpstr>PowerPoint 演示文稿</vt:lpstr>
      <vt:lpstr>基线问题定义</vt:lpstr>
      <vt:lpstr>基线</vt:lpstr>
      <vt:lpstr>基线</vt:lpstr>
      <vt:lpstr>行列分离</vt:lpstr>
      <vt:lpstr>行列分离</vt:lpstr>
      <vt:lpstr>行列分离</vt:lpstr>
      <vt:lpstr>行列分离</vt:lpstr>
      <vt:lpstr>行列分离</vt:lpstr>
      <vt:lpstr>NEON</vt:lpstr>
      <vt:lpstr>NEON</vt:lpstr>
      <vt:lpstr>NEON</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试用期6周述职报告</dc:title>
  <dc:creator>周懿</dc:creator>
  <cp:lastModifiedBy>苏雷</cp:lastModifiedBy>
  <cp:revision>2732</cp:revision>
  <dcterms:created xsi:type="dcterms:W3CDTF">2014-07-10T03:42:00Z</dcterms:created>
  <dcterms:modified xsi:type="dcterms:W3CDTF">2021-12-24T09:26:11Z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3402556B34D44071AA8CE3CCB284E221</vt:lpwstr>
  </property>
  <property fmtid="{D5CDD505-2E9C-101B-9397-08002B2CF9AE}" pid="3" name="KSOProductBuildVer">
    <vt:lpwstr>2052-11.1.0.10938</vt:lpwstr>
  </property>
</Properties>
</file>