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8"/>
  </p:notesMasterIdLst>
  <p:handoutMasterIdLst>
    <p:handoutMasterId r:id="rId49"/>
  </p:handoutMasterIdLst>
  <p:sldIdLst>
    <p:sldId id="256" r:id="rId2"/>
    <p:sldId id="442" r:id="rId3"/>
    <p:sldId id="426" r:id="rId4"/>
    <p:sldId id="422" r:id="rId5"/>
    <p:sldId id="457" r:id="rId6"/>
    <p:sldId id="406" r:id="rId7"/>
    <p:sldId id="407" r:id="rId8"/>
    <p:sldId id="443" r:id="rId9"/>
    <p:sldId id="444" r:id="rId10"/>
    <p:sldId id="427" r:id="rId11"/>
    <p:sldId id="458" r:id="rId12"/>
    <p:sldId id="409" r:id="rId13"/>
    <p:sldId id="463" r:id="rId14"/>
    <p:sldId id="410" r:id="rId15"/>
    <p:sldId id="429" r:id="rId16"/>
    <p:sldId id="430" r:id="rId17"/>
    <p:sldId id="432" r:id="rId18"/>
    <p:sldId id="431" r:id="rId19"/>
    <p:sldId id="456" r:id="rId20"/>
    <p:sldId id="454" r:id="rId21"/>
    <p:sldId id="455" r:id="rId22"/>
    <p:sldId id="445" r:id="rId23"/>
    <p:sldId id="447" r:id="rId24"/>
    <p:sldId id="411" r:id="rId25"/>
    <p:sldId id="434" r:id="rId26"/>
    <p:sldId id="412" r:id="rId27"/>
    <p:sldId id="435" r:id="rId28"/>
    <p:sldId id="459" r:id="rId29"/>
    <p:sldId id="417" r:id="rId30"/>
    <p:sldId id="418" r:id="rId31"/>
    <p:sldId id="423" r:id="rId32"/>
    <p:sldId id="424" r:id="rId33"/>
    <p:sldId id="460" r:id="rId34"/>
    <p:sldId id="420" r:id="rId35"/>
    <p:sldId id="449" r:id="rId36"/>
    <p:sldId id="450" r:id="rId37"/>
    <p:sldId id="451" r:id="rId38"/>
    <p:sldId id="448" r:id="rId39"/>
    <p:sldId id="452" r:id="rId40"/>
    <p:sldId id="453" r:id="rId41"/>
    <p:sldId id="461" r:id="rId42"/>
    <p:sldId id="399" r:id="rId43"/>
    <p:sldId id="462" r:id="rId44"/>
    <p:sldId id="344" r:id="rId45"/>
    <p:sldId id="330" r:id="rId46"/>
    <p:sldId id="301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C000"/>
    <a:srgbClr val="0E93B2"/>
    <a:srgbClr val="FF00FF"/>
    <a:srgbClr val="E20322"/>
    <a:srgbClr val="CCECFF"/>
    <a:srgbClr val="5B9BD5"/>
    <a:srgbClr val="7F7F7F"/>
    <a:srgbClr val="9C9CDF"/>
    <a:srgbClr val="CCFF99"/>
    <a:srgbClr val="9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07" autoAdjust="0"/>
    <p:restoredTop sz="79724" autoAdjust="0"/>
  </p:normalViewPr>
  <p:slideViewPr>
    <p:cSldViewPr>
      <p:cViewPr varScale="1">
        <p:scale>
          <a:sx n="93" d="100"/>
          <a:sy n="93" d="100"/>
        </p:scale>
        <p:origin x="1404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4CD86-5991-458D-ABA2-D3EA7524E529}" type="datetimeFigureOut">
              <a:rPr lang="zh-CN" altLang="en-US" smtClean="0"/>
              <a:pPr/>
              <a:t>2019/7/31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D32EB7-D24A-47D9-88AC-ABDF2991DF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07522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E9266-70DF-4BDF-A501-3B1081992CA4}" type="datetimeFigureOut">
              <a:rPr lang="zh-CN" altLang="en-US" smtClean="0"/>
              <a:pPr/>
              <a:t>2019/7/31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72655-3953-4F7B-8757-DC5A9E7D20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62234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207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参数转换需要注意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①这里需要用到</a:t>
            </a:r>
            <a:r>
              <a:rPr lang="en-US" altLang="zh-CN" dirty="0" err="1" smtClean="0"/>
              <a:t>mxnet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ndarray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Lite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接口不支持该功能，需要有</a:t>
            </a:r>
            <a:r>
              <a:rPr lang="en-US" altLang="zh-CN" dirty="0" err="1" smtClean="0"/>
              <a:t>mxnet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MaxEngine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②另外，</a:t>
            </a:r>
            <a:r>
              <a:rPr lang="en-US" altLang="zh-CN" dirty="0" err="1" smtClean="0"/>
              <a:t>mxnet</a:t>
            </a:r>
            <a:r>
              <a:rPr lang="zh-CN" altLang="en-US" dirty="0" smtClean="0"/>
              <a:t>参数是以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: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aux:</a:t>
            </a:r>
            <a:r>
              <a:rPr lang="zh-CN" altLang="en-US" dirty="0" smtClean="0"/>
              <a:t>前缀命名的，一般</a:t>
            </a:r>
            <a:r>
              <a:rPr lang="en-US" altLang="zh-CN" dirty="0" smtClean="0"/>
              <a:t>weight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bias</a:t>
            </a:r>
            <a:r>
              <a:rPr lang="zh-CN" altLang="en-US" dirty="0" smtClean="0"/>
              <a:t>这些参数都在</a:t>
            </a:r>
            <a:r>
              <a:rPr lang="en-US" altLang="zh-CN" dirty="0" err="1" smtClean="0"/>
              <a:t>args</a:t>
            </a:r>
            <a:r>
              <a:rPr lang="zh-CN" altLang="en-US" dirty="0" smtClean="0"/>
              <a:t>里面，</a:t>
            </a:r>
            <a:r>
              <a:rPr lang="en-US" altLang="zh-CN" dirty="0" err="1" smtClean="0"/>
              <a:t>bn</a:t>
            </a:r>
            <a:r>
              <a:rPr lang="zh-CN" altLang="en-US" dirty="0" smtClean="0"/>
              <a:t>的均值方差是在</a:t>
            </a:r>
            <a:r>
              <a:rPr lang="en-US" altLang="zh-CN" dirty="0" smtClean="0"/>
              <a:t>aux</a:t>
            </a:r>
            <a:r>
              <a:rPr lang="zh-CN" altLang="en-US" dirty="0" smtClean="0"/>
              <a:t>里面；</a:t>
            </a:r>
            <a:endParaRPr lang="en-US" altLang="zh-CN" dirty="0" smtClean="0"/>
          </a:p>
          <a:p>
            <a:r>
              <a:rPr lang="zh-CN" altLang="en-US" dirty="0" smtClean="0"/>
              <a:t>   转换过程需要注意区分</a:t>
            </a:r>
            <a:r>
              <a:rPr lang="en-US" altLang="zh-CN" dirty="0" err="1" smtClean="0"/>
              <a:t>args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aux</a:t>
            </a:r>
            <a:r>
              <a:rPr lang="zh-CN" altLang="en-US" dirty="0" smtClean="0"/>
              <a:t>前缀；</a:t>
            </a:r>
            <a:endParaRPr lang="en-US" altLang="zh-CN" dirty="0" smtClean="0"/>
          </a:p>
          <a:p>
            <a:r>
              <a:rPr lang="zh-CN" altLang="en-US" dirty="0" smtClean="0"/>
              <a:t>③保存的时候直接使用</a:t>
            </a:r>
            <a:r>
              <a:rPr lang="en-US" altLang="zh-CN" dirty="0" err="1" smtClean="0"/>
              <a:t>mx.nd.save</a:t>
            </a:r>
            <a:r>
              <a:rPr lang="en-US" altLang="zh-CN" dirty="0" smtClean="0"/>
              <a:t>()</a:t>
            </a:r>
            <a:r>
              <a:rPr lang="zh-CN" altLang="en-US" dirty="0" smtClean="0"/>
              <a:t>即可。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740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下面给介绍一下</a:t>
            </a:r>
            <a:r>
              <a:rPr lang="en-US" altLang="zh-CN" dirty="0" smtClean="0"/>
              <a:t>Lite</a:t>
            </a:r>
            <a:r>
              <a:rPr lang="zh-CN" altLang="en-US" dirty="0" smtClean="0"/>
              <a:t>中</a:t>
            </a:r>
            <a:r>
              <a:rPr lang="zh-CN" altLang="en-US" baseline="0" dirty="0" smtClean="0"/>
              <a:t>大家用的比较多的</a:t>
            </a:r>
            <a:r>
              <a:rPr lang="en-US" altLang="zh-CN" dirty="0" smtClean="0"/>
              <a:t>C infer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api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583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900" dirty="0" smtClean="0"/>
              <a:t>这里列出了</a:t>
            </a:r>
            <a:r>
              <a:rPr lang="en-US" altLang="zh-CN" sz="900" dirty="0" err="1" smtClean="0"/>
              <a:t>MaxEngine</a:t>
            </a:r>
            <a:r>
              <a:rPr lang="en-US" altLang="zh-CN" sz="900" dirty="0" smtClean="0"/>
              <a:t>-Lite</a:t>
            </a:r>
            <a:r>
              <a:rPr lang="zh-CN" altLang="en-US" sz="900" dirty="0" smtClean="0"/>
              <a:t>中的</a:t>
            </a:r>
            <a:r>
              <a:rPr lang="en-US" altLang="zh-CN" sz="900" dirty="0" smtClean="0"/>
              <a:t>c infer </a:t>
            </a:r>
            <a:r>
              <a:rPr lang="en-US" altLang="zh-CN" sz="900" dirty="0" err="1" smtClean="0"/>
              <a:t>api</a:t>
            </a:r>
            <a:r>
              <a:rPr lang="zh-CN" altLang="en-US" sz="900" dirty="0" smtClean="0"/>
              <a:t>，</a:t>
            </a:r>
            <a:endParaRPr lang="en-US" altLang="zh-CN" sz="900" dirty="0" smtClean="0"/>
          </a:p>
          <a:p>
            <a:r>
              <a:rPr lang="zh-CN" altLang="en-US" sz="900" dirty="0" smtClean="0"/>
              <a:t>蓝色标出了</a:t>
            </a:r>
            <a:r>
              <a:rPr lang="en-US" altLang="zh-CN" sz="900" dirty="0" smtClean="0"/>
              <a:t>Lite-v1.0.0</a:t>
            </a:r>
            <a:r>
              <a:rPr lang="zh-CN" altLang="en-US" sz="900" dirty="0" smtClean="0"/>
              <a:t>新增接口；</a:t>
            </a:r>
            <a:endParaRPr lang="en-US" altLang="zh-CN" sz="900" dirty="0" smtClean="0"/>
          </a:p>
          <a:p>
            <a:r>
              <a:rPr lang="zh-CN" altLang="en-US" sz="900" dirty="0" smtClean="0"/>
              <a:t>其中：</a:t>
            </a:r>
            <a:r>
              <a:rPr lang="en-US" altLang="zh-CN" sz="900" dirty="0" err="1" smtClean="0"/>
              <a:t>GetOutputType</a:t>
            </a:r>
            <a:r>
              <a:rPr lang="zh-CN" altLang="en-US" sz="900" dirty="0" smtClean="0"/>
              <a:t>就是获取输出节点的数据类型；</a:t>
            </a:r>
            <a:endParaRPr lang="en-US" altLang="zh-CN" sz="900" dirty="0" smtClean="0"/>
          </a:p>
          <a:p>
            <a:r>
              <a:rPr lang="en-US" altLang="zh-CN" sz="900" dirty="0" err="1" smtClean="0"/>
              <a:t>DeriveShape</a:t>
            </a:r>
            <a:r>
              <a:rPr lang="zh-CN" altLang="en-US" sz="900" dirty="0" smtClean="0"/>
              <a:t>是新增的离线推倒</a:t>
            </a:r>
            <a:r>
              <a:rPr lang="en-US" altLang="zh-CN" sz="900" dirty="0" smtClean="0"/>
              <a:t>shape</a:t>
            </a:r>
            <a:r>
              <a:rPr lang="zh-CN" altLang="en-US" sz="900" dirty="0" smtClean="0"/>
              <a:t>的接口，一般在</a:t>
            </a:r>
            <a:r>
              <a:rPr lang="en-US" altLang="zh-CN" sz="900" dirty="0" err="1" smtClean="0"/>
              <a:t>CreateSimple</a:t>
            </a:r>
            <a:r>
              <a:rPr lang="zh-CN" altLang="en-US" sz="900" dirty="0" smtClean="0"/>
              <a:t>之后即可调用，不需要启动</a:t>
            </a:r>
            <a:r>
              <a:rPr lang="en-US" altLang="zh-CN" sz="900" dirty="0" smtClean="0"/>
              <a:t>executor</a:t>
            </a:r>
          </a:p>
          <a:p>
            <a:r>
              <a:rPr lang="en-US" altLang="zh-CN" sz="900" dirty="0" err="1" smtClean="0"/>
              <a:t>OptimizeGraph</a:t>
            </a:r>
            <a:r>
              <a:rPr lang="zh-CN" altLang="en-US" sz="900" dirty="0" smtClean="0"/>
              <a:t>是</a:t>
            </a:r>
            <a:r>
              <a:rPr lang="en-US" altLang="zh-CN" sz="900" dirty="0" smtClean="0"/>
              <a:t>1.0</a:t>
            </a:r>
            <a:r>
              <a:rPr lang="zh-CN" altLang="en-US" sz="900" dirty="0" smtClean="0"/>
              <a:t>新增的离线图优化接口，后面会详细介绍；</a:t>
            </a:r>
            <a:endParaRPr lang="en-US" altLang="zh-CN" sz="900" dirty="0" smtClean="0"/>
          </a:p>
          <a:p>
            <a:r>
              <a:rPr lang="en-US" altLang="zh-CN" sz="900" dirty="0" smtClean="0"/>
              <a:t>_v0</a:t>
            </a:r>
            <a:r>
              <a:rPr lang="zh-CN" altLang="en-US" sz="900" dirty="0" smtClean="0"/>
              <a:t>为</a:t>
            </a:r>
            <a:r>
              <a:rPr lang="en-US" altLang="zh-CN" sz="900" dirty="0" smtClean="0"/>
              <a:t>v1.0.0</a:t>
            </a:r>
            <a:r>
              <a:rPr lang="zh-CN" altLang="en-US" sz="900" dirty="0" smtClean="0"/>
              <a:t>中保留的之前版本的相应接口；</a:t>
            </a:r>
            <a:endParaRPr lang="en-US" altLang="zh-CN" sz="900" dirty="0" smtClean="0"/>
          </a:p>
          <a:p>
            <a:r>
              <a:rPr lang="zh-CN" altLang="en-US" sz="900" dirty="0" smtClean="0"/>
              <a:t>不加</a:t>
            </a:r>
            <a:r>
              <a:rPr lang="en-US" altLang="zh-CN" sz="900" dirty="0" smtClean="0"/>
              <a:t>_v0</a:t>
            </a:r>
            <a:r>
              <a:rPr lang="zh-CN" altLang="en-US" sz="900" dirty="0" smtClean="0"/>
              <a:t>的为</a:t>
            </a:r>
            <a:r>
              <a:rPr lang="en-US" altLang="zh-CN" sz="900" dirty="0" smtClean="0"/>
              <a:t>1.0.0</a:t>
            </a:r>
            <a:r>
              <a:rPr lang="zh-CN" altLang="en-US" sz="900" dirty="0" smtClean="0"/>
              <a:t>接口，大家具体使用什么接口可以参考</a:t>
            </a:r>
            <a:r>
              <a:rPr lang="en-US" altLang="zh-CN" sz="900" dirty="0" err="1" smtClean="0"/>
              <a:t>c_api</a:t>
            </a:r>
            <a:r>
              <a:rPr lang="zh-CN" altLang="en-US" sz="900" dirty="0" smtClean="0"/>
              <a:t>文档查看相应介绍。</a:t>
            </a:r>
            <a:endParaRPr lang="en-US" altLang="zh-CN" sz="900" dirty="0" smtClean="0"/>
          </a:p>
          <a:p>
            <a:endParaRPr lang="zh-CN" altLang="en-US" sz="900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406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900" dirty="0" smtClean="0"/>
              <a:t>新接口的主要变化是：支持设置输入数据的类型（原来默认只支持</a:t>
            </a:r>
            <a:r>
              <a:rPr lang="en-US" altLang="zh-CN" sz="900" dirty="0" smtClean="0"/>
              <a:t>float</a:t>
            </a:r>
            <a:r>
              <a:rPr lang="zh-CN" altLang="en-US" sz="900" dirty="0" smtClean="0"/>
              <a:t>，目前支持多种输入类型如，</a:t>
            </a:r>
            <a:r>
              <a:rPr lang="en-US" altLang="zh-CN" sz="900" dirty="0" smtClean="0"/>
              <a:t>Int8, uint8</a:t>
            </a:r>
            <a:r>
              <a:rPr lang="zh-CN" altLang="en-US" sz="900" dirty="0" smtClean="0"/>
              <a:t>等）</a:t>
            </a:r>
          </a:p>
          <a:p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optimize_level</a:t>
            </a:r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表示图优化级别，是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AutoInfer</a:t>
            </a:r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图优化选项，后面会详细介绍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3642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下面给大家介绍一个</a:t>
            </a:r>
            <a:r>
              <a:rPr lang="en-US" altLang="zh-CN" dirty="0" smtClean="0"/>
              <a:t>C</a:t>
            </a:r>
            <a:r>
              <a:rPr lang="en-US" altLang="zh-CN" baseline="0" dirty="0" smtClean="0"/>
              <a:t> infer </a:t>
            </a:r>
            <a:r>
              <a:rPr lang="en-US" altLang="zh-CN" baseline="0" dirty="0" err="1" smtClean="0"/>
              <a:t>api</a:t>
            </a:r>
            <a:r>
              <a:rPr lang="zh-CN" altLang="en-US" baseline="0" dirty="0" smtClean="0"/>
              <a:t>的调用实例（以人脸检测网络为例）</a:t>
            </a:r>
            <a:endParaRPr lang="en-US" altLang="zh-CN" baseline="0" dirty="0" smtClean="0"/>
          </a:p>
          <a:p>
            <a:r>
              <a:rPr lang="zh-CN" altLang="en-US" baseline="0" dirty="0" smtClean="0"/>
              <a:t>这里在</a:t>
            </a:r>
            <a:r>
              <a:rPr lang="en-US" altLang="zh-CN" baseline="0" dirty="0" smtClean="0"/>
              <a:t>Infer </a:t>
            </a:r>
            <a:r>
              <a:rPr lang="en-US" altLang="zh-CN" baseline="0" dirty="0" err="1" smtClean="0"/>
              <a:t>api</a:t>
            </a:r>
            <a:r>
              <a:rPr lang="zh-CN" altLang="en-US" baseline="0" dirty="0" smtClean="0"/>
              <a:t>外部封装了一层自己的接口，依次给大家介绍</a:t>
            </a:r>
            <a:endParaRPr lang="en-US" altLang="zh-CN" baseline="0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9531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首先是调用</a:t>
            </a:r>
            <a:r>
              <a:rPr lang="en-US" altLang="zh-CN" dirty="0" err="1" smtClean="0"/>
              <a:t>CreateSimple</a:t>
            </a:r>
            <a:r>
              <a:rPr lang="zh-CN" altLang="en-US" dirty="0" smtClean="0"/>
              <a:t>接口创建实例，</a:t>
            </a:r>
            <a:r>
              <a:rPr lang="en-US" altLang="zh-CN" dirty="0" smtClean="0"/>
              <a:t>v1.0</a:t>
            </a:r>
            <a:r>
              <a:rPr lang="zh-CN" altLang="en-US" dirty="0" smtClean="0"/>
              <a:t>中需要指定每个输入的类型；</a:t>
            </a:r>
            <a:endParaRPr lang="en-US" altLang="zh-CN" dirty="0" smtClean="0"/>
          </a:p>
          <a:p>
            <a:r>
              <a:rPr lang="zh-CN" altLang="en-US" dirty="0" smtClean="0"/>
              <a:t>如果后面输入可变，需要进行</a:t>
            </a:r>
            <a:r>
              <a:rPr lang="en-US" altLang="zh-CN" dirty="0" smtClean="0"/>
              <a:t>reshape</a:t>
            </a:r>
            <a:r>
              <a:rPr lang="zh-CN" altLang="en-US" dirty="0" smtClean="0"/>
              <a:t>，大小不能超过创建时设置的大小。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0269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第二步是根据实际输入大小</a:t>
            </a:r>
            <a:r>
              <a:rPr lang="en-US" altLang="zh-CN" sz="18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setsize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Reshape</a:t>
            </a:r>
            <a:r>
              <a:rPr lang="zh-CN" altLang="en-US" dirty="0" smtClean="0"/>
              <a:t>接口，支持变长输入。调用方式与之前版本一致。</a:t>
            </a:r>
            <a:endParaRPr lang="en-US" altLang="zh-CN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实际输入时不可大于设置的最大长度</a:t>
            </a:r>
            <a:endParaRPr lang="en-US" altLang="zh-CN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8334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第三步是调用</a:t>
            </a:r>
            <a:r>
              <a:rPr lang="en-US" altLang="zh-CN" dirty="0" err="1" smtClean="0"/>
              <a:t>SetInput</a:t>
            </a:r>
            <a:r>
              <a:rPr lang="zh-CN" altLang="en-US" dirty="0" smtClean="0"/>
              <a:t>接口</a:t>
            </a:r>
            <a:r>
              <a:rPr lang="en-US" altLang="zh-CN" dirty="0" err="1" smtClean="0"/>
              <a:t>adddata</a:t>
            </a:r>
            <a:r>
              <a:rPr lang="zh-CN" altLang="en-US" dirty="0" smtClean="0"/>
              <a:t>到网络中，（该接口每次只能</a:t>
            </a:r>
            <a:r>
              <a:rPr lang="en-US" altLang="zh-CN" dirty="0" smtClean="0"/>
              <a:t>set</a:t>
            </a:r>
            <a:r>
              <a:rPr lang="zh-CN" altLang="en-US" dirty="0" smtClean="0"/>
              <a:t>一个输入，若有多个输入，需要分别进行</a:t>
            </a:r>
            <a:r>
              <a:rPr lang="en-US" altLang="zh-CN" dirty="0" smtClean="0"/>
              <a:t>set</a:t>
            </a:r>
            <a:r>
              <a:rPr lang="zh-CN" altLang="en-US" dirty="0" smtClean="0"/>
              <a:t>），同样需要注意设置输入数据的类型。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0665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第四步，</a:t>
            </a:r>
            <a:r>
              <a:rPr lang="zh-CN" altLang="en-US" sz="1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执行前向运算，并把得到的结果取出，</a:t>
            </a:r>
            <a:endParaRPr lang="en-US" altLang="zh-CN" sz="12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、这里</a:t>
            </a:r>
            <a:r>
              <a:rPr lang="en-US" altLang="zh-CN" dirty="0" smtClean="0"/>
              <a:t>Forward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GetOutputShape</a:t>
            </a:r>
            <a:r>
              <a:rPr lang="zh-CN" altLang="en-US" dirty="0" smtClean="0"/>
              <a:t>接口与之前版本一致，</a:t>
            </a:r>
            <a:r>
              <a:rPr lang="en-US" altLang="zh-CN" dirty="0" err="1" smtClean="0"/>
              <a:t>GetOutput</a:t>
            </a:r>
            <a:r>
              <a:rPr lang="zh-CN" altLang="en-US" dirty="0" smtClean="0"/>
              <a:t>接口需要设置输出数据的类型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</a:t>
            </a:r>
            <a:r>
              <a:rPr lang="zh-CN" altLang="en-US" dirty="0" smtClean="0"/>
              <a:t>、这里在</a:t>
            </a:r>
            <a:r>
              <a:rPr lang="en-US" altLang="zh-CN" dirty="0" smtClean="0"/>
              <a:t>GPU</a:t>
            </a:r>
            <a:r>
              <a:rPr lang="zh-CN" altLang="en-US" dirty="0" smtClean="0"/>
              <a:t>运算，从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输入，结果获取到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。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8223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下面给大家介绍一下</a:t>
            </a:r>
            <a:r>
              <a:rPr lang="en-US" altLang="zh-CN" sz="1200" b="0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1200" b="0" baseline="0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infer </a:t>
            </a:r>
            <a:r>
              <a:rPr lang="en-US" altLang="zh-CN" sz="1200" b="0" baseline="0" dirty="0" err="1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api</a:t>
            </a:r>
            <a:r>
              <a:rPr lang="zh-CN" altLang="en-US" sz="1200" b="0" baseline="0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使用过程中有可能发生的部分错误及调试方法：</a:t>
            </a:r>
            <a:endParaRPr lang="en-US" altLang="zh-CN" sz="1200" b="0" baseline="0" dirty="0" smtClean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200" b="0" baseline="0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第一个是</a:t>
            </a:r>
            <a:r>
              <a:rPr lang="en-US" altLang="zh-CN" sz="1200" b="0" baseline="0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1200" b="0" baseline="0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缺失类，这类错误一般发生在模型加载的初期，在读入</a:t>
            </a:r>
            <a:r>
              <a:rPr lang="en-US" altLang="zh-CN" sz="1200" b="0" baseline="0" dirty="0" err="1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json</a:t>
            </a:r>
            <a:r>
              <a:rPr lang="zh-CN" altLang="en-US" sz="1200" b="0" baseline="0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构建计算图时，解决思路一般是：</a:t>
            </a:r>
            <a:endParaRPr lang="en-US" altLang="zh-CN" sz="1200" b="0" dirty="0" smtClean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200" b="0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先调用</a:t>
            </a:r>
            <a:r>
              <a:rPr lang="en-US" altLang="zh-CN" sz="1200" b="0" dirty="0" err="1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MXInferGetLastError</a:t>
            </a:r>
            <a:r>
              <a:rPr lang="en-US" altLang="zh-CN" sz="1200" b="0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()</a:t>
            </a:r>
            <a:r>
              <a:rPr lang="zh-CN" altLang="en-US" sz="1200" b="0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可以返回错误信息（</a:t>
            </a:r>
            <a:r>
              <a:rPr lang="en-US" altLang="zh-CN" sz="1200" b="0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string</a:t>
            </a:r>
            <a:r>
              <a:rPr lang="zh-CN" altLang="en-US" sz="1200" b="0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b="0" dirty="0" smtClean="0"/>
          </a:p>
          <a:p>
            <a:r>
              <a:rPr lang="zh-CN" altLang="en-US" dirty="0" smtClean="0"/>
              <a:t>这里</a:t>
            </a:r>
            <a:r>
              <a:rPr lang="en-US" altLang="zh-CN" dirty="0" err="1" smtClean="0"/>
              <a:t>SliceChannel</a:t>
            </a:r>
            <a:r>
              <a:rPr lang="zh-CN" altLang="en-US" dirty="0" smtClean="0"/>
              <a:t>首字母要大写，</a:t>
            </a:r>
            <a:r>
              <a:rPr lang="en-US" altLang="zh-CN" dirty="0" smtClean="0"/>
              <a:t>split</a:t>
            </a:r>
            <a:r>
              <a:rPr lang="zh-CN" altLang="en-US" dirty="0" smtClean="0"/>
              <a:t>是其别名。</a:t>
            </a:r>
            <a:endParaRPr lang="en-US" altLang="zh-CN" dirty="0" smtClean="0"/>
          </a:p>
          <a:p>
            <a:r>
              <a:rPr lang="en-US" altLang="zh-CN" dirty="0" smtClean="0"/>
              <a:t>Scale</a:t>
            </a:r>
            <a:r>
              <a:rPr lang="zh-CN" altLang="en-US" dirty="0" smtClean="0"/>
              <a:t>：乘</a:t>
            </a:r>
            <a:r>
              <a:rPr lang="en-US" altLang="zh-CN" dirty="0" smtClean="0"/>
              <a:t>gamma + beta, </a:t>
            </a:r>
            <a:r>
              <a:rPr lang="zh-CN" altLang="en-US" dirty="0" smtClean="0"/>
              <a:t>可以用</a:t>
            </a:r>
            <a:r>
              <a:rPr lang="en-US" altLang="zh-CN" dirty="0" err="1" smtClean="0"/>
              <a:t>bn</a:t>
            </a:r>
            <a:r>
              <a:rPr lang="zh-CN" altLang="en-US" dirty="0" smtClean="0"/>
              <a:t>替代，但需要在参数中添加均值和方差（置为</a:t>
            </a:r>
            <a:r>
              <a:rPr lang="en-US" altLang="zh-CN" dirty="0" smtClean="0"/>
              <a:t>0,</a:t>
            </a:r>
            <a:r>
              <a:rPr lang="zh-CN" altLang="en-US" dirty="0" smtClean="0"/>
              <a:t>），</a:t>
            </a:r>
            <a:r>
              <a:rPr lang="en-US" altLang="zh-CN" dirty="0" err="1" smtClean="0"/>
              <a:t>eps</a:t>
            </a:r>
            <a:r>
              <a:rPr lang="en-US" altLang="zh-CN" baseline="0" dirty="0" smtClean="0"/>
              <a:t> = 1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924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2557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第二个比较常见的是</a:t>
            </a:r>
            <a:r>
              <a:rPr lang="en-US" altLang="zh-CN" dirty="0" err="1" smtClean="0"/>
              <a:t>Infershape</a:t>
            </a:r>
            <a:r>
              <a:rPr lang="zh-CN" altLang="en-US" dirty="0" smtClean="0"/>
              <a:t>问题，可以从这几个方面考虑：</a:t>
            </a:r>
            <a:endParaRPr lang="en-US" altLang="zh-CN" dirty="0" smtClean="0"/>
          </a:p>
          <a:p>
            <a:r>
              <a:rPr lang="zh-CN" altLang="en-US" dirty="0" smtClean="0"/>
              <a:t>①可能是创建实例时传入的输入</a:t>
            </a:r>
            <a:r>
              <a:rPr lang="en-US" altLang="zh-CN" dirty="0" smtClean="0"/>
              <a:t>shape</a:t>
            </a:r>
            <a:r>
              <a:rPr lang="zh-CN" altLang="en-US" dirty="0" smtClean="0"/>
              <a:t>与实际网络输入不对应，如这里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实际是三维，但传入的是四维，就会在后面层导致</a:t>
            </a:r>
            <a:r>
              <a:rPr lang="en-US" altLang="zh-CN" dirty="0" err="1" smtClean="0"/>
              <a:t>infershape</a:t>
            </a:r>
            <a:r>
              <a:rPr lang="zh-CN" altLang="en-US" dirty="0" smtClean="0"/>
              <a:t>有问题。</a:t>
            </a:r>
            <a:endParaRPr lang="en-US" altLang="zh-CN" dirty="0" smtClean="0"/>
          </a:p>
          <a:p>
            <a:r>
              <a:rPr lang="zh-CN" altLang="en-US" dirty="0" smtClean="0"/>
              <a:t>②如果遇到</a:t>
            </a:r>
            <a:r>
              <a:rPr lang="en-US" altLang="zh-CN" dirty="0" err="1" smtClean="0"/>
              <a:t>h,w</a:t>
            </a:r>
            <a:r>
              <a:rPr lang="zh-CN" altLang="en-US" dirty="0" smtClean="0"/>
              <a:t>值差一这种，考虑可能是</a:t>
            </a:r>
            <a:r>
              <a:rPr lang="en-US" altLang="zh-CN" dirty="0" smtClean="0"/>
              <a:t>pooling</a:t>
            </a:r>
            <a:r>
              <a:rPr lang="zh-CN" altLang="en-US" dirty="0" smtClean="0"/>
              <a:t>层</a:t>
            </a:r>
            <a:r>
              <a:rPr lang="en-US" altLang="zh-CN" dirty="0" err="1" smtClean="0"/>
              <a:t>pooling_convension</a:t>
            </a:r>
            <a:r>
              <a:rPr lang="zh-CN" altLang="en-US" dirty="0" smtClean="0"/>
              <a:t>设置的问题，</a:t>
            </a:r>
            <a:r>
              <a:rPr lang="en-US" altLang="zh-CN" dirty="0" smtClean="0"/>
              <a:t>Lite</a:t>
            </a:r>
            <a:r>
              <a:rPr lang="zh-CN" altLang="en-US" dirty="0" smtClean="0"/>
              <a:t>默认</a:t>
            </a:r>
            <a:r>
              <a:rPr lang="en-US" altLang="zh-CN" dirty="0" smtClean="0"/>
              <a:t>full(</a:t>
            </a:r>
            <a:r>
              <a:rPr lang="zh-CN" altLang="en-US" dirty="0" smtClean="0"/>
              <a:t>向上取整</a:t>
            </a:r>
            <a:r>
              <a:rPr lang="en-US" altLang="zh-CN" dirty="0" smtClean="0"/>
              <a:t>), </a:t>
            </a:r>
            <a:r>
              <a:rPr lang="en-US" altLang="zh-CN" dirty="0" err="1" smtClean="0"/>
              <a:t>pytorch</a:t>
            </a:r>
            <a:r>
              <a:rPr lang="zh-CN" altLang="en-US" dirty="0" smtClean="0"/>
              <a:t>默认是</a:t>
            </a:r>
            <a:r>
              <a:rPr lang="en-US" altLang="zh-CN" dirty="0" smtClean="0"/>
              <a:t>valid</a:t>
            </a:r>
            <a:r>
              <a:rPr lang="zh-CN" altLang="en-US" dirty="0" smtClean="0"/>
              <a:t>（向下取整）</a:t>
            </a:r>
            <a:endParaRPr lang="en-US" altLang="zh-CN" dirty="0" smtClean="0"/>
          </a:p>
          <a:p>
            <a:r>
              <a:rPr lang="zh-CN" altLang="en-US" dirty="0" smtClean="0"/>
              <a:t>③如果有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代码，可以手动添加</a:t>
            </a:r>
            <a:r>
              <a:rPr lang="en-US" altLang="zh-CN" dirty="0" err="1" smtClean="0"/>
              <a:t>Infershape</a:t>
            </a:r>
            <a:r>
              <a:rPr lang="zh-CN" altLang="en-US" dirty="0" smtClean="0"/>
              <a:t>调试定位出错的层。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1837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第三个是参数加载问题，解决思路一般可以可以考虑，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、可能是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和参数中名称不对应，导致加载参数时一些参数找不到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、保存参数时，</a:t>
            </a:r>
            <a:r>
              <a:rPr lang="en-US" altLang="zh-CN" dirty="0" err="1" smtClean="0"/>
              <a:t>args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aux</a:t>
            </a:r>
            <a:r>
              <a:rPr lang="zh-CN" altLang="en-US" dirty="0" smtClean="0"/>
              <a:t>前缀是否正确，如</a:t>
            </a:r>
            <a:r>
              <a:rPr lang="en-US" altLang="zh-CN" dirty="0" err="1" smtClean="0"/>
              <a:t>bn</a:t>
            </a:r>
            <a:r>
              <a:rPr lang="zh-CN" altLang="en-US" dirty="0" smtClean="0"/>
              <a:t>的均值方差是在</a:t>
            </a:r>
            <a:r>
              <a:rPr lang="en-US" altLang="zh-CN" dirty="0" smtClean="0"/>
              <a:t>aux</a:t>
            </a:r>
            <a:r>
              <a:rPr lang="zh-CN" altLang="en-US" dirty="0" smtClean="0"/>
              <a:t>里面的，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、如果是</a:t>
            </a:r>
            <a:r>
              <a:rPr lang="en-US" altLang="zh-CN" dirty="0" smtClean="0"/>
              <a:t>GPU int8</a:t>
            </a:r>
            <a:r>
              <a:rPr lang="zh-CN" altLang="en-US" dirty="0" smtClean="0"/>
              <a:t>量化网络，需要将</a:t>
            </a:r>
            <a:r>
              <a:rPr lang="en-US" altLang="zh-CN" dirty="0" smtClean="0"/>
              <a:t>weight</a:t>
            </a:r>
            <a:r>
              <a:rPr lang="zh-CN" altLang="en-US" dirty="0" smtClean="0"/>
              <a:t>量化和转置</a:t>
            </a:r>
            <a:endParaRPr lang="en-US" altLang="zh-CN" dirty="0" smtClean="0"/>
          </a:p>
          <a:p>
            <a:r>
              <a:rPr lang="zh-CN" altLang="en-US" dirty="0" smtClean="0"/>
              <a:t>如果是</a:t>
            </a:r>
            <a:r>
              <a:rPr lang="en-US" altLang="zh-CN" dirty="0" err="1" smtClean="0"/>
              <a:t>pytorch</a:t>
            </a:r>
            <a:r>
              <a:rPr lang="zh-CN" altLang="en-US" dirty="0" smtClean="0"/>
              <a:t>转过来的，</a:t>
            </a:r>
            <a:r>
              <a:rPr lang="en-US" altLang="zh-CN" dirty="0" err="1" smtClean="0"/>
              <a:t>bn</a:t>
            </a:r>
            <a:r>
              <a:rPr lang="zh-CN" altLang="en-US" dirty="0" smtClean="0"/>
              <a:t>层默认名称为</a:t>
            </a:r>
            <a:r>
              <a:rPr lang="en-US" altLang="zh-CN" dirty="0" err="1" smtClean="0"/>
              <a:t>moving_mean,moving_var</a:t>
            </a:r>
            <a:r>
              <a:rPr lang="en-US" altLang="zh-CN" dirty="0" smtClean="0"/>
              <a:t>,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pytorch</a:t>
            </a:r>
            <a:r>
              <a:rPr lang="zh-CN" altLang="en-US" baseline="0" dirty="0" smtClean="0"/>
              <a:t>为</a:t>
            </a:r>
            <a:r>
              <a:rPr lang="en-US" altLang="zh-CN" baseline="0" dirty="0" err="1" smtClean="0"/>
              <a:t>running_mean,running_var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954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第四个是一致性问题，解决这类问题常用的方法一般是打印中间层输出结果，如这里想打印</a:t>
            </a:r>
            <a:r>
              <a:rPr lang="en-US" altLang="zh-CN" i="0" dirty="0" smtClean="0"/>
              <a:t>cnn_layer1_conv1</a:t>
            </a:r>
            <a:r>
              <a:rPr lang="zh-CN" altLang="en-US" dirty="0" smtClean="0"/>
              <a:t>的输出，就可以将该节点的结点号添加到</a:t>
            </a:r>
            <a:r>
              <a:rPr lang="en-US" altLang="zh-CN" dirty="0" smtClean="0"/>
              <a:t>”heads”</a:t>
            </a:r>
            <a:r>
              <a:rPr lang="zh-CN" altLang="en-US" dirty="0" smtClean="0"/>
              <a:t>里面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6320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第五个是优化网络时的效率问题，可以利用</a:t>
            </a:r>
            <a:r>
              <a:rPr lang="en-US" altLang="zh-CN" dirty="0" err="1" smtClean="0"/>
              <a:t>nvprof</a:t>
            </a:r>
            <a:r>
              <a:rPr lang="zh-CN" altLang="en-US" dirty="0" smtClean="0"/>
              <a:t>统计核函数的耗时，分析热点。</a:t>
            </a:r>
            <a:endParaRPr lang="en-US" altLang="zh-CN" dirty="0" smtClean="0"/>
          </a:p>
          <a:p>
            <a:r>
              <a:rPr lang="zh-CN" altLang="en-US" dirty="0" smtClean="0"/>
              <a:t>在利用</a:t>
            </a:r>
            <a:r>
              <a:rPr lang="en-US" altLang="zh-CN" dirty="0" err="1" smtClean="0"/>
              <a:t>nvprof</a:t>
            </a:r>
            <a:r>
              <a:rPr lang="zh-CN" altLang="en-US" dirty="0" smtClean="0"/>
              <a:t>统计时间耗时时，需要注意：</a:t>
            </a:r>
            <a:endParaRPr lang="en-US" altLang="zh-CN" dirty="0" smtClean="0"/>
          </a:p>
          <a:p>
            <a:r>
              <a:rPr lang="en-US" altLang="zh-CN" dirty="0" smtClean="0"/>
              <a:t>1.Lite</a:t>
            </a:r>
            <a:r>
              <a:rPr lang="zh-CN" altLang="en-US" dirty="0" smtClean="0"/>
              <a:t>需要编译为</a:t>
            </a:r>
            <a:r>
              <a:rPr lang="en-US" altLang="zh-CN" dirty="0" smtClean="0"/>
              <a:t>release</a:t>
            </a:r>
            <a:r>
              <a:rPr lang="zh-CN" altLang="en-US" dirty="0" smtClean="0"/>
              <a:t>版本，即在</a:t>
            </a:r>
            <a:r>
              <a:rPr lang="en-US" altLang="zh-CN" dirty="0" smtClean="0"/>
              <a:t>config.mk</a:t>
            </a:r>
            <a:r>
              <a:rPr lang="zh-CN" altLang="en-US" dirty="0" smtClean="0"/>
              <a:t>中需要将</a:t>
            </a:r>
            <a:r>
              <a:rPr lang="en-US" altLang="zh-CN" dirty="0" smtClean="0"/>
              <a:t>MAXENGINE_DEBUG</a:t>
            </a:r>
            <a:r>
              <a:rPr lang="zh-CN" altLang="en-US" dirty="0" smtClean="0"/>
              <a:t>选项置为</a:t>
            </a:r>
            <a:r>
              <a:rPr lang="en-US" altLang="zh-CN" dirty="0" smtClean="0"/>
              <a:t>0</a:t>
            </a:r>
          </a:p>
          <a:p>
            <a:r>
              <a:rPr lang="en-US" altLang="zh-CN" dirty="0" smtClean="0"/>
              <a:t>2.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统计耗时时，需要多次调用</a:t>
            </a:r>
            <a:r>
              <a:rPr lang="en-US" altLang="zh-CN" baseline="0" dirty="0" smtClean="0"/>
              <a:t>forward</a:t>
            </a:r>
            <a:r>
              <a:rPr lang="zh-CN" altLang="en-US" baseline="0" dirty="0" smtClean="0"/>
              <a:t>求平均时间；</a:t>
            </a:r>
            <a:endParaRPr lang="en-US" altLang="zh-CN" baseline="0" dirty="0" smtClean="0"/>
          </a:p>
          <a:p>
            <a:r>
              <a:rPr lang="en-US" altLang="zh-CN" baseline="0" dirty="0" smtClean="0"/>
              <a:t>3. </a:t>
            </a:r>
            <a:r>
              <a:rPr lang="zh-CN" altLang="en-US" baseline="0" dirty="0" smtClean="0"/>
              <a:t>学会对照核函数找到相应</a:t>
            </a:r>
            <a:r>
              <a:rPr lang="en-US" altLang="zh-CN" baseline="0" dirty="0" smtClean="0"/>
              <a:t>op,</a:t>
            </a:r>
            <a:r>
              <a:rPr lang="zh-CN" altLang="en-US" baseline="0" dirty="0" smtClean="0"/>
              <a:t>一般</a:t>
            </a:r>
            <a:r>
              <a:rPr lang="en-US" altLang="zh-CN" baseline="0" dirty="0" err="1" smtClean="0"/>
              <a:t>cudnn_nn</a:t>
            </a:r>
            <a:r>
              <a:rPr lang="zh-CN" altLang="en-US" baseline="0" dirty="0" smtClean="0"/>
              <a:t>、</a:t>
            </a:r>
            <a:r>
              <a:rPr lang="en-US" altLang="zh-CN" baseline="0" dirty="0" err="1" smtClean="0"/>
              <a:t>gemm</a:t>
            </a:r>
            <a:r>
              <a:rPr lang="zh-CN" altLang="en-US" baseline="0" dirty="0" smtClean="0"/>
              <a:t>这类的均为矩阵乘，其他根据相应层的名称关键字即可找到；</a:t>
            </a:r>
            <a:endParaRPr lang="en-US" altLang="zh-CN" baseline="0" dirty="0" smtClean="0"/>
          </a:p>
          <a:p>
            <a:r>
              <a:rPr lang="zh-CN" altLang="en-US" baseline="0" dirty="0" smtClean="0"/>
              <a:t>根据耗时比例找到耗时比较多的层就可以进行优化了。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5196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目前</a:t>
            </a:r>
            <a:r>
              <a:rPr lang="en-US" altLang="zh-CN" sz="1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MaxEngineOptimizeLevel</a:t>
            </a:r>
            <a:r>
              <a:rPr lang="zh-CN" alt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可选的优化选项包含这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种，</a:t>
            </a:r>
            <a:endParaRPr lang="en-US" altLang="zh-CN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量化时需要指定参数中有无</a:t>
            </a:r>
            <a:r>
              <a:rPr lang="en-US" altLang="zh-CN" sz="1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data_scale</a:t>
            </a:r>
            <a:r>
              <a:rPr lang="zh-CN" alt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，一般测试效率的，参数未经过量化训练，需要设置</a:t>
            </a:r>
            <a:r>
              <a:rPr lang="en-US" altLang="zh-CN" sz="1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MAXENGINE_NO_DATA_SCALE</a:t>
            </a:r>
            <a:r>
              <a:rPr lang="zh-CN" altLang="en-US" sz="1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，这时会给其置为</a:t>
            </a:r>
            <a:r>
              <a:rPr lang="en-US" altLang="zh-CN" sz="1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r>
              <a:rPr lang="zh-CN" altLang="en-US" sz="1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用于计算反量化</a:t>
            </a:r>
            <a:r>
              <a:rPr lang="en-US" altLang="zh-CN" sz="1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scale</a:t>
            </a:r>
            <a:r>
              <a:rPr lang="zh-CN" altLang="en-US" sz="1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5196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①融合功能需要在相应融合</a:t>
            </a:r>
            <a:r>
              <a:rPr lang="en-US" altLang="zh-CN" dirty="0" smtClean="0"/>
              <a:t>op</a:t>
            </a:r>
            <a:r>
              <a:rPr lang="zh-CN" altLang="en-US" dirty="0" smtClean="0"/>
              <a:t>里面添加</a:t>
            </a:r>
            <a:r>
              <a:rPr lang="en-US" altLang="zh-CN" dirty="0" err="1" smtClean="0"/>
              <a:t>FFuseMode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FCombinAttr</a:t>
            </a:r>
            <a:r>
              <a:rPr lang="zh-CN" altLang="en-US" dirty="0" smtClean="0"/>
              <a:t>两个属性；</a:t>
            </a:r>
            <a:endParaRPr lang="en-US" altLang="zh-CN" dirty="0" smtClean="0"/>
          </a:p>
          <a:p>
            <a:r>
              <a:rPr lang="zh-CN" altLang="en-US" dirty="0" smtClean="0"/>
              <a:t>②</a:t>
            </a:r>
            <a:r>
              <a:rPr lang="en-US" altLang="zh-CN" dirty="0" smtClean="0"/>
              <a:t>int8</a:t>
            </a:r>
            <a:r>
              <a:rPr lang="zh-CN" altLang="en-US" dirty="0" smtClean="0"/>
              <a:t>量化功能目前支持</a:t>
            </a:r>
            <a:r>
              <a:rPr lang="en-US" altLang="zh-CN" dirty="0" smtClean="0"/>
              <a:t>GPU</a:t>
            </a:r>
            <a:r>
              <a:rPr lang="zh-CN" altLang="en-US" dirty="0" smtClean="0"/>
              <a:t>端的量化和嵌入式端的网络量化；</a:t>
            </a:r>
            <a:endParaRPr lang="en-US" altLang="zh-CN" dirty="0" smtClean="0"/>
          </a:p>
          <a:p>
            <a:r>
              <a:rPr lang="zh-CN" altLang="en-US" dirty="0" smtClean="0"/>
              <a:t>③</a:t>
            </a:r>
            <a:r>
              <a:rPr lang="en-US" altLang="zh-CN" dirty="0" smtClean="0"/>
              <a:t>FP16</a:t>
            </a:r>
            <a:r>
              <a:rPr lang="zh-CN" altLang="en-US" dirty="0" smtClean="0"/>
              <a:t>功能可以实现将</a:t>
            </a:r>
            <a:r>
              <a:rPr lang="en-US" altLang="zh-CN" dirty="0" smtClean="0"/>
              <a:t>float32</a:t>
            </a:r>
            <a:r>
              <a:rPr lang="zh-CN" altLang="en-US" dirty="0" smtClean="0"/>
              <a:t>网络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和参数转换为</a:t>
            </a:r>
            <a:r>
              <a:rPr lang="en-US" altLang="zh-CN" dirty="0" smtClean="0"/>
              <a:t>fp16</a:t>
            </a:r>
            <a:r>
              <a:rPr lang="zh-CN" altLang="en-US" dirty="0" smtClean="0"/>
              <a:t>（添加</a:t>
            </a:r>
            <a:r>
              <a:rPr lang="en-US" altLang="zh-CN" dirty="0" smtClean="0"/>
              <a:t>cast</a:t>
            </a:r>
            <a:r>
              <a:rPr lang="zh-CN" altLang="en-US" dirty="0" smtClean="0"/>
              <a:t>层）；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4947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离线方式调用</a:t>
            </a:r>
            <a:r>
              <a:rPr lang="en-US" altLang="zh-CN" dirty="0" err="1" smtClean="0"/>
              <a:t>MXInferOptimizeGraph</a:t>
            </a:r>
            <a:r>
              <a:rPr lang="zh-CN" altLang="en-US" dirty="0" smtClean="0"/>
              <a:t>接口，根据需要设置优化级别可以保存优化后的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和参数。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5036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在线方式调用</a:t>
            </a:r>
            <a:r>
              <a:rPr lang="en-US" altLang="zh-CN" dirty="0" err="1" smtClean="0"/>
              <a:t>MXInferCreateSimple</a:t>
            </a:r>
            <a:r>
              <a:rPr lang="zh-CN" altLang="en-US" dirty="0" smtClean="0"/>
              <a:t>接口，设置优化级别，在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图之后根据优化级别对图先进行相应优化再进行其他操作。</a:t>
            </a:r>
            <a:endParaRPr lang="en-US" altLang="zh-CN" dirty="0" smtClean="0"/>
          </a:p>
          <a:p>
            <a:r>
              <a:rPr lang="zh-CN" altLang="en-US" dirty="0" smtClean="0"/>
              <a:t>在线方式不会保存优化后的图和参数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4168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第四部分介绍一下</a:t>
            </a:r>
            <a:r>
              <a:rPr lang="en-US" altLang="zh-CN" dirty="0" smtClean="0"/>
              <a:t>lite</a:t>
            </a:r>
            <a:r>
              <a:rPr lang="zh-CN" altLang="en-US" dirty="0" smtClean="0"/>
              <a:t>效率优化相关内容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9512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效率优化第一个常用手段就是进行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融合，对网络进行精简。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首先讲下为什么进行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融合：计算机有多级存储，。。。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如何进行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融合呢，以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conv+act+bn+pooling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网络结构为例，分析可以进行融合的层，撰写相应融合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进行替换，主要方式就是把几层的计算过程融合到一个核函数里面完成。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017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MaxEngine</a:t>
            </a: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-Lite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在继承了</a:t>
            </a:r>
            <a:r>
              <a:rPr lang="en-US" altLang="zh-CN" sz="18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MaxEngine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优点的基础上，解决了代码臃肿、库依赖多、编译效率低、库过大、等缺点。并对</a:t>
            </a:r>
            <a:r>
              <a:rPr lang="en-US" altLang="zh-CN" sz="18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gpu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的效率进行了优化。</a:t>
            </a:r>
            <a:endParaRPr lang="en-US" altLang="zh-CN" sz="1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err="1" smtClean="0"/>
              <a:t>MaxEngine:gpu</a:t>
            </a:r>
            <a:r>
              <a:rPr lang="en-US" altLang="zh-CN" dirty="0" smtClean="0"/>
              <a:t>(200MB),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Lite:gpu</a:t>
            </a:r>
            <a:r>
              <a:rPr lang="en-US" altLang="zh-CN" baseline="0" dirty="0" smtClean="0"/>
              <a:t>(37MB)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1296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第二个比较常用的效率优化手段是进行低精度量化，目前有半精度，</a:t>
            </a:r>
            <a:r>
              <a:rPr lang="en-US" altLang="zh-CN" dirty="0" smtClean="0"/>
              <a:t>int8</a:t>
            </a:r>
            <a:r>
              <a:rPr lang="en-US" altLang="zh-CN" baseline="0" dirty="0" smtClean="0"/>
              <a:t> </a:t>
            </a:r>
            <a:r>
              <a:rPr lang="zh-CN" altLang="en-US" dirty="0" smtClean="0"/>
              <a:t>以及混合精度。</a:t>
            </a:r>
            <a:endParaRPr lang="en-US" altLang="zh-CN" dirty="0" smtClean="0"/>
          </a:p>
          <a:p>
            <a:r>
              <a:rPr lang="en-US" altLang="zh-CN" dirty="0" smtClean="0"/>
              <a:t>Int8</a:t>
            </a:r>
            <a:r>
              <a:rPr lang="zh-CN" altLang="en-US" dirty="0" smtClean="0"/>
              <a:t>量化的原理：主要就是求一个映射关系，将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映射到</a:t>
            </a:r>
            <a:r>
              <a:rPr lang="en-US" altLang="zh-CN" dirty="0" smtClean="0"/>
              <a:t>int8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2261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MaxEngine</a:t>
            </a:r>
            <a:r>
              <a:rPr lang="en-US" altLang="zh-CN" dirty="0" smtClean="0"/>
              <a:t>-Lite int8</a:t>
            </a:r>
            <a:r>
              <a:rPr lang="zh-CN" altLang="en-US" dirty="0" smtClean="0"/>
              <a:t>量化的一般过程就是通过添加量化层把卷积的输入量化为</a:t>
            </a:r>
            <a:r>
              <a:rPr lang="en-US" altLang="zh-CN" dirty="0" smtClean="0"/>
              <a:t>int8</a:t>
            </a:r>
            <a:r>
              <a:rPr lang="zh-CN" altLang="en-US" dirty="0" smtClean="0"/>
              <a:t>，然后进行</a:t>
            </a:r>
            <a:r>
              <a:rPr lang="en-US" altLang="zh-CN" dirty="0" smtClean="0"/>
              <a:t>Int8</a:t>
            </a:r>
            <a:r>
              <a:rPr lang="zh-CN" altLang="en-US" dirty="0" smtClean="0"/>
              <a:t>矩阵乘法，再将结果（</a:t>
            </a:r>
            <a:r>
              <a:rPr lang="en-US" altLang="zh-CN" dirty="0" smtClean="0"/>
              <a:t>int32/float32</a:t>
            </a:r>
            <a:r>
              <a:rPr lang="zh-CN" altLang="en-US" dirty="0" smtClean="0"/>
              <a:t>）通过反量化层还原回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值，完成一次量化过程。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3919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378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第五部分介绍一下如何在</a:t>
            </a:r>
            <a:r>
              <a:rPr lang="en-US" altLang="zh-CN" dirty="0" smtClean="0"/>
              <a:t>lite</a:t>
            </a:r>
            <a:r>
              <a:rPr lang="zh-CN" altLang="en-US" dirty="0" smtClean="0"/>
              <a:t>里添加自定义</a:t>
            </a:r>
            <a:r>
              <a:rPr lang="en-US" altLang="zh-CN" dirty="0" smtClean="0"/>
              <a:t>op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3518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Operator</a:t>
            </a:r>
            <a:r>
              <a:rPr lang="zh-CN" altLang="en-US" dirty="0" smtClean="0"/>
              <a:t>文件分布如图所示，</a:t>
            </a:r>
            <a:r>
              <a:rPr lang="en-US" altLang="zh-CN" dirty="0" smtClean="0"/>
              <a:t>lite</a:t>
            </a:r>
            <a:r>
              <a:rPr lang="zh-CN" altLang="en-US" dirty="0" smtClean="0"/>
              <a:t>中把不同平台的注册和计算分开存放，当需要添加相应平台的实现只需要在相应文件夹中添加实现即可。</a:t>
            </a:r>
            <a:endParaRPr lang="en-US" altLang="zh-CN" dirty="0" smtClean="0"/>
          </a:p>
          <a:p>
            <a:r>
              <a:rPr lang="en-US" altLang="zh-CN" dirty="0" err="1" smtClean="0"/>
              <a:t>Src</a:t>
            </a:r>
            <a:r>
              <a:rPr lang="en-US" altLang="zh-CN" dirty="0" smtClean="0"/>
              <a:t>/operator</a:t>
            </a:r>
            <a:r>
              <a:rPr lang="zh-CN" altLang="en-US" dirty="0" smtClean="0"/>
              <a:t>里面是</a:t>
            </a:r>
            <a:r>
              <a:rPr lang="en-US" altLang="zh-CN" dirty="0" smtClean="0"/>
              <a:t>op</a:t>
            </a:r>
            <a:r>
              <a:rPr lang="zh-CN" altLang="en-US" dirty="0" smtClean="0"/>
              <a:t>的通用定义和注册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5574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1. </a:t>
            </a:r>
            <a:r>
              <a:rPr lang="zh-CN" altLang="en-US" dirty="0" smtClean="0"/>
              <a:t>前后的</a:t>
            </a:r>
            <a:r>
              <a:rPr lang="en-US" altLang="zh-CN" dirty="0" err="1" smtClean="0"/>
              <a:t>ifndef</a:t>
            </a:r>
            <a:r>
              <a:rPr lang="zh-CN" altLang="en-US" dirty="0" smtClean="0"/>
              <a:t>是防止重复编译的。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所有函数实现都必须在</a:t>
            </a:r>
            <a:r>
              <a:rPr lang="en-US" altLang="zh-CN" dirty="0" err="1" smtClean="0"/>
              <a:t>maxengine</a:t>
            </a:r>
            <a:r>
              <a:rPr lang="en-US" altLang="zh-CN" dirty="0" smtClean="0"/>
              <a:t>::op</a:t>
            </a:r>
            <a:r>
              <a:rPr lang="zh-CN" altLang="en-US" dirty="0" smtClean="0"/>
              <a:t>命名空间里面；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还要包含一些必要的头文件。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9614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Op</a:t>
            </a:r>
            <a:r>
              <a:rPr lang="zh-CN" altLang="en-US" dirty="0" smtClean="0"/>
              <a:t>的输入、输出、参数定义等都写在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inl.h</a:t>
            </a:r>
            <a:r>
              <a:rPr lang="zh-CN" altLang="en-US" dirty="0" smtClean="0"/>
              <a:t>里面。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300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还有通用</a:t>
            </a:r>
            <a:r>
              <a:rPr lang="en-US" altLang="zh-CN" dirty="0" smtClean="0"/>
              <a:t>compute</a:t>
            </a:r>
            <a:r>
              <a:rPr lang="zh-CN" altLang="en-US" dirty="0" smtClean="0"/>
              <a:t>函数、</a:t>
            </a:r>
            <a:r>
              <a:rPr lang="en-US" altLang="zh-CN" dirty="0" err="1" smtClean="0"/>
              <a:t>Infershape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Infertype</a:t>
            </a:r>
            <a:r>
              <a:rPr lang="zh-CN" altLang="en-US" dirty="0" smtClean="0"/>
              <a:t>函数等的定义。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3922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一般</a:t>
            </a:r>
            <a:r>
              <a:rPr lang="en-US" altLang="zh-CN" dirty="0" smtClean="0"/>
              <a:t>.cc</a:t>
            </a:r>
            <a:r>
              <a:rPr lang="zh-CN" altLang="en-US" dirty="0" smtClean="0"/>
              <a:t>里面添加</a:t>
            </a:r>
            <a:r>
              <a:rPr lang="en-US" altLang="zh-CN" dirty="0" smtClean="0"/>
              <a:t>op</a:t>
            </a:r>
            <a:r>
              <a:rPr lang="zh-CN" altLang="en-US" dirty="0" smtClean="0"/>
              <a:t>的通用注册，包括</a:t>
            </a:r>
            <a:r>
              <a:rPr lang="en-US" altLang="zh-CN" dirty="0" smtClean="0"/>
              <a:t>op</a:t>
            </a:r>
            <a:r>
              <a:rPr lang="zh-CN" altLang="en-US" dirty="0" smtClean="0"/>
              <a:t>的参数、输入输出、一些通用函数等。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171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第五步，就是在相应平台对应的文件夹里添加实现。</a:t>
            </a:r>
            <a:endParaRPr lang="en-US" altLang="zh-CN" dirty="0" smtClean="0"/>
          </a:p>
          <a:p>
            <a:r>
              <a:rPr lang="zh-CN" altLang="en-US" dirty="0" smtClean="0"/>
              <a:t>这里以</a:t>
            </a:r>
            <a:r>
              <a:rPr lang="en-US" altLang="zh-CN" dirty="0" err="1" smtClean="0"/>
              <a:t>cuda</a:t>
            </a:r>
            <a:r>
              <a:rPr lang="zh-CN" altLang="en-US" dirty="0" smtClean="0"/>
              <a:t>实现为例，需要在</a:t>
            </a:r>
            <a:r>
              <a:rPr lang="en-US" altLang="zh-CN" dirty="0" err="1" smtClean="0"/>
              <a:t>cuda</a:t>
            </a:r>
            <a:r>
              <a:rPr lang="zh-CN" altLang="en-US" dirty="0" smtClean="0"/>
              <a:t>文件夹里面</a:t>
            </a:r>
            <a:r>
              <a:rPr lang="en-US" altLang="zh-CN" dirty="0" smtClean="0"/>
              <a:t>.cu</a:t>
            </a:r>
            <a:r>
              <a:rPr lang="zh-CN" altLang="en-US" dirty="0" smtClean="0"/>
              <a:t>文件中添加</a:t>
            </a:r>
            <a:r>
              <a:rPr lang="en-US" altLang="zh-CN" dirty="0" err="1" smtClean="0"/>
              <a:t>gpu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compute</a:t>
            </a:r>
            <a:r>
              <a:rPr lang="zh-CN" altLang="en-US" dirty="0" smtClean="0"/>
              <a:t>函数的实例化。还要注册</a:t>
            </a:r>
            <a:r>
              <a:rPr lang="en-US" altLang="zh-CN" dirty="0" err="1" smtClean="0"/>
              <a:t>gpu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fcompute</a:t>
            </a:r>
            <a:r>
              <a:rPr lang="zh-CN" altLang="en-US" dirty="0" smtClean="0"/>
              <a:t>函数，以及一些核函数的实现等也都放在</a:t>
            </a:r>
            <a:r>
              <a:rPr lang="en-US" altLang="zh-CN" dirty="0" smtClean="0"/>
              <a:t>cu</a:t>
            </a:r>
            <a:r>
              <a:rPr lang="zh-CN" altLang="en-US" dirty="0" smtClean="0"/>
              <a:t>文件里。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097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跨设备运行：当有些</a:t>
            </a:r>
            <a:r>
              <a:rPr lang="en-US" altLang="zh-CN" dirty="0" smtClean="0"/>
              <a:t>op</a:t>
            </a:r>
            <a:r>
              <a:rPr lang="zh-CN" altLang="en-US" dirty="0" smtClean="0"/>
              <a:t>没有</a:t>
            </a:r>
            <a:r>
              <a:rPr lang="en-US" altLang="zh-CN" dirty="0" smtClean="0"/>
              <a:t>GPU</a:t>
            </a:r>
            <a:r>
              <a:rPr lang="zh-CN" altLang="en-US" dirty="0" smtClean="0"/>
              <a:t>实现，但在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端有实现，这时会自动跳转到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端执行（内存拷贝</a:t>
            </a:r>
            <a:r>
              <a:rPr lang="en-US" altLang="zh-CN" dirty="0" smtClean="0"/>
              <a:t>GPU-&gt;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这里需要同时编译</a:t>
            </a:r>
            <a:r>
              <a:rPr lang="en-US" altLang="zh-CN" dirty="0" smtClean="0"/>
              <a:t>CPU,GPU</a:t>
            </a:r>
          </a:p>
          <a:p>
            <a:r>
              <a:rPr lang="en-US" altLang="zh-CN" dirty="0" smtClean="0"/>
              <a:t>Profile</a:t>
            </a:r>
            <a:r>
              <a:rPr lang="zh-CN" altLang="en-US" dirty="0" smtClean="0"/>
              <a:t>功能，目前是支持统计</a:t>
            </a:r>
            <a:r>
              <a:rPr lang="en-US" altLang="zh-CN" dirty="0" smtClean="0"/>
              <a:t>API</a:t>
            </a:r>
            <a:r>
              <a:rPr lang="zh-CN" altLang="en-US" dirty="0" smtClean="0"/>
              <a:t>耗时与各个</a:t>
            </a:r>
            <a:r>
              <a:rPr lang="en-US" altLang="zh-CN" dirty="0" smtClean="0"/>
              <a:t>op</a:t>
            </a:r>
            <a:r>
              <a:rPr lang="zh-CN" altLang="en-US" dirty="0" smtClean="0"/>
              <a:t>耗时，编译时需要在</a:t>
            </a:r>
            <a:r>
              <a:rPr lang="en-US" altLang="zh-CN" dirty="0" smtClean="0"/>
              <a:t>config.mk</a:t>
            </a:r>
            <a:r>
              <a:rPr lang="zh-CN" altLang="en-US" dirty="0" smtClean="0"/>
              <a:t>中打开</a:t>
            </a:r>
            <a:r>
              <a:rPr lang="en-US" altLang="zh-CN" dirty="0" smtClean="0"/>
              <a:t>profile</a:t>
            </a:r>
            <a:r>
              <a:rPr lang="zh-CN" altLang="en-US" dirty="0" smtClean="0"/>
              <a:t>开关；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5654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.h</a:t>
            </a:r>
            <a:r>
              <a:rPr lang="zh-CN" altLang="en-US" dirty="0" smtClean="0"/>
              <a:t>文件主要是</a:t>
            </a:r>
            <a:r>
              <a:rPr lang="en-US" altLang="zh-CN" dirty="0" err="1" smtClean="0"/>
              <a:t>cuda</a:t>
            </a:r>
            <a:r>
              <a:rPr lang="en-US" altLang="zh-CN" dirty="0" smtClean="0"/>
              <a:t> op</a:t>
            </a:r>
            <a:r>
              <a:rPr lang="zh-CN" altLang="en-US" dirty="0" smtClean="0"/>
              <a:t>类定义以及</a:t>
            </a:r>
            <a:r>
              <a:rPr lang="en-US" altLang="zh-CN" dirty="0" smtClean="0"/>
              <a:t>forward</a:t>
            </a:r>
            <a:r>
              <a:rPr lang="zh-CN" altLang="en-US" dirty="0" smtClean="0"/>
              <a:t>函数的实现。</a:t>
            </a:r>
            <a:endParaRPr lang="en-US" altLang="zh-CN" dirty="0" smtClean="0"/>
          </a:p>
          <a:p>
            <a:r>
              <a:rPr lang="zh-CN" altLang="en-US" dirty="0" smtClean="0"/>
              <a:t>这就完成了一个</a:t>
            </a:r>
            <a:r>
              <a:rPr lang="en-US" altLang="zh-CN" dirty="0" smtClean="0"/>
              <a:t>op</a:t>
            </a:r>
            <a:r>
              <a:rPr lang="zh-CN" altLang="en-US" dirty="0" smtClean="0"/>
              <a:t>的添加。</a:t>
            </a:r>
            <a:endParaRPr lang="en-US" altLang="zh-CN" dirty="0" smtClean="0"/>
          </a:p>
          <a:p>
            <a:r>
              <a:rPr lang="zh-CN" altLang="en-US" dirty="0" smtClean="0"/>
              <a:t>同样，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ARM</a:t>
            </a:r>
            <a:r>
              <a:rPr lang="zh-CN" altLang="en-US" dirty="0" smtClean="0"/>
              <a:t>平台的实现，只需要在</a:t>
            </a:r>
            <a:r>
              <a:rPr lang="en-US" altLang="zh-CN" dirty="0" smtClean="0"/>
              <a:t>x86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Arm</a:t>
            </a:r>
            <a:r>
              <a:rPr lang="zh-CN" altLang="en-US" dirty="0" smtClean="0"/>
              <a:t>文件夹中添加相应的实现即可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0793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第六部分给大家简单介绍一下使用</a:t>
            </a:r>
            <a:r>
              <a:rPr lang="en-US" altLang="zh-CN" dirty="0" err="1" smtClean="0"/>
              <a:t>MaxEngine</a:t>
            </a:r>
            <a:r>
              <a:rPr lang="en-US" altLang="zh-CN" dirty="0" smtClean="0"/>
              <a:t>-Lite</a:t>
            </a:r>
            <a:r>
              <a:rPr lang="zh-CN" altLang="en-US" dirty="0" smtClean="0"/>
              <a:t>框架进行推理优化的实例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0575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90128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57984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最后讲一下</a:t>
            </a:r>
            <a:r>
              <a:rPr lang="en-US" altLang="zh-CN" dirty="0" smtClean="0"/>
              <a:t>lite</a:t>
            </a:r>
            <a:r>
              <a:rPr lang="zh-CN" altLang="en-US" dirty="0" smtClean="0"/>
              <a:t>未来的一些工作计划。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、首先就是尝试做全</a:t>
            </a:r>
            <a:r>
              <a:rPr lang="en-US" altLang="zh-CN" dirty="0" smtClean="0"/>
              <a:t>int8</a:t>
            </a:r>
            <a:r>
              <a:rPr lang="zh-CN" altLang="en-US" dirty="0" smtClean="0"/>
              <a:t>量化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、完善</a:t>
            </a:r>
            <a:r>
              <a:rPr lang="en-US" altLang="zh-CN" dirty="0" err="1" smtClean="0"/>
              <a:t>AutoInfer</a:t>
            </a:r>
            <a:r>
              <a:rPr lang="zh-CN" altLang="en-US" dirty="0" smtClean="0"/>
              <a:t>功能：完善运行时优化方式（如</a:t>
            </a:r>
            <a:r>
              <a:rPr lang="en-US" altLang="zh-CN" dirty="0" smtClean="0"/>
              <a:t>int8</a:t>
            </a:r>
            <a:r>
              <a:rPr lang="zh-CN" altLang="en-US" dirty="0" smtClean="0"/>
              <a:t>量化目前只支持</a:t>
            </a:r>
            <a:r>
              <a:rPr lang="en-US" altLang="zh-CN" dirty="0" smtClean="0"/>
              <a:t>2d</a:t>
            </a:r>
            <a:r>
              <a:rPr lang="zh-CN" altLang="en-US" dirty="0" smtClean="0"/>
              <a:t>卷积，后续会添加对</a:t>
            </a:r>
            <a:r>
              <a:rPr lang="en-US" altLang="zh-CN" dirty="0" smtClean="0"/>
              <a:t>1D</a:t>
            </a:r>
            <a:r>
              <a:rPr lang="zh-CN" altLang="en-US" dirty="0" smtClean="0"/>
              <a:t>卷积等的支持）</a:t>
            </a:r>
            <a:endParaRPr lang="en-US" altLang="zh-CN" dirty="0" smtClean="0"/>
          </a:p>
          <a:p>
            <a:r>
              <a:rPr lang="zh-CN" altLang="en-US" dirty="0" smtClean="0"/>
              <a:t>另外，探索编译时优化，这块是在编译时把可以融合的</a:t>
            </a:r>
            <a:r>
              <a:rPr lang="en-US" altLang="zh-CN" dirty="0" smtClean="0"/>
              <a:t>op</a:t>
            </a:r>
            <a:r>
              <a:rPr lang="zh-CN" altLang="en-US" dirty="0" smtClean="0"/>
              <a:t>编译生成相应的融合</a:t>
            </a:r>
            <a:r>
              <a:rPr lang="en-US" altLang="zh-CN" dirty="0" smtClean="0"/>
              <a:t>op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kernel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、完善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mkldnn</a:t>
            </a:r>
            <a:r>
              <a:rPr lang="zh-CN" altLang="en-US" dirty="0" smtClean="0"/>
              <a:t>相关代码），后续可能会将</a:t>
            </a:r>
            <a:r>
              <a:rPr lang="en-US" altLang="zh-CN" dirty="0" err="1" smtClean="0"/>
              <a:t>openblas</a:t>
            </a:r>
            <a:r>
              <a:rPr lang="zh-CN" altLang="en-US" dirty="0" smtClean="0"/>
              <a:t>库添加到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的实现里</a:t>
            </a:r>
            <a:endParaRPr lang="en-US" altLang="zh-CN" dirty="0" smtClean="0"/>
          </a:p>
          <a:p>
            <a:r>
              <a:rPr lang="zh-CN" altLang="en-US" dirty="0" smtClean="0"/>
              <a:t>以及</a:t>
            </a:r>
            <a:r>
              <a:rPr lang="en-US" altLang="zh-CN" dirty="0" smtClean="0"/>
              <a:t>Arm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gpu</a:t>
            </a:r>
            <a:r>
              <a:rPr lang="zh-CN" altLang="en-US" dirty="0" smtClean="0"/>
              <a:t>）相关代码的优化等。</a:t>
            </a:r>
            <a:endParaRPr lang="en-US" altLang="zh-CN" dirty="0" smtClean="0"/>
          </a:p>
          <a:p>
            <a:r>
              <a:rPr lang="en-US" altLang="zh-CN" dirty="0" err="1" smtClean="0"/>
              <a:t>Mkldnn</a:t>
            </a:r>
            <a:r>
              <a:rPr lang="en-US" altLang="zh-CN" dirty="0" smtClean="0"/>
              <a:t>: </a:t>
            </a:r>
            <a:r>
              <a:rPr lang="zh-CN" altLang="en-US" dirty="0" smtClean="0"/>
              <a:t>人脸标定、人脸属性、人脸姿态估计、人脸质量评价（完成一致性验证与效率测试）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尝试</a:t>
            </a:r>
            <a:r>
              <a:rPr lang="en-US" altLang="zh-CN" baseline="0" dirty="0" smtClean="0"/>
              <a:t>CPU</a:t>
            </a:r>
            <a:r>
              <a:rPr lang="zh-CN" altLang="en-US" baseline="0" dirty="0" smtClean="0"/>
              <a:t>端量化以及</a:t>
            </a:r>
            <a:r>
              <a:rPr lang="en-US" altLang="zh-CN" baseline="0" dirty="0" smtClean="0"/>
              <a:t>ARM</a:t>
            </a:r>
            <a:r>
              <a:rPr lang="zh-CN" altLang="en-US" baseline="0" dirty="0" smtClean="0"/>
              <a:t>端的量化（目前</a:t>
            </a:r>
            <a:r>
              <a:rPr lang="en-US" altLang="zh-CN" baseline="0" dirty="0" err="1" smtClean="0"/>
              <a:t>mkldnn</a:t>
            </a:r>
            <a:r>
              <a:rPr lang="zh-CN" altLang="en-US" baseline="0" dirty="0" smtClean="0"/>
              <a:t>是支持</a:t>
            </a:r>
            <a:r>
              <a:rPr lang="en-US" altLang="zh-CN" baseline="0" dirty="0" smtClean="0"/>
              <a:t>int8</a:t>
            </a:r>
            <a:r>
              <a:rPr lang="zh-CN" altLang="en-US" baseline="0" dirty="0" smtClean="0"/>
              <a:t>卷积，后续会添加到</a:t>
            </a:r>
            <a:r>
              <a:rPr lang="en-US" altLang="zh-CN" baseline="0" dirty="0" smtClean="0"/>
              <a:t>lite</a:t>
            </a:r>
            <a:r>
              <a:rPr lang="zh-CN" altLang="en-US" baseline="0" dirty="0" smtClean="0"/>
              <a:t>中）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62628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16636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379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074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MaxEngine</a:t>
            </a:r>
            <a:r>
              <a:rPr lang="en-US" altLang="zh-CN" dirty="0" smtClean="0"/>
              <a:t>-Lite</a:t>
            </a:r>
            <a:r>
              <a:rPr lang="en-US" altLang="zh-CN" baseline="0" dirty="0" smtClean="0"/>
              <a:t> python</a:t>
            </a:r>
            <a:r>
              <a:rPr lang="zh-CN" altLang="en-US" baseline="0" dirty="0" smtClean="0"/>
              <a:t>接口需要在</a:t>
            </a:r>
            <a:r>
              <a:rPr lang="en-US" altLang="zh-CN" baseline="0" dirty="0" smtClean="0"/>
              <a:t>make/config.mk</a:t>
            </a:r>
            <a:r>
              <a:rPr lang="zh-CN" altLang="en-US" baseline="0" dirty="0" smtClean="0"/>
              <a:t>中将</a:t>
            </a:r>
            <a:r>
              <a:rPr lang="en-US" altLang="zh-CN" baseline="0" dirty="0" smtClean="0"/>
              <a:t>MAXENGINE_USE_PYTHON</a:t>
            </a:r>
            <a:r>
              <a:rPr lang="zh-CN" altLang="en-US" baseline="0" dirty="0" smtClean="0"/>
              <a:t>置为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，才能使用；</a:t>
            </a:r>
            <a:endParaRPr lang="en-US" altLang="zh-CN" baseline="0" dirty="0" smtClean="0"/>
          </a:p>
          <a:p>
            <a:r>
              <a:rPr lang="zh-CN" altLang="en-US" baseline="0" dirty="0" smtClean="0"/>
              <a:t>目前</a:t>
            </a:r>
            <a:r>
              <a:rPr lang="en-US" altLang="zh-CN" baseline="0" dirty="0" smtClean="0"/>
              <a:t>python</a:t>
            </a:r>
            <a:r>
              <a:rPr lang="zh-CN" altLang="en-US" baseline="0" dirty="0" smtClean="0"/>
              <a:t>接口仅支持生成网络和形状推倒，不支持前向推理等功能；</a:t>
            </a:r>
            <a:endParaRPr lang="en-US" altLang="zh-CN" baseline="0" dirty="0" smtClean="0"/>
          </a:p>
          <a:p>
            <a:r>
              <a:rPr lang="zh-CN" altLang="en-US" baseline="0" dirty="0" smtClean="0"/>
              <a:t>使用的时候需要跟</a:t>
            </a:r>
            <a:r>
              <a:rPr lang="en-US" altLang="zh-CN" baseline="0" dirty="0" err="1" smtClean="0"/>
              <a:t>mxnet</a:t>
            </a:r>
            <a:r>
              <a:rPr lang="zh-CN" altLang="en-US" baseline="0" dirty="0" smtClean="0"/>
              <a:t>区分开，这里是</a:t>
            </a:r>
            <a:r>
              <a:rPr lang="en-US" altLang="zh-CN" baseline="0" dirty="0" smtClean="0"/>
              <a:t>import </a:t>
            </a:r>
            <a:r>
              <a:rPr lang="en-US" altLang="zh-CN" baseline="0" dirty="0" err="1" smtClean="0"/>
              <a:t>maxengine</a:t>
            </a:r>
            <a:r>
              <a:rPr lang="en-US" altLang="zh-CN" baseline="0" dirty="0" smtClean="0"/>
              <a:t> as mx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957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Mmdnn</a:t>
            </a:r>
            <a:r>
              <a:rPr lang="zh-CN" altLang="en-US" dirty="0" smtClean="0"/>
              <a:t>是微软开发的一个模型管理的工具，支持多个框架的网络之间的转换。</a:t>
            </a:r>
            <a:endParaRPr lang="en-US" altLang="zh-CN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NNVM Frontend</a:t>
            </a:r>
            <a:r>
              <a:rPr lang="zh-CN" altLang="en-US" dirty="0" smtClean="0"/>
              <a:t>组件主要负责将多种深度学习框架训练出来的模型转换成如下内容：</a:t>
            </a:r>
            <a:endParaRPr lang="en-US" altLang="zh-CN" dirty="0" smtClean="0"/>
          </a:p>
          <a:p>
            <a:r>
              <a:rPr lang="en-US" altLang="zh-CN" dirty="0" err="1" smtClean="0"/>
              <a:t>nnvm.Graph</a:t>
            </a:r>
            <a:r>
              <a:rPr lang="zh-CN" altLang="en-US" dirty="0" smtClean="0"/>
              <a:t>对象：用于存储模型网络描述</a:t>
            </a:r>
            <a:endParaRPr lang="en-US" altLang="zh-CN" dirty="0" smtClean="0"/>
          </a:p>
          <a:p>
            <a:r>
              <a:rPr lang="en-US" altLang="zh-CN" dirty="0" err="1" smtClean="0"/>
              <a:t>tvm.nd.Array</a:t>
            </a:r>
            <a:r>
              <a:rPr lang="zh-CN" altLang="en-US" dirty="0" smtClean="0"/>
              <a:t>对象：用于存储模型权重参数</a:t>
            </a:r>
            <a:endParaRPr lang="en-US" altLang="zh-CN" dirty="0" smtClean="0"/>
          </a:p>
          <a:p>
            <a:r>
              <a:rPr lang="en-US" altLang="zh-CN" dirty="0" smtClean="0"/>
              <a:t>NNVM Frontend</a:t>
            </a:r>
            <a:r>
              <a:rPr lang="zh-CN" altLang="en-US" dirty="0" smtClean="0"/>
              <a:t>组件将不同深度学习框架的模型格式统一转换成</a:t>
            </a:r>
            <a:r>
              <a:rPr lang="en-US" altLang="zh-CN" dirty="0" err="1" smtClean="0"/>
              <a:t>nnvm.Graph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tvm.nd.array</a:t>
            </a:r>
            <a:r>
              <a:rPr lang="zh-CN" altLang="en-US" dirty="0" smtClean="0"/>
              <a:t>的组合。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828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下面介绍一下从</a:t>
            </a:r>
            <a:r>
              <a:rPr lang="en-US" altLang="zh-CN" dirty="0" err="1" smtClean="0"/>
              <a:t>pytorch</a:t>
            </a:r>
            <a:r>
              <a:rPr lang="zh-CN" altLang="en-US" dirty="0" smtClean="0"/>
              <a:t>网络手动转为</a:t>
            </a:r>
            <a:r>
              <a:rPr lang="en-US" altLang="zh-CN" dirty="0" err="1" smtClean="0"/>
              <a:t>mxnet</a:t>
            </a:r>
            <a:r>
              <a:rPr lang="zh-CN" altLang="en-US" dirty="0" smtClean="0"/>
              <a:t>网络的一个示例：</a:t>
            </a:r>
            <a:endParaRPr lang="en-US" altLang="zh-CN" dirty="0" smtClean="0"/>
          </a:p>
          <a:p>
            <a:r>
              <a:rPr lang="zh-CN" altLang="en-US" dirty="0" smtClean="0"/>
              <a:t>第一点是网络模型结构的转换：</a:t>
            </a:r>
            <a:endParaRPr lang="en-US" altLang="zh-CN" dirty="0" smtClean="0"/>
          </a:p>
          <a:p>
            <a:r>
              <a:rPr lang="zh-CN" altLang="en-US" dirty="0" smtClean="0"/>
              <a:t>对照</a:t>
            </a:r>
            <a:r>
              <a:rPr lang="en-US" altLang="zh-CN" dirty="0" err="1" smtClean="0"/>
              <a:t>pytorch</a:t>
            </a:r>
            <a:r>
              <a:rPr lang="zh-CN" altLang="en-US" dirty="0" smtClean="0"/>
              <a:t>网络结构，将相应的层改写为</a:t>
            </a:r>
            <a:r>
              <a:rPr lang="en-US" altLang="zh-CN" dirty="0" err="1" smtClean="0"/>
              <a:t>mxnet</a:t>
            </a:r>
            <a:r>
              <a:rPr lang="zh-CN" altLang="en-US" dirty="0" smtClean="0"/>
              <a:t>中对应层，</a:t>
            </a:r>
            <a:endParaRPr lang="en-US" altLang="zh-CN" dirty="0" smtClean="0"/>
          </a:p>
          <a:p>
            <a:r>
              <a:rPr lang="zh-CN" altLang="en-US" dirty="0" smtClean="0"/>
              <a:t>有关</a:t>
            </a:r>
            <a:r>
              <a:rPr lang="en-US" altLang="zh-CN" dirty="0" err="1" smtClean="0"/>
              <a:t>mxnet</a:t>
            </a:r>
            <a:r>
              <a:rPr lang="en-US" altLang="zh-CN" dirty="0" smtClean="0"/>
              <a:t> op</a:t>
            </a:r>
            <a:r>
              <a:rPr lang="zh-CN" altLang="en-US" dirty="0" smtClean="0"/>
              <a:t>参数设置可以参照相应</a:t>
            </a:r>
            <a:r>
              <a:rPr lang="en-US" altLang="zh-CN" dirty="0" smtClean="0"/>
              <a:t>op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inl.h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这里需要注意：</a:t>
            </a:r>
            <a:endParaRPr lang="en-US" altLang="zh-CN" dirty="0" smtClean="0"/>
          </a:p>
          <a:p>
            <a:r>
              <a:rPr lang="zh-CN" altLang="en-US" dirty="0" smtClean="0"/>
              <a:t>结点命名：</a:t>
            </a:r>
            <a:r>
              <a:rPr lang="en-US" altLang="zh-CN" dirty="0" err="1" smtClean="0"/>
              <a:t>pytorch</a:t>
            </a:r>
            <a:r>
              <a:rPr lang="zh-CN" altLang="en-US" dirty="0" smtClean="0"/>
              <a:t>结点的默认名称是逐层变量名之间加</a:t>
            </a:r>
            <a:r>
              <a:rPr lang="en-US" altLang="zh-CN" dirty="0" smtClean="0"/>
              <a:t>.</a:t>
            </a:r>
            <a:r>
              <a:rPr lang="zh-CN" altLang="en-US" dirty="0" smtClean="0"/>
              <a:t>构成，</a:t>
            </a:r>
            <a:r>
              <a:rPr lang="en-US" altLang="zh-CN" dirty="0" err="1" smtClean="0"/>
              <a:t>mxnet</a:t>
            </a:r>
            <a:r>
              <a:rPr lang="en-US" altLang="zh-CN" dirty="0" smtClean="0"/>
              <a:t> </a:t>
            </a:r>
            <a:r>
              <a:rPr lang="zh-CN" altLang="en-US" dirty="0" smtClean="0"/>
              <a:t>名称不支持</a:t>
            </a:r>
            <a:r>
              <a:rPr lang="en-US" altLang="zh-CN" dirty="0" smtClean="0"/>
              <a:t>.</a:t>
            </a:r>
            <a:r>
              <a:rPr lang="zh-CN" altLang="en-US" dirty="0" smtClean="0"/>
              <a:t>连接符，首先需要把参数中的</a:t>
            </a:r>
            <a:r>
              <a:rPr lang="en-US" altLang="zh-CN" dirty="0" smtClean="0"/>
              <a:t>.</a:t>
            </a:r>
            <a:r>
              <a:rPr lang="zh-CN" altLang="en-US" dirty="0" smtClean="0"/>
              <a:t>改为下划线，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614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手动搭建网络时，可以在中间层添加</a:t>
            </a:r>
            <a:r>
              <a:rPr lang="en-US" altLang="zh-CN" dirty="0" err="1" smtClean="0"/>
              <a:t>InferShape</a:t>
            </a:r>
            <a:r>
              <a:rPr lang="zh-CN" altLang="en-US" dirty="0" smtClean="0"/>
              <a:t>，确保形状一致。这里将</a:t>
            </a:r>
            <a:r>
              <a:rPr lang="en-US" altLang="zh-CN" dirty="0" err="1" smtClean="0"/>
              <a:t>Infershape</a:t>
            </a:r>
            <a:r>
              <a:rPr lang="zh-CN" altLang="en-US" dirty="0" smtClean="0"/>
              <a:t>封装成一个</a:t>
            </a:r>
            <a:r>
              <a:rPr lang="en-US" altLang="zh-CN" dirty="0" err="1" smtClean="0"/>
              <a:t>get_shape</a:t>
            </a:r>
            <a:r>
              <a:rPr lang="zh-CN" altLang="en-US" dirty="0" smtClean="0"/>
              <a:t>的函数，输入一个</a:t>
            </a:r>
            <a:r>
              <a:rPr lang="en-US" altLang="zh-CN" dirty="0" smtClean="0"/>
              <a:t>symbol</a:t>
            </a:r>
            <a:r>
              <a:rPr lang="zh-CN" altLang="en-US" dirty="0" smtClean="0"/>
              <a:t>就可以得到其形状；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另外，还需要注意一些默认参数的取值：如</a:t>
            </a:r>
            <a:r>
              <a:rPr lang="en-US" altLang="zh-CN" dirty="0" err="1" smtClean="0"/>
              <a:t>bn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eps</a:t>
            </a:r>
            <a:r>
              <a:rPr lang="en-US" altLang="zh-CN" dirty="0" smtClean="0"/>
              <a:t>, momentum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pytorch</a:t>
            </a:r>
            <a:r>
              <a:rPr lang="zh-CN" altLang="en-US" dirty="0" smtClean="0"/>
              <a:t>跟</a:t>
            </a:r>
            <a:r>
              <a:rPr lang="en-US" altLang="zh-CN" dirty="0" err="1" smtClean="0"/>
              <a:t>mxnet</a:t>
            </a:r>
            <a:r>
              <a:rPr lang="zh-CN" altLang="en-US" dirty="0" smtClean="0"/>
              <a:t>默认取值不同，转换的时候需要手动设置相应参数的值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636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b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0"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55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14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0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b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 b="0">
                <a:latin typeface="微软雅黑" pitchFamily="34" charset="-122"/>
                <a:ea typeface="微软雅黑" pitchFamily="34" charset="-122"/>
              </a:defRPr>
            </a:lvl1pPr>
            <a:lvl2pPr>
              <a:defRPr b="0">
                <a:latin typeface="微软雅黑" pitchFamily="34" charset="-122"/>
                <a:ea typeface="微软雅黑" pitchFamily="34" charset="-122"/>
              </a:defRPr>
            </a:lvl2pPr>
            <a:lvl3pPr>
              <a:defRPr b="0">
                <a:latin typeface="微软雅黑" pitchFamily="34" charset="-122"/>
                <a:ea typeface="微软雅黑" pitchFamily="34" charset="-122"/>
              </a:defRPr>
            </a:lvl3pPr>
            <a:lvl4pPr>
              <a:defRPr b="0">
                <a:latin typeface="微软雅黑" pitchFamily="34" charset="-122"/>
                <a:ea typeface="微软雅黑" pitchFamily="34" charset="-122"/>
              </a:defRPr>
            </a:lvl4pPr>
            <a:lvl5pPr>
              <a:defRPr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4165600" y="6453337"/>
            <a:ext cx="3860800" cy="365125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734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0" cap="all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5814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b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 b="0">
                <a:latin typeface="微软雅黑" pitchFamily="34" charset="-122"/>
                <a:ea typeface="微软雅黑" pitchFamily="34" charset="-122"/>
              </a:defRPr>
            </a:lvl1pPr>
            <a:lvl2pPr>
              <a:defRPr sz="2400" b="0">
                <a:latin typeface="微软雅黑" pitchFamily="34" charset="-122"/>
                <a:ea typeface="微软雅黑" pitchFamily="34" charset="-122"/>
              </a:defRPr>
            </a:lvl2pPr>
            <a:lvl3pPr>
              <a:defRPr sz="2000" b="0">
                <a:latin typeface="微软雅黑" pitchFamily="34" charset="-122"/>
                <a:ea typeface="微软雅黑" pitchFamily="34" charset="-122"/>
              </a:defRPr>
            </a:lvl3pPr>
            <a:lvl4pPr>
              <a:defRPr sz="1800" b="0">
                <a:latin typeface="微软雅黑" pitchFamily="34" charset="-122"/>
                <a:ea typeface="微软雅黑" pitchFamily="34" charset="-122"/>
              </a:defRPr>
            </a:lvl4pPr>
            <a:lvl5pPr>
              <a:defRPr sz="1800" b="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 b="0">
                <a:latin typeface="微软雅黑" pitchFamily="34" charset="-122"/>
                <a:ea typeface="微软雅黑" pitchFamily="34" charset="-122"/>
              </a:defRPr>
            </a:lvl1pPr>
            <a:lvl2pPr>
              <a:defRPr sz="2400" b="0">
                <a:latin typeface="微软雅黑" pitchFamily="34" charset="-122"/>
                <a:ea typeface="微软雅黑" pitchFamily="34" charset="-122"/>
              </a:defRPr>
            </a:lvl2pPr>
            <a:lvl3pPr>
              <a:defRPr sz="2000" b="0">
                <a:latin typeface="微软雅黑" pitchFamily="34" charset="-122"/>
                <a:ea typeface="微软雅黑" pitchFamily="34" charset="-122"/>
              </a:defRPr>
            </a:lvl3pPr>
            <a:lvl4pPr>
              <a:defRPr sz="1800" b="0">
                <a:latin typeface="微软雅黑" pitchFamily="34" charset="-122"/>
                <a:ea typeface="微软雅黑" pitchFamily="34" charset="-122"/>
              </a:defRPr>
            </a:lvl4pPr>
            <a:lvl5pPr>
              <a:defRPr sz="1800" b="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29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b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 b="0">
                <a:latin typeface="微软雅黑" pitchFamily="34" charset="-122"/>
                <a:ea typeface="微软雅黑" pitchFamily="34" charset="-122"/>
              </a:defRPr>
            </a:lvl1pPr>
            <a:lvl2pPr>
              <a:defRPr sz="2000" b="0">
                <a:latin typeface="微软雅黑" pitchFamily="34" charset="-122"/>
                <a:ea typeface="微软雅黑" pitchFamily="34" charset="-122"/>
              </a:defRPr>
            </a:lvl2pPr>
            <a:lvl3pPr>
              <a:defRPr sz="1800" b="0">
                <a:latin typeface="微软雅黑" pitchFamily="34" charset="-122"/>
                <a:ea typeface="微软雅黑" pitchFamily="34" charset="-122"/>
              </a:defRPr>
            </a:lvl3pPr>
            <a:lvl4pPr>
              <a:defRPr sz="1600" b="0">
                <a:latin typeface="微软雅黑" pitchFamily="34" charset="-122"/>
                <a:ea typeface="微软雅黑" pitchFamily="34" charset="-122"/>
              </a:defRPr>
            </a:lvl4pPr>
            <a:lvl5pPr>
              <a:defRPr sz="1600" b="0">
                <a:latin typeface="微软雅黑" pitchFamily="34" charset="-122"/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 b="0">
                <a:latin typeface="微软雅黑" pitchFamily="34" charset="-122"/>
                <a:ea typeface="微软雅黑" pitchFamily="34" charset="-122"/>
              </a:defRPr>
            </a:lvl1pPr>
            <a:lvl2pPr>
              <a:defRPr sz="2000" b="0">
                <a:latin typeface="微软雅黑" pitchFamily="34" charset="-122"/>
                <a:ea typeface="微软雅黑" pitchFamily="34" charset="-122"/>
              </a:defRPr>
            </a:lvl2pPr>
            <a:lvl3pPr>
              <a:defRPr sz="1800" b="0">
                <a:latin typeface="微软雅黑" pitchFamily="34" charset="-122"/>
                <a:ea typeface="微软雅黑" pitchFamily="34" charset="-122"/>
              </a:defRPr>
            </a:lvl3pPr>
            <a:lvl4pPr>
              <a:defRPr sz="1600" b="0">
                <a:latin typeface="微软雅黑" pitchFamily="34" charset="-122"/>
                <a:ea typeface="微软雅黑" pitchFamily="34" charset="-122"/>
              </a:defRPr>
            </a:lvl4pPr>
            <a:lvl5pPr>
              <a:defRPr sz="1600" b="0">
                <a:latin typeface="微软雅黑" pitchFamily="34" charset="-122"/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75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b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80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862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3803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6233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2013年PPT11模板 拷贝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33" y="-3175"/>
            <a:ext cx="12202584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188914"/>
            <a:ext cx="5283200" cy="7191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单击此处标题样式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5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209800" y="2132857"/>
            <a:ext cx="7772400" cy="1470025"/>
          </a:xfrm>
        </p:spPr>
        <p:txBody>
          <a:bodyPr/>
          <a:lstStyle/>
          <a:p>
            <a:pPr algn="ctr"/>
            <a:r>
              <a:rPr lang="en-US" altLang="zh-CN" sz="4400" b="1" dirty="0" err="1">
                <a:cs typeface="Times New Roman" panose="02020603050405020304" pitchFamily="18" charset="0"/>
              </a:rPr>
              <a:t>MaxEngine</a:t>
            </a:r>
            <a:r>
              <a:rPr lang="en-US" altLang="zh-CN" sz="4400" b="1" dirty="0">
                <a:cs typeface="Times New Roman" panose="02020603050405020304" pitchFamily="18" charset="0"/>
              </a:rPr>
              <a:t>-lite </a:t>
            </a:r>
            <a:endParaRPr lang="zh-CN" altLang="en-US" sz="4400" b="1" dirty="0">
              <a:cs typeface="Times New Roman" panose="02020603050405020304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588669" y="4005064"/>
            <a:ext cx="3014662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3000"/>
              </a:lnSpc>
            </a:pPr>
            <a:r>
              <a:rPr lang="zh-CN" altLang="en-US" sz="2000" b="1" dirty="0" smtClean="0">
                <a:ea typeface="微软雅黑" panose="020B0503020204020204" pitchFamily="34" charset="-122"/>
              </a:rPr>
              <a:t>内核技术部</a:t>
            </a:r>
            <a:endParaRPr lang="en-US" altLang="zh-CN" sz="2000" b="1" dirty="0" smtClean="0">
              <a:ea typeface="微软雅黑" panose="020B0503020204020204" pitchFamily="34" charset="-122"/>
            </a:endParaRPr>
          </a:p>
          <a:p>
            <a:pPr algn="ctr">
              <a:lnSpc>
                <a:spcPts val="3000"/>
              </a:lnSpc>
            </a:pPr>
            <a:r>
              <a:rPr lang="zh-CN" altLang="en-US" sz="2000" b="1" dirty="0" smtClean="0">
                <a:ea typeface="微软雅黑" panose="020B0503020204020204" pitchFamily="34" charset="-122"/>
              </a:rPr>
              <a:t>王</a:t>
            </a:r>
            <a:r>
              <a:rPr lang="zh-CN" altLang="en-US" sz="2000" b="1" dirty="0">
                <a:ea typeface="微软雅黑" panose="020B0503020204020204" pitchFamily="34" charset="-122"/>
              </a:rPr>
              <a:t>京京</a:t>
            </a:r>
            <a:endParaRPr lang="en-US" altLang="zh-CN" sz="2000" b="1" dirty="0">
              <a:ea typeface="微软雅黑" panose="020B0503020204020204" pitchFamily="34" charset="-122"/>
            </a:endParaRPr>
          </a:p>
          <a:p>
            <a:pPr algn="ctr">
              <a:lnSpc>
                <a:spcPts val="3000"/>
              </a:lnSpc>
            </a:pPr>
            <a:r>
              <a:rPr lang="zh-CN" altLang="en-US" sz="2000" b="1" dirty="0">
                <a:ea typeface="微软雅黑" panose="020B0503020204020204" pitchFamily="34" charset="-122"/>
              </a:rPr>
              <a:t>201</a:t>
            </a:r>
            <a:r>
              <a:rPr lang="en-US" altLang="zh-CN" sz="2000" b="1" dirty="0">
                <a:ea typeface="微软雅黑" panose="020B0503020204020204" pitchFamily="34" charset="-122"/>
              </a:rPr>
              <a:t>9.07</a:t>
            </a:r>
            <a:endParaRPr lang="zh-CN" altLang="en-US" sz="2000" b="1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932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344" y="1021115"/>
            <a:ext cx="8229600" cy="492941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Pytorch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Lite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实例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声纹识别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8k-cnn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网络为例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② 参数转换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.model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.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params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need 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mxnet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or 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MaxEngine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）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a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load </a:t>
            </a:r>
            <a:r>
              <a:rPr lang="en-US" altLang="zh-CN" sz="18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pytorch</a:t>
            </a: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model: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57250" lvl="2" indent="0"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b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 to </a:t>
            </a:r>
            <a:r>
              <a:rPr lang="en-US" altLang="zh-CN" sz="18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ndarray</a:t>
            </a: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0595" y="180587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Python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接口介绍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r="22604"/>
          <a:stretch/>
        </p:blipFill>
        <p:spPr>
          <a:xfrm>
            <a:off x="3359696" y="2052215"/>
            <a:ext cx="6241833" cy="196147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696" y="4066102"/>
            <a:ext cx="6249772" cy="1870561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3791744" y="5303183"/>
            <a:ext cx="2448272" cy="68048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9696" y="6002936"/>
            <a:ext cx="7468816" cy="64682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95400" y="5832133"/>
            <a:ext cx="2755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c. save </a:t>
            </a:r>
            <a:r>
              <a:rPr lang="en-US" altLang="zh-CN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mxnet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params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90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0468" y="205074"/>
            <a:ext cx="6491064" cy="720080"/>
          </a:xfrm>
          <a:noFill/>
        </p:spPr>
        <p:txBody>
          <a:bodyPr/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</a:rPr>
              <a:t>目  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052736"/>
            <a:ext cx="8229600" cy="4929411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Lite-V1.0.0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介绍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接口介绍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  Infer API </a:t>
            </a: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Lite-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效率优化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自定义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实现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应用实例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未来工作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346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352" y="980728"/>
            <a:ext cx="8229600" cy="492941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C Infer API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接口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898" y="243716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 Infer API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309" y="1844824"/>
            <a:ext cx="8729381" cy="442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63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352" y="980728"/>
            <a:ext cx="8229600" cy="492941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C Infer API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接口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----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接口变化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898" y="243716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 Infer API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381" y="2162250"/>
            <a:ext cx="4590476" cy="17809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2024" y="2000345"/>
            <a:ext cx="4933333" cy="210476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1487" y="1777987"/>
            <a:ext cx="2466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MXInferCreateSimple_v0</a:t>
            </a:r>
            <a:endParaRPr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90558" y="1608710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MXInferCreateSimple</a:t>
            </a:r>
            <a:endParaRPr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721795"/>
              </p:ext>
            </p:extLst>
          </p:nvPr>
        </p:nvGraphicFramePr>
        <p:xfrm>
          <a:off x="1265583" y="4443661"/>
          <a:ext cx="10014993" cy="1409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383"/>
                <a:gridCol w="2950127"/>
                <a:gridCol w="4880483"/>
              </a:tblGrid>
              <a:tr h="2867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新增参数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类型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变量含义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953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input_data_type</a:t>
                      </a:r>
                      <a:endParaRPr lang="zh-CN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</a:t>
                      </a: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MaxEngineDataType</a:t>
                      </a: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每个输入结点的数据类型：</a:t>
                      </a:r>
                      <a:endParaRPr lang="en-US" altLang="zh-CN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MAXENGINE_</a:t>
                      </a:r>
                      <a:r>
                        <a:rPr lang="en-US" altLang="zh-CN" sz="1600" u="sng" dirty="0" smtClean="0">
                          <a:solidFill>
                            <a:srgbClr val="E203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</a:t>
                      </a:r>
                      <a:r>
                        <a:rPr lang="en-US" altLang="zh-CN" sz="1600" u="sng" baseline="0" dirty="0" smtClean="0">
                          <a:solidFill>
                            <a:srgbClr val="E203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(HALF,</a:t>
                      </a:r>
                      <a:r>
                        <a:rPr lang="en-US" altLang="zh-CN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UINT8, INT32, INT8</a:t>
                      </a: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953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optimize_level</a:t>
                      </a:r>
                      <a:endParaRPr lang="zh-CN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</a:t>
                      </a: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MaxEngineOptimizeLevel</a:t>
                      </a:r>
                      <a:endParaRPr lang="zh-CN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图优化级别（</a:t>
                      </a:r>
                      <a:r>
                        <a:rPr lang="en-US" altLang="zh-CN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AutoInfer</a:t>
                      </a:r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优化选项）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264381" y="4105107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主要参数变化：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968208" y="3517441"/>
            <a:ext cx="3218957" cy="343607"/>
          </a:xfrm>
          <a:prstGeom prst="rect">
            <a:avLst/>
          </a:prstGeom>
          <a:noFill/>
          <a:ln w="190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49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344" y="1052736"/>
            <a:ext cx="8229600" cy="492941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C Infer API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接口调用实例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以人脸检测网络为例（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V1.0.0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接口）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① 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这里在</a:t>
            </a: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Infer API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外部封装了一层自己的接口：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a. </a:t>
            </a:r>
            <a:r>
              <a:rPr lang="en-US" altLang="zh-CN" sz="18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cnn_create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MXInferCreateSimple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b. </a:t>
            </a:r>
            <a:r>
              <a:rPr lang="en-US" altLang="zh-CN" sz="18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cnn_setsize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MXInferReshape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c. </a:t>
            </a:r>
            <a:r>
              <a:rPr lang="en-US" altLang="zh-CN" sz="18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cnn_adddata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MXInferSetInput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d. </a:t>
            </a:r>
            <a:r>
              <a:rPr lang="en-US" altLang="zh-CN" sz="18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cnn_getresult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MXInferForward+Shape+Output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221506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 Infer API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41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352" y="1056442"/>
            <a:ext cx="8229600" cy="492941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C Infer API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接口调用实例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② </a:t>
            </a:r>
            <a:r>
              <a:rPr lang="en-US" altLang="zh-CN" sz="1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cnn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函数的调用顺序：</a:t>
            </a:r>
          </a:p>
          <a:p>
            <a:pPr marL="457200" lvl="1" indent="0"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a. 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使用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create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创建共享（最大）图： </a:t>
            </a:r>
          </a:p>
          <a:p>
            <a:pPr marL="457200" lvl="1" indent="0"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164961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 Infer API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t="35614"/>
          <a:stretch/>
        </p:blipFill>
        <p:spPr>
          <a:xfrm>
            <a:off x="1766220" y="2636912"/>
            <a:ext cx="5223863" cy="364502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5485" y="3107611"/>
            <a:ext cx="3241908" cy="158043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V="1">
            <a:off x="6600056" y="3534212"/>
            <a:ext cx="605429" cy="1108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246940" y="4705593"/>
            <a:ext cx="174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c_infer_api.h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45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344" y="1013143"/>
            <a:ext cx="8229600" cy="492941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C Infer API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接口调用实例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② </a:t>
            </a:r>
            <a:r>
              <a:rPr lang="en-US" altLang="zh-CN" sz="1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cnn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函数的调用顺序：</a:t>
            </a:r>
          </a:p>
          <a:p>
            <a:pPr marL="457200" lvl="1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b. 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根据实际输入大小</a:t>
            </a:r>
            <a:r>
              <a:rPr lang="en-US" altLang="zh-CN" sz="1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setsize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7328" y="188640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 Infer API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648" y="2779902"/>
            <a:ext cx="56959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64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344" y="1052736"/>
            <a:ext cx="8229600" cy="492941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C Infer API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接口调用实例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② </a:t>
            </a:r>
            <a:r>
              <a:rPr lang="en-US" altLang="zh-CN" sz="1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cnn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函数的调用顺序：</a:t>
            </a:r>
          </a:p>
          <a:p>
            <a:pPr marL="457200" lvl="1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c.  </a:t>
            </a:r>
            <a:r>
              <a:rPr lang="en-US" altLang="zh-CN" sz="1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Adddata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到网络中；</a:t>
            </a:r>
          </a:p>
          <a:p>
            <a:pPr marL="457200" lvl="1" indent="0"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168771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 Infer API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287" y="2800797"/>
            <a:ext cx="682942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94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344" y="1052736"/>
            <a:ext cx="8229600" cy="492941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C Infer API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接口调用实例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② </a:t>
            </a:r>
            <a:r>
              <a:rPr lang="en-US" altLang="zh-CN" sz="1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cnn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函数的调用顺序：</a:t>
            </a:r>
          </a:p>
          <a:p>
            <a:pPr marL="457200" lvl="1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d. 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执行前向运算，并把得到的结果取出；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7252" y="188640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 Infer API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t="56454"/>
          <a:stretch/>
        </p:blipFill>
        <p:spPr>
          <a:xfrm>
            <a:off x="6456040" y="3058567"/>
            <a:ext cx="4968552" cy="212565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b="44773"/>
          <a:stretch/>
        </p:blipFill>
        <p:spPr>
          <a:xfrm>
            <a:off x="1271464" y="2780928"/>
            <a:ext cx="4941127" cy="268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7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344" y="1019869"/>
            <a:ext cx="11017224" cy="492941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 C Infer API——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调试常用技巧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1800" b="1" i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① </a:t>
            </a:r>
            <a:r>
              <a:rPr lang="en-US" altLang="zh-CN" sz="1800" b="1" i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1800" b="1" i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缺失</a:t>
            </a:r>
            <a:r>
              <a:rPr lang="en-US" altLang="zh-CN" sz="1800" i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1800" i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模型加载初期，通过读入</a:t>
            </a:r>
            <a:r>
              <a:rPr lang="en-US" altLang="zh-CN" sz="1800" i="1" u="sng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json</a:t>
            </a:r>
            <a:r>
              <a:rPr lang="zh-CN" altLang="en-US" sz="1800" i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构建计算图：</a:t>
            </a:r>
            <a:endParaRPr lang="en-US" altLang="zh-CN" sz="1800" i="1" u="sng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解决思路：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indent="-342900">
              <a:lnSpc>
                <a:spcPct val="150000"/>
              </a:lnSpc>
              <a:buFont typeface="+mj-lt"/>
              <a:buAutoNum type="alphaLcPeriod"/>
            </a:pP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调用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MXInferGetLastError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()</a:t>
            </a:r>
            <a:r>
              <a:rPr lang="en-US" altLang="zh-CN" sz="16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查看错误信息，定位缺失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indent="-342900">
              <a:lnSpc>
                <a:spcPct val="150000"/>
              </a:lnSpc>
              <a:buFont typeface="+mj-lt"/>
              <a:buAutoNum type="alphaLcPeriod"/>
            </a:pP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检查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源码（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.cc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）文件，查看注册名称与</a:t>
            </a: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json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是否一致（大小写等）；</a:t>
            </a:r>
            <a:endParaRPr lang="en-US" altLang="zh-CN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indent="-342900">
              <a:lnSpc>
                <a:spcPct val="150000"/>
              </a:lnSpc>
              <a:buFont typeface="+mj-lt"/>
              <a:buAutoNum type="alphaLcPeriod"/>
            </a:pPr>
            <a:endParaRPr lang="en-US" altLang="zh-CN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indent="-342900">
              <a:lnSpc>
                <a:spcPct val="150000"/>
              </a:lnSpc>
              <a:buFont typeface="+mj-lt"/>
              <a:buAutoNum type="alphaLcPeriod"/>
            </a:pPr>
            <a:endParaRPr lang="en-US" altLang="zh-CN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indent="-342900">
              <a:lnSpc>
                <a:spcPct val="150000"/>
              </a:lnSpc>
              <a:buFont typeface="+mj-lt"/>
              <a:buAutoNum type="alphaLcPeriod"/>
            </a:pP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添加新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或者寻找可替代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57300" lvl="3" indent="0">
              <a:lnSpc>
                <a:spcPct val="150000"/>
              </a:lnSpc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如这里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Scale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可以用</a:t>
            </a: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BatchNorm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替代（需要修改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param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参数）</a:t>
            </a:r>
            <a:endParaRPr lang="en-US" altLang="zh-CN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0858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57250" lvl="2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lnSpc>
                <a:spcPct val="150000"/>
              </a:lnSpc>
              <a:buNone/>
            </a:pPr>
            <a:endParaRPr lang="zh-CN" altLang="en-US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19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1751" y="155773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 Infer API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094" y="2348881"/>
            <a:ext cx="8923809" cy="8476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4095" y="4525512"/>
            <a:ext cx="6323809" cy="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69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0468" y="205074"/>
            <a:ext cx="6491064" cy="720080"/>
          </a:xfrm>
          <a:noFill/>
        </p:spPr>
        <p:txBody>
          <a:bodyPr/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</a:rPr>
              <a:t>目  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052736"/>
            <a:ext cx="8229600" cy="4929411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Lite-V1.0.0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介绍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接口介绍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  Infer API </a:t>
            </a: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Lite-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效率优化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自定义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实现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应用实例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未来工作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698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344" y="1029107"/>
            <a:ext cx="8496944" cy="492941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 C Infer API——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调试常用技巧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1800" b="1" i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② </a:t>
            </a:r>
            <a:r>
              <a:rPr lang="en-US" altLang="zh-CN" sz="1800" b="1" i="1" u="sng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InferShape</a:t>
            </a:r>
            <a:r>
              <a:rPr lang="zh-CN" altLang="en-US" sz="1800" b="1" i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问题：</a:t>
            </a:r>
            <a:endParaRPr lang="en-US" altLang="zh-CN" sz="1800" b="1" i="1" u="sng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85800"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解决思路：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57250" lvl="2" indent="0">
              <a:lnSpc>
                <a:spcPct val="15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a. 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可能是设置的输入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shape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与网络实际输入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shape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不对应；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57250" lvl="2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57250" lvl="2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57250" lvl="2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57250" lvl="2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00150" lvl="2" indent="-342900">
              <a:lnSpc>
                <a:spcPct val="150000"/>
              </a:lnSpc>
              <a:buFont typeface="+mj-lt"/>
              <a:buAutoNum type="alphaLcPeriod"/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如果是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pooling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层值差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这种，考虑可能是</a:t>
            </a:r>
            <a:r>
              <a:rPr lang="en-US" altLang="zh-CN" sz="1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pooling_convension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取值的问题；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00150" lvl="2" indent="-342900">
              <a:lnSpc>
                <a:spcPct val="150000"/>
              </a:lnSpc>
              <a:buFont typeface="+mj-lt"/>
              <a:buAutoNum type="alphaLcPeriod"/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如果有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python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代码，可以手动添加</a:t>
            </a:r>
            <a:r>
              <a:rPr lang="en-US" altLang="zh-CN" sz="1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InferShape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pdb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调试定位出错层；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57250" lvl="2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lnSpc>
                <a:spcPct val="150000"/>
              </a:lnSpc>
              <a:buNone/>
            </a:pPr>
            <a:endParaRPr lang="zh-CN" altLang="en-US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20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208011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 Infer API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334" y="3259044"/>
            <a:ext cx="7933333" cy="62857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b="58511"/>
          <a:stretch/>
        </p:blipFill>
        <p:spPr>
          <a:xfrm>
            <a:off x="6816081" y="3933057"/>
            <a:ext cx="2873309" cy="120770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8801" y="4136907"/>
            <a:ext cx="4152381" cy="800000"/>
          </a:xfrm>
          <a:prstGeom prst="rect">
            <a:avLst/>
          </a:prstGeom>
        </p:spPr>
      </p:pic>
      <p:cxnSp>
        <p:nvCxnSpPr>
          <p:cNvPr id="15" name="直接箭头连接符 14"/>
          <p:cNvCxnSpPr>
            <a:endCxn id="10" idx="1"/>
          </p:cNvCxnSpPr>
          <p:nvPr/>
        </p:nvCxnSpPr>
        <p:spPr>
          <a:xfrm>
            <a:off x="6292342" y="4529482"/>
            <a:ext cx="523739" cy="7426"/>
          </a:xfrm>
          <a:prstGeom prst="straightConnector1">
            <a:avLst/>
          </a:prstGeom>
          <a:ln>
            <a:solidFill>
              <a:srgbClr val="E203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344" y="1052736"/>
            <a:ext cx="8496944" cy="492941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 C Infer API——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调试常用技巧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1800" b="1" i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③</a:t>
            </a:r>
            <a:r>
              <a:rPr lang="zh-CN" altLang="en-US" sz="1800" b="1" i="1" u="sng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1800" b="1" i="1" u="sng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params</a:t>
            </a:r>
            <a:r>
              <a:rPr lang="zh-CN" altLang="en-US" sz="1800" b="1" i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参数加载问题</a:t>
            </a:r>
            <a:r>
              <a:rPr lang="zh-CN" altLang="en-US" sz="1800" b="1" i="1" u="sng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1800" b="1" i="1" u="sng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85800"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解决思路</a:t>
            </a:r>
            <a:r>
              <a:rPr lang="zh-CN" alt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1800" b="1" i="1" u="sng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57250" lvl="2" indent="0">
              <a:lnSpc>
                <a:spcPct val="150000"/>
              </a:lnSpc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可能是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json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params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中名称不对应；</a:t>
            </a: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57250" lvl="2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b. 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保存参数</a:t>
            </a:r>
            <a:r>
              <a:rPr lang="zh-CN" alt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时的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args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/aux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前缀是否正确；</a:t>
            </a: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57250" lvl="2" indent="0">
              <a:lnSpc>
                <a:spcPct val="15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c. GPU int8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量化网络需要将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weight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量化和转置；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57250" lvl="2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57250" lvl="2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lnSpc>
                <a:spcPct val="150000"/>
              </a:lnSpc>
              <a:buNone/>
            </a:pPr>
            <a:endParaRPr lang="zh-CN" altLang="en-US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21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188640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 Infer API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809" y="4365104"/>
            <a:ext cx="8952381" cy="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2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344" y="1052736"/>
            <a:ext cx="8229600" cy="492941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 C Infer API——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调试常用技巧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2000" b="1" i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④ 一致性问题：</a:t>
            </a:r>
            <a:endParaRPr lang="en-US" altLang="zh-CN" sz="2000" b="1" i="1" u="sng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85800"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解决思路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打印中间结点的输出结果：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lnSpc>
                <a:spcPct val="150000"/>
              </a:lnSpc>
              <a:buNone/>
            </a:pPr>
            <a:endParaRPr lang="zh-CN" altLang="en-US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22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57672" y="181941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 Infer API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001" y="3155864"/>
            <a:ext cx="4114286" cy="206666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607393" y="3155864"/>
            <a:ext cx="39839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如：这里想打印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cnn_layer1_conv1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的输出，就可以将该节点的结点号添加到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”heads”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里面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1068" y="4223210"/>
            <a:ext cx="3838095" cy="400000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 flipV="1">
            <a:off x="6363287" y="4365106"/>
            <a:ext cx="1604921" cy="72007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23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344" y="1029530"/>
            <a:ext cx="8229600" cy="492941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 C Infer API——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调试常用技巧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zh-CN" altLang="en-US" sz="2000" b="1" i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⑤ 效率问题</a:t>
            </a:r>
            <a:r>
              <a:rPr lang="en-US" altLang="zh-CN" sz="2000" b="1" i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en-US" altLang="zh-CN" sz="2000" b="1" i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n-US" altLang="zh-CN" sz="2000" b="1" i="1" u="sng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nvprof</a:t>
            </a:r>
            <a:r>
              <a:rPr lang="en-US" altLang="zh-CN" sz="2000" b="1" i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./main]</a:t>
            </a:r>
            <a:r>
              <a:rPr lang="zh-CN" altLang="en-US" sz="2000" b="1" i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endParaRPr lang="en-US" altLang="zh-CN" sz="2000" b="1" i="1" u="sng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解决思路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—— 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nvprof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打印核函数耗时，需要注意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2" indent="-342900">
              <a:lnSpc>
                <a:spcPct val="150000"/>
              </a:lnSpc>
              <a:buFont typeface="+mj-lt"/>
              <a:buAutoNum type="alphaLcPeriod"/>
            </a:pP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测试效率，</a:t>
            </a: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MaxEngine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-Lite 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需要编译为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release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版本；</a:t>
            </a:r>
            <a:endParaRPr lang="en-US" altLang="zh-CN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indent="-342900">
              <a:buFont typeface="+mj-lt"/>
              <a:buAutoNum type="alphaLcPeriod"/>
            </a:pP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统计时间，需要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循环</a:t>
            </a:r>
            <a:r>
              <a:rPr lang="zh-CN" altLang="en-US" sz="16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调用多次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forward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求平均耗时；</a:t>
            </a:r>
            <a:endParaRPr lang="en-US" altLang="zh-CN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indent="-342900">
              <a:buFont typeface="+mj-lt"/>
              <a:buAutoNum type="alphaLcPeriod"/>
            </a:pP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根据关键字判断核函数对应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类别；</a:t>
            </a:r>
            <a:endParaRPr lang="en-US" altLang="zh-CN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2" indent="0">
              <a:lnSpc>
                <a:spcPct val="150000"/>
              </a:lnSpc>
              <a:buNone/>
            </a:pPr>
            <a:endParaRPr lang="en-US" altLang="zh-CN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lnSpc>
                <a:spcPct val="150000"/>
              </a:lnSpc>
              <a:buNone/>
            </a:pPr>
            <a:endParaRPr lang="zh-CN" altLang="en-US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23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188640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 Infer API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1201" t="3307" r="23110" b="31576"/>
          <a:stretch/>
        </p:blipFill>
        <p:spPr>
          <a:xfrm>
            <a:off x="1775520" y="3815091"/>
            <a:ext cx="9075375" cy="259228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708920"/>
            <a:ext cx="2885714" cy="58095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256241" y="3815622"/>
            <a:ext cx="1139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FF"/>
                </a:solidFill>
              </a:rPr>
              <a:t>Convolution</a:t>
            </a:r>
            <a:endParaRPr lang="zh-CN" altLang="en-US" sz="14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95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344" y="1041784"/>
            <a:ext cx="11809312" cy="492941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AutoInfer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功能介绍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en-US" altLang="zh-CN" sz="1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AutoInfer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”是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Lite-V1.0.0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新增的自动优化网络的功能，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包括“离线”、“在线”两种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方式，可以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通过设置参数：</a:t>
            </a:r>
            <a:r>
              <a:rPr lang="en-US" altLang="zh-CN" sz="1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MaxEngineOptimizeLevel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实现不同的优化：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24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188640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 Infer API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619437"/>
              </p:ext>
            </p:extLst>
          </p:nvPr>
        </p:nvGraphicFramePr>
        <p:xfrm>
          <a:off x="2063552" y="2924944"/>
          <a:ext cx="8760296" cy="3234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7508"/>
                <a:gridCol w="4882788"/>
              </a:tblGrid>
              <a:tr h="417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MaxEngineOptimizeLevel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含义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258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MAXENGINE_NO_OPT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不做优化</a:t>
                      </a:r>
                    </a:p>
                  </a:txBody>
                  <a:tcPr anchor="ctr"/>
                </a:tc>
              </a:tr>
              <a:tr h="3258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MAXENGINE_FUSE</a:t>
                      </a:r>
                      <a:endParaRPr lang="zh-CN" altLang="en-US" sz="14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融合优化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258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MAXENGINE_QUANTIZE_NHWC</a:t>
                      </a:r>
                      <a:endParaRPr lang="zh-CN" altLang="en-US" sz="14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低精度量化优化（低精度使用</a:t>
                      </a:r>
                      <a:r>
                        <a:rPr lang="en-US" altLang="zh-CN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NHWC</a:t>
                      </a:r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计算模式）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258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MAXENGINE_QUANTIZE_NCHW</a:t>
                      </a:r>
                      <a:endParaRPr lang="zh-CN" altLang="en-US" sz="14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低精度量化优化（低精度使用</a:t>
                      </a:r>
                      <a:r>
                        <a:rPr lang="en-US" altLang="zh-CN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NCHW</a:t>
                      </a:r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计算模式）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258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MAXENGINE_NO_DATA_SCALE</a:t>
                      </a:r>
                      <a:endParaRPr lang="zh-CN" altLang="en-US" sz="14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参数无</a:t>
                      </a:r>
                      <a:r>
                        <a:rPr lang="en-US" altLang="zh-CN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data_scale</a:t>
                      </a: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量化优化时参数无</a:t>
                      </a:r>
                      <a:r>
                        <a:rPr lang="en-US" altLang="zh-CN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data_scale</a:t>
                      </a:r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标识</a:t>
                      </a: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699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MAXENGINE_COMPUTE_WEIGHT_SCALE</a:t>
                      </a:r>
                      <a:endParaRPr lang="zh-CN" altLang="en-US" sz="14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量化优化时</a:t>
                      </a:r>
                      <a:r>
                        <a:rPr lang="en-US" altLang="zh-CN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weight_scale</a:t>
                      </a:r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是否选择重新计算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258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MAXENGINE_COMPUTE_DATA_SCALE</a:t>
                      </a:r>
                      <a:endParaRPr lang="zh-CN" altLang="en-US" sz="14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量化优化时</a:t>
                      </a:r>
                      <a:r>
                        <a:rPr lang="en-US" altLang="zh-CN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data_scale</a:t>
                      </a:r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是否选择重新计算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258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MAXENGINE_FP16</a:t>
                      </a:r>
                      <a:endParaRPr lang="zh-CN" altLang="en-US" sz="14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半精度</a:t>
                      </a:r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优化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187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352" y="1124744"/>
            <a:ext cx="8229600" cy="492941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AutoInfer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功能介绍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目前支持的图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优化常用功能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主要包括：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25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188640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 Infer API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39430"/>
              </p:ext>
            </p:extLst>
          </p:nvPr>
        </p:nvGraphicFramePr>
        <p:xfrm>
          <a:off x="2351585" y="2801148"/>
          <a:ext cx="8107669" cy="2185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701">
                  <a:extLst>
                    <a:ext uri="{9D8B030D-6E8A-4147-A177-3AD203B41FA5}">
                      <a16:colId xmlns:a16="http://schemas.microsoft.com/office/drawing/2014/main" xmlns="" val="1850223806"/>
                    </a:ext>
                  </a:extLst>
                </a:gridCol>
                <a:gridCol w="1533287">
                  <a:extLst>
                    <a:ext uri="{9D8B030D-6E8A-4147-A177-3AD203B41FA5}">
                      <a16:colId xmlns:a16="http://schemas.microsoft.com/office/drawing/2014/main" xmlns="" val="2946088204"/>
                    </a:ext>
                  </a:extLst>
                </a:gridCol>
                <a:gridCol w="5250681">
                  <a:extLst>
                    <a:ext uri="{9D8B030D-6E8A-4147-A177-3AD203B41FA5}">
                      <a16:colId xmlns:a16="http://schemas.microsoft.com/office/drawing/2014/main" xmlns="" val="1531507490"/>
                    </a:ext>
                  </a:extLst>
                </a:gridCol>
              </a:tblGrid>
              <a:tr h="484806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功能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优化级别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28177351"/>
                  </a:ext>
                </a:extLst>
              </a:tr>
              <a:tr h="48480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融合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MAXENGINE_</a:t>
                      </a:r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FUSE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02748540"/>
                  </a:ext>
                </a:extLst>
              </a:tr>
              <a:tr h="242403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Int8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量化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GPU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MAXENGINE_QUANTIZE_</a:t>
                      </a:r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NHWC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（离线，在线）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78652763"/>
                  </a:ext>
                </a:extLst>
              </a:tr>
              <a:tr h="2424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嵌入式端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MAXENGINE_QUANTIZE_</a:t>
                      </a:r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NCHW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（离线）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90937610"/>
                  </a:ext>
                </a:extLst>
              </a:tr>
              <a:tr h="48480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fp16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MAXENGIEN_</a:t>
                      </a:r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FP16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（离线、在线）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53515632"/>
                  </a:ext>
                </a:extLst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121" y="2564904"/>
            <a:ext cx="8899757" cy="336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84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344" y="1091518"/>
            <a:ext cx="10657184" cy="492941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AutoInfer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使用实例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离线方式：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调用</a:t>
            </a:r>
            <a:r>
              <a:rPr lang="en-US" altLang="zh-CN" sz="1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MXInferOptimizeGraph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接口，根据需要设置优化级别可以保存优化后的</a:t>
            </a:r>
            <a:r>
              <a:rPr lang="en-US" altLang="zh-CN" sz="1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json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和参数。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26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7328" y="188640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 Infer API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225" y="2954980"/>
            <a:ext cx="78295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5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344" y="1124744"/>
            <a:ext cx="10081120" cy="492941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AutoInfer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使用实例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在线方式：调用</a:t>
            </a: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 API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创建实例接口，</a:t>
            </a:r>
            <a:r>
              <a:rPr lang="zh-CN" altLang="en-US" sz="1800" dirty="0" smtClean="0"/>
              <a:t>设置优化级别，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在线完成</a:t>
            </a: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fuse/quantize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等操作；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20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27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57672" y="188640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 Infer API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616" y="2424423"/>
            <a:ext cx="6912768" cy="402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5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0468" y="205074"/>
            <a:ext cx="6491064" cy="720080"/>
          </a:xfrm>
          <a:noFill/>
        </p:spPr>
        <p:txBody>
          <a:bodyPr/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</a:rPr>
              <a:t>目  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052736"/>
            <a:ext cx="8229600" cy="4929411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Lite-V1.0.0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介绍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接口介绍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  Infer API </a:t>
            </a: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Lite-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效率优化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自定义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实现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应用实例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未来工作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576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344" y="1056442"/>
            <a:ext cx="11521280" cy="492941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OP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融合（精简网络）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      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计算机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有多级存储，不同存储的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读写延迟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相差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很大，以</a:t>
            </a: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GPU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为例，神经网络中每个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层都需要对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全局内存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最少进行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读写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各一次操作，对于访存受限层，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频繁读写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极度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拉低推理</a:t>
            </a:r>
            <a:r>
              <a:rPr lang="zh-CN" alt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效率。</a:t>
            </a:r>
            <a:endParaRPr lang="en-US" altLang="zh-CN" sz="1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      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以</a:t>
            </a:r>
            <a:r>
              <a:rPr lang="en-US" altLang="zh-CN" sz="1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conv+act+bn+pooling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网络结构为例，融合后仅需一层计算，可以大大减少层之间的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数据读写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次数。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zh-CN" altLang="en-US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29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57672" y="181729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四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Lite-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效率优化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768" y="3241871"/>
            <a:ext cx="3600399" cy="319951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79376" y="1772816"/>
            <a:ext cx="108012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dirty="0" smtClean="0">
                <a:ln w="0">
                  <a:noFill/>
                </a:ln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Why</a:t>
            </a:r>
            <a:r>
              <a:rPr lang="zh-CN" altLang="en-US" sz="3200" dirty="0" smtClean="0">
                <a:ln w="0">
                  <a:noFill/>
                </a:ln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？</a:t>
            </a:r>
            <a:endParaRPr lang="zh-CN" altLang="en-US" sz="3200" dirty="0">
              <a:ln w="0">
                <a:noFill/>
              </a:ln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9376" y="2657096"/>
            <a:ext cx="108012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dirty="0" smtClean="0">
                <a:ln w="0">
                  <a:noFill/>
                </a:ln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</a:t>
            </a:r>
            <a:r>
              <a:rPr lang="zh-CN" altLang="en-US" sz="3200" dirty="0" smtClean="0">
                <a:ln w="0">
                  <a:noFill/>
                </a:ln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？</a:t>
            </a:r>
            <a:endParaRPr lang="zh-CN" altLang="en-US" sz="3200" dirty="0">
              <a:ln w="0">
                <a:noFill/>
              </a:ln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591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9376" y="1216323"/>
            <a:ext cx="9073008" cy="4929411"/>
          </a:xfrm>
        </p:spPr>
        <p:txBody>
          <a:bodyPr/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MaxEngine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-Lite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优点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57250" lvl="1" indent="-457200">
              <a:buFont typeface="+mj-ea"/>
              <a:buAutoNum type="circleNumDbPlain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移除了所有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反向相关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代码，去除了</a:t>
            </a:r>
            <a:r>
              <a:rPr lang="en-US" altLang="zh-CN" sz="20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mshadow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57250" lvl="1" indent="-457200">
              <a:buFont typeface="+mj-ea"/>
              <a:buAutoNum type="circleNumDbPlain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移除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opencv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cub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等库的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依赖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</a:p>
          <a:p>
            <a:pPr marL="857250" lvl="1" indent="-457200">
              <a:buFont typeface="+mj-ea"/>
              <a:buAutoNum type="circleNumDbPlain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编译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速度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快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（正常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1-2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分钟左右）；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57250" lvl="1" indent="-457200">
              <a:buFont typeface="+mj-ea"/>
              <a:buAutoNum type="circleNumDbPlain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生成的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库很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小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57250" lvl="1" indent="-457200">
              <a:buFont typeface="+mj-ea"/>
              <a:buAutoNum type="circleNumDbPlain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重构了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reshape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接口，支持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动态输入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</a:p>
          <a:p>
            <a:pPr marL="857250" lvl="1" indent="-457200">
              <a:buFont typeface="+mj-ea"/>
              <a:buAutoNum type="circleNumDbPlain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新增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移动端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的实现；</a:t>
            </a:r>
          </a:p>
          <a:p>
            <a:pPr marL="857250" lvl="1" indent="-457200">
              <a:buFont typeface="+mj-ea"/>
              <a:buAutoNum type="circleNumDbPlain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添加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mkldnn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实现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加速；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57250" lvl="1" indent="-457200">
              <a:buFont typeface="+mj-ea"/>
              <a:buAutoNum type="circleNumDbPlain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使用手写的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gpu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kernel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替代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mshadow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，效率得到一定提升；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188640"/>
            <a:ext cx="6576888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Lite-V1.0.0 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394316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344" y="1020444"/>
            <a:ext cx="8229600" cy="492941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低精度量化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现有低精度方法：半精度、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int8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、混合精度；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Int8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量化原理：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zh-CN" altLang="en-US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30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57672" y="169900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四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Lite-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效率优化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5679" y="2564905"/>
            <a:ext cx="6288703" cy="3055442"/>
          </a:xfrm>
          <a:prstGeom prst="rect">
            <a:avLst/>
          </a:prstGeom>
        </p:spPr>
      </p:pic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3448579"/>
              </p:ext>
            </p:extLst>
          </p:nvPr>
        </p:nvGraphicFramePr>
        <p:xfrm>
          <a:off x="4699620" y="5673199"/>
          <a:ext cx="5192712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7" name="Equation" r:id="rId5" imgW="3251160" imgH="431640" progId="Equation.DSMT4">
                  <p:embed/>
                </p:oleObj>
              </mc:Choice>
              <mc:Fallback>
                <p:oleObj name="Equation" r:id="rId5" imgW="3251160" imgH="43164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99620" y="5673199"/>
                        <a:ext cx="5192712" cy="688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3042455" y="5817631"/>
            <a:ext cx="1395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比例缩放：</a:t>
            </a:r>
          </a:p>
        </p:txBody>
      </p:sp>
    </p:spTree>
    <p:extLst>
      <p:ext uri="{BB962C8B-B14F-4D97-AF65-F5344CB8AC3E}">
        <p14:creationId xmlns:p14="http://schemas.microsoft.com/office/powerpoint/2010/main" val="195937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344" y="1066716"/>
            <a:ext cx="8229600" cy="492941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MaxEngine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-Lite int8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量化过程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zh-CN" altLang="en-US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31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57672" y="192749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四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Lite-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效率优化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068" y="1700809"/>
            <a:ext cx="4392488" cy="4598641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>
            <a:off x="5447928" y="3861048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54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88641"/>
            <a:ext cx="5760640" cy="720080"/>
          </a:xfrm>
          <a:noFill/>
        </p:spPr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低精度解码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352" y="1052736"/>
            <a:ext cx="11089232" cy="492941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MaxEngine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-Lite int8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量化阶段进展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①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目前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8bit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提供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效率加速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存储降低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（只降网络参数）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②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目前支持使用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8bit+fp32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的实现形式，即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8bit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输入，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fp32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输出形式；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全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8bit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也已经在部分网络中尝试使用；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③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目前只对部分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进行了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8bit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实现，包括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fully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cublas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conv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正在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添加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Lstm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gru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等；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④ 拥有量化专属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quantize_predict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），用于进行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8bit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量化操作，包括单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通道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及多通道量化，支持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指定量化因子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进行量化和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求取最大值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进行量化；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⑤ 支持利用</a:t>
            </a:r>
            <a:r>
              <a:rPr lang="en-US" altLang="zh-CN" sz="20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AutoInfer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自动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Int8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量化（离线、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在线，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2D-conv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32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919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0468" y="205074"/>
            <a:ext cx="6491064" cy="720080"/>
          </a:xfrm>
          <a:noFill/>
        </p:spPr>
        <p:txBody>
          <a:bodyPr/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</a:rPr>
              <a:t>目  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052736"/>
            <a:ext cx="8229600" cy="4929411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Lite-V1.0.0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介绍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接口介绍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  Infer API </a:t>
            </a: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Lite-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效率优化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自定义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实现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应用实例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未来工作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91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352" y="980728"/>
            <a:ext cx="8229600" cy="492941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MaxEngine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-Lite 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operator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文件结构：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AutoNum type="arabicPeriod"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34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6815" y="188641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五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自定义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036" y="1949699"/>
            <a:ext cx="9911928" cy="403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30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9764" y="1120810"/>
            <a:ext cx="8229600" cy="492941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实例：添加自定义融合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operator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ReluPooling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为例）：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① 在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relu_pooling-inl.h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中实现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的通用注册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(-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inl.h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35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-4185" y="187830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五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自定义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75520" y="191683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976" y="2132856"/>
            <a:ext cx="4328416" cy="305050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31604" y="2310875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防止重复编译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3863586" y="2420888"/>
            <a:ext cx="1432391" cy="7200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5303912" y="2235484"/>
            <a:ext cx="3680344" cy="413946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5295975" y="4837405"/>
            <a:ext cx="3641950" cy="31972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999014" y="4721142"/>
            <a:ext cx="1052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命名空间</a:t>
            </a: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3943696" y="4837405"/>
            <a:ext cx="1352280" cy="5301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7471" y="5424929"/>
            <a:ext cx="4627282" cy="752320"/>
          </a:xfrm>
          <a:prstGeom prst="rect">
            <a:avLst/>
          </a:prstGeom>
        </p:spPr>
      </p:pic>
      <p:cxnSp>
        <p:nvCxnSpPr>
          <p:cNvPr id="17" name="直接箭头连接符 16"/>
          <p:cNvCxnSpPr/>
          <p:nvPr/>
        </p:nvCxnSpPr>
        <p:spPr>
          <a:xfrm>
            <a:off x="3943696" y="4972860"/>
            <a:ext cx="1352278" cy="64005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024129" y="3561341"/>
            <a:ext cx="1916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一些必要的头文件</a:t>
            </a:r>
          </a:p>
        </p:txBody>
      </p:sp>
      <p:sp>
        <p:nvSpPr>
          <p:cNvPr id="25" name="左大括号 24"/>
          <p:cNvSpPr/>
          <p:nvPr/>
        </p:nvSpPr>
        <p:spPr>
          <a:xfrm>
            <a:off x="4936855" y="2911736"/>
            <a:ext cx="288032" cy="1632730"/>
          </a:xfrm>
          <a:prstGeom prst="lef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37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1217" y="1064047"/>
            <a:ext cx="8229600" cy="492941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实例：添加自定义融合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operator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ReluPooling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为例）：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② 根据功能确定融合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的输入、输出、参数（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inl.h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）：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36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176010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五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自定义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75520" y="191683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940767" y="2348880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的输入输出：</a:t>
            </a:r>
          </a:p>
        </p:txBody>
      </p:sp>
      <p:cxnSp>
        <p:nvCxnSpPr>
          <p:cNvPr id="11" name="直接箭头连接符 10"/>
          <p:cNvCxnSpPr>
            <a:stCxn id="2" idx="3"/>
            <a:endCxn id="18" idx="1"/>
          </p:cNvCxnSpPr>
          <p:nvPr/>
        </p:nvCxnSpPr>
        <p:spPr>
          <a:xfrm>
            <a:off x="3380927" y="2518158"/>
            <a:ext cx="1085506" cy="30609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/>
          <a:srcRect b="64630"/>
          <a:stretch/>
        </p:blipFill>
        <p:spPr>
          <a:xfrm>
            <a:off x="4466434" y="1988840"/>
            <a:ext cx="6066667" cy="167081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6434" y="3702179"/>
            <a:ext cx="5247619" cy="2942857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2279576" y="4199828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参数定义</a:t>
            </a: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3431705" y="4430642"/>
            <a:ext cx="1034729" cy="478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99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344" y="1052736"/>
            <a:ext cx="8229600" cy="492941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实例：添加自定义融合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operator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ReluPooling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为例）：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③ 添加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Compute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InferShape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InferType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函数（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inl.h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）：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37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187487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五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自定义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75520" y="191683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305792" y="2358597"/>
            <a:ext cx="1773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通用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compute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函数</a:t>
            </a:r>
          </a:p>
        </p:txBody>
      </p:sp>
      <p:cxnSp>
        <p:nvCxnSpPr>
          <p:cNvPr id="11" name="直接箭头连接符 10"/>
          <p:cNvCxnSpPr>
            <a:endCxn id="4" idx="1"/>
          </p:cNvCxnSpPr>
          <p:nvPr/>
        </p:nvCxnSpPr>
        <p:spPr>
          <a:xfrm>
            <a:off x="3949069" y="2596416"/>
            <a:ext cx="1033927" cy="20674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305792" y="3585455"/>
            <a:ext cx="1690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InferShape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函数</a:t>
            </a: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3835742" y="3787657"/>
            <a:ext cx="1145272" cy="19805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995" y="2088871"/>
            <a:ext cx="4780952" cy="142857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1014" y="3674345"/>
            <a:ext cx="4895238" cy="62857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1015" y="4523279"/>
            <a:ext cx="4952381" cy="56190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2291689" y="4342081"/>
            <a:ext cx="1690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InferType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函数</a:t>
            </a: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3821639" y="4544283"/>
            <a:ext cx="1145272" cy="19805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60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344" y="1052736"/>
            <a:ext cx="8640960" cy="492941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实例：添加自定义融合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operator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ReluPooling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为例）：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④ 在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relu_pooling.cc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中添加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通用注册（参数，输入输出，通用函数）：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38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5115" y="177444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五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自定义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858" y="2165061"/>
            <a:ext cx="6047619" cy="1352381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658758" y="2256476"/>
            <a:ext cx="1773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、参数、通用函数注册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0858" y="3934099"/>
            <a:ext cx="7257143" cy="1314286"/>
          </a:xfrm>
          <a:prstGeom prst="rect">
            <a:avLst/>
          </a:prstGeom>
        </p:spPr>
      </p:pic>
      <p:cxnSp>
        <p:nvCxnSpPr>
          <p:cNvPr id="18" name="直接箭头连接符 17"/>
          <p:cNvCxnSpPr>
            <a:endCxn id="11" idx="1"/>
          </p:cNvCxnSpPr>
          <p:nvPr/>
        </p:nvCxnSpPr>
        <p:spPr>
          <a:xfrm>
            <a:off x="2545751" y="2688205"/>
            <a:ext cx="865107" cy="15304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646189" y="4044989"/>
            <a:ext cx="1773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注册各个输入：</a:t>
            </a:r>
          </a:p>
        </p:txBody>
      </p:sp>
      <p:cxnSp>
        <p:nvCxnSpPr>
          <p:cNvPr id="21" name="直接箭头连接符 20"/>
          <p:cNvCxnSpPr>
            <a:stCxn id="20" idx="2"/>
          </p:cNvCxnSpPr>
          <p:nvPr/>
        </p:nvCxnSpPr>
        <p:spPr>
          <a:xfrm>
            <a:off x="2533182" y="4383543"/>
            <a:ext cx="865107" cy="24622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27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352" y="1113969"/>
            <a:ext cx="8640960" cy="492941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实例：添加自定义融合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operator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ReluPooling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为例）：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⑤ 在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cuda/cuda_xx.cu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cuda_xx.h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里面添加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gpu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实现：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cuda_relu_pooling.cu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39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190582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五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自定义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40406" y="2420889"/>
            <a:ext cx="1773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实例化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gpu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Compute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函数</a:t>
            </a: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064543" y="2784353"/>
            <a:ext cx="865107" cy="15304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b="28985"/>
          <a:stretch/>
        </p:blipFill>
        <p:spPr>
          <a:xfrm>
            <a:off x="4007769" y="2289170"/>
            <a:ext cx="6152381" cy="185991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738082" y="4880005"/>
            <a:ext cx="1773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核函数的定义</a:t>
            </a: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3185253" y="5049283"/>
            <a:ext cx="766614" cy="56595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768" y="4777146"/>
            <a:ext cx="7514286" cy="16761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7768" y="4293096"/>
            <a:ext cx="6303316" cy="278801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631505" y="4233343"/>
            <a:ext cx="2230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注册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gpu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Compute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函数</a:t>
            </a: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614391" y="4410240"/>
            <a:ext cx="337477" cy="2225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81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960" y="1035858"/>
            <a:ext cx="8882295" cy="4926824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Lite-v1.0.0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功能介绍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Lite-v1.0.0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，相比于之前的版本，新添加了一些新的功能包括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AutoInfer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图优化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功能；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支持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跨设备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运行；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支持统计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API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接口、各个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耗时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新添一些新的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如：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InstanceNorm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、一些融合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等；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lvl="1" indent="0">
              <a:lnSpc>
                <a:spcPct val="2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 Lite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使用注意事项：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00150" lvl="3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注意在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Lite-v1.0.0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中，创建实例的线程不能在实例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free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前结束；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00150" lvl="3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允许一个线程创建多个实例，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57250" lvl="3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但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同一线程创建的多个实例不能同时使用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！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57250" lvl="2" indent="0">
              <a:lnSpc>
                <a:spcPct val="150000"/>
              </a:lnSpc>
              <a:buNone/>
            </a:pP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3168" y="218921"/>
            <a:ext cx="6576888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Lite-V1.0.0 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介绍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437" y="3068960"/>
            <a:ext cx="2295238" cy="428571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>
            <a:off x="5092397" y="3283245"/>
            <a:ext cx="28803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47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344" y="1052736"/>
            <a:ext cx="8640960" cy="492941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实例：添加自定义融合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operator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ReluPooling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为例）：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⑤ 在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cuda/cuda_xx.cu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cuda_xx.h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里面添加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gpu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实现：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cuda_relu_pooling.h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40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176250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五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自定义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232148" y="2548846"/>
            <a:ext cx="1773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CUDA OP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类定义</a:t>
            </a: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3803434" y="2773372"/>
            <a:ext cx="873881" cy="11402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845" y="2548808"/>
            <a:ext cx="5666667" cy="3380952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2094030" y="3645024"/>
            <a:ext cx="1773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Forward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函数实现</a:t>
            </a: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3812208" y="3881123"/>
            <a:ext cx="865107" cy="15304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4739006" y="2574089"/>
            <a:ext cx="4833540" cy="1240232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6023992" y="3881122"/>
            <a:ext cx="648072" cy="19595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92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0468" y="205074"/>
            <a:ext cx="6491064" cy="720080"/>
          </a:xfrm>
          <a:noFill/>
        </p:spPr>
        <p:txBody>
          <a:bodyPr/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</a:rPr>
              <a:t>目  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052736"/>
            <a:ext cx="8229600" cy="4929411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Lite-V1.0.0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介绍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接口介绍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  Infer API </a:t>
            </a: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Lite-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效率优化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自定义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实现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应用实例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未来工作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41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971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5684" y="908720"/>
            <a:ext cx="10260632" cy="492941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目前已经在多个组推动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MaxEngine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-Lite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的使用，并取得了一定的成果。包括司法认知、声纹识别、人脸识别、小语种等。</a:t>
            </a:r>
          </a:p>
          <a:p>
            <a:pPr marL="0" indent="0">
              <a:lnSpc>
                <a:spcPct val="200000"/>
              </a:lnSpc>
              <a:buNone/>
            </a:pP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42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188640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六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应用实例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375754"/>
              </p:ext>
            </p:extLst>
          </p:nvPr>
        </p:nvGraphicFramePr>
        <p:xfrm>
          <a:off x="2135560" y="2132857"/>
          <a:ext cx="8280920" cy="3863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207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54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4415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17782">
                  <a:extLst>
                    <a:ext uri="{9D8B030D-6E8A-4147-A177-3AD203B41FA5}">
                      <a16:colId xmlns:a16="http://schemas.microsoft.com/office/drawing/2014/main" xmlns="" val="980862963"/>
                    </a:ext>
                  </a:extLst>
                </a:gridCol>
                <a:gridCol w="115089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2230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6156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方向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接口层级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fp32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int8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Int8</a:t>
                      </a:r>
                    </a:p>
                    <a:p>
                      <a:pPr algn="ctr"/>
                      <a:r>
                        <a:rPr lang="zh-CN" altLang="en-US" sz="1800" dirty="0" smtClean="0"/>
                        <a:t>效率提升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输入可变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进度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609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司法认知</a:t>
                      </a:r>
                      <a:endParaRPr lang="en-US" altLang="zh-CN" sz="1600" dirty="0" smtClean="0"/>
                    </a:p>
                    <a:p>
                      <a:pPr algn="ctr"/>
                      <a:r>
                        <a:rPr lang="en-US" altLang="zh-CN" sz="1600" dirty="0" smtClean="0"/>
                        <a:t>R-net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c_infer_api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YES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NO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——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YES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完成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609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声纹识别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 smtClean="0"/>
                        <a:t>c_infer_api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YES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YES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2.54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YES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完成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609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识别</a:t>
                      </a:r>
                      <a:r>
                        <a:rPr lang="en-US" altLang="zh-CN" sz="1600" dirty="0" smtClean="0"/>
                        <a:t>encoder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 smtClean="0"/>
                        <a:t>c_infer_api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YES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YES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2.55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YES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完成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06637743"/>
                  </a:ext>
                </a:extLst>
              </a:tr>
              <a:tr h="6609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人脸识别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 smtClean="0"/>
                        <a:t>c_infer_api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YES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NO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——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YES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完成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5698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小语种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TransXNet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 smtClean="0"/>
                        <a:t>c_infer_api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YES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YES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2.4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YES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进行中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958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0468" y="205074"/>
            <a:ext cx="6491064" cy="720080"/>
          </a:xfrm>
          <a:noFill/>
        </p:spPr>
        <p:txBody>
          <a:bodyPr/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</a:rPr>
              <a:t>目  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052736"/>
            <a:ext cx="8229600" cy="4929411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Lite-V1.0.0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介绍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接口介绍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  Infer API </a:t>
            </a: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Lite-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效率优化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自定义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实现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应用实例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未来工作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43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74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87" y="188640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七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未来工作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9376" y="1124744"/>
            <a:ext cx="10513168" cy="5256584"/>
          </a:xfrm>
        </p:spPr>
        <p:txBody>
          <a:bodyPr/>
          <a:lstStyle/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尝试全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int8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量化；</a:t>
            </a:r>
            <a:endParaRPr lang="en-US" altLang="zh-CN" sz="20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完善</a:t>
            </a:r>
            <a:r>
              <a:rPr lang="en-US" altLang="zh-CN" sz="24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AutoInfer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继续完善“运行时”优化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方式，探索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“编译时”优化方式；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端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支持：</a:t>
            </a:r>
            <a:endParaRPr lang="en-US" altLang="zh-CN" sz="24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0015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目前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lite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只支持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c++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端，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脚本无法运行，后期会添加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端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实现；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完善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CPU(</a:t>
            </a:r>
            <a:r>
              <a:rPr lang="en-US" altLang="zh-CN" sz="24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mkldnn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ARM(</a:t>
            </a:r>
            <a:r>
              <a:rPr lang="en-US" altLang="zh-CN" sz="24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gpu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相关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代码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4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目前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已完成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mkldnn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的初步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实现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，完成声纹、人脸相关网络的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正确性验证和效率验证，正在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完善更多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与进一步优化；</a:t>
            </a: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尝试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端量化以及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端量化；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44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884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88640"/>
            <a:ext cx="1810544" cy="720080"/>
          </a:xfrm>
          <a:noFill/>
        </p:spPr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相关代码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31504" y="908720"/>
            <a:ext cx="8640960" cy="4929411"/>
          </a:xfrm>
        </p:spPr>
        <p:txBody>
          <a:bodyPr/>
          <a:lstStyle/>
          <a:p>
            <a:pPr marL="0" indent="0" algn="ctr"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sz="1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MaxEngine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-Lite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获取：研发网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http://git-in.iflytek.com/users/sign_in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登陆，获取权限。</a:t>
            </a:r>
          </a:p>
          <a:p>
            <a:pPr marL="0" indent="0" algn="ctr"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45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116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771156" y="2636912"/>
            <a:ext cx="4649688" cy="100811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800" dirty="0"/>
              <a:t>   </a:t>
            </a:r>
            <a:r>
              <a:rPr lang="zh-CN" altLang="en-US" sz="5400" dirty="0">
                <a:latin typeface="黑体" panose="02010609060101010101" pitchFamily="49" charset="-122"/>
                <a:ea typeface="黑体" panose="02010609060101010101" pitchFamily="49" charset="-122"/>
              </a:rPr>
              <a:t>谢  谢 </a:t>
            </a:r>
            <a:r>
              <a:rPr lang="en-US" altLang="zh-CN" sz="5400" dirty="0">
                <a:latin typeface="黑体" panose="02010609060101010101" pitchFamily="49" charset="-122"/>
                <a:ea typeface="黑体" panose="02010609060101010101" pitchFamily="49" charset="-122"/>
              </a:rPr>
              <a:t>!</a:t>
            </a:r>
            <a:endParaRPr lang="zh-CN" altLang="en-US" sz="5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CDF87CE-7B80-47C4-96F2-D8430E6F3128}" type="slidenum">
              <a:rPr lang="zh-CN" altLang="en-US" smtClean="0"/>
              <a:t>46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684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0468" y="205074"/>
            <a:ext cx="6491064" cy="720080"/>
          </a:xfrm>
          <a:noFill/>
        </p:spPr>
        <p:txBody>
          <a:bodyPr/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</a:rPr>
              <a:t>目  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052736"/>
            <a:ext cx="8229600" cy="4929411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Lite-V1.0.0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介绍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接口介绍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  Infer API </a:t>
            </a: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Lite-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效率优化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自定义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实现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应用实例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未来工作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725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368" y="1052736"/>
            <a:ext cx="8229600" cy="492941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Lite python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端接口支持的功能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生成网络（保存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json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文件）；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形状推倒：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InferShape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200000"/>
              </a:lnSpc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使用：</a:t>
            </a:r>
            <a:endParaRPr lang="en-US" altLang="zh-CN" sz="20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57250" lvl="2" indent="0"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import sys</a:t>
            </a:r>
          </a:p>
          <a:p>
            <a:pPr marL="857250" lvl="2" indent="0">
              <a:buNone/>
            </a:pPr>
            <a:r>
              <a:rPr lang="en-US" altLang="zh-CN" sz="20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sys.path.append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(“…./</a:t>
            </a:r>
            <a:r>
              <a:rPr lang="en-US" altLang="zh-CN" sz="20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MaxEngine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-Lite/python”)</a:t>
            </a:r>
          </a:p>
          <a:p>
            <a:pPr marL="857250" lvl="2" indent="0"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import 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maxengine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as mx</a:t>
            </a:r>
          </a:p>
          <a:p>
            <a:pPr marL="457200" lvl="1" indent="0">
              <a:lnSpc>
                <a:spcPct val="20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19336" y="221508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Python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接口介绍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880" y="2276872"/>
            <a:ext cx="4202092" cy="792088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4799856" y="2561364"/>
            <a:ext cx="2988332" cy="435588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34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344" y="1052736"/>
            <a:ext cx="8229600" cy="492941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Pytorch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Lite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流程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Pytorch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1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mxnet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网络转换：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57672" y="221508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Python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接口介绍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913923"/>
              </p:ext>
            </p:extLst>
          </p:nvPr>
        </p:nvGraphicFramePr>
        <p:xfrm>
          <a:off x="1775520" y="2508171"/>
          <a:ext cx="8424936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6711">
                  <a:extLst>
                    <a:ext uri="{9D8B030D-6E8A-4147-A177-3AD203B41FA5}">
                      <a16:colId xmlns:a16="http://schemas.microsoft.com/office/drawing/2014/main" xmlns="" val="4163056713"/>
                    </a:ext>
                  </a:extLst>
                </a:gridCol>
                <a:gridCol w="1254142">
                  <a:extLst>
                    <a:ext uri="{9D8B030D-6E8A-4147-A177-3AD203B41FA5}">
                      <a16:colId xmlns:a16="http://schemas.microsoft.com/office/drawing/2014/main" xmlns="" val="1172920406"/>
                    </a:ext>
                  </a:extLst>
                </a:gridCol>
                <a:gridCol w="4994083">
                  <a:extLst>
                    <a:ext uri="{9D8B030D-6E8A-4147-A177-3AD203B41FA5}">
                      <a16:colId xmlns:a16="http://schemas.microsoft.com/office/drawing/2014/main" xmlns="" val="1914562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转换方式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优缺点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98969872"/>
                  </a:ext>
                </a:extLst>
              </a:tr>
              <a:tr h="64008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mmdnn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优点</a:t>
                      </a:r>
                      <a:endParaRPr lang="en-US" altLang="zh-CN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可实现自动转换（网络、参数）；</a:t>
                      </a:r>
                      <a:endParaRPr lang="en-US" altLang="zh-CN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可生成</a:t>
                      </a:r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mxnet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网络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脚本；</a:t>
                      </a:r>
                      <a:endParaRPr lang="en-US" altLang="zh-CN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25872725"/>
                  </a:ext>
                </a:extLst>
              </a:tr>
              <a:tr h="11887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缺点</a:t>
                      </a:r>
                      <a:endParaRPr lang="en-US" altLang="zh-CN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仅支持简单网络，且支持</a:t>
                      </a:r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pytorch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版本较低（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latest 0.4.0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）</a:t>
                      </a:r>
                      <a:endParaRPr lang="en-US" altLang="zh-CN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生成的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脚本命名较繁琐且无函数封装，代码可读性差；</a:t>
                      </a:r>
                      <a:endParaRPr lang="en-US" altLang="zh-CN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85979127"/>
                  </a:ext>
                </a:extLst>
              </a:tr>
              <a:tr h="64008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手动搭网络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优点</a:t>
                      </a:r>
                      <a:endParaRPr lang="en-US" altLang="zh-CN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可以根据网络结构自定义函数、结点名称，代码较简洁，可读性好；</a:t>
                      </a:r>
                      <a:endParaRPr lang="en-US" altLang="zh-CN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246981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缺点</a:t>
                      </a:r>
                      <a:endParaRPr lang="en-US" altLang="zh-CN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工作量相对较多；</a:t>
                      </a:r>
                      <a:endParaRPr lang="en-US" altLang="zh-CN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97053785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l"/>
                      <a:r>
                        <a:rPr lang="zh-CN" alt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其他：</a:t>
                      </a:r>
                      <a:r>
                        <a:rPr lang="en-US" altLang="zh-CN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Nnvm</a:t>
                      </a:r>
                      <a:r>
                        <a:rPr lang="en-US" altLang="zh-CN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frontend, etc.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n-US" altLang="zh-CN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n-US" altLang="zh-CN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075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344" y="992076"/>
            <a:ext cx="8229600" cy="492941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Pytorch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Lite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实例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声纹识别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8k-cnn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网络为例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① 模型结构转换 ：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47" y="188641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Python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接口介绍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96844" y="2157828"/>
            <a:ext cx="1366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code: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r="15463"/>
          <a:stretch/>
        </p:blipFill>
        <p:spPr>
          <a:xfrm>
            <a:off x="2801307" y="1996002"/>
            <a:ext cx="6440868" cy="2742857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1296844" y="4776609"/>
            <a:ext cx="10230217" cy="1592065"/>
            <a:chOff x="1296844" y="4776609"/>
            <a:chExt cx="10230217" cy="1592065"/>
          </a:xfrm>
        </p:grpSpPr>
        <p:grpSp>
          <p:nvGrpSpPr>
            <p:cNvPr id="29" name="组合 28"/>
            <p:cNvGrpSpPr/>
            <p:nvPr/>
          </p:nvGrpSpPr>
          <p:grpSpPr>
            <a:xfrm>
              <a:off x="1296844" y="4776609"/>
              <a:ext cx="10230217" cy="1592065"/>
              <a:chOff x="-174768" y="4930813"/>
              <a:chExt cx="10230217" cy="1592065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-174768" y="4930813"/>
                <a:ext cx="13664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mxnet</a:t>
                </a:r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code:</a:t>
                </a:r>
                <a:endPara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1640" y="4951449"/>
                <a:ext cx="8723809" cy="1571429"/>
              </a:xfrm>
              <a:prstGeom prst="rect">
                <a:avLst/>
              </a:prstGeom>
            </p:spPr>
          </p:pic>
        </p:grpSp>
        <p:sp>
          <p:nvSpPr>
            <p:cNvPr id="5" name="椭圆 4"/>
            <p:cNvSpPr/>
            <p:nvPr/>
          </p:nvSpPr>
          <p:spPr>
            <a:xfrm>
              <a:off x="8328248" y="5301208"/>
              <a:ext cx="1512168" cy="36004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015880" y="3990027"/>
            <a:ext cx="1733926" cy="1786693"/>
            <a:chOff x="3558154" y="4155867"/>
            <a:chExt cx="1733926" cy="1786693"/>
          </a:xfrm>
        </p:grpSpPr>
        <p:cxnSp>
          <p:nvCxnSpPr>
            <p:cNvPr id="13" name="直接箭头连接符 12"/>
            <p:cNvCxnSpPr/>
            <p:nvPr/>
          </p:nvCxnSpPr>
          <p:spPr>
            <a:xfrm flipH="1">
              <a:off x="3558154" y="4155867"/>
              <a:ext cx="1224018" cy="1233769"/>
            </a:xfrm>
            <a:prstGeom prst="straightConnector1">
              <a:avLst/>
            </a:prstGeom>
            <a:ln>
              <a:solidFill>
                <a:srgbClr val="E203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H="1">
              <a:off x="3707904" y="4480260"/>
              <a:ext cx="1152128" cy="110065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H="1">
              <a:off x="4067944" y="4697894"/>
              <a:ext cx="992142" cy="102703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flipH="1">
              <a:off x="4209093" y="4846313"/>
              <a:ext cx="1082987" cy="109624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9357664" y="3618136"/>
            <a:ext cx="2286887" cy="1605658"/>
            <a:chOff x="9357664" y="3941196"/>
            <a:chExt cx="2286887" cy="1282600"/>
          </a:xfrm>
        </p:grpSpPr>
        <p:sp>
          <p:nvSpPr>
            <p:cNvPr id="9" name="文本框 8"/>
            <p:cNvSpPr txBox="1"/>
            <p:nvPr/>
          </p:nvSpPr>
          <p:spPr>
            <a:xfrm>
              <a:off x="9582595" y="4372365"/>
              <a:ext cx="1944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cnn_layer1_relu1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 flipH="1">
              <a:off x="9357664" y="4663525"/>
              <a:ext cx="770784" cy="56027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9622593" y="3941196"/>
              <a:ext cx="2021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cnn.layer1.relu1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988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352" y="1052736"/>
            <a:ext cx="8229600" cy="492941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Pytorch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Lite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实例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声纹识别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8k-cnn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网络为例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模型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结构转换一些调试技巧和注意事项：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中间层常添加</a:t>
            </a:r>
            <a:r>
              <a:rPr lang="en-US" altLang="zh-CN" sz="1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InferShape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确保形状一致：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注意</a:t>
            </a:r>
            <a:r>
              <a:rPr lang="en-US" altLang="zh-CN" sz="1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pytorch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1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mxnet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一些层参数默认值可能不同，比较常见的：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221508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Python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接口介绍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003" y="2558832"/>
            <a:ext cx="5761905" cy="82857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528" y="3498551"/>
            <a:ext cx="7142857" cy="409524"/>
          </a:xfrm>
          <a:prstGeom prst="rect">
            <a:avLst/>
          </a:prstGeom>
        </p:spPr>
      </p:pic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139975"/>
              </p:ext>
            </p:extLst>
          </p:nvPr>
        </p:nvGraphicFramePr>
        <p:xfrm>
          <a:off x="2207568" y="4437113"/>
          <a:ext cx="7488832" cy="1705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9824"/>
                <a:gridCol w="2055211"/>
                <a:gridCol w="2713797"/>
              </a:tblGrid>
              <a:tr h="3698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E203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参数</a:t>
                      </a:r>
                      <a:endParaRPr lang="zh-CN" altLang="en-US" sz="1600" dirty="0">
                        <a:solidFill>
                          <a:srgbClr val="E2032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E203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Pytorch-1.1.0</a:t>
                      </a:r>
                      <a:endParaRPr lang="zh-CN" altLang="en-US" sz="1600" dirty="0">
                        <a:solidFill>
                          <a:srgbClr val="E2032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E203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Lite-1.0.0</a:t>
                      </a:r>
                      <a:endParaRPr lang="zh-CN" altLang="en-US" sz="1600" dirty="0">
                        <a:solidFill>
                          <a:srgbClr val="E2032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984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Bn</a:t>
                      </a: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-- </a:t>
                      </a:r>
                      <a:r>
                        <a:rPr lang="en-US" altLang="zh-CN" sz="1600" b="1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  <a:endParaRPr lang="zh-CN" altLang="en-US" sz="16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altLang="zh-CN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1e-5</a:t>
                      </a:r>
                      <a:endParaRPr lang="zh-CN" altLang="en-US" sz="16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altLang="zh-CN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1e-3</a:t>
                      </a:r>
                      <a:endParaRPr lang="zh-CN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984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Bn</a:t>
                      </a: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-- </a:t>
                      </a:r>
                      <a:r>
                        <a:rPr lang="en-US" altLang="zh-CN" sz="16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momentum</a:t>
                      </a:r>
                      <a:endParaRPr lang="zh-CN" altLang="en-US" sz="16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momentum</a:t>
                      </a: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altLang="zh-CN" sz="1600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zh-CN" altLang="en-US" sz="1600" b="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momentum</a:t>
                      </a: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altLang="zh-CN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  <a:endParaRPr lang="zh-CN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958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Pooling --</a:t>
                      </a:r>
                      <a:r>
                        <a:rPr lang="en-US" altLang="zh-CN" sz="1600" b="1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pooling_convension</a:t>
                      </a:r>
                      <a:endParaRPr lang="zh-CN" altLang="en-US" sz="1600" b="1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ceil_mode</a:t>
                      </a:r>
                      <a:r>
                        <a:rPr lang="en-US" altLang="zh-CN" sz="1600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false</a:t>
                      </a:r>
                    </a:p>
                    <a:p>
                      <a:pPr algn="l"/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默认：向下取整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pooling_convension</a:t>
                      </a:r>
                      <a:r>
                        <a:rPr lang="zh-CN" altLang="en-US" sz="16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默认：向上取整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74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讯飞红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复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36672</TotalTime>
  <Words>4233</Words>
  <Application>Microsoft Office PowerPoint</Application>
  <PresentationFormat>宽屏</PresentationFormat>
  <Paragraphs>603</Paragraphs>
  <Slides>46</Slides>
  <Notes>46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5" baseType="lpstr">
      <vt:lpstr>黑体</vt:lpstr>
      <vt:lpstr>宋体</vt:lpstr>
      <vt:lpstr>微软雅黑</vt:lpstr>
      <vt:lpstr>Arial</vt:lpstr>
      <vt:lpstr>Calibri</vt:lpstr>
      <vt:lpstr>Times New Roman</vt:lpstr>
      <vt:lpstr>Wingdings</vt:lpstr>
      <vt:lpstr>讯飞红</vt:lpstr>
      <vt:lpstr>Equation</vt:lpstr>
      <vt:lpstr>MaxEngine-lite </vt:lpstr>
      <vt:lpstr>目  录</vt:lpstr>
      <vt:lpstr>一. Lite-V1.0.0 介绍</vt:lpstr>
      <vt:lpstr>一. Lite-V1.0.0 介绍</vt:lpstr>
      <vt:lpstr>目  录</vt:lpstr>
      <vt:lpstr>二. Python接口介绍</vt:lpstr>
      <vt:lpstr>二. Python接口介绍</vt:lpstr>
      <vt:lpstr>二. Python接口介绍</vt:lpstr>
      <vt:lpstr>二. Python接口介绍</vt:lpstr>
      <vt:lpstr>二. Python接口介绍</vt:lpstr>
      <vt:lpstr>目  录</vt:lpstr>
      <vt:lpstr>三. C Infer API</vt:lpstr>
      <vt:lpstr>三. C Infer API</vt:lpstr>
      <vt:lpstr>三. C Infer API</vt:lpstr>
      <vt:lpstr>三. C Infer API</vt:lpstr>
      <vt:lpstr>三. C Infer API</vt:lpstr>
      <vt:lpstr>三. C Infer API</vt:lpstr>
      <vt:lpstr>三. C Infer API</vt:lpstr>
      <vt:lpstr>三. C Infer API</vt:lpstr>
      <vt:lpstr>三. C Infer API</vt:lpstr>
      <vt:lpstr>三. C Infer API</vt:lpstr>
      <vt:lpstr>三. C Infer API</vt:lpstr>
      <vt:lpstr>三. C Infer API</vt:lpstr>
      <vt:lpstr>三. C Infer API</vt:lpstr>
      <vt:lpstr>三. C Infer API</vt:lpstr>
      <vt:lpstr>三. C Infer API</vt:lpstr>
      <vt:lpstr>三. C Infer API</vt:lpstr>
      <vt:lpstr>目  录</vt:lpstr>
      <vt:lpstr>四. Lite-效率优化</vt:lpstr>
      <vt:lpstr>四. Lite-效率优化</vt:lpstr>
      <vt:lpstr>四. Lite-效率优化</vt:lpstr>
      <vt:lpstr>二. 低精度解码</vt:lpstr>
      <vt:lpstr>目  录</vt:lpstr>
      <vt:lpstr>五. 自定义OP实现</vt:lpstr>
      <vt:lpstr>五. 自定义OP实现</vt:lpstr>
      <vt:lpstr>五. 自定义OP实现</vt:lpstr>
      <vt:lpstr>五. 自定义OP实现</vt:lpstr>
      <vt:lpstr>五. 自定义OP实现</vt:lpstr>
      <vt:lpstr>五. 自定义OP实现</vt:lpstr>
      <vt:lpstr>五. 自定义OP实现</vt:lpstr>
      <vt:lpstr>目  录</vt:lpstr>
      <vt:lpstr>六. 应用实例</vt:lpstr>
      <vt:lpstr>目  录</vt:lpstr>
      <vt:lpstr>七. 未来工作</vt:lpstr>
      <vt:lpstr>相关代码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王京京</cp:lastModifiedBy>
  <cp:revision>2984</cp:revision>
  <dcterms:modified xsi:type="dcterms:W3CDTF">2019-07-31T08:59:51Z</dcterms:modified>
</cp:coreProperties>
</file>