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33" r:id="rId3"/>
    <p:sldId id="376" r:id="rId4"/>
    <p:sldId id="361" r:id="rId5"/>
    <p:sldId id="381" r:id="rId6"/>
    <p:sldId id="363" r:id="rId7"/>
    <p:sldId id="365" r:id="rId8"/>
    <p:sldId id="366" r:id="rId9"/>
    <p:sldId id="346" r:id="rId10"/>
    <p:sldId id="375" r:id="rId11"/>
    <p:sldId id="383" r:id="rId12"/>
    <p:sldId id="384" r:id="rId13"/>
    <p:sldId id="385" r:id="rId14"/>
    <p:sldId id="386" r:id="rId15"/>
    <p:sldId id="387" r:id="rId16"/>
    <p:sldId id="369" r:id="rId17"/>
    <p:sldId id="359" r:id="rId18"/>
    <p:sldId id="354" r:id="rId19"/>
    <p:sldId id="355" r:id="rId20"/>
    <p:sldId id="357" r:id="rId21"/>
    <p:sldId id="360" r:id="rId22"/>
    <p:sldId id="358" r:id="rId23"/>
    <p:sldId id="367" r:id="rId24"/>
    <p:sldId id="388" r:id="rId25"/>
    <p:sldId id="377" r:id="rId26"/>
    <p:sldId id="343" r:id="rId27"/>
    <p:sldId id="380" r:id="rId28"/>
    <p:sldId id="393" r:id="rId29"/>
    <p:sldId id="389" r:id="rId30"/>
    <p:sldId id="394" r:id="rId31"/>
    <p:sldId id="403" r:id="rId32"/>
    <p:sldId id="397" r:id="rId33"/>
    <p:sldId id="398" r:id="rId34"/>
    <p:sldId id="401" r:id="rId35"/>
    <p:sldId id="402" r:id="rId36"/>
    <p:sldId id="400" r:id="rId37"/>
    <p:sldId id="378" r:id="rId38"/>
    <p:sldId id="399" r:id="rId39"/>
    <p:sldId id="379" r:id="rId40"/>
    <p:sldId id="344" r:id="rId41"/>
    <p:sldId id="330" r:id="rId42"/>
    <p:sldId id="301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20322"/>
    <a:srgbClr val="0E93B2"/>
    <a:srgbClr val="7F7F7F"/>
    <a:srgbClr val="9C9CDF"/>
    <a:srgbClr val="CCFF99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79724" autoAdjust="0"/>
  </p:normalViewPr>
  <p:slideViewPr>
    <p:cSldViewPr>
      <p:cViewPr varScale="1">
        <p:scale>
          <a:sx n="93" d="100"/>
          <a:sy n="93" d="100"/>
        </p:scale>
        <p:origin x="22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CD86-5991-458D-ABA2-D3EA7524E529}" type="datetimeFigureOut">
              <a:rPr lang="zh-CN" altLang="en-US" smtClean="0"/>
              <a:pPr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32EB7-D24A-47D9-88AC-ABDF2991DF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5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9266-70DF-4BDF-A501-3B1081992CA4}" type="datetimeFigureOut">
              <a:rPr lang="zh-CN" altLang="en-US" smtClean="0"/>
              <a:pPr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2655-3953-4F7B-8757-DC5A9E7D2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22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Tesla P100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支持双向矢量半精度融合乘加（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）指令，它可以以与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指令相同的速率发出。这意味着半精度算术的吞吐量是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上单精度算法的两倍，</a:t>
            </a:r>
            <a:r>
              <a:rPr lang="zh-CN" altLang="en-US" dirty="0" smtClean="0"/>
              <a:t>目前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上混合精度方案采用</a:t>
            </a:r>
            <a:r>
              <a:rPr lang="en-US" altLang="zh-CN" dirty="0" smtClean="0"/>
              <a:t>fp16+int8</a:t>
            </a:r>
            <a:r>
              <a:rPr lang="zh-CN" altLang="en-US" dirty="0" smtClean="0"/>
              <a:t>，即存储为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，运算采用</a:t>
            </a:r>
            <a:r>
              <a:rPr lang="en-US" altLang="zh-CN" dirty="0" smtClean="0"/>
              <a:t>int8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0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DP4A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执行两个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元素向量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之间的向量点积（每个向量包含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个存储在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位字中的单字节值），将结果存储为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位整数，并将其添加到第三个参数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，也是一个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位整数。</a:t>
            </a:r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6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软件方面主要依赖于</a:t>
            </a:r>
            <a:r>
              <a:rPr lang="en-US" altLang="zh-CN" dirty="0" err="1" smtClean="0"/>
              <a:t>cublas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GemmEx</a:t>
            </a:r>
            <a:r>
              <a:rPr lang="zh-CN" altLang="en-US" dirty="0" smtClean="0"/>
              <a:t>函数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CUDA_R_32I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计算模式对矩阵乘进行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en-US" altLang="zh-CN" sz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还有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cudnnConvolutionForward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相关配置对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卷积操作的支持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6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的转换：</a:t>
            </a:r>
            <a:endParaRPr lang="en-US" altLang="zh-CN" dirty="0" smtClean="0"/>
          </a:p>
          <a:p>
            <a:r>
              <a:rPr lang="zh-CN" altLang="en-US" dirty="0" smtClean="0"/>
              <a:t>计算全局最大值，映射到</a:t>
            </a:r>
            <a:r>
              <a:rPr lang="en-US" altLang="zh-CN" dirty="0" smtClean="0"/>
              <a:t>-127~127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4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矩阵乘法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量化，这里列出了一般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类型的矩阵乘法</a:t>
            </a:r>
            <a:endParaRPr lang="en-US" altLang="zh-CN" sz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1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根据前面量化原理，对</a:t>
            </a:r>
            <a:r>
              <a:rPr lang="en-US" altLang="zh-CN" dirty="0" smtClean="0"/>
              <a:t>A,B</a:t>
            </a:r>
            <a:r>
              <a:rPr lang="zh-CN" altLang="en-US" dirty="0" smtClean="0"/>
              <a:t>矩阵每个元素进行量化，这样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乘法就转换为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乘法，反量化只需要在结果外面乘以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即可</a:t>
            </a:r>
            <a:r>
              <a:rPr lang="zh-CN" altLang="en-US" dirty="0" smtClean="0"/>
              <a:t>。利用</a:t>
            </a:r>
            <a:r>
              <a:rPr lang="en-US" altLang="zh-CN" dirty="0" smtClean="0"/>
              <a:t>DP4A</a:t>
            </a:r>
            <a:r>
              <a:rPr lang="zh-CN" altLang="en-US" dirty="0" smtClean="0"/>
              <a:t>加速指令可以大大提高矩阵乘法的计算速度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5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量化也是主要针对对矩阵乘法操作（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gemm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首先将输入量化为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，进行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矩阵乘法，再将结果还原为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53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16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8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首先是效率优化的研究现状，第一点就是网络的模型越来越大，这就导致内存和计算资源不足，而且现在对性能的要求也是越来越高的。当然，最快也是最直接的解决方式就是：买更好的机器，写更优的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。</a:t>
            </a:r>
            <a:endParaRPr lang="en-US" altLang="zh-CN" baseline="0" dirty="0" smtClean="0"/>
          </a:p>
          <a:p>
            <a:r>
              <a:rPr lang="zh-CN" altLang="en-US" dirty="0" smtClean="0"/>
              <a:t>那么除了这些硬件条件，我们还可以对</a:t>
            </a:r>
            <a:r>
              <a:rPr lang="en-US" altLang="zh-CN" dirty="0" smtClean="0"/>
              <a:t>op</a:t>
            </a:r>
            <a:r>
              <a:rPr lang="zh-CN" altLang="en-US" dirty="0" smtClean="0"/>
              <a:t>进行融合以及低精度的解码来进一步优化效率。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68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5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输入只进行单通道量化，只有卷积的权重才有可能进行多通道量化，多通道是在不同的</a:t>
            </a:r>
            <a:r>
              <a:rPr lang="en-US" altLang="zh-CN" dirty="0" err="1" smtClean="0"/>
              <a:t>num_filter</a:t>
            </a:r>
            <a:r>
              <a:rPr lang="zh-CN" altLang="en-US" dirty="0" smtClean="0"/>
              <a:t>上各自计算一个</a:t>
            </a:r>
            <a:r>
              <a:rPr lang="en-US" altLang="zh-CN" dirty="0" smtClean="0"/>
              <a:t>scale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2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21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99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6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19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4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1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12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34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Fuse optimize</a:t>
            </a:r>
            <a:r>
              <a:rPr lang="zh-CN" altLang="en-US" dirty="0" smtClean="0"/>
              <a:t>：指定融合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需要包含两个属性：</a:t>
            </a:r>
            <a:r>
              <a:rPr lang="en-US" altLang="zh-CN" dirty="0" err="1" smtClean="0"/>
              <a:t>FuseMode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CombinAttr</a:t>
            </a:r>
            <a:r>
              <a:rPr lang="zh-CN" altLang="en-US" dirty="0" smtClean="0"/>
              <a:t>，以</a:t>
            </a:r>
            <a:r>
              <a:rPr lang="en-US" altLang="zh-CN" dirty="0" err="1" smtClean="0"/>
              <a:t>relubnpooling</a:t>
            </a:r>
            <a:r>
              <a:rPr lang="zh-CN" altLang="en-US" dirty="0" smtClean="0"/>
              <a:t>为例，在注册</a:t>
            </a:r>
            <a:r>
              <a:rPr lang="en-US" altLang="zh-CN" dirty="0" smtClean="0"/>
              <a:t>op(</a:t>
            </a:r>
            <a:r>
              <a:rPr lang="zh-CN" altLang="en-US" dirty="0" smtClean="0"/>
              <a:t>相应的</a:t>
            </a:r>
            <a:r>
              <a:rPr lang="en-US" altLang="zh-CN" dirty="0" smtClean="0"/>
              <a:t>.cc</a:t>
            </a:r>
            <a:r>
              <a:rPr lang="zh-CN" altLang="en-US" dirty="0" smtClean="0"/>
              <a:t>文件中，</a:t>
            </a:r>
            <a:r>
              <a:rPr lang="en-US" altLang="zh-CN" dirty="0" smtClean="0"/>
              <a:t>NNVM_REGISTER_OP</a:t>
            </a:r>
            <a:r>
              <a:rPr lang="zh-CN" altLang="en-US" dirty="0" smtClean="0"/>
              <a:t>时需要有这两个属性才会被识别到是融合的</a:t>
            </a:r>
            <a:r>
              <a:rPr lang="en-US" altLang="zh-CN" dirty="0" smtClean="0"/>
              <a:t>op,</a:t>
            </a:r>
            <a:r>
              <a:rPr lang="zh-CN" altLang="en-US" dirty="0" smtClean="0"/>
              <a:t>后期如果需要开发新的融合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，需要修改这个地方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01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27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22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56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requant_scale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map: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计算反量化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=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data_scale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weight_scale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9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6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5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01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6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00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6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6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</a:t>
            </a:r>
            <a:r>
              <a:rPr lang="zh-CN" altLang="en-US" dirty="0" smtClean="0"/>
              <a:t>融合代码上的实现，</a:t>
            </a:r>
            <a:r>
              <a:rPr lang="en-US" altLang="zh-CN" dirty="0" smtClean="0"/>
              <a:t>op</a:t>
            </a:r>
            <a:r>
              <a:rPr lang="zh-CN" altLang="en-US" dirty="0" smtClean="0"/>
              <a:t>个数减少一半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一般配合</a:t>
            </a:r>
            <a:r>
              <a:rPr lang="en-US" altLang="zh-CN" dirty="0" err="1" smtClean="0"/>
              <a:t>Lowbit</a:t>
            </a:r>
            <a:r>
              <a:rPr lang="zh-CN" altLang="en-US" dirty="0" smtClean="0"/>
              <a:t>卷积使用，支持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的输出输出格式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Quant_ibit</a:t>
            </a:r>
            <a:r>
              <a:rPr lang="en-US" altLang="zh-CN" dirty="0" smtClean="0"/>
              <a:t>=8</a:t>
            </a:r>
            <a:r>
              <a:rPr lang="zh-CN" altLang="en-US" dirty="0" smtClean="0"/>
              <a:t>时，输入类型可能为</a:t>
            </a:r>
            <a:r>
              <a:rPr lang="en-US" altLang="zh-CN" dirty="0" smtClean="0"/>
              <a:t>int32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cublas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conv</a:t>
            </a:r>
            <a:r>
              <a:rPr lang="zh-CN" altLang="en-US" baseline="0" dirty="0" smtClean="0"/>
              <a:t>结果</a:t>
            </a:r>
            <a:r>
              <a:rPr lang="zh-CN" altLang="en-US" dirty="0" smtClean="0"/>
              <a:t>），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1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defRPr b="0">
                <a:latin typeface="微软雅黑" pitchFamily="34" charset="-122"/>
                <a:ea typeface="微软雅黑" pitchFamily="34" charset="-122"/>
              </a:defRPr>
            </a:lvl2pPr>
            <a:lvl3pPr>
              <a:defRPr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1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80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2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2013年PPT11模板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39624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pPr algn="ctr"/>
            <a:r>
              <a:rPr lang="en-US" altLang="zh-CN" sz="4400" b="1" dirty="0" err="1" smtClean="0">
                <a:cs typeface="Times New Roman" panose="02020603050405020304" pitchFamily="18" charset="0"/>
              </a:rPr>
              <a:t>MaxEngine</a:t>
            </a:r>
            <a:r>
              <a:rPr lang="en-US" altLang="zh-CN" sz="4400" b="1" dirty="0" smtClean="0">
                <a:cs typeface="Times New Roman" panose="02020603050405020304" pitchFamily="18" charset="0"/>
              </a:rPr>
              <a:t>-lite </a:t>
            </a:r>
            <a:r>
              <a:rPr lang="zh-CN" altLang="zh-CN" sz="4400" b="1" dirty="0" smtClean="0">
                <a:cs typeface="Times New Roman" panose="02020603050405020304" pitchFamily="18" charset="0"/>
              </a:rPr>
              <a:t>优化</a:t>
            </a:r>
            <a:endParaRPr lang="zh-CN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9338" y="5013176"/>
            <a:ext cx="3014662" cy="120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ea typeface="微软雅黑" panose="020B0503020204020204" pitchFamily="34" charset="-122"/>
              </a:rPr>
              <a:t>深度学习平台</a:t>
            </a:r>
          </a:p>
          <a:p>
            <a:pPr algn="ctr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王京京</a:t>
            </a:r>
            <a:endParaRPr lang="en-US" altLang="zh-CN" sz="20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201</a:t>
            </a:r>
            <a:r>
              <a:rPr lang="en-US" altLang="zh-CN" sz="2000" b="1" dirty="0" smtClean="0">
                <a:ea typeface="微软雅黑" panose="020B0503020204020204" pitchFamily="34" charset="-122"/>
              </a:rPr>
              <a:t>9.04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58" y="201394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58" y="926559"/>
            <a:ext cx="9001537" cy="55267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现有低精度方法：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半精度、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、混合精度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精度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可以在各种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是使用，加速的只有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P100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V100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但都可以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降显存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精度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在其他机器上读写更快，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转换成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实际执行时是否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加速不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：只能在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P40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上使用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混合精度：一般为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fp16+int8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上使用；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fp16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降存储，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38906"/>
            <a:ext cx="5286375" cy="409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4588" y="5148481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FP16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个符号位，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个指数位和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个尾数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FP32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符号位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个指数位和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个尾数位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半精度降低存储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58" y="926559"/>
            <a:ext cx="9001537" cy="55267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硬件基础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1" y="2476197"/>
            <a:ext cx="3560911" cy="21730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3648" y="5183918"/>
            <a:ext cx="2161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四次乘法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四次加法</a:t>
            </a:r>
          </a:p>
        </p:txBody>
      </p:sp>
      <p:sp>
        <p:nvSpPr>
          <p:cNvPr id="9" name="矩形 8"/>
          <p:cNvSpPr/>
          <p:nvPr/>
        </p:nvSpPr>
        <p:spPr>
          <a:xfrm>
            <a:off x="6019800" y="5168892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DP4A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8638" y="5782453"/>
            <a:ext cx="743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Tesla </a:t>
            </a:r>
            <a:r>
              <a:rPr lang="en-US" altLang="zh-CN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P40 </a:t>
            </a:r>
            <a:r>
              <a:rPr lang="en-US" altLang="zh-CN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DP4A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—int8</a:t>
            </a:r>
            <a:r>
              <a:rPr lang="zh-CN" altLang="en-US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元素矢量点</a:t>
            </a:r>
            <a:r>
              <a:rPr lang="zh-CN" altLang="en-US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412776"/>
            <a:ext cx="3366621" cy="36617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70673" y="516889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理论上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倍加速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970673" y="5538225"/>
            <a:ext cx="1681447" cy="2254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602" y="16867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58" y="926559"/>
            <a:ext cx="9001537" cy="55267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Int8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②软件支持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Cublas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cublasGemmEx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CUDA_R_32I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计算模式对矩阵乘进行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cudnnConvolutionForward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INT8,INT8_EXT,INT8x4,INT8x4_EXT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配置对卷积操作进行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51" y="3689947"/>
            <a:ext cx="4014560" cy="2558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" y="4028457"/>
            <a:ext cx="5012128" cy="188152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40" y="20647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18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③量化原理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39" y="2257892"/>
            <a:ext cx="6742003" cy="327568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3318" y="17402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50830"/>
              </p:ext>
            </p:extLst>
          </p:nvPr>
        </p:nvGraphicFramePr>
        <p:xfrm>
          <a:off x="2614613" y="5565775"/>
          <a:ext cx="5192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3251160" imgH="431640" progId="Equation.DSMT4">
                  <p:embed/>
                </p:oleObj>
              </mc:Choice>
              <mc:Fallback>
                <p:oleObj name="Equation" r:id="rId5" imgW="3251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4613" y="5565775"/>
                        <a:ext cx="51927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2545" y="5710083"/>
            <a:ext cx="13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比例缩放：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87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58" y="926559"/>
            <a:ext cx="9001537" cy="55267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Int8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④矩阵乘量化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401337" y="2196001"/>
          <a:ext cx="6268777" cy="14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Equation" r:id="rId4" imgW="4051080" imgH="939600" progId="Equation.DSMT4">
                  <p:embed/>
                </p:oleObj>
              </mc:Choice>
              <mc:Fallback>
                <p:oleObj name="Equation" r:id="rId4" imgW="4051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1337" y="2196001"/>
                        <a:ext cx="6268777" cy="1454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259632" y="4324548"/>
          <a:ext cx="3444278" cy="152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Equation" r:id="rId6" imgW="2120760" imgH="939600" progId="Equation.DSMT4">
                  <p:embed/>
                </p:oleObj>
              </mc:Choice>
              <mc:Fallback>
                <p:oleObj name="Equation" r:id="rId6" imgW="21207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632" y="4324548"/>
                        <a:ext cx="3444278" cy="1526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910919" y="3780205"/>
          <a:ext cx="32496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Equation" r:id="rId8" imgW="1892160" imgH="241200" progId="Equation.DSMT4">
                  <p:embed/>
                </p:oleObj>
              </mc:Choice>
              <mc:Fallback>
                <p:oleObj name="Equation" r:id="rId8" imgW="1892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0919" y="3780205"/>
                        <a:ext cx="3249612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0599" y="1528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58" y="926559"/>
            <a:ext cx="9001537" cy="55267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Int8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矩阵乘法量化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65918" y="2219346"/>
          <a:ext cx="84121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" name="Equation" r:id="rId4" imgW="5435280" imgH="939600" progId="Equation.DSMT4">
                  <p:embed/>
                </p:oleObj>
              </mc:Choice>
              <mc:Fallback>
                <p:oleObj name="Equation" r:id="rId4" imgW="54352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918" y="2219346"/>
                        <a:ext cx="8412162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79436" y="4483640"/>
          <a:ext cx="79851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" name="Equation" r:id="rId6" imgW="4914720" imgH="939600" progId="Equation.DSMT4">
                  <p:embed/>
                </p:oleObj>
              </mc:Choice>
              <mc:Fallback>
                <p:oleObj name="Equation" r:id="rId6" imgW="49147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436" y="4483640"/>
                        <a:ext cx="7985125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29455" y="3893835"/>
          <a:ext cx="80486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" name="Equation" r:id="rId8" imgW="4686120" imgH="241200" progId="Equation.DSMT4">
                  <p:embed/>
                </p:oleObj>
              </mc:Choice>
              <mc:Fallback>
                <p:oleObj name="Equation" r:id="rId8" imgW="4686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9455" y="3893835"/>
                        <a:ext cx="8048625" cy="4143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4958" y="19191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18" y="185887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18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解码原理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量化过程：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68" y="1988840"/>
            <a:ext cx="1777125" cy="435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700040"/>
            <a:ext cx="1637494" cy="2933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23928" y="4005064"/>
            <a:ext cx="576064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86732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阶段进展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效率加速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存储降低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（只降网络参数）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8bit+fp32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的实现形式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形式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也已经在部分网络中尝试使用；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目前只对部分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实现，包括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fully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cublas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（实现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conv+bn+activation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正在添加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拥有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quantize_predict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用于进行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量化操作，包括单通道及多通道量化，支持指定量化因子进行量化和求取最大值进行量化。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6913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" y="931553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解码支持的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18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78006"/>
              </p:ext>
            </p:extLst>
          </p:nvPr>
        </p:nvGraphicFramePr>
        <p:xfrm>
          <a:off x="457200" y="2004464"/>
          <a:ext cx="8229600" cy="24993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8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8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827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LowBit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支持的计算方式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1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ConvolutionLowbit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cublas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gemm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data: 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weight: int8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int32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CUDNN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cudnn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support all 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default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float32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951336104"/>
                  </a:ext>
                </a:extLst>
              </a:tr>
              <a:tr h="868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FullyConnectedLowbit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cublas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gemm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version &gt; 8.0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data: 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weight: int8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9123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336" y="947861"/>
            <a:ext cx="886732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解码使用方法（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）基本流程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网络修改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-op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替换原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QuantizePredict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重新生成网络；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：使用自动量化参数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脚本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int8_transpose.py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自动量化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（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包含单通道、多通道），转置卷积的权重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NHWC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新生成的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文件运行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61048"/>
            <a:ext cx="6912768" cy="25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936" y="188640"/>
            <a:ext cx="1456197" cy="681722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   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Rectangle 24"/>
          <p:cNvSpPr/>
          <p:nvPr/>
        </p:nvSpPr>
        <p:spPr>
          <a:xfrm>
            <a:off x="3520563" y="1844824"/>
            <a:ext cx="2191624" cy="17428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内存和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计算资源不足</a:t>
            </a:r>
            <a:endParaRPr lang="en-US" altLang="zh-CN" sz="1200" spc="-55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4"/>
          <p:cNvSpPr/>
          <p:nvPr/>
        </p:nvSpPr>
        <p:spPr>
          <a:xfrm>
            <a:off x="628302" y="1844824"/>
            <a:ext cx="2191624" cy="17428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模型越来越大</a:t>
            </a:r>
            <a:endParaRPr lang="en-US" altLang="zh-CN" sz="1200" spc="-55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2371353" y="4868657"/>
            <a:ext cx="4448073" cy="5045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/>
          <p:nvPr/>
        </p:nvSpPr>
        <p:spPr>
          <a:xfrm>
            <a:off x="2371353" y="5506414"/>
            <a:ext cx="4448073" cy="5148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379365" y="3659660"/>
            <a:ext cx="432048" cy="4320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4"/>
          <p:cNvSpPr/>
          <p:nvPr/>
        </p:nvSpPr>
        <p:spPr>
          <a:xfrm>
            <a:off x="6412824" y="1844824"/>
            <a:ext cx="2191624" cy="17428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性能要求更高</a:t>
            </a:r>
            <a:endParaRPr lang="en-US" altLang="zh-CN" sz="1200" spc="-55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2371352" y="4235724"/>
            <a:ext cx="4448073" cy="5045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更好的机器，更快的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4" y="177662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4" y="912302"/>
            <a:ext cx="886732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解码使用方法（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）网络修改：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8277225" cy="1209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071320"/>
            <a:ext cx="8281988" cy="190533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11760" y="4293096"/>
            <a:ext cx="1512168" cy="288032"/>
          </a:xfrm>
          <a:prstGeom prst="rect">
            <a:avLst/>
          </a:prstGeom>
          <a:noFill/>
          <a:ln>
            <a:solidFill>
              <a:srgbClr val="E203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391980" y="3727493"/>
            <a:ext cx="360040" cy="288032"/>
          </a:xfrm>
          <a:prstGeom prst="down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86732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解码使用方法（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）网络修改：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21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17686"/>
              </p:ext>
            </p:extLst>
          </p:nvPr>
        </p:nvGraphicFramePr>
        <p:xfrm>
          <a:off x="179512" y="2492896"/>
          <a:ext cx="8712968" cy="3266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6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QuantizePredict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quant_bit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要量化到的位数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8)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compute_scale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选择是否计算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个数；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off:    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不计算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，输入为（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）；</a:t>
                      </a:r>
                      <a:endParaRPr lang="en-US" altLang="zh-CN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on:     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，为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维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单通道，即整幅图像计算一个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scale);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multi: 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，为多维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多通道，即每个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num_filter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各自计算一个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作为量化因子进行量化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注意：卷积输入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只进行单通道量化，权重才有可能进行多通道量化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ConvolutionLowbit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data, weight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类型均为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不包含加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输入无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（加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和乘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融合到后面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fuseunit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里）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04" y="185128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00566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解码使用方法（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量化（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int8_transpose.py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根据配置文件（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xconfig.py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）导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入参数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load_dict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和网络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models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，添加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QuantizePredict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后的网络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，允许多个子模型一同导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入；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每个结点，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查找需要进行量化的参数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信息；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、查找名称中包含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weight_scale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节点，为待量化点对应量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标；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、若待量化点为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卷积权重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，则对其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进行量化处理（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一般为单通道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）；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匹配②中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选出的节点与参数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load_dict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中名称，取出需要进行量化的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（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参数是否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转置，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为（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num_filter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kernel_h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kernel_w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channel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））；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使用③中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得到的参数，送入量化网络进行量化，保存量化后的参数及量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标；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保存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新的参数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文件。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3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6" y="192222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2302"/>
            <a:ext cx="886732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解码使用方法（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新生成的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文件运行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396625"/>
            <a:ext cx="3394975" cy="38492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08" y="2396625"/>
            <a:ext cx="2668790" cy="385723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3059832" y="1991076"/>
            <a:ext cx="64368" cy="3578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995936" y="1991076"/>
            <a:ext cx="648072" cy="3578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8142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2302"/>
            <a:ext cx="886732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8bit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解码实测效率对比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24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90305"/>
              </p:ext>
            </p:extLst>
          </p:nvPr>
        </p:nvGraphicFramePr>
        <p:xfrm>
          <a:off x="755576" y="2356793"/>
          <a:ext cx="7632848" cy="13990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09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显存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MiB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耗时（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效率比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Lite-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1363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36.65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5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Lite-Int8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635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14.43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2.54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7584" y="1772816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声纹</a:t>
            </a:r>
            <a:r>
              <a:rPr lang="zh-CN" altLang="en-US" sz="2000" dirty="0" smtClean="0"/>
              <a:t>识别</a:t>
            </a:r>
            <a:r>
              <a:rPr lang="en-US" altLang="zh-CN" sz="2000" dirty="0" smtClean="0"/>
              <a:t>CNN</a:t>
            </a:r>
            <a:r>
              <a:rPr lang="zh-CN" altLang="en-US" sz="2000" dirty="0" smtClean="0"/>
              <a:t>网络，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P40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cuda-8.1-cudnn-v6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32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3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6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  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29411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低精度解码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6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2905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现有融合及量化过于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繁琐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，需要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处理参数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等工作配合，且资源分为不同的两份，很麻烦。。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是一种集融合、量化于一体的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的“工具”。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分两种：编译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时融合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；运行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时匹配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运行时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了两种图优化的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“离线方式”和“在线方式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6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431"/>
            <a:ext cx="892899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离线方式：调用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MXInferOptimizeGraph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接口，输入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模型和参数可以得到融合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量化后的模型参数；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69857" r="14014"/>
          <a:stretch/>
        </p:blipFill>
        <p:spPr>
          <a:xfrm>
            <a:off x="853041" y="2776714"/>
            <a:ext cx="7398568" cy="124284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84714"/>
              </p:ext>
            </p:extLst>
          </p:nvPr>
        </p:nvGraphicFramePr>
        <p:xfrm>
          <a:off x="983355" y="4149080"/>
          <a:ext cx="7137940" cy="21747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4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3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json_files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param_files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原始模型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文件、参数文件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(.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save_json_files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save_param_files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保存转化后模型和参数文件的路径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optimize_level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图优化级别：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_OPTIMIZE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(FUSE, QUANTIZE, ALL)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552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92899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离线方式执行流程：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988839"/>
            <a:ext cx="4104456" cy="44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74846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在线方式：调用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API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创建实例接口，在线完成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fuse/quantize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等操作；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两种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方式实质都是调用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FuseOptimize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QuantizeOptimize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两个模块实现对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图的优化。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8943" b="49291"/>
          <a:stretch/>
        </p:blipFill>
        <p:spPr>
          <a:xfrm>
            <a:off x="205160" y="3356992"/>
            <a:ext cx="8568952" cy="13218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-484" t="51662" r="484" b="121"/>
          <a:stretch/>
        </p:blipFill>
        <p:spPr>
          <a:xfrm>
            <a:off x="137864" y="4802237"/>
            <a:ext cx="8610600" cy="20162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95736" y="436510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01918" y="6165304"/>
            <a:ext cx="1433978" cy="226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6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  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29411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低精度解码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FuseOptimize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融合图优化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: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852867" y="2785534"/>
            <a:ext cx="1028700" cy="8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92939"/>
            <a:ext cx="5457825" cy="126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626452"/>
            <a:ext cx="7667625" cy="27241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11957" y="4637566"/>
            <a:ext cx="1080120" cy="165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7280" y="4437113"/>
            <a:ext cx="1183145" cy="18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75856" y="227687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FuseOptimize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融合图优化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: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7504" y="2116477"/>
            <a:ext cx="8984108" cy="3163356"/>
            <a:chOff x="69775" y="3085491"/>
            <a:chExt cx="9039225" cy="324856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/>
            <a:srcRect r="13595"/>
            <a:stretch/>
          </p:blipFill>
          <p:spPr>
            <a:xfrm>
              <a:off x="69775" y="3107527"/>
              <a:ext cx="9039225" cy="3226527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1259632" y="3085491"/>
              <a:ext cx="1008112" cy="27150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36512" y="5270387"/>
            <a:ext cx="9200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FFuseMode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融合模式，表示融合层包含哪几层的组合；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FCombinAttr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根据融合前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的参数对新的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参数名称做修改和赋值。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时需要有这两个属性才会被识别到是融合的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后期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如果需要开发新的融合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，需要在该处修改。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FuseOptimize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融合图优化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04864"/>
            <a:ext cx="4032448" cy="41132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0" y="2132856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fuse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，找到包含于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 ops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count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不能大于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找出可融合的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组合，存入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fuse_map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(name, op);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0" y="926947"/>
            <a:ext cx="822960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zh-CN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MaxEngine-Lite AutoInfer</a:t>
            </a:r>
            <a:r>
              <a:rPr lang="zh-CN" altLang="en-US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kern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zh-CN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FuseOptimize(</a:t>
            </a:r>
            <a:r>
              <a:rPr lang="zh-CN" altLang="en-US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融合图优化</a:t>
            </a:r>
            <a:r>
              <a:rPr lang="en-US" altLang="zh-CN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kern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kern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26411" y="4499499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原始图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，无需手动合并和修改参数，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自动融合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204012"/>
            <a:ext cx="4152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QuantizeOptimize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量化图优化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8514" b="66144"/>
          <a:stretch/>
        </p:blipFill>
        <p:spPr>
          <a:xfrm>
            <a:off x="666301" y="2280145"/>
            <a:ext cx="7354644" cy="2550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77265" r="43297"/>
          <a:stretch/>
        </p:blipFill>
        <p:spPr>
          <a:xfrm>
            <a:off x="1043607" y="5013176"/>
            <a:ext cx="6600031" cy="132094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835696" y="5589240"/>
            <a:ext cx="1368152" cy="2723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47055" y="2280145"/>
            <a:ext cx="1368152" cy="2723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9036496" cy="492941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QuantizeOptimize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量化图优化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):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a) 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遍历结点，找到可以被量化的卷积层：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、参数有对应的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data_scale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（该层经过了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的训练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dilation=1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num_filter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的倍数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库的要求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（确保融合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bias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），后期会去除该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 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conv_lowbit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只支持</a:t>
            </a:r>
            <a:r>
              <a:rPr lang="en-US" altLang="zh-CN" sz="16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nhwc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nchw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时，输入需要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nchw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nhwc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layout_map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记录该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转换；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、记录输入量化因子，用于输入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量化；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、记录权重名称用于权重量化和反量化因子的计算。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c) 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必要的格式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转换层及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layout_map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在遇到不可转轴的层时，添加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转换；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、输入量化因子使得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lowbit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前一层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具备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功能，融合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obit=8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或者添加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quantize_predict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d) 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更新结点：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、递归遍历函数返回时，会查看本层是否需要进行反量化，融合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打开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quant_ibit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     加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requantize_predict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（反量化层）；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、返回各层反量化使用的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requant_scale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data_scale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name + weight name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QuantizeOptimize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量化图优化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125"/>
            <a:ext cx="2417077" cy="446854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231056" y="2168237"/>
            <a:ext cx="2681887" cy="3748191"/>
            <a:chOff x="1298730" y="2600037"/>
            <a:chExt cx="2681887" cy="374819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730" y="2600037"/>
              <a:ext cx="2681887" cy="374819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415537" y="2923825"/>
              <a:ext cx="244827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85526" y="5085184"/>
              <a:ext cx="244827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7512" y="5916428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参数修改：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根据前面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图得到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requant_scale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，并求得反量化因子。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1783" y="445859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反量化因子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3"/>
            <a:endCxn id="14" idx="1"/>
          </p:cNvCxnSpPr>
          <p:nvPr/>
        </p:nvCxnSpPr>
        <p:spPr>
          <a:xfrm>
            <a:off x="2942371" y="4627875"/>
            <a:ext cx="375481" cy="1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优化方式已经在声纹识别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网络验证过正确性：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离线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手动修改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种方式得到的网络输出结果一致。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6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  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29411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低精度解码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4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2141"/>
            <a:ext cx="91440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目前已经在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多个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组推动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的使用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取得了一定的成果。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司法认知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、声纹识别、人脸识别等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应用实例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54573"/>
              </p:ext>
            </p:extLst>
          </p:nvPr>
        </p:nvGraphicFramePr>
        <p:xfrm>
          <a:off x="755576" y="2276872"/>
          <a:ext cx="7632848" cy="38164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7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6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3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24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2478">
                  <a:extLst>
                    <a:ext uri="{9D8B030D-6E8A-4147-A177-3AD203B41FA5}">
                      <a16:colId xmlns:a16="http://schemas.microsoft.com/office/drawing/2014/main" xmlns="" val="980862963"/>
                    </a:ext>
                  </a:extLst>
                </a:gridCol>
                <a:gridCol w="10608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344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73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方向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接口层级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</a:p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效率提升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输入可变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5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司法认知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c_infer_api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5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声纹识别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5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识别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6637743"/>
                  </a:ext>
                </a:extLst>
              </a:tr>
              <a:tr h="785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人脸识别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开发中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6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  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29411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低精度解码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为什么要进行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融合？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有多级存储，不同存储的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读写延迟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相差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为例，神经网络中每个层都需要对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全局内存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最少进行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各一次操作，对于访存受限层，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频繁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极度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低推理效率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336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3293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074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5154"/>
            <a:ext cx="8229600" cy="4929411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继续完善“运行时”优化方式；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探索“编译时”优化方式；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端量化以及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端量化等；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" y="188640"/>
            <a:ext cx="1810544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640960" cy="4929411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获取：研发网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http://git-in.iflytek.com/users/sign_in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登陆，获取权限。</a:t>
            </a:r>
          </a:p>
          <a:p>
            <a:pPr marL="0" indent="0" algn="ctr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42592" y="2708920"/>
            <a:ext cx="4258816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dirty="0" smtClean="0"/>
              <a:t>   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  谢 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CDF87CE-7B80-47C4-96F2-D8430E6F3128}" type="slidenum">
              <a:rPr lang="zh-CN" altLang="en-US" smtClean="0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融合？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例，融合后仅需一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计算，可以大大减少层之间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84" y="2636912"/>
            <a:ext cx="4201632" cy="37338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04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9" y="158656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09" y="912665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融合方法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91" y="1613581"/>
            <a:ext cx="7244016" cy="22585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6" y="4151165"/>
            <a:ext cx="7919944" cy="2282711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467844" y="3911781"/>
            <a:ext cx="208309" cy="227563"/>
          </a:xfrm>
          <a:prstGeom prst="down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56" y="908720"/>
            <a:ext cx="896448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融合方法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另外，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Fuseunit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还可融合量化功能，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通过控制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quant_obit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quant_ibit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83125"/>
              </p:ext>
            </p:extLst>
          </p:nvPr>
        </p:nvGraphicFramePr>
        <p:xfrm>
          <a:off x="323528" y="2420888"/>
          <a:ext cx="8424936" cy="21755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输入类型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319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quant_ibit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/float32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/int8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输入需要增加：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（即本层输入的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用于将输入数据还原为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float32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act,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pooling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计算需要为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0497">
                <a:tc>
                  <a:txBody>
                    <a:bodyPr/>
                    <a:lstStyle/>
                    <a:p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quant_obit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/int8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输入需要增加：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next_scale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作为量化输出的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scale)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act,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pooling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float32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的计算结果量化为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再输出。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4080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融合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56" y="908720"/>
            <a:ext cx="8964488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融合实测效率对比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在实际声纹识别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网络中，测试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融合前后，效率对比情况：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P40, cuda-8.0.61-cudnn-6.0.21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319"/>
              </p:ext>
            </p:extLst>
          </p:nvPr>
        </p:nvGraphicFramePr>
        <p:xfrm>
          <a:off x="755576" y="3068960"/>
          <a:ext cx="7344816" cy="1296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网络类型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显存（</a:t>
                      </a:r>
                      <a:r>
                        <a:rPr lang="en-US" altLang="zh-CN" dirty="0" err="1" smtClean="0"/>
                        <a:t>MiB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Forward</a:t>
                      </a:r>
                      <a:r>
                        <a:rPr lang="zh-CN" altLang="en-US" dirty="0" smtClean="0"/>
                        <a:t>平均耗时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效率比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Float32</a:t>
                      </a:r>
                      <a:r>
                        <a:rPr lang="zh-CN" altLang="en-US" dirty="0" smtClean="0"/>
                        <a:t>未融合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1343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52.442051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——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Float32 </a:t>
                      </a:r>
                      <a:r>
                        <a:rPr lang="zh-CN" altLang="en-US" dirty="0" smtClean="0"/>
                        <a:t>融合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1143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39.424929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6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  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29411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低精度解码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红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28186</TotalTime>
  <Words>2827</Words>
  <Application>Microsoft Office PowerPoint</Application>
  <PresentationFormat>全屏显示(4:3)</PresentationFormat>
  <Paragraphs>451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讯飞红</vt:lpstr>
      <vt:lpstr>Equation</vt:lpstr>
      <vt:lpstr>MathType 6.0 Equation</vt:lpstr>
      <vt:lpstr>MaxEngine-lite 优化</vt:lpstr>
      <vt:lpstr>现   状</vt:lpstr>
      <vt:lpstr>目  录</vt:lpstr>
      <vt:lpstr>一. 融合op优化</vt:lpstr>
      <vt:lpstr>一. 融合op优化</vt:lpstr>
      <vt:lpstr>一. 融合op优化</vt:lpstr>
      <vt:lpstr>一. 融合op优化</vt:lpstr>
      <vt:lpstr>一. 融合op优化</vt:lpstr>
      <vt:lpstr>目  录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二. 低精度解码</vt:lpstr>
      <vt:lpstr>目  录</vt:lpstr>
      <vt:lpstr>三. AutoInfer</vt:lpstr>
      <vt:lpstr>三. AutoInfer</vt:lpstr>
      <vt:lpstr>三. AutoInfer</vt:lpstr>
      <vt:lpstr>三. AutoInfer</vt:lpstr>
      <vt:lpstr>三. AutoInfer</vt:lpstr>
      <vt:lpstr>三. AutoInfer</vt:lpstr>
      <vt:lpstr>三. AutoInfer</vt:lpstr>
      <vt:lpstr>三. AutoInfer</vt:lpstr>
      <vt:lpstr>三. AutoInfer</vt:lpstr>
      <vt:lpstr>三. AutoInfer</vt:lpstr>
      <vt:lpstr>三. AutoInfer</vt:lpstr>
      <vt:lpstr>目  录</vt:lpstr>
      <vt:lpstr>四. 应用实例</vt:lpstr>
      <vt:lpstr>目  录</vt:lpstr>
      <vt:lpstr>六. 未来工作</vt:lpstr>
      <vt:lpstr>相关代码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王京京</cp:lastModifiedBy>
  <cp:revision>2688</cp:revision>
  <dcterms:modified xsi:type="dcterms:W3CDTF">2019-04-11T05:42:13Z</dcterms:modified>
</cp:coreProperties>
</file>