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0"/>
  </p:notesMasterIdLst>
  <p:handoutMasterIdLst>
    <p:handoutMasterId r:id="rId31"/>
  </p:handoutMasterIdLst>
  <p:sldIdLst>
    <p:sldId id="256" r:id="rId2"/>
    <p:sldId id="273" r:id="rId3"/>
    <p:sldId id="337" r:id="rId4"/>
    <p:sldId id="338" r:id="rId5"/>
    <p:sldId id="339" r:id="rId6"/>
    <p:sldId id="333" r:id="rId7"/>
    <p:sldId id="303" r:id="rId8"/>
    <p:sldId id="342" r:id="rId9"/>
    <p:sldId id="341" r:id="rId10"/>
    <p:sldId id="343" r:id="rId11"/>
    <p:sldId id="334" r:id="rId12"/>
    <p:sldId id="340" r:id="rId13"/>
    <p:sldId id="344" r:id="rId14"/>
    <p:sldId id="345" r:id="rId15"/>
    <p:sldId id="348" r:id="rId16"/>
    <p:sldId id="317" r:id="rId17"/>
    <p:sldId id="304" r:id="rId18"/>
    <p:sldId id="321" r:id="rId19"/>
    <p:sldId id="323" r:id="rId20"/>
    <p:sldId id="349" r:id="rId21"/>
    <p:sldId id="350" r:id="rId22"/>
    <p:sldId id="318" r:id="rId23"/>
    <p:sldId id="335" r:id="rId24"/>
    <p:sldId id="325" r:id="rId25"/>
    <p:sldId id="336" r:id="rId26"/>
    <p:sldId id="316" r:id="rId27"/>
    <p:sldId id="330" r:id="rId28"/>
    <p:sldId id="301" r:id="rId2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0322"/>
    <a:srgbClr val="7F7F7F"/>
    <a:srgbClr val="9C9CDF"/>
    <a:srgbClr val="CCFF99"/>
    <a:srgbClr val="9A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中度样式 3 - 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中度样式 3 - 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中度样式 3 - 强调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中度样式 3 - 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40" autoAdjust="0"/>
    <p:restoredTop sz="69913" autoAdjust="0"/>
  </p:normalViewPr>
  <p:slideViewPr>
    <p:cSldViewPr>
      <p:cViewPr varScale="1">
        <p:scale>
          <a:sx n="81" d="100"/>
          <a:sy n="81" d="100"/>
        </p:scale>
        <p:origin x="2604" y="6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68" d="100"/>
          <a:sy n="68" d="100"/>
        </p:scale>
        <p:origin x="-2856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24CD86-5991-458D-ABA2-D3EA7524E529}" type="datetimeFigureOut">
              <a:rPr lang="zh-CN" altLang="en-US" smtClean="0"/>
              <a:pPr/>
              <a:t>2019/2/22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D32EB7-D24A-47D9-88AC-ABDF2991DFB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5075224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1E9266-70DF-4BDF-A501-3B1081992CA4}" type="datetimeFigureOut">
              <a:rPr lang="zh-CN" altLang="en-US" smtClean="0"/>
              <a:pPr/>
              <a:t>2019/2/22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172655-3953-4F7B-8757-DC5A9E7D207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262234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172655-3953-4F7B-8757-DC5A9E7D2072}" type="slidenum">
              <a:rPr lang="zh-CN" altLang="en-US" smtClean="0"/>
              <a:pPr/>
              <a:t>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02077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platform</a:t>
            </a:r>
            <a:r>
              <a:rPr lang="zh-CN" altLang="en-US" dirty="0" smtClean="0"/>
              <a:t>设置运行的平台（自动选择相关的代码进行编译）。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compiler </a:t>
            </a:r>
            <a:r>
              <a:rPr lang="zh-CN" altLang="en-US" dirty="0" smtClean="0"/>
              <a:t>选择</a:t>
            </a:r>
            <a:r>
              <a:rPr lang="en-US" altLang="zh-CN" dirty="0" smtClean="0"/>
              <a:t>c</a:t>
            </a:r>
            <a:r>
              <a:rPr lang="zh-CN" altLang="en-US" dirty="0" smtClean="0"/>
              <a:t>代码的编译器。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en-US" altLang="zh-CN" baseline="0" dirty="0" smtClean="0"/>
              <a:t>x86_64</a:t>
            </a:r>
            <a:r>
              <a:rPr lang="zh-CN" altLang="en-US" baseline="0" dirty="0" smtClean="0"/>
              <a:t>时可配置</a:t>
            </a:r>
            <a:r>
              <a:rPr lang="en-US" altLang="zh-CN" baseline="0" dirty="0" err="1" smtClean="0"/>
              <a:t>mkldnn</a:t>
            </a:r>
            <a:r>
              <a:rPr lang="zh-CN" altLang="en-US" baseline="0" dirty="0" smtClean="0"/>
              <a:t>，会从内网</a:t>
            </a:r>
            <a:r>
              <a:rPr lang="en-US" altLang="zh-CN" baseline="0" dirty="0" err="1" smtClean="0"/>
              <a:t>git</a:t>
            </a:r>
            <a:r>
              <a:rPr lang="zh-CN" altLang="en-US" baseline="0" dirty="0" smtClean="0"/>
              <a:t>上下载</a:t>
            </a:r>
            <a:r>
              <a:rPr lang="en-US" altLang="zh-CN" baseline="0" dirty="0" err="1" smtClean="0"/>
              <a:t>mkl</a:t>
            </a:r>
            <a:r>
              <a:rPr lang="zh-CN" altLang="en-US" baseline="0" dirty="0" smtClean="0"/>
              <a:t>库进行编译链接。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72655-3953-4F7B-8757-DC5A9E7D2072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74480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72655-3953-4F7B-8757-DC5A9E7D2072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946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、基于</a:t>
            </a:r>
            <a:r>
              <a:rPr lang="en-US" altLang="zh-CN" dirty="0" err="1" smtClean="0"/>
              <a:t>maxengine</a:t>
            </a:r>
            <a:r>
              <a:rPr lang="zh-CN" altLang="en-US" dirty="0" smtClean="0"/>
              <a:t>框架，改进实现。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、精简了</a:t>
            </a:r>
            <a:r>
              <a:rPr lang="en-US" altLang="zh-CN" dirty="0" smtClean="0"/>
              <a:t>reshape</a:t>
            </a:r>
            <a:r>
              <a:rPr lang="zh-CN" altLang="en-US" dirty="0" smtClean="0"/>
              <a:t>功能，只对</a:t>
            </a:r>
            <a:r>
              <a:rPr lang="en-US" altLang="zh-CN" dirty="0" smtClean="0"/>
              <a:t>op</a:t>
            </a:r>
            <a:r>
              <a:rPr lang="zh-CN" altLang="en-US" dirty="0" smtClean="0"/>
              <a:t>绑定的</a:t>
            </a:r>
            <a:r>
              <a:rPr lang="en-US" altLang="zh-CN" dirty="0" err="1" smtClean="0"/>
              <a:t>ndarray</a:t>
            </a:r>
            <a:r>
              <a:rPr lang="zh-CN" altLang="en-US" dirty="0" smtClean="0"/>
              <a:t>的形状进行</a:t>
            </a:r>
            <a:r>
              <a:rPr lang="en-US" altLang="zh-CN" dirty="0" smtClean="0"/>
              <a:t>reshape</a:t>
            </a:r>
            <a:r>
              <a:rPr lang="zh-CN" altLang="en-US" dirty="0" smtClean="0"/>
              <a:t>修正。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、可以快速开发部署简单的</a:t>
            </a:r>
            <a:r>
              <a:rPr lang="en-US" altLang="zh-CN" dirty="0" err="1" smtClean="0"/>
              <a:t>cnn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dnn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rnn</a:t>
            </a:r>
            <a:r>
              <a:rPr lang="zh-CN" altLang="en-US" dirty="0" smtClean="0"/>
              <a:t>等模型。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72655-3953-4F7B-8757-DC5A9E7D2072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64288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、基于</a:t>
            </a:r>
            <a:r>
              <a:rPr lang="en-US" altLang="zh-CN" dirty="0" err="1" smtClean="0"/>
              <a:t>maxengine</a:t>
            </a:r>
            <a:r>
              <a:rPr lang="zh-CN" altLang="en-US" dirty="0" smtClean="0"/>
              <a:t>框架，改进实现。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、精简了</a:t>
            </a:r>
            <a:r>
              <a:rPr lang="en-US" altLang="zh-CN" dirty="0" smtClean="0"/>
              <a:t>reshape</a:t>
            </a:r>
            <a:r>
              <a:rPr lang="zh-CN" altLang="en-US" dirty="0" smtClean="0"/>
              <a:t>功能，只对</a:t>
            </a:r>
            <a:r>
              <a:rPr lang="en-US" altLang="zh-CN" dirty="0" smtClean="0"/>
              <a:t>op</a:t>
            </a:r>
            <a:r>
              <a:rPr lang="zh-CN" altLang="en-US" dirty="0" smtClean="0"/>
              <a:t>绑定的</a:t>
            </a:r>
            <a:r>
              <a:rPr lang="en-US" altLang="zh-CN" dirty="0" err="1" smtClean="0"/>
              <a:t>ndarray</a:t>
            </a:r>
            <a:r>
              <a:rPr lang="zh-CN" altLang="en-US" dirty="0" smtClean="0"/>
              <a:t>的形状进行</a:t>
            </a:r>
            <a:r>
              <a:rPr lang="en-US" altLang="zh-CN" dirty="0" smtClean="0"/>
              <a:t>reshape</a:t>
            </a:r>
            <a:r>
              <a:rPr lang="zh-CN" altLang="en-US" dirty="0" smtClean="0"/>
              <a:t>修正。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、可以快速开发部署简单的</a:t>
            </a:r>
            <a:r>
              <a:rPr lang="en-US" altLang="zh-CN" dirty="0" err="1" smtClean="0"/>
              <a:t>cnn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dnn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rnn</a:t>
            </a:r>
            <a:r>
              <a:rPr lang="zh-CN" altLang="en-US" dirty="0" smtClean="0"/>
              <a:t>等模型。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72655-3953-4F7B-8757-DC5A9E7D2072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72910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、基于</a:t>
            </a:r>
            <a:r>
              <a:rPr lang="en-US" altLang="zh-CN" dirty="0" err="1" smtClean="0"/>
              <a:t>maxengine</a:t>
            </a:r>
            <a:r>
              <a:rPr lang="zh-CN" altLang="en-US" dirty="0" smtClean="0"/>
              <a:t>框架，改进实现。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、精简了</a:t>
            </a:r>
            <a:r>
              <a:rPr lang="en-US" altLang="zh-CN" dirty="0" smtClean="0"/>
              <a:t>reshape</a:t>
            </a:r>
            <a:r>
              <a:rPr lang="zh-CN" altLang="en-US" dirty="0" smtClean="0"/>
              <a:t>功能，只对</a:t>
            </a:r>
            <a:r>
              <a:rPr lang="en-US" altLang="zh-CN" dirty="0" smtClean="0"/>
              <a:t>op</a:t>
            </a:r>
            <a:r>
              <a:rPr lang="zh-CN" altLang="en-US" dirty="0" smtClean="0"/>
              <a:t>绑定的</a:t>
            </a:r>
            <a:r>
              <a:rPr lang="en-US" altLang="zh-CN" dirty="0" err="1" smtClean="0"/>
              <a:t>ndarray</a:t>
            </a:r>
            <a:r>
              <a:rPr lang="zh-CN" altLang="en-US" dirty="0" smtClean="0"/>
              <a:t>的形状进行</a:t>
            </a:r>
            <a:r>
              <a:rPr lang="en-US" altLang="zh-CN" dirty="0" smtClean="0"/>
              <a:t>reshape</a:t>
            </a:r>
            <a:r>
              <a:rPr lang="zh-CN" altLang="en-US" dirty="0" smtClean="0"/>
              <a:t>修正。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、可以快速开发部署简单的</a:t>
            </a:r>
            <a:r>
              <a:rPr lang="en-US" altLang="zh-CN" dirty="0" err="1" smtClean="0"/>
              <a:t>cnn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dnn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rnn</a:t>
            </a:r>
            <a:r>
              <a:rPr lang="zh-CN" altLang="en-US" dirty="0" smtClean="0"/>
              <a:t>等模型。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72655-3953-4F7B-8757-DC5A9E7D2072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08489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、基于</a:t>
            </a:r>
            <a:r>
              <a:rPr lang="en-US" altLang="zh-CN" dirty="0" err="1" smtClean="0"/>
              <a:t>maxengine</a:t>
            </a:r>
            <a:r>
              <a:rPr lang="zh-CN" altLang="en-US" dirty="0" smtClean="0"/>
              <a:t>框架，改进实现。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、精简了</a:t>
            </a:r>
            <a:r>
              <a:rPr lang="en-US" altLang="zh-CN" dirty="0" smtClean="0"/>
              <a:t>reshape</a:t>
            </a:r>
            <a:r>
              <a:rPr lang="zh-CN" altLang="en-US" dirty="0" smtClean="0"/>
              <a:t>功能，只对</a:t>
            </a:r>
            <a:r>
              <a:rPr lang="en-US" altLang="zh-CN" dirty="0" smtClean="0"/>
              <a:t>op</a:t>
            </a:r>
            <a:r>
              <a:rPr lang="zh-CN" altLang="en-US" dirty="0" smtClean="0"/>
              <a:t>绑定的</a:t>
            </a:r>
            <a:r>
              <a:rPr lang="en-US" altLang="zh-CN" dirty="0" err="1" smtClean="0"/>
              <a:t>ndarray</a:t>
            </a:r>
            <a:r>
              <a:rPr lang="zh-CN" altLang="en-US" dirty="0" smtClean="0"/>
              <a:t>的形状进行</a:t>
            </a:r>
            <a:r>
              <a:rPr lang="en-US" altLang="zh-CN" dirty="0" smtClean="0"/>
              <a:t>reshape</a:t>
            </a:r>
            <a:r>
              <a:rPr lang="zh-CN" altLang="en-US" dirty="0" smtClean="0"/>
              <a:t>修正。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、可以快速开发部署简单的</a:t>
            </a:r>
            <a:r>
              <a:rPr lang="en-US" altLang="zh-CN" dirty="0" err="1" smtClean="0"/>
              <a:t>cnn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dnn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rnn</a:t>
            </a:r>
            <a:r>
              <a:rPr lang="zh-CN" altLang="en-US" dirty="0" smtClean="0"/>
              <a:t>等模型。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72655-3953-4F7B-8757-DC5A9E7D2072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1643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、这里最大的输入为（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2000</a:t>
            </a:r>
            <a:r>
              <a:rPr lang="zh-CN" altLang="en-US" dirty="0" smtClean="0"/>
              <a:t>、</a:t>
            </a:r>
            <a:r>
              <a:rPr lang="en-US" altLang="zh-CN" dirty="0" smtClean="0"/>
              <a:t>2000</a:t>
            </a:r>
            <a:r>
              <a:rPr lang="zh-CN" altLang="en-US" dirty="0" smtClean="0"/>
              <a:t>），因此实际输入时不可大于。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、这里在</a:t>
            </a:r>
            <a:r>
              <a:rPr lang="en-US" altLang="zh-CN" dirty="0" smtClean="0"/>
              <a:t>GPU</a:t>
            </a:r>
            <a:r>
              <a:rPr lang="zh-CN" altLang="en-US" dirty="0" smtClean="0"/>
              <a:t>运算，从</a:t>
            </a:r>
            <a:r>
              <a:rPr lang="en-US" altLang="zh-CN" dirty="0" err="1" smtClean="0"/>
              <a:t>cpu</a:t>
            </a:r>
            <a:r>
              <a:rPr lang="zh-CN" altLang="en-US" dirty="0" smtClean="0"/>
              <a:t>输入，结果获取到</a:t>
            </a:r>
            <a:r>
              <a:rPr lang="en-US" altLang="zh-CN" dirty="0" err="1" smtClean="0"/>
              <a:t>cpu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72655-3953-4F7B-8757-DC5A9E7D2072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67623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、实现</a:t>
            </a:r>
            <a:r>
              <a:rPr lang="en-US" altLang="zh-CN" dirty="0" err="1" smtClean="0"/>
              <a:t>AttentionEngine</a:t>
            </a:r>
            <a:r>
              <a:rPr lang="zh-CN" altLang="en-US" dirty="0" smtClean="0"/>
              <a:t>类，在</a:t>
            </a:r>
            <a:r>
              <a:rPr lang="en-US" altLang="zh-CN" dirty="0" err="1" smtClean="0"/>
              <a:t>c_infer_api</a:t>
            </a:r>
            <a:r>
              <a:rPr lang="zh-CN" altLang="en-US" dirty="0" smtClean="0"/>
              <a:t>的基础上结合</a:t>
            </a:r>
            <a:r>
              <a:rPr lang="en-US" altLang="zh-CN" dirty="0" smtClean="0"/>
              <a:t>attention</a:t>
            </a:r>
            <a:r>
              <a:rPr lang="zh-CN" altLang="en-US" dirty="0" smtClean="0"/>
              <a:t>模型的特点，完成设计。并针对教育图文，和翻译的实际任务，继承实现了各自的子类。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、在</a:t>
            </a:r>
            <a:r>
              <a:rPr lang="en-US" altLang="zh-CN" dirty="0" err="1" smtClean="0"/>
              <a:t>AttentionEngine</a:t>
            </a:r>
            <a:r>
              <a:rPr lang="zh-CN" altLang="en-US" dirty="0" smtClean="0"/>
              <a:t>的基础上封装了</a:t>
            </a:r>
            <a:r>
              <a:rPr lang="en-US" altLang="zh-CN" dirty="0" err="1" smtClean="0"/>
              <a:t>c_attention_api</a:t>
            </a:r>
            <a:r>
              <a:rPr lang="zh-CN" altLang="en-US" dirty="0" smtClean="0"/>
              <a:t>接口供外部使用。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、方便</a:t>
            </a:r>
            <a:r>
              <a:rPr lang="en-US" altLang="zh-CN" dirty="0" smtClean="0"/>
              <a:t>attention</a:t>
            </a:r>
            <a:r>
              <a:rPr lang="zh-CN" altLang="en-US" dirty="0" smtClean="0"/>
              <a:t>相关模型的快速开发和部署。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72655-3953-4F7B-8757-DC5A9E7D2072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77090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、输入</a:t>
            </a:r>
            <a:r>
              <a:rPr lang="en-US" altLang="zh-CN" dirty="0" smtClean="0"/>
              <a:t>shape</a:t>
            </a:r>
            <a:r>
              <a:rPr lang="zh-CN" altLang="en-US" dirty="0" smtClean="0"/>
              <a:t>可变，满足不同的输入。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、对于同一个进程，可以不断改变其输入</a:t>
            </a:r>
            <a:r>
              <a:rPr lang="en-US" altLang="zh-CN" dirty="0" smtClean="0"/>
              <a:t>batch</a:t>
            </a:r>
            <a:r>
              <a:rPr lang="zh-CN" altLang="en-US" dirty="0" smtClean="0"/>
              <a:t>，完全适应实际任务。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、在</a:t>
            </a:r>
            <a:r>
              <a:rPr lang="en-US" altLang="zh-CN" dirty="0" smtClean="0"/>
              <a:t>forward</a:t>
            </a:r>
            <a:r>
              <a:rPr lang="zh-CN" altLang="en-US" dirty="0" smtClean="0"/>
              <a:t>前向运算时，实现动态</a:t>
            </a:r>
            <a:r>
              <a:rPr lang="en-US" altLang="zh-CN" dirty="0" smtClean="0"/>
              <a:t>batch</a:t>
            </a:r>
            <a:r>
              <a:rPr lang="zh-CN" altLang="en-US" dirty="0" smtClean="0"/>
              <a:t>解码，可以把已经完成的任务提前结束并传出。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、需要注意，对于一个输入来说，</a:t>
            </a:r>
            <a:r>
              <a:rPr lang="en-US" altLang="zh-CN" dirty="0" smtClean="0"/>
              <a:t>encode</a:t>
            </a:r>
            <a:r>
              <a:rPr lang="zh-CN" altLang="en-US" dirty="0" smtClean="0"/>
              <a:t>不存在最优路径，</a:t>
            </a:r>
            <a:r>
              <a:rPr lang="en-US" altLang="zh-CN" dirty="0" smtClean="0"/>
              <a:t>decode</a:t>
            </a:r>
            <a:r>
              <a:rPr lang="zh-CN" altLang="en-US" dirty="0" smtClean="0"/>
              <a:t>需要每次取出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个最优路径，因此</a:t>
            </a:r>
            <a:r>
              <a:rPr lang="en-US" altLang="zh-CN" dirty="0" smtClean="0"/>
              <a:t>encode</a:t>
            </a:r>
            <a:r>
              <a:rPr lang="zh-CN" altLang="en-US" dirty="0" smtClean="0"/>
              <a:t>的结果需要做</a:t>
            </a:r>
            <a:r>
              <a:rPr lang="en-US" altLang="zh-CN" dirty="0" smtClean="0"/>
              <a:t>broadcast</a:t>
            </a:r>
            <a:r>
              <a:rPr lang="zh-CN" altLang="en-US" dirty="0" smtClean="0"/>
              <a:t>操作，变成原来的</a:t>
            </a:r>
            <a:r>
              <a:rPr lang="en-US" altLang="zh-CN" dirty="0" smtClean="0"/>
              <a:t>N</a:t>
            </a:r>
            <a:r>
              <a:rPr lang="zh-CN" altLang="en-US" dirty="0" smtClean="0"/>
              <a:t>倍（此处与训练不同需要修改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）。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5</a:t>
            </a:r>
            <a:r>
              <a:rPr lang="zh-CN" altLang="en-US" dirty="0" smtClean="0"/>
              <a:t>、这里</a:t>
            </a:r>
            <a:r>
              <a:rPr lang="en-US" altLang="zh-CN" dirty="0" smtClean="0"/>
              <a:t>encode</a:t>
            </a:r>
            <a:r>
              <a:rPr lang="zh-CN" altLang="en-US" dirty="0" smtClean="0"/>
              <a:t>到</a:t>
            </a:r>
            <a:r>
              <a:rPr lang="en-US" altLang="zh-CN" dirty="0" smtClean="0"/>
              <a:t>decode</a:t>
            </a:r>
            <a:r>
              <a:rPr lang="zh-CN" altLang="en-US" dirty="0" smtClean="0"/>
              <a:t>的数据传输使用名称对应方式进行匹配；训练脚本有时名称不对应；为方便开发人员开发，可使用</a:t>
            </a:r>
            <a:r>
              <a:rPr lang="en-US" altLang="zh-CN" dirty="0" smtClean="0"/>
              <a:t>Infer</a:t>
            </a:r>
            <a:r>
              <a:rPr lang="zh-CN" altLang="en-US" dirty="0" smtClean="0"/>
              <a:t>的改名功能，使</a:t>
            </a:r>
            <a:r>
              <a:rPr lang="en-US" altLang="zh-CN" dirty="0" smtClean="0"/>
              <a:t>encode</a:t>
            </a:r>
            <a:r>
              <a:rPr lang="zh-CN" altLang="en-US" dirty="0" smtClean="0"/>
              <a:t>和</a:t>
            </a:r>
            <a:r>
              <a:rPr lang="en-US" altLang="zh-CN" dirty="0" smtClean="0"/>
              <a:t>decode</a:t>
            </a:r>
            <a:r>
              <a:rPr lang="zh-CN" altLang="en-US" dirty="0" smtClean="0"/>
              <a:t>的输入输出名字一一对应。不再需要修改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脚本。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72655-3953-4F7B-8757-DC5A9E7D2072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76941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、根据</a:t>
            </a:r>
            <a:r>
              <a:rPr lang="en-US" altLang="zh-CN" dirty="0" err="1" smtClean="0"/>
              <a:t>engine_type</a:t>
            </a:r>
            <a:r>
              <a:rPr lang="zh-CN" altLang="en-US" dirty="0" smtClean="0"/>
              <a:t>实例化不同任务的</a:t>
            </a:r>
            <a:r>
              <a:rPr lang="en-US" altLang="zh-CN" dirty="0" err="1" smtClean="0"/>
              <a:t>attentionengine</a:t>
            </a:r>
            <a:r>
              <a:rPr lang="zh-CN" altLang="en-US" dirty="0" smtClean="0"/>
              <a:t>子类</a:t>
            </a:r>
            <a:r>
              <a:rPr lang="en-US" altLang="zh-CN" dirty="0" smtClean="0"/>
              <a:t>(</a:t>
            </a:r>
            <a:r>
              <a:rPr lang="zh-CN" altLang="en-US" dirty="0" smtClean="0"/>
              <a:t>当前</a:t>
            </a:r>
            <a:r>
              <a:rPr lang="en-US" altLang="zh-CN" dirty="0" smtClean="0"/>
              <a:t>0=</a:t>
            </a:r>
            <a:r>
              <a:rPr lang="zh-CN" altLang="en-US" dirty="0" smtClean="0"/>
              <a:t>教育图文，</a:t>
            </a:r>
            <a:r>
              <a:rPr lang="en-US" altLang="zh-CN" dirty="0" smtClean="0"/>
              <a:t>1=</a:t>
            </a:r>
            <a:r>
              <a:rPr lang="zh-CN" altLang="en-US" dirty="0" smtClean="0"/>
              <a:t>翻译</a:t>
            </a:r>
            <a:r>
              <a:rPr lang="en-US" altLang="zh-CN" dirty="0" smtClean="0"/>
              <a:t>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Init</a:t>
            </a:r>
            <a:r>
              <a:rPr lang="zh-CN" altLang="en-US" dirty="0" smtClean="0"/>
              <a:t>中的</a:t>
            </a:r>
            <a:r>
              <a:rPr lang="en-US" altLang="zh-CN" dirty="0" err="1" smtClean="0"/>
              <a:t>num_model_nodes</a:t>
            </a:r>
            <a:r>
              <a:rPr lang="zh-CN" altLang="en-US" dirty="0" smtClean="0"/>
              <a:t>对应子图的个数。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72655-3953-4F7B-8757-DC5A9E7D2072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48689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72655-3953-4F7B-8757-DC5A9E7D2072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83881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、根据</a:t>
            </a:r>
            <a:r>
              <a:rPr lang="en-US" altLang="zh-CN" dirty="0" err="1" smtClean="0"/>
              <a:t>engine_type</a:t>
            </a:r>
            <a:r>
              <a:rPr lang="zh-CN" altLang="en-US" dirty="0" smtClean="0"/>
              <a:t>实例化不同任务的</a:t>
            </a:r>
            <a:r>
              <a:rPr lang="en-US" altLang="zh-CN" dirty="0" err="1" smtClean="0"/>
              <a:t>attentionengine</a:t>
            </a:r>
            <a:r>
              <a:rPr lang="zh-CN" altLang="en-US" dirty="0" smtClean="0"/>
              <a:t>子类</a:t>
            </a:r>
            <a:r>
              <a:rPr lang="en-US" altLang="zh-CN" dirty="0" smtClean="0"/>
              <a:t>(</a:t>
            </a:r>
            <a:r>
              <a:rPr lang="zh-CN" altLang="en-US" dirty="0" smtClean="0"/>
              <a:t>当前</a:t>
            </a:r>
            <a:r>
              <a:rPr lang="en-US" altLang="zh-CN" dirty="0" smtClean="0"/>
              <a:t>0=</a:t>
            </a:r>
            <a:r>
              <a:rPr lang="zh-CN" altLang="en-US" dirty="0" smtClean="0"/>
              <a:t>教育图文，</a:t>
            </a:r>
            <a:r>
              <a:rPr lang="en-US" altLang="zh-CN" dirty="0" smtClean="0"/>
              <a:t>1=</a:t>
            </a:r>
            <a:r>
              <a:rPr lang="zh-CN" altLang="en-US" dirty="0" smtClean="0"/>
              <a:t>翻译</a:t>
            </a:r>
            <a:r>
              <a:rPr lang="en-US" altLang="zh-CN" dirty="0" smtClean="0"/>
              <a:t>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Init</a:t>
            </a:r>
            <a:r>
              <a:rPr lang="zh-CN" altLang="en-US" dirty="0" smtClean="0"/>
              <a:t>中的</a:t>
            </a:r>
            <a:r>
              <a:rPr lang="en-US" altLang="zh-CN" dirty="0" err="1" smtClean="0"/>
              <a:t>num_model_nodes</a:t>
            </a:r>
            <a:r>
              <a:rPr lang="zh-CN" altLang="en-US" dirty="0" smtClean="0"/>
              <a:t>对应子图的个数。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72655-3953-4F7B-8757-DC5A9E7D2072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03616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72655-3953-4F7B-8757-DC5A9E7D2072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83713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72655-3953-4F7B-8757-DC5A9E7D2072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22915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72655-3953-4F7B-8757-DC5A9E7D2072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804505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72655-3953-4F7B-8757-DC5A9E7D2072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61021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72655-3953-4F7B-8757-DC5A9E7D2072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238011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72655-3953-4F7B-8757-DC5A9E7D2072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248942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72655-3953-4F7B-8757-DC5A9E7D2072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316636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72655-3953-4F7B-8757-DC5A9E7D2072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13797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、编译时间经常需要几十分钟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release</a:t>
            </a:r>
            <a:r>
              <a:rPr lang="zh-CN" altLang="en-US" dirty="0" smtClean="0"/>
              <a:t>库基本需要几百</a:t>
            </a:r>
            <a:r>
              <a:rPr lang="en-US" altLang="zh-CN" dirty="0" smtClean="0"/>
              <a:t>M</a:t>
            </a:r>
            <a:r>
              <a:rPr lang="zh-CN" altLang="en-US" dirty="0" smtClean="0"/>
              <a:t>的大小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72655-3953-4F7B-8757-DC5A9E7D2072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69833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、如</a:t>
            </a:r>
            <a:r>
              <a:rPr lang="en-US" altLang="zh-CN" dirty="0" err="1" smtClean="0"/>
              <a:t>opencv</a:t>
            </a:r>
            <a:r>
              <a:rPr lang="zh-CN" altLang="en-US" dirty="0" smtClean="0"/>
              <a:t>库在</a:t>
            </a:r>
            <a:r>
              <a:rPr lang="en-US" altLang="zh-CN" dirty="0" smtClean="0"/>
              <a:t>inference</a:t>
            </a:r>
            <a:r>
              <a:rPr lang="zh-CN" altLang="en-US" dirty="0" smtClean="0"/>
              <a:t>时不使用；</a:t>
            </a:r>
            <a:r>
              <a:rPr lang="en-US" altLang="zh-CN" dirty="0" smtClean="0"/>
              <a:t>cub</a:t>
            </a:r>
            <a:r>
              <a:rPr lang="zh-CN" altLang="en-US" dirty="0" smtClean="0"/>
              <a:t>等库实现效率略低也被移除。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、这里的</a:t>
            </a:r>
            <a:r>
              <a:rPr lang="en-US" altLang="zh-CN" dirty="0" smtClean="0"/>
              <a:t>so</a:t>
            </a:r>
            <a:r>
              <a:rPr lang="zh-CN" altLang="en-US" dirty="0" smtClean="0"/>
              <a:t>包含所有基本</a:t>
            </a:r>
            <a:r>
              <a:rPr lang="en-US" altLang="zh-CN" dirty="0" smtClean="0"/>
              <a:t>op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、解决了卷积不同输入不断搜索最优算法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72655-3953-4F7B-8757-DC5A9E7D2072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27476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72655-3953-4F7B-8757-DC5A9E7D2072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67333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72655-3953-4F7B-8757-DC5A9E7D2072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35847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nnvm</a:t>
            </a:r>
            <a:r>
              <a:rPr lang="zh-CN" altLang="en-US" dirty="0" smtClean="0"/>
              <a:t>在开源的基础上修改了</a:t>
            </a:r>
            <a:r>
              <a:rPr lang="en-US" altLang="zh-CN" dirty="0" smtClean="0"/>
              <a:t>pass</a:t>
            </a:r>
            <a:r>
              <a:rPr lang="zh-CN" altLang="en-US" dirty="0" smtClean="0"/>
              <a:t>，对维度调整的</a:t>
            </a:r>
            <a:r>
              <a:rPr lang="en-US" altLang="zh-CN" dirty="0" smtClean="0"/>
              <a:t>op</a:t>
            </a:r>
            <a:r>
              <a:rPr lang="zh-CN" altLang="en-US" dirty="0" smtClean="0"/>
              <a:t>进行了</a:t>
            </a:r>
            <a:r>
              <a:rPr lang="en-US" altLang="zh-CN" dirty="0" smtClean="0"/>
              <a:t>skip</a:t>
            </a:r>
            <a:r>
              <a:rPr lang="zh-CN" altLang="en-US" dirty="0" smtClean="0"/>
              <a:t>操作。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src</a:t>
            </a:r>
            <a:r>
              <a:rPr lang="zh-CN" altLang="en-US" dirty="0" smtClean="0"/>
              <a:t>目录主要包括</a:t>
            </a:r>
            <a:r>
              <a:rPr lang="en-US" altLang="zh-CN" dirty="0" smtClean="0"/>
              <a:t>executor</a:t>
            </a:r>
            <a:r>
              <a:rPr lang="zh-CN" altLang="en-US" dirty="0" smtClean="0"/>
              <a:t>、</a:t>
            </a:r>
            <a:r>
              <a:rPr lang="en-US" altLang="zh-CN" dirty="0" smtClean="0"/>
              <a:t>operator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storage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tensor</a:t>
            </a:r>
            <a:r>
              <a:rPr lang="zh-CN" altLang="en-US" dirty="0" smtClean="0"/>
              <a:t>、</a:t>
            </a:r>
            <a:r>
              <a:rPr lang="en-US" altLang="zh-CN" dirty="0" smtClean="0"/>
              <a:t>attention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c_api</a:t>
            </a:r>
            <a:r>
              <a:rPr lang="zh-CN" altLang="en-US" dirty="0" smtClean="0"/>
              <a:t>等模块的实现。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en-US" altLang="zh-CN" dirty="0" smtClean="0"/>
              <a:t>executor</a:t>
            </a:r>
            <a:r>
              <a:rPr lang="zh-CN" altLang="en-US" dirty="0" smtClean="0"/>
              <a:t>在</a:t>
            </a:r>
            <a:r>
              <a:rPr lang="en-US" altLang="zh-CN" dirty="0" err="1" smtClean="0"/>
              <a:t>mxnet</a:t>
            </a:r>
            <a:r>
              <a:rPr lang="zh-CN" altLang="en-US" dirty="0" smtClean="0"/>
              <a:t>基础上做了修改；</a:t>
            </a:r>
            <a:r>
              <a:rPr lang="en-US" altLang="zh-CN" dirty="0" smtClean="0"/>
              <a:t>storage</a:t>
            </a:r>
            <a:r>
              <a:rPr lang="zh-CN" altLang="en-US" dirty="0" smtClean="0"/>
              <a:t>，</a:t>
            </a:r>
            <a:r>
              <a:rPr lang="en-US" altLang="zh-CN" dirty="0" smtClean="0"/>
              <a:t>tensor</a:t>
            </a:r>
            <a:r>
              <a:rPr lang="zh-CN" altLang="en-US" dirty="0" smtClean="0"/>
              <a:t>基本沿用</a:t>
            </a:r>
            <a:r>
              <a:rPr lang="en-US" altLang="zh-CN" dirty="0" err="1" smtClean="0"/>
              <a:t>mxnet</a:t>
            </a:r>
            <a:r>
              <a:rPr lang="zh-CN" altLang="en-US" dirty="0" smtClean="0"/>
              <a:t>；</a:t>
            </a:r>
            <a:r>
              <a:rPr lang="en-US" altLang="zh-CN" dirty="0" smtClean="0"/>
              <a:t>attention</a:t>
            </a:r>
            <a:r>
              <a:rPr lang="zh-CN" altLang="en-US" dirty="0" smtClean="0"/>
              <a:t>为</a:t>
            </a:r>
            <a:r>
              <a:rPr lang="en-US" altLang="zh-CN" dirty="0" smtClean="0"/>
              <a:t>E-D</a:t>
            </a:r>
            <a:r>
              <a:rPr lang="zh-CN" altLang="en-US" dirty="0" smtClean="0"/>
              <a:t>模型的代码与调用接口，可用来快速部署</a:t>
            </a:r>
            <a:r>
              <a:rPr lang="en-US" altLang="zh-CN" dirty="0" smtClean="0"/>
              <a:t>E-D</a:t>
            </a:r>
            <a:r>
              <a:rPr lang="zh-CN" altLang="en-US" dirty="0" smtClean="0"/>
              <a:t>模型。</a:t>
            </a:r>
            <a:endParaRPr lang="en-US" altLang="zh-CN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72655-3953-4F7B-8757-DC5A9E7D2072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48444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72655-3953-4F7B-8757-DC5A9E7D2072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82598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72655-3953-4F7B-8757-DC5A9E7D2072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1104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b="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0">
                <a:latin typeface="微软雅黑" pitchFamily="34" charset="-122"/>
                <a:ea typeface="微软雅黑" pitchFamily="34" charset="-122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8555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2143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301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 b="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defRPr b="0">
                <a:latin typeface="微软雅黑" pitchFamily="34" charset="-122"/>
                <a:ea typeface="微软雅黑" pitchFamily="34" charset="-122"/>
              </a:defRPr>
            </a:lvl1pPr>
            <a:lvl2pPr>
              <a:defRPr b="0">
                <a:latin typeface="微软雅黑" pitchFamily="34" charset="-122"/>
                <a:ea typeface="微软雅黑" pitchFamily="34" charset="-122"/>
              </a:defRPr>
            </a:lvl2pPr>
            <a:lvl3pPr>
              <a:defRPr b="0">
                <a:latin typeface="微软雅黑" pitchFamily="34" charset="-122"/>
                <a:ea typeface="微软雅黑" pitchFamily="34" charset="-122"/>
              </a:defRPr>
            </a:lvl3pPr>
            <a:lvl4pPr>
              <a:defRPr b="0">
                <a:latin typeface="微软雅黑" pitchFamily="34" charset="-122"/>
                <a:ea typeface="微软雅黑" pitchFamily="34" charset="-122"/>
              </a:defRPr>
            </a:lvl4pPr>
            <a:lvl5pPr>
              <a:defRPr b="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7340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0" cap="all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0">
                <a:latin typeface="微软雅黑" pitchFamily="34" charset="-122"/>
                <a:ea typeface="微软雅黑" pitchFamily="34" charset="-122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258140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 b="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 b="0">
                <a:latin typeface="微软雅黑" pitchFamily="34" charset="-122"/>
                <a:ea typeface="微软雅黑" pitchFamily="34" charset="-122"/>
              </a:defRPr>
            </a:lvl1pPr>
            <a:lvl2pPr>
              <a:defRPr sz="2400" b="0">
                <a:latin typeface="微软雅黑" pitchFamily="34" charset="-122"/>
                <a:ea typeface="微软雅黑" pitchFamily="34" charset="-122"/>
              </a:defRPr>
            </a:lvl2pPr>
            <a:lvl3pPr>
              <a:defRPr sz="2000" b="0">
                <a:latin typeface="微软雅黑" pitchFamily="34" charset="-122"/>
                <a:ea typeface="微软雅黑" pitchFamily="34" charset="-122"/>
              </a:defRPr>
            </a:lvl3pPr>
            <a:lvl4pPr>
              <a:defRPr sz="1800" b="0">
                <a:latin typeface="微软雅黑" pitchFamily="34" charset="-122"/>
                <a:ea typeface="微软雅黑" pitchFamily="34" charset="-122"/>
              </a:defRPr>
            </a:lvl4pPr>
            <a:lvl5pPr>
              <a:defRPr sz="1800" b="0">
                <a:latin typeface="微软雅黑" pitchFamily="34" charset="-122"/>
                <a:ea typeface="微软雅黑" pitchFamily="34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 b="0">
                <a:latin typeface="微软雅黑" pitchFamily="34" charset="-122"/>
                <a:ea typeface="微软雅黑" pitchFamily="34" charset="-122"/>
              </a:defRPr>
            </a:lvl1pPr>
            <a:lvl2pPr>
              <a:defRPr sz="2400" b="0">
                <a:latin typeface="微软雅黑" pitchFamily="34" charset="-122"/>
                <a:ea typeface="微软雅黑" pitchFamily="34" charset="-122"/>
              </a:defRPr>
            </a:lvl2pPr>
            <a:lvl3pPr>
              <a:defRPr sz="2000" b="0">
                <a:latin typeface="微软雅黑" pitchFamily="34" charset="-122"/>
                <a:ea typeface="微软雅黑" pitchFamily="34" charset="-122"/>
              </a:defRPr>
            </a:lvl3pPr>
            <a:lvl4pPr>
              <a:defRPr sz="1800" b="0">
                <a:latin typeface="微软雅黑" pitchFamily="34" charset="-122"/>
                <a:ea typeface="微软雅黑" pitchFamily="34" charset="-122"/>
              </a:defRPr>
            </a:lvl4pPr>
            <a:lvl5pPr>
              <a:defRPr sz="1800" b="0">
                <a:latin typeface="微软雅黑" pitchFamily="34" charset="-122"/>
                <a:ea typeface="微软雅黑" pitchFamily="34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298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 b="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>
                <a:latin typeface="微软雅黑" pitchFamily="34" charset="-122"/>
                <a:ea typeface="微软雅黑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 b="0">
                <a:latin typeface="微软雅黑" pitchFamily="34" charset="-122"/>
                <a:ea typeface="微软雅黑" pitchFamily="34" charset="-122"/>
              </a:defRPr>
            </a:lvl1pPr>
            <a:lvl2pPr>
              <a:defRPr sz="2000" b="0">
                <a:latin typeface="微软雅黑" pitchFamily="34" charset="-122"/>
                <a:ea typeface="微软雅黑" pitchFamily="34" charset="-122"/>
              </a:defRPr>
            </a:lvl2pPr>
            <a:lvl3pPr>
              <a:defRPr sz="1800" b="0">
                <a:latin typeface="微软雅黑" pitchFamily="34" charset="-122"/>
                <a:ea typeface="微软雅黑" pitchFamily="34" charset="-122"/>
              </a:defRPr>
            </a:lvl3pPr>
            <a:lvl4pPr>
              <a:defRPr sz="1600" b="0">
                <a:latin typeface="微软雅黑" pitchFamily="34" charset="-122"/>
                <a:ea typeface="微软雅黑" pitchFamily="34" charset="-122"/>
              </a:defRPr>
            </a:lvl4pPr>
            <a:lvl5pPr>
              <a:defRPr sz="1600" b="0">
                <a:latin typeface="微软雅黑" pitchFamily="34" charset="-122"/>
                <a:ea typeface="微软雅黑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>
                <a:latin typeface="微软雅黑" pitchFamily="34" charset="-122"/>
                <a:ea typeface="微软雅黑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 b="0">
                <a:latin typeface="微软雅黑" pitchFamily="34" charset="-122"/>
                <a:ea typeface="微软雅黑" pitchFamily="34" charset="-122"/>
              </a:defRPr>
            </a:lvl1pPr>
            <a:lvl2pPr>
              <a:defRPr sz="2000" b="0">
                <a:latin typeface="微软雅黑" pitchFamily="34" charset="-122"/>
                <a:ea typeface="微软雅黑" pitchFamily="34" charset="-122"/>
              </a:defRPr>
            </a:lvl2pPr>
            <a:lvl3pPr>
              <a:defRPr sz="1800" b="0">
                <a:latin typeface="微软雅黑" pitchFamily="34" charset="-122"/>
                <a:ea typeface="微软雅黑" pitchFamily="34" charset="-122"/>
              </a:defRPr>
            </a:lvl3pPr>
            <a:lvl4pPr>
              <a:defRPr sz="1600" b="0">
                <a:latin typeface="微软雅黑" pitchFamily="34" charset="-122"/>
                <a:ea typeface="微软雅黑" pitchFamily="34" charset="-122"/>
              </a:defRPr>
            </a:lvl4pPr>
            <a:lvl5pPr>
              <a:defRPr sz="1600" b="0">
                <a:latin typeface="微软雅黑" pitchFamily="34" charset="-122"/>
                <a:ea typeface="微软雅黑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7755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 b="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1803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08621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038033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62332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9" descr="2013年PPT11模板 拷贝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75" y="-3175"/>
            <a:ext cx="9151938" cy="686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0"/>
          <p:cNvSpPr>
            <a:spLocks noGrp="1" noChangeArrowheads="1"/>
          </p:cNvSpPr>
          <p:nvPr>
            <p:ph type="title"/>
          </p:nvPr>
        </p:nvSpPr>
        <p:spPr bwMode="auto">
          <a:xfrm>
            <a:off x="323850" y="188913"/>
            <a:ext cx="3962400" cy="7191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单击此处标题样式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宋体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宋体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宋体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宋体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git-in.iflytek.com/users/sign_in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61048"/>
            <a:ext cx="6400800" cy="1752600"/>
          </a:xfrm>
        </p:spPr>
        <p:txBody>
          <a:bodyPr>
            <a:normAutofit/>
          </a:bodyPr>
          <a:lstStyle/>
          <a:p>
            <a:r>
              <a:rPr lang="en-US" altLang="zh-CN" sz="2000" dirty="0" smtClean="0"/>
              <a:t> 2019.2</a:t>
            </a:r>
            <a:endParaRPr lang="en-US" altLang="zh-CN" sz="2000" dirty="0"/>
          </a:p>
          <a:p>
            <a:r>
              <a:rPr lang="zh-CN" altLang="en-US" sz="2000" dirty="0" smtClean="0"/>
              <a:t>内核技术部</a:t>
            </a:r>
            <a:endParaRPr lang="en-US" altLang="zh-CN" sz="2000" dirty="0" smtClean="0"/>
          </a:p>
          <a:p>
            <a:r>
              <a:rPr lang="zh-CN" altLang="en-US" sz="2000" dirty="0" smtClean="0"/>
              <a:t>刘  凯</a:t>
            </a:r>
            <a:endParaRPr lang="zh-CN" altLang="en-US" sz="2000" dirty="0"/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685800" y="2132856"/>
            <a:ext cx="7772400" cy="1470025"/>
          </a:xfrm>
        </p:spPr>
        <p:txBody>
          <a:bodyPr/>
          <a:lstStyle/>
          <a:p>
            <a:pPr algn="ctr"/>
            <a:r>
              <a:rPr lang="en-US" altLang="zh-CN" dirty="0" err="1" smtClean="0"/>
              <a:t>MaxEngine</a:t>
            </a:r>
            <a:r>
              <a:rPr lang="en-US" altLang="zh-CN" dirty="0" smtClean="0"/>
              <a:t>-Lite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89320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1090464" cy="720080"/>
          </a:xfrm>
        </p:spPr>
        <p:txBody>
          <a:bodyPr/>
          <a:lstStyle/>
          <a:p>
            <a:r>
              <a:rPr lang="zh-CN" altLang="en-US" dirty="0" smtClean="0"/>
              <a:t>编译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/>
          <a:lstStyle/>
          <a:p>
            <a:r>
              <a:rPr lang="en-US" altLang="zh-CN" sz="2400" dirty="0" smtClean="0"/>
              <a:t>make</a:t>
            </a:r>
            <a:r>
              <a:rPr lang="zh-CN" altLang="en-US" sz="2400" dirty="0" smtClean="0"/>
              <a:t>编译步骤（以</a:t>
            </a:r>
            <a:r>
              <a:rPr lang="en-US" altLang="zh-CN" sz="2400" dirty="0" smtClean="0"/>
              <a:t>GPU</a:t>
            </a:r>
            <a:r>
              <a:rPr lang="zh-CN" altLang="en-US" sz="2400" dirty="0" smtClean="0"/>
              <a:t>为例）</a:t>
            </a:r>
            <a:endParaRPr lang="en-US" altLang="zh-CN" sz="2400" dirty="0" smtClean="0"/>
          </a:p>
          <a:p>
            <a:pPr lvl="1"/>
            <a:r>
              <a:rPr lang="en-US" altLang="zh-CN" sz="2000" dirty="0" smtClean="0"/>
              <a:t>1</a:t>
            </a:r>
            <a:r>
              <a:rPr lang="zh-CN" altLang="en-US" sz="2000" dirty="0" smtClean="0"/>
              <a:t>、根据需求配置</a:t>
            </a:r>
            <a:r>
              <a:rPr lang="en-US" altLang="zh-CN" sz="2000" dirty="0" smtClean="0"/>
              <a:t>make/config.mk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lvl="1"/>
            <a:r>
              <a:rPr lang="en-US" altLang="zh-CN" sz="2000" dirty="0" smtClean="0"/>
              <a:t>2</a:t>
            </a:r>
            <a:r>
              <a:rPr lang="zh-CN" altLang="en-US" sz="2000" dirty="0" smtClean="0"/>
              <a:t>、执行</a:t>
            </a:r>
            <a:r>
              <a:rPr lang="en-US" altLang="zh-CN" sz="2000" dirty="0" smtClean="0"/>
              <a:t>make -</a:t>
            </a:r>
            <a:r>
              <a:rPr lang="en-US" altLang="zh-CN" sz="2000" dirty="0" err="1" smtClean="0"/>
              <a:t>jN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1D725FC-FA3A-4A43-B1CA-3321E0F46AC4}" type="slidenum">
              <a:rPr lang="zh-CN" altLang="en-US" smtClean="0"/>
              <a:t>10</a:t>
            </a:fld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7747" y="2110848"/>
            <a:ext cx="4228505" cy="4284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162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1018456" cy="720080"/>
          </a:xfrm>
        </p:spPr>
        <p:txBody>
          <a:bodyPr/>
          <a:lstStyle/>
          <a:p>
            <a:r>
              <a:rPr lang="zh-CN" altLang="en-US" dirty="0" smtClean="0"/>
              <a:t>提纲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zh-CN" altLang="en-US" sz="2400" dirty="0" smtClean="0"/>
              <a:t>优点</a:t>
            </a:r>
            <a:endParaRPr lang="en-US" altLang="zh-CN" sz="2400" dirty="0" smtClean="0"/>
          </a:p>
          <a:p>
            <a:pPr>
              <a:lnSpc>
                <a:spcPct val="200000"/>
              </a:lnSpc>
            </a:pPr>
            <a:r>
              <a:rPr lang="zh-CN" altLang="en-US" sz="2400" dirty="0" smtClean="0"/>
              <a:t>结构与编译</a:t>
            </a:r>
            <a:endParaRPr lang="en-US" altLang="zh-CN" sz="2400" dirty="0" smtClean="0"/>
          </a:p>
          <a:p>
            <a:pPr>
              <a:lnSpc>
                <a:spcPct val="200000"/>
              </a:lnSpc>
            </a:pPr>
            <a:r>
              <a:rPr lang="en-US" altLang="zh-CN" sz="2400" b="1" dirty="0" smtClean="0">
                <a:solidFill>
                  <a:srgbClr val="FF0000"/>
                </a:solidFill>
              </a:rPr>
              <a:t>API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简介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pPr>
              <a:lnSpc>
                <a:spcPct val="200000"/>
              </a:lnSpc>
            </a:pPr>
            <a:r>
              <a:rPr lang="zh-CN" altLang="en-US" sz="2400" dirty="0" smtClean="0"/>
              <a:t>实测数据</a:t>
            </a:r>
            <a:endParaRPr lang="en-US" altLang="zh-CN" sz="2400" dirty="0" smtClean="0"/>
          </a:p>
          <a:p>
            <a:pPr>
              <a:lnSpc>
                <a:spcPct val="200000"/>
              </a:lnSpc>
            </a:pPr>
            <a:r>
              <a:rPr lang="zh-CN" altLang="en-US" sz="2400" dirty="0"/>
              <a:t>未来</a:t>
            </a:r>
            <a:r>
              <a:rPr lang="zh-CN" altLang="en-US" sz="2400" dirty="0" smtClean="0"/>
              <a:t>工作</a:t>
            </a:r>
            <a:endParaRPr lang="en-US" altLang="zh-CN" sz="280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1D725FC-FA3A-4A43-B1CA-3321E0F46AC4}" type="slidenum">
              <a:rPr lang="zh-CN" altLang="en-US" smtClean="0"/>
              <a:t>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4240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2818656" cy="720080"/>
          </a:xfrm>
        </p:spPr>
        <p:txBody>
          <a:bodyPr/>
          <a:lstStyle/>
          <a:p>
            <a:r>
              <a:rPr lang="en-US" altLang="zh-CN" dirty="0" smtClean="0"/>
              <a:t>Inference</a:t>
            </a:r>
            <a:r>
              <a:rPr lang="en-US" altLang="zh-CN" dirty="0"/>
              <a:t> </a:t>
            </a:r>
            <a:r>
              <a:rPr lang="en-US" altLang="zh-CN" dirty="0" smtClean="0"/>
              <a:t>API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/>
          <a:lstStyle/>
          <a:p>
            <a:r>
              <a:rPr lang="en-US" altLang="zh-CN" sz="2400" dirty="0"/>
              <a:t>I</a:t>
            </a:r>
            <a:r>
              <a:rPr lang="en-US" altLang="zh-CN" sz="2400" dirty="0" smtClean="0"/>
              <a:t>nference</a:t>
            </a:r>
            <a:r>
              <a:rPr lang="en-US" altLang="zh-CN" sz="2400" dirty="0"/>
              <a:t> </a:t>
            </a:r>
            <a:r>
              <a:rPr lang="en-US" altLang="zh-CN" sz="2400" dirty="0" smtClean="0"/>
              <a:t>API</a:t>
            </a:r>
            <a:r>
              <a:rPr lang="zh-CN" altLang="en-US" sz="2400" dirty="0" smtClean="0"/>
              <a:t>接口</a:t>
            </a:r>
            <a:endParaRPr lang="en-US" altLang="zh-CN" sz="2400" dirty="0" smtClean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1D725FC-FA3A-4A43-B1CA-3321E0F46AC4}" type="slidenum">
              <a:rPr lang="zh-CN" altLang="en-US" smtClean="0"/>
              <a:t>12</a:t>
            </a:fld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1798946"/>
              </p:ext>
            </p:extLst>
          </p:nvPr>
        </p:nvGraphicFramePr>
        <p:xfrm>
          <a:off x="899592" y="1769044"/>
          <a:ext cx="2952328" cy="42512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2328"/>
              </a:tblGrid>
              <a:tr h="59369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err="1" smtClean="0">
                          <a:solidFill>
                            <a:schemeClr val="tx1"/>
                          </a:solidFill>
                        </a:rPr>
                        <a:t>c_infer_api.h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5449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+  </a:t>
                      </a:r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MXInferCreateSimple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(…) : </a:t>
                      </a:r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US" altLang="zh-CN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+  </a:t>
                      </a:r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MXInferCreate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(…) : </a:t>
                      </a:r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US" altLang="zh-CN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zh-CN" sz="1200" baseline="0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altLang="zh-CN" sz="1200" baseline="0" dirty="0" err="1" smtClean="0">
                          <a:solidFill>
                            <a:schemeClr val="tx1"/>
                          </a:solidFill>
                        </a:rPr>
                        <a:t>MXInferCreatePartialOut</a:t>
                      </a:r>
                      <a:r>
                        <a:rPr lang="en-US" altLang="zh-CN" sz="1200" baseline="0" dirty="0" smtClean="0">
                          <a:solidFill>
                            <a:schemeClr val="tx1"/>
                          </a:solidFill>
                        </a:rPr>
                        <a:t>(…) : </a:t>
                      </a:r>
                      <a:r>
                        <a:rPr lang="en-US" altLang="zh-CN" sz="1200" baseline="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US" altLang="zh-CN" sz="12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1200" baseline="0" dirty="0" smtClean="0">
                          <a:solidFill>
                            <a:schemeClr val="tx1"/>
                          </a:solidFill>
                        </a:rPr>
                        <a:t>+  </a:t>
                      </a:r>
                      <a:r>
                        <a:rPr lang="en-US" altLang="zh-CN" sz="1200" baseline="0" dirty="0" err="1" smtClean="0">
                          <a:solidFill>
                            <a:schemeClr val="tx1"/>
                          </a:solidFill>
                        </a:rPr>
                        <a:t>MXInferReshape</a:t>
                      </a:r>
                      <a:r>
                        <a:rPr lang="en-US" altLang="zh-CN" sz="1200" baseline="0" dirty="0" smtClean="0">
                          <a:solidFill>
                            <a:schemeClr val="tx1"/>
                          </a:solidFill>
                        </a:rPr>
                        <a:t>(…) : </a:t>
                      </a:r>
                      <a:r>
                        <a:rPr lang="en-US" altLang="zh-CN" sz="1200" baseline="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US" altLang="zh-CN" sz="12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1200" baseline="0" dirty="0" smtClean="0">
                          <a:solidFill>
                            <a:schemeClr val="tx1"/>
                          </a:solidFill>
                        </a:rPr>
                        <a:t>+  </a:t>
                      </a:r>
                      <a:r>
                        <a:rPr lang="en-US" altLang="zh-CN" sz="1200" baseline="0" dirty="0" err="1" smtClean="0">
                          <a:solidFill>
                            <a:schemeClr val="tx1"/>
                          </a:solidFill>
                        </a:rPr>
                        <a:t>MXInferSetInput</a:t>
                      </a:r>
                      <a:r>
                        <a:rPr lang="en-US" altLang="zh-CN" sz="1200" baseline="0" dirty="0" smtClean="0">
                          <a:solidFill>
                            <a:schemeClr val="tx1"/>
                          </a:solidFill>
                        </a:rPr>
                        <a:t>(…) : </a:t>
                      </a:r>
                      <a:r>
                        <a:rPr lang="en-US" altLang="zh-CN" sz="1200" baseline="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US" altLang="zh-CN" sz="12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1200" baseline="0" dirty="0" smtClean="0">
                          <a:solidFill>
                            <a:schemeClr val="tx1"/>
                          </a:solidFill>
                        </a:rPr>
                        <a:t>+  </a:t>
                      </a:r>
                      <a:r>
                        <a:rPr lang="en-US" altLang="zh-CN" sz="1200" baseline="0" dirty="0" err="1" smtClean="0">
                          <a:solidFill>
                            <a:schemeClr val="tx1"/>
                          </a:solidFill>
                        </a:rPr>
                        <a:t>MXInferGetInputPtr</a:t>
                      </a:r>
                      <a:r>
                        <a:rPr lang="en-US" altLang="zh-CN" sz="1200" baseline="0" dirty="0" smtClean="0">
                          <a:solidFill>
                            <a:schemeClr val="tx1"/>
                          </a:solidFill>
                        </a:rPr>
                        <a:t>(…) : </a:t>
                      </a:r>
                      <a:r>
                        <a:rPr lang="en-US" altLang="zh-CN" sz="1200" baseline="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US" altLang="zh-CN" sz="12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1200" baseline="0" dirty="0" smtClean="0">
                          <a:solidFill>
                            <a:schemeClr val="tx1"/>
                          </a:solidFill>
                        </a:rPr>
                        <a:t>+  </a:t>
                      </a:r>
                      <a:r>
                        <a:rPr lang="en-US" altLang="zh-CN" sz="1200" baseline="0" dirty="0" err="1" smtClean="0">
                          <a:solidFill>
                            <a:schemeClr val="tx1"/>
                          </a:solidFill>
                        </a:rPr>
                        <a:t>MXInferFroward</a:t>
                      </a:r>
                      <a:r>
                        <a:rPr lang="en-US" altLang="zh-CN" sz="1200" baseline="0" dirty="0" smtClean="0">
                          <a:solidFill>
                            <a:schemeClr val="tx1"/>
                          </a:solidFill>
                        </a:rPr>
                        <a:t>(…) : </a:t>
                      </a:r>
                      <a:r>
                        <a:rPr lang="en-US" altLang="zh-CN" sz="1200" baseline="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US" altLang="zh-CN" sz="12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aseline="0" dirty="0" smtClean="0">
                          <a:solidFill>
                            <a:schemeClr val="tx1"/>
                          </a:solidFill>
                        </a:rPr>
                        <a:t>+  </a:t>
                      </a:r>
                      <a:r>
                        <a:rPr lang="en-US" altLang="zh-CN" sz="1200" baseline="0" dirty="0" err="1" smtClean="0">
                          <a:solidFill>
                            <a:schemeClr val="tx1"/>
                          </a:solidFill>
                        </a:rPr>
                        <a:t>MXInferGetOutputNum</a:t>
                      </a:r>
                      <a:r>
                        <a:rPr lang="en-US" altLang="zh-CN" sz="1200" baseline="0" dirty="0" smtClean="0">
                          <a:solidFill>
                            <a:schemeClr val="tx1"/>
                          </a:solidFill>
                        </a:rPr>
                        <a:t>(…) : </a:t>
                      </a:r>
                      <a:r>
                        <a:rPr lang="en-US" altLang="zh-CN" sz="1200" baseline="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zh-CN" altLang="en-US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aseline="0" dirty="0" smtClean="0">
                          <a:solidFill>
                            <a:schemeClr val="tx1"/>
                          </a:solidFill>
                        </a:rPr>
                        <a:t>+  </a:t>
                      </a:r>
                      <a:r>
                        <a:rPr lang="en-US" altLang="zh-CN" sz="1200" baseline="0" dirty="0" err="1" smtClean="0">
                          <a:solidFill>
                            <a:schemeClr val="tx1"/>
                          </a:solidFill>
                        </a:rPr>
                        <a:t>MXInferGetOutputName</a:t>
                      </a:r>
                      <a:r>
                        <a:rPr lang="en-US" altLang="zh-CN" sz="1200" baseline="0" dirty="0" smtClean="0">
                          <a:solidFill>
                            <a:schemeClr val="tx1"/>
                          </a:solidFill>
                        </a:rPr>
                        <a:t>(…) : </a:t>
                      </a:r>
                      <a:r>
                        <a:rPr lang="en-US" altLang="zh-CN" sz="1200" baseline="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US" altLang="zh-CN" sz="12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1200" baseline="0" dirty="0" smtClean="0">
                          <a:solidFill>
                            <a:schemeClr val="tx1"/>
                          </a:solidFill>
                        </a:rPr>
                        <a:t>+  </a:t>
                      </a:r>
                      <a:r>
                        <a:rPr lang="en-US" altLang="zh-CN" sz="1200" baseline="0" dirty="0" err="1" smtClean="0">
                          <a:solidFill>
                            <a:schemeClr val="tx1"/>
                          </a:solidFill>
                        </a:rPr>
                        <a:t>MXInferGetOutputShape</a:t>
                      </a:r>
                      <a:r>
                        <a:rPr lang="en-US" altLang="zh-CN" sz="1200" baseline="0" dirty="0" smtClean="0">
                          <a:solidFill>
                            <a:schemeClr val="tx1"/>
                          </a:solidFill>
                        </a:rPr>
                        <a:t>(…) : </a:t>
                      </a:r>
                      <a:r>
                        <a:rPr lang="en-US" altLang="zh-CN" sz="1200" baseline="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US" altLang="zh-CN" sz="12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1200" baseline="0" dirty="0" smtClean="0">
                          <a:solidFill>
                            <a:schemeClr val="tx1"/>
                          </a:solidFill>
                        </a:rPr>
                        <a:t>+  </a:t>
                      </a:r>
                      <a:r>
                        <a:rPr lang="en-US" altLang="zh-CN" sz="1200" baseline="0" dirty="0" err="1" smtClean="0">
                          <a:solidFill>
                            <a:schemeClr val="tx1"/>
                          </a:solidFill>
                        </a:rPr>
                        <a:t>MXInferGetOutput</a:t>
                      </a:r>
                      <a:r>
                        <a:rPr lang="en-US" altLang="zh-CN" sz="1200" baseline="0" dirty="0" smtClean="0">
                          <a:solidFill>
                            <a:schemeClr val="tx1"/>
                          </a:solidFill>
                        </a:rPr>
                        <a:t>(…) : </a:t>
                      </a:r>
                      <a:r>
                        <a:rPr lang="en-US" altLang="zh-CN" sz="1200" baseline="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US" altLang="zh-CN" sz="12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aseline="0" dirty="0" smtClean="0">
                          <a:solidFill>
                            <a:schemeClr val="tx1"/>
                          </a:solidFill>
                        </a:rPr>
                        <a:t>+  </a:t>
                      </a:r>
                      <a:r>
                        <a:rPr lang="en-US" altLang="zh-CN" sz="1200" baseline="0" dirty="0" err="1" smtClean="0">
                          <a:solidFill>
                            <a:schemeClr val="tx1"/>
                          </a:solidFill>
                        </a:rPr>
                        <a:t>MXInferGetOutputPtr</a:t>
                      </a:r>
                      <a:r>
                        <a:rPr lang="en-US" altLang="zh-CN" sz="1200" baseline="0" dirty="0" smtClean="0">
                          <a:solidFill>
                            <a:schemeClr val="tx1"/>
                          </a:solidFill>
                        </a:rPr>
                        <a:t>(…) : </a:t>
                      </a:r>
                      <a:r>
                        <a:rPr lang="en-US" altLang="zh-CN" sz="1200" baseline="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US" altLang="zh-CN" sz="12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aseline="0" dirty="0" smtClean="0">
                          <a:solidFill>
                            <a:schemeClr val="tx1"/>
                          </a:solidFill>
                        </a:rPr>
                        <a:t>+  </a:t>
                      </a:r>
                      <a:r>
                        <a:rPr lang="en-US" altLang="zh-CN" sz="1200" baseline="0" dirty="0" err="1" smtClean="0">
                          <a:solidFill>
                            <a:schemeClr val="tx1"/>
                          </a:solidFill>
                        </a:rPr>
                        <a:t>MXInferFree</a:t>
                      </a:r>
                      <a:r>
                        <a:rPr lang="en-US" altLang="zh-CN" sz="1200" baseline="0" dirty="0" smtClean="0">
                          <a:solidFill>
                            <a:schemeClr val="tx1"/>
                          </a:solidFill>
                        </a:rPr>
                        <a:t>(…) : </a:t>
                      </a:r>
                      <a:r>
                        <a:rPr lang="en-US" altLang="zh-CN" sz="1200" baseline="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zh-CN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3080057"/>
              </p:ext>
            </p:extLst>
          </p:nvPr>
        </p:nvGraphicFramePr>
        <p:xfrm>
          <a:off x="4608006" y="2936059"/>
          <a:ext cx="1512166" cy="19511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166"/>
              </a:tblGrid>
              <a:tr h="48807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>
                          <a:solidFill>
                            <a:schemeClr val="tx1"/>
                          </a:solidFill>
                        </a:rPr>
                        <a:t>src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08958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200" baseline="0" dirty="0" smtClean="0">
                          <a:solidFill>
                            <a:schemeClr val="tx1"/>
                          </a:solidFill>
                        </a:rPr>
                        <a:t>Executor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200" baseline="0" dirty="0" smtClean="0">
                          <a:solidFill>
                            <a:schemeClr val="tx1"/>
                          </a:solidFill>
                        </a:rPr>
                        <a:t>Operator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200" b="0" baseline="0" dirty="0" smtClean="0">
                          <a:solidFill>
                            <a:schemeClr val="tx1"/>
                          </a:solidFill>
                        </a:rPr>
                        <a:t>Storage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200" b="0" baseline="0" dirty="0" err="1" smtClean="0">
                          <a:solidFill>
                            <a:schemeClr val="tx1"/>
                          </a:solidFill>
                        </a:rPr>
                        <a:t>Tblob</a:t>
                      </a:r>
                      <a:r>
                        <a:rPr lang="en-US" altLang="zh-CN" sz="1200" b="0" baseline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zh-CN" sz="1200" b="0" baseline="0" dirty="0" err="1" smtClean="0">
                          <a:solidFill>
                            <a:schemeClr val="tx1"/>
                          </a:solidFill>
                        </a:rPr>
                        <a:t>NDArray</a:t>
                      </a:r>
                      <a:r>
                        <a:rPr lang="en-US" altLang="zh-CN" sz="1200" b="0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200" b="0" baseline="0" dirty="0" smtClean="0">
                          <a:solidFill>
                            <a:schemeClr val="tx1"/>
                          </a:solidFill>
                        </a:rPr>
                        <a:t>……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0562974"/>
              </p:ext>
            </p:extLst>
          </p:nvPr>
        </p:nvGraphicFramePr>
        <p:xfrm>
          <a:off x="6876258" y="3073218"/>
          <a:ext cx="1512166" cy="16767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166"/>
              </a:tblGrid>
              <a:tr h="48807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>
                          <a:solidFill>
                            <a:schemeClr val="tx1"/>
                          </a:solidFill>
                        </a:rPr>
                        <a:t>nnvm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08958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200" baseline="0" dirty="0" err="1" smtClean="0">
                          <a:solidFill>
                            <a:schemeClr val="tx1"/>
                          </a:solidFill>
                        </a:rPr>
                        <a:t>Dmlc</a:t>
                      </a:r>
                      <a:endParaRPr lang="en-US" altLang="zh-CN" sz="12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200" baseline="0" dirty="0" smtClean="0">
                          <a:solidFill>
                            <a:schemeClr val="tx1"/>
                          </a:solidFill>
                        </a:rPr>
                        <a:t>Pass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200" baseline="0" dirty="0" err="1" smtClean="0">
                          <a:solidFill>
                            <a:schemeClr val="tx1"/>
                          </a:solidFill>
                        </a:rPr>
                        <a:t>TShape</a:t>
                      </a:r>
                      <a:endParaRPr lang="en-US" altLang="zh-CN" sz="12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200" b="0" baseline="0" dirty="0" smtClean="0">
                          <a:solidFill>
                            <a:schemeClr val="tx1"/>
                          </a:solidFill>
                        </a:rPr>
                        <a:t>……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16" name="直接箭头连接符 15"/>
          <p:cNvCxnSpPr>
            <a:stCxn id="5" idx="3"/>
            <a:endCxn id="11" idx="1"/>
          </p:cNvCxnSpPr>
          <p:nvPr/>
        </p:nvCxnSpPr>
        <p:spPr>
          <a:xfrm>
            <a:off x="3851920" y="3894693"/>
            <a:ext cx="756086" cy="169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endCxn id="15" idx="1"/>
          </p:cNvCxnSpPr>
          <p:nvPr/>
        </p:nvCxnSpPr>
        <p:spPr>
          <a:xfrm>
            <a:off x="6120172" y="3894691"/>
            <a:ext cx="756086" cy="169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3265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"/>
                            </p:stCondLst>
                            <p:childTnLst>
                              <p:par>
                                <p:cTn id="23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2818656" cy="720080"/>
          </a:xfrm>
        </p:spPr>
        <p:txBody>
          <a:bodyPr/>
          <a:lstStyle/>
          <a:p>
            <a:r>
              <a:rPr lang="en-US" altLang="zh-CN" dirty="0" smtClean="0"/>
              <a:t>Inference</a:t>
            </a:r>
            <a:r>
              <a:rPr lang="en-US" altLang="zh-CN" dirty="0"/>
              <a:t> </a:t>
            </a:r>
            <a:r>
              <a:rPr lang="en-US" altLang="zh-CN" dirty="0" smtClean="0"/>
              <a:t>API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/>
          <a:lstStyle/>
          <a:p>
            <a:r>
              <a:rPr lang="en-US" altLang="zh-CN" sz="2400" dirty="0" smtClean="0"/>
              <a:t>Create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pPr lvl="1">
              <a:lnSpc>
                <a:spcPct val="150000"/>
              </a:lnSpc>
            </a:pPr>
            <a:r>
              <a:rPr lang="en-US" altLang="zh-CN" sz="2000" dirty="0" smtClean="0"/>
              <a:t>1</a:t>
            </a:r>
            <a:r>
              <a:rPr lang="zh-CN" altLang="en-US" sz="2000" dirty="0" smtClean="0"/>
              <a:t>、</a:t>
            </a:r>
            <a:r>
              <a:rPr lang="en-US" altLang="zh-CN" sz="2000" dirty="0" err="1" smtClean="0"/>
              <a:t>MXInferCreateSimple</a:t>
            </a:r>
            <a:endParaRPr lang="en-US" altLang="zh-CN" sz="2000" dirty="0" smtClean="0"/>
          </a:p>
          <a:p>
            <a:pPr lvl="1">
              <a:lnSpc>
                <a:spcPct val="150000"/>
              </a:lnSpc>
            </a:pPr>
            <a:r>
              <a:rPr lang="en-US" altLang="zh-CN" sz="2000" dirty="0" smtClean="0"/>
              <a:t>2</a:t>
            </a:r>
            <a:r>
              <a:rPr lang="zh-CN" altLang="en-US" sz="2000" dirty="0" smtClean="0"/>
              <a:t>、</a:t>
            </a:r>
            <a:r>
              <a:rPr lang="en-US" altLang="zh-CN" sz="2000" dirty="0" err="1" smtClean="0"/>
              <a:t>MXInferCreate</a:t>
            </a:r>
            <a:endParaRPr lang="en-US" altLang="zh-CN" sz="2000" dirty="0" smtClean="0"/>
          </a:p>
          <a:p>
            <a:pPr lvl="1">
              <a:lnSpc>
                <a:spcPct val="150000"/>
              </a:lnSpc>
            </a:pPr>
            <a:r>
              <a:rPr lang="en-US" altLang="zh-CN" sz="2000" dirty="0" smtClean="0"/>
              <a:t>3</a:t>
            </a:r>
            <a:r>
              <a:rPr lang="zh-CN" altLang="en-US" sz="2000" dirty="0" smtClean="0"/>
              <a:t>、</a:t>
            </a:r>
            <a:r>
              <a:rPr lang="en-US" altLang="zh-CN" sz="2000" dirty="0" err="1"/>
              <a:t>MXInferCreatePartialOut</a:t>
            </a:r>
            <a:endParaRPr lang="en-US" altLang="zh-CN" sz="2000" dirty="0" smtClean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1D725FC-FA3A-4A43-B1CA-3321E0F46AC4}" type="slidenum">
              <a:rPr lang="zh-CN" altLang="en-US" smtClean="0"/>
              <a:t>13</a:t>
            </a:fld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9913" y="2204864"/>
            <a:ext cx="4664174" cy="361557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7744" y="2708920"/>
            <a:ext cx="4619625" cy="15716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95500" y="3332807"/>
            <a:ext cx="4953000" cy="1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724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750"/>
                            </p:stCondLst>
                            <p:childTnLst>
                              <p:par>
                                <p:cTn id="2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750"/>
                            </p:stCondLst>
                            <p:childTnLst>
                              <p:par>
                                <p:cTn id="4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2818656" cy="720080"/>
          </a:xfrm>
        </p:spPr>
        <p:txBody>
          <a:bodyPr/>
          <a:lstStyle/>
          <a:p>
            <a:r>
              <a:rPr lang="en-US" altLang="zh-CN" dirty="0" smtClean="0"/>
              <a:t>Inference</a:t>
            </a:r>
            <a:r>
              <a:rPr lang="en-US" altLang="zh-CN" dirty="0"/>
              <a:t> </a:t>
            </a:r>
            <a:r>
              <a:rPr lang="en-US" altLang="zh-CN" dirty="0" smtClean="0"/>
              <a:t>API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/>
          <a:lstStyle/>
          <a:p>
            <a:r>
              <a:rPr lang="en-US" altLang="zh-CN" sz="2400" dirty="0" err="1"/>
              <a:t>p</a:t>
            </a:r>
            <a:r>
              <a:rPr lang="en-US" altLang="zh-CN" sz="2400" dirty="0" err="1" smtClean="0"/>
              <a:t>repare+forward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pPr lvl="1">
              <a:lnSpc>
                <a:spcPct val="150000"/>
              </a:lnSpc>
            </a:pPr>
            <a:r>
              <a:rPr lang="en-US" altLang="zh-CN" sz="2000" dirty="0"/>
              <a:t>1</a:t>
            </a:r>
            <a:r>
              <a:rPr lang="zh-CN" altLang="en-US" sz="2000" dirty="0"/>
              <a:t>、</a:t>
            </a:r>
            <a:r>
              <a:rPr lang="en-US" altLang="zh-CN" sz="2000" dirty="0" err="1" smtClean="0"/>
              <a:t>MXInferReshape</a:t>
            </a:r>
            <a:endParaRPr lang="en-US" altLang="zh-CN" sz="2000" dirty="0" smtClean="0"/>
          </a:p>
          <a:p>
            <a:pPr lvl="1">
              <a:lnSpc>
                <a:spcPct val="150000"/>
              </a:lnSpc>
            </a:pPr>
            <a:r>
              <a:rPr lang="en-US" altLang="zh-CN" sz="2000" dirty="0" smtClean="0"/>
              <a:t>2</a:t>
            </a:r>
            <a:r>
              <a:rPr lang="zh-CN" altLang="en-US" sz="2000" dirty="0" smtClean="0"/>
              <a:t>、</a:t>
            </a:r>
            <a:r>
              <a:rPr lang="en-US" altLang="zh-CN" sz="2000" dirty="0" err="1" smtClean="0"/>
              <a:t>MXInferSetInput</a:t>
            </a:r>
            <a:endParaRPr lang="en-US" altLang="zh-CN" sz="2000" dirty="0" smtClean="0"/>
          </a:p>
          <a:p>
            <a:pPr lvl="1">
              <a:lnSpc>
                <a:spcPct val="150000"/>
              </a:lnSpc>
            </a:pPr>
            <a:r>
              <a:rPr lang="en-US" altLang="zh-CN" sz="2000" dirty="0" smtClean="0"/>
              <a:t>3</a:t>
            </a:r>
            <a:r>
              <a:rPr lang="zh-CN" altLang="en-US" sz="2000" dirty="0" smtClean="0"/>
              <a:t>、</a:t>
            </a:r>
            <a:r>
              <a:rPr lang="en-US" altLang="zh-CN" sz="2000" dirty="0" err="1" smtClean="0"/>
              <a:t>MXInferGetInputPtr</a:t>
            </a:r>
            <a:endParaRPr lang="en-US" altLang="zh-CN" sz="2000" dirty="0"/>
          </a:p>
          <a:p>
            <a:pPr lvl="1">
              <a:lnSpc>
                <a:spcPct val="150000"/>
              </a:lnSpc>
            </a:pPr>
            <a:r>
              <a:rPr lang="en-US" altLang="zh-CN" sz="2000" dirty="0"/>
              <a:t>4</a:t>
            </a:r>
            <a:r>
              <a:rPr lang="zh-CN" altLang="en-US" sz="2000" dirty="0" smtClean="0"/>
              <a:t>、</a:t>
            </a:r>
            <a:r>
              <a:rPr lang="en-US" altLang="zh-CN" sz="2000" dirty="0" err="1" smtClean="0"/>
              <a:t>MXInferFroward</a:t>
            </a:r>
            <a:endParaRPr lang="en-US" altLang="zh-CN" sz="200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1D725FC-FA3A-4A43-B1CA-3321E0F46AC4}" type="slidenum">
              <a:rPr lang="zh-CN" altLang="en-US" smtClean="0"/>
              <a:t>14</a:t>
            </a:fld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8825" y="2348880"/>
            <a:ext cx="5086350" cy="21050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3037" y="2780928"/>
            <a:ext cx="6257925" cy="294322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4586" y="3322092"/>
            <a:ext cx="4314825" cy="12954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24135" y="3959485"/>
            <a:ext cx="3895725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666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750"/>
                            </p:stCondLst>
                            <p:childTnLst>
                              <p:par>
                                <p:cTn id="2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750"/>
                            </p:stCondLst>
                            <p:childTnLst>
                              <p:par>
                                <p:cTn id="4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750"/>
                            </p:stCondLst>
                            <p:childTnLst>
                              <p:par>
                                <p:cTn id="5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2818656" cy="720080"/>
          </a:xfrm>
        </p:spPr>
        <p:txBody>
          <a:bodyPr/>
          <a:lstStyle/>
          <a:p>
            <a:r>
              <a:rPr lang="en-US" altLang="zh-CN" dirty="0" smtClean="0"/>
              <a:t>Inference</a:t>
            </a:r>
            <a:r>
              <a:rPr lang="en-US" altLang="zh-CN" dirty="0"/>
              <a:t> </a:t>
            </a:r>
            <a:r>
              <a:rPr lang="en-US" altLang="zh-CN" dirty="0" smtClean="0"/>
              <a:t>API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/>
          <a:lstStyle/>
          <a:p>
            <a:r>
              <a:rPr lang="en-US" altLang="zh-CN" sz="2400" dirty="0" smtClean="0"/>
              <a:t>Get output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pPr lvl="1">
              <a:lnSpc>
                <a:spcPct val="150000"/>
              </a:lnSpc>
            </a:pPr>
            <a:r>
              <a:rPr lang="en-US" altLang="zh-CN" sz="2000" dirty="0"/>
              <a:t>1</a:t>
            </a:r>
            <a:r>
              <a:rPr lang="zh-CN" altLang="en-US" sz="2000" dirty="0" smtClean="0"/>
              <a:t>、</a:t>
            </a:r>
            <a:r>
              <a:rPr lang="en-US" altLang="zh-CN" sz="2000" dirty="0" err="1" smtClean="0"/>
              <a:t>MXInferGetOutputNum</a:t>
            </a:r>
            <a:endParaRPr lang="en-US" altLang="zh-CN" sz="2000" dirty="0"/>
          </a:p>
          <a:p>
            <a:pPr lvl="1">
              <a:lnSpc>
                <a:spcPct val="150000"/>
              </a:lnSpc>
            </a:pPr>
            <a:r>
              <a:rPr lang="en-US" altLang="zh-CN" sz="2000" dirty="0" smtClean="0"/>
              <a:t>2</a:t>
            </a:r>
            <a:r>
              <a:rPr lang="zh-CN" altLang="en-US" sz="2000" dirty="0" smtClean="0"/>
              <a:t>、</a:t>
            </a:r>
            <a:r>
              <a:rPr lang="en-US" altLang="zh-CN" sz="2000" dirty="0" err="1" smtClean="0"/>
              <a:t>MXInferGetOutputName</a:t>
            </a:r>
            <a:endParaRPr lang="en-US" altLang="zh-CN" sz="2000" dirty="0"/>
          </a:p>
          <a:p>
            <a:pPr lvl="1">
              <a:lnSpc>
                <a:spcPct val="150000"/>
              </a:lnSpc>
            </a:pPr>
            <a:r>
              <a:rPr lang="en-US" altLang="zh-CN" sz="2000" dirty="0" smtClean="0"/>
              <a:t>3</a:t>
            </a:r>
            <a:r>
              <a:rPr lang="zh-CN" altLang="en-US" sz="2000" dirty="0" smtClean="0"/>
              <a:t>、</a:t>
            </a:r>
            <a:r>
              <a:rPr lang="en-US" altLang="zh-CN" sz="2000" dirty="0" err="1" smtClean="0"/>
              <a:t>MXInferGetOutputShape</a:t>
            </a:r>
            <a:endParaRPr lang="en-US" altLang="zh-CN" sz="2000" dirty="0"/>
          </a:p>
          <a:p>
            <a:pPr lvl="1">
              <a:lnSpc>
                <a:spcPct val="150000"/>
              </a:lnSpc>
            </a:pPr>
            <a:r>
              <a:rPr lang="en-US" altLang="zh-CN" sz="2000" dirty="0" smtClean="0"/>
              <a:t>4</a:t>
            </a:r>
            <a:r>
              <a:rPr lang="zh-CN" altLang="en-US" sz="2000" dirty="0" smtClean="0"/>
              <a:t>、</a:t>
            </a:r>
            <a:r>
              <a:rPr lang="en-US" altLang="zh-CN" sz="2000" dirty="0" err="1" smtClean="0"/>
              <a:t>MXInferGetOutput</a:t>
            </a:r>
            <a:endParaRPr lang="en-US" altLang="zh-CN" sz="2000" dirty="0"/>
          </a:p>
          <a:p>
            <a:pPr lvl="1">
              <a:lnSpc>
                <a:spcPct val="150000"/>
              </a:lnSpc>
            </a:pPr>
            <a:r>
              <a:rPr lang="en-US" altLang="zh-CN" sz="2000" dirty="0" smtClean="0"/>
              <a:t>5</a:t>
            </a:r>
            <a:r>
              <a:rPr lang="zh-CN" altLang="en-US" sz="2000" dirty="0" smtClean="0"/>
              <a:t>、</a:t>
            </a:r>
            <a:r>
              <a:rPr lang="en-US" altLang="zh-CN" sz="2000" dirty="0" err="1" smtClean="0"/>
              <a:t>MXInferGetOutputPtr</a:t>
            </a:r>
            <a:endParaRPr lang="en-US" altLang="zh-CN" sz="2000" dirty="0"/>
          </a:p>
          <a:p>
            <a:pPr lvl="1">
              <a:lnSpc>
                <a:spcPct val="150000"/>
              </a:lnSpc>
            </a:pPr>
            <a:r>
              <a:rPr lang="en-US" altLang="zh-CN" sz="2000" dirty="0"/>
              <a:t>6</a:t>
            </a:r>
            <a:r>
              <a:rPr lang="zh-CN" altLang="en-US" sz="2000" dirty="0" smtClean="0"/>
              <a:t>、</a:t>
            </a:r>
            <a:r>
              <a:rPr lang="en-US" altLang="zh-CN" sz="2000" dirty="0" err="1" smtClean="0"/>
              <a:t>MXInferFree</a:t>
            </a:r>
            <a:endParaRPr lang="zh-CN" altLang="en-US" sz="200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1D725FC-FA3A-4A43-B1CA-3321E0F46AC4}" type="slidenum">
              <a:rPr lang="zh-CN" altLang="en-US" smtClean="0"/>
              <a:t>15</a:t>
            </a:fld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2327957"/>
            <a:ext cx="3962400" cy="13335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6985" y="2889932"/>
            <a:ext cx="4171950" cy="15430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0650" y="3266169"/>
            <a:ext cx="6362700" cy="19145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07704" y="3781002"/>
            <a:ext cx="5102101" cy="279938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82229" y="4359731"/>
            <a:ext cx="5353050" cy="134302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11785" y="4996417"/>
            <a:ext cx="3562350" cy="9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783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50"/>
                            </p:stCondLst>
                            <p:childTnLst>
                              <p:par>
                                <p:cTn id="2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750"/>
                            </p:stCondLst>
                            <p:childTnLst>
                              <p:par>
                                <p:cTn id="4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750"/>
                            </p:stCondLst>
                            <p:childTnLst>
                              <p:par>
                                <p:cTn id="5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750"/>
                            </p:stCondLst>
                            <p:childTnLst>
                              <p:par>
                                <p:cTn id="7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750"/>
                            </p:stCondLst>
                            <p:childTnLst>
                              <p:par>
                                <p:cTn id="8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2818656" cy="720080"/>
          </a:xfrm>
        </p:spPr>
        <p:txBody>
          <a:bodyPr/>
          <a:lstStyle/>
          <a:p>
            <a:r>
              <a:rPr lang="en-US" altLang="zh-CN" dirty="0" smtClean="0"/>
              <a:t>Inference</a:t>
            </a:r>
            <a:r>
              <a:rPr lang="en-US" altLang="zh-CN" dirty="0"/>
              <a:t> </a:t>
            </a:r>
            <a:r>
              <a:rPr lang="en-US" altLang="zh-CN" dirty="0" smtClean="0"/>
              <a:t>API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/>
          <a:lstStyle/>
          <a:p>
            <a:r>
              <a:rPr lang="en-US" altLang="zh-CN" sz="2400" dirty="0" smtClean="0"/>
              <a:t>Inference</a:t>
            </a:r>
            <a:r>
              <a:rPr lang="en-US" altLang="zh-CN" sz="2400" dirty="0"/>
              <a:t> </a:t>
            </a:r>
            <a:r>
              <a:rPr lang="en-US" altLang="zh-CN" sz="2400" dirty="0" smtClean="0"/>
              <a:t>API</a:t>
            </a:r>
            <a:r>
              <a:rPr lang="zh-CN" altLang="en-US" sz="2400" dirty="0" smtClean="0"/>
              <a:t>调用实例</a:t>
            </a:r>
            <a:endParaRPr lang="en-US" altLang="zh-CN" sz="2400" dirty="0"/>
          </a:p>
          <a:p>
            <a:r>
              <a:rPr lang="zh-CN" altLang="en-US" sz="2000" dirty="0" smtClean="0"/>
              <a:t>以</a:t>
            </a:r>
            <a:r>
              <a:rPr lang="en-US" altLang="zh-CN" sz="2000" dirty="0" smtClean="0"/>
              <a:t>3D_CNN</a:t>
            </a:r>
            <a:r>
              <a:rPr lang="zh-CN" altLang="en-US" sz="2000" dirty="0" smtClean="0"/>
              <a:t>网络为例：</a:t>
            </a:r>
            <a:endParaRPr lang="en-US" altLang="zh-CN" sz="2000" dirty="0" smtClean="0"/>
          </a:p>
          <a:p>
            <a:r>
              <a:rPr lang="en-US" altLang="zh-CN" sz="1400" dirty="0" smtClean="0"/>
              <a:t>1</a:t>
            </a:r>
            <a:r>
              <a:rPr lang="zh-CN" altLang="en-US" sz="1400" dirty="0" smtClean="0"/>
              <a:t>、使用者在</a:t>
            </a:r>
            <a:r>
              <a:rPr lang="en-US" altLang="zh-CN" sz="1400" dirty="0" err="1" smtClean="0"/>
              <a:t>InferAPI</a:t>
            </a:r>
            <a:r>
              <a:rPr lang="zh-CN" altLang="en-US" sz="1400" dirty="0" smtClean="0"/>
              <a:t>外部封装了一层自己的接口：</a:t>
            </a:r>
            <a:endParaRPr lang="en-US" altLang="zh-CN" sz="1400" dirty="0" smtClean="0"/>
          </a:p>
          <a:p>
            <a:r>
              <a:rPr lang="en-US" altLang="zh-CN" sz="1400" dirty="0"/>
              <a:t> </a:t>
            </a:r>
            <a:r>
              <a:rPr lang="en-US" altLang="zh-CN" sz="1400" dirty="0" smtClean="0"/>
              <a:t>     a. </a:t>
            </a:r>
            <a:r>
              <a:rPr lang="en-US" altLang="zh-CN" sz="1400" dirty="0" err="1" smtClean="0"/>
              <a:t>cnn_create</a:t>
            </a:r>
            <a:r>
              <a:rPr lang="en-US" altLang="zh-CN" sz="1400" dirty="0" smtClean="0"/>
              <a:t>(</a:t>
            </a:r>
            <a:r>
              <a:rPr lang="en-US" altLang="zh-CN" sz="1400" dirty="0" err="1" smtClean="0"/>
              <a:t>MXInferCreateSimple</a:t>
            </a:r>
            <a:r>
              <a:rPr lang="en-US" altLang="zh-CN" sz="1400" dirty="0" smtClean="0"/>
              <a:t>)</a:t>
            </a:r>
            <a:endParaRPr lang="en-US" altLang="zh-CN" sz="1400" dirty="0"/>
          </a:p>
          <a:p>
            <a:r>
              <a:rPr lang="en-US" altLang="zh-CN" sz="1400" dirty="0" smtClean="0"/>
              <a:t>      b. </a:t>
            </a:r>
            <a:r>
              <a:rPr lang="en-US" altLang="zh-CN" sz="1400" dirty="0" err="1" smtClean="0"/>
              <a:t>cnn_setsize</a:t>
            </a:r>
            <a:r>
              <a:rPr lang="en-US" altLang="zh-CN" sz="1400" dirty="0" smtClean="0"/>
              <a:t>(</a:t>
            </a:r>
            <a:r>
              <a:rPr lang="en-US" altLang="zh-CN" sz="1400" dirty="0" err="1" smtClean="0"/>
              <a:t>MXInfer</a:t>
            </a:r>
            <a:r>
              <a:rPr lang="en-US" altLang="zh-CN" sz="1400" dirty="0" err="1"/>
              <a:t>R</a:t>
            </a:r>
            <a:r>
              <a:rPr lang="en-US" altLang="zh-CN" sz="1400" dirty="0" err="1" smtClean="0"/>
              <a:t>eshape</a:t>
            </a:r>
            <a:r>
              <a:rPr lang="en-US" altLang="zh-CN" sz="1400" dirty="0" smtClean="0"/>
              <a:t>)</a:t>
            </a:r>
            <a:endParaRPr lang="en-US" altLang="zh-CN" sz="1400" dirty="0"/>
          </a:p>
          <a:p>
            <a:r>
              <a:rPr lang="en-US" altLang="zh-CN" sz="1400" dirty="0" smtClean="0"/>
              <a:t>      c. </a:t>
            </a:r>
            <a:r>
              <a:rPr lang="en-US" altLang="zh-CN" sz="1400" dirty="0" err="1" smtClean="0"/>
              <a:t>cnn_adddata</a:t>
            </a:r>
            <a:r>
              <a:rPr lang="en-US" altLang="zh-CN" sz="1400" dirty="0" smtClean="0"/>
              <a:t>(</a:t>
            </a:r>
            <a:r>
              <a:rPr lang="en-US" altLang="zh-CN" sz="1400" dirty="0" err="1" smtClean="0"/>
              <a:t>MXInferSetInput</a:t>
            </a:r>
            <a:r>
              <a:rPr lang="en-US" altLang="zh-CN" sz="1400" dirty="0" smtClean="0"/>
              <a:t>)</a:t>
            </a:r>
            <a:endParaRPr lang="en-US" altLang="zh-CN" sz="1400" dirty="0"/>
          </a:p>
          <a:p>
            <a:r>
              <a:rPr lang="en-US" altLang="zh-CN" sz="1400" dirty="0" smtClean="0"/>
              <a:t>      d. </a:t>
            </a:r>
            <a:r>
              <a:rPr lang="en-US" altLang="zh-CN" sz="1400" dirty="0" err="1" smtClean="0"/>
              <a:t>cnn_getresult</a:t>
            </a:r>
            <a:r>
              <a:rPr lang="en-US" altLang="zh-CN" sz="1400" dirty="0" smtClean="0"/>
              <a:t>(</a:t>
            </a:r>
            <a:r>
              <a:rPr lang="en-US" altLang="zh-CN" sz="1400" dirty="0" err="1" smtClean="0"/>
              <a:t>MXInferForward+Shape+Output</a:t>
            </a:r>
            <a:r>
              <a:rPr lang="en-US" altLang="zh-CN" sz="1400" dirty="0" smtClean="0"/>
              <a:t>)</a:t>
            </a:r>
          </a:p>
          <a:p>
            <a:r>
              <a:rPr lang="en-US" altLang="zh-CN" sz="1400" dirty="0" smtClean="0"/>
              <a:t>2</a:t>
            </a:r>
            <a:r>
              <a:rPr lang="zh-CN" altLang="en-US" sz="1400" dirty="0" smtClean="0"/>
              <a:t>、</a:t>
            </a:r>
            <a:r>
              <a:rPr lang="en-US" altLang="zh-CN" sz="1400" dirty="0" err="1" smtClean="0"/>
              <a:t>cnn</a:t>
            </a:r>
            <a:r>
              <a:rPr lang="zh-CN" altLang="en-US" sz="1400" dirty="0" smtClean="0"/>
              <a:t>函数的调用顺序：</a:t>
            </a:r>
            <a:endParaRPr lang="en-US" altLang="zh-CN" sz="1400" dirty="0" smtClean="0"/>
          </a:p>
          <a:p>
            <a:r>
              <a:rPr lang="en-US" altLang="zh-CN" sz="1400" dirty="0"/>
              <a:t> </a:t>
            </a:r>
            <a:r>
              <a:rPr lang="en-US" altLang="zh-CN" sz="1400" dirty="0" smtClean="0"/>
              <a:t>     a. </a:t>
            </a:r>
            <a:r>
              <a:rPr lang="zh-CN" altLang="en-US" sz="1400" dirty="0" smtClean="0"/>
              <a:t>使用</a:t>
            </a:r>
            <a:r>
              <a:rPr lang="en-US" altLang="zh-CN" sz="1400" dirty="0" smtClean="0"/>
              <a:t>create</a:t>
            </a:r>
            <a:r>
              <a:rPr lang="zh-CN" altLang="en-US" sz="1400" dirty="0" smtClean="0"/>
              <a:t>创建共享（最大）图</a:t>
            </a:r>
            <a:r>
              <a:rPr lang="en-US" altLang="zh-CN" sz="1400" dirty="0" smtClean="0"/>
              <a:t> </a:t>
            </a:r>
          </a:p>
          <a:p>
            <a:r>
              <a:rPr lang="en-US" altLang="zh-CN" sz="1400" dirty="0"/>
              <a:t> </a:t>
            </a:r>
            <a:r>
              <a:rPr lang="en-US" altLang="zh-CN" sz="1400" dirty="0" smtClean="0"/>
              <a:t>     b. </a:t>
            </a:r>
            <a:r>
              <a:rPr lang="zh-CN" altLang="en-US" sz="1400" dirty="0" smtClean="0"/>
              <a:t>根据实际输入大小</a:t>
            </a:r>
            <a:r>
              <a:rPr lang="en-US" altLang="zh-CN" sz="1400" dirty="0" err="1" smtClean="0"/>
              <a:t>setsize</a:t>
            </a:r>
            <a:endParaRPr lang="en-US" altLang="zh-CN" sz="1400" dirty="0" smtClean="0"/>
          </a:p>
          <a:p>
            <a:r>
              <a:rPr lang="en-US" altLang="zh-CN" sz="1400" dirty="0"/>
              <a:t> </a:t>
            </a:r>
            <a:r>
              <a:rPr lang="en-US" altLang="zh-CN" sz="1400" dirty="0" smtClean="0"/>
              <a:t>     c.  </a:t>
            </a:r>
            <a:r>
              <a:rPr lang="en-US" altLang="zh-CN" sz="1400" dirty="0" err="1" smtClean="0"/>
              <a:t>Adddata</a:t>
            </a:r>
            <a:r>
              <a:rPr lang="zh-CN" altLang="en-US" sz="1400" dirty="0" smtClean="0"/>
              <a:t>到网络中</a:t>
            </a:r>
            <a:endParaRPr lang="en-US" altLang="zh-CN" sz="1400" dirty="0" smtClean="0"/>
          </a:p>
          <a:p>
            <a:r>
              <a:rPr lang="en-US" altLang="zh-CN" sz="1400" dirty="0"/>
              <a:t> </a:t>
            </a:r>
            <a:r>
              <a:rPr lang="en-US" altLang="zh-CN" sz="1400" dirty="0" smtClean="0"/>
              <a:t>     d. </a:t>
            </a:r>
            <a:r>
              <a:rPr lang="zh-CN" altLang="en-US" sz="1400" dirty="0" smtClean="0"/>
              <a:t>执行前向运算，并把得到的结果取出。</a:t>
            </a:r>
            <a:endParaRPr lang="en-US" altLang="zh-CN" sz="1400" dirty="0" smtClean="0"/>
          </a:p>
          <a:p>
            <a:r>
              <a:rPr lang="en-US" altLang="zh-CN" sz="1400" dirty="0"/>
              <a:t> </a:t>
            </a:r>
            <a:r>
              <a:rPr lang="en-US" altLang="zh-CN" sz="1400" dirty="0" smtClean="0"/>
              <a:t>     e. </a:t>
            </a:r>
            <a:r>
              <a:rPr lang="zh-CN" altLang="en-US" sz="1400" dirty="0" smtClean="0"/>
              <a:t>循环执行</a:t>
            </a:r>
            <a:r>
              <a:rPr lang="en-US" altLang="zh-CN" sz="1400" dirty="0" smtClean="0"/>
              <a:t>b</a:t>
            </a:r>
            <a:r>
              <a:rPr lang="zh-CN" altLang="en-US" sz="1400" dirty="0" smtClean="0"/>
              <a:t>、</a:t>
            </a:r>
            <a:r>
              <a:rPr lang="en-US" altLang="zh-CN" sz="1400" dirty="0" smtClean="0"/>
              <a:t>c</a:t>
            </a:r>
            <a:r>
              <a:rPr lang="zh-CN" altLang="en-US" sz="1400" dirty="0" smtClean="0"/>
              <a:t>、</a:t>
            </a:r>
            <a:r>
              <a:rPr lang="en-US" altLang="zh-CN" sz="1400" dirty="0" smtClean="0"/>
              <a:t>d</a:t>
            </a:r>
            <a:r>
              <a:rPr lang="zh-CN" altLang="en-US" sz="1400" dirty="0" smtClean="0"/>
              <a:t>把不同的输入送入网络运行，</a:t>
            </a:r>
            <a:endParaRPr lang="en-US" altLang="zh-CN" sz="1400" dirty="0" smtClean="0"/>
          </a:p>
          <a:p>
            <a:r>
              <a:rPr lang="en-US" altLang="zh-CN" sz="1400" dirty="0"/>
              <a:t> </a:t>
            </a:r>
            <a:r>
              <a:rPr lang="en-US" altLang="zh-CN" sz="1400" dirty="0" smtClean="0"/>
              <a:t>         </a:t>
            </a:r>
            <a:r>
              <a:rPr lang="zh-CN" altLang="en-US" sz="1400" dirty="0" smtClean="0"/>
              <a:t>并获取各自的结果保存。</a:t>
            </a:r>
            <a:endParaRPr lang="en-US" altLang="zh-CN" sz="1400" dirty="0" smtClean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1D725FC-FA3A-4A43-B1CA-3321E0F46AC4}" type="slidenum">
              <a:rPr lang="zh-CN" altLang="en-US" smtClean="0"/>
              <a:t>16</a:t>
            </a:fld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5933" y="2646078"/>
            <a:ext cx="3625295" cy="316639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8580" y="2919752"/>
            <a:ext cx="3600000" cy="261904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11913" y="3329276"/>
            <a:ext cx="4333333" cy="18000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98119" y="3329276"/>
            <a:ext cx="3760919" cy="276636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68518" y="3284984"/>
            <a:ext cx="3439986" cy="3129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248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2818656" cy="720080"/>
          </a:xfrm>
        </p:spPr>
        <p:txBody>
          <a:bodyPr/>
          <a:lstStyle/>
          <a:p>
            <a:r>
              <a:rPr lang="en-US" altLang="zh-CN" dirty="0" smtClean="0"/>
              <a:t>Attention</a:t>
            </a:r>
            <a:r>
              <a:rPr lang="en-US" altLang="zh-CN" dirty="0"/>
              <a:t> </a:t>
            </a:r>
            <a:r>
              <a:rPr lang="en-US" altLang="zh-CN" dirty="0" smtClean="0"/>
              <a:t>API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/>
          <a:lstStyle/>
          <a:p>
            <a:r>
              <a:rPr lang="en-US" altLang="zh-CN" sz="2400" dirty="0"/>
              <a:t>A</a:t>
            </a:r>
            <a:r>
              <a:rPr lang="en-US" altLang="zh-CN" sz="2400" dirty="0" smtClean="0"/>
              <a:t>ttention</a:t>
            </a:r>
            <a:r>
              <a:rPr lang="en-US" altLang="zh-CN" sz="2400" dirty="0"/>
              <a:t> </a:t>
            </a:r>
            <a:r>
              <a:rPr lang="en-US" altLang="zh-CN" sz="2400" dirty="0" smtClean="0"/>
              <a:t>API</a:t>
            </a:r>
            <a:r>
              <a:rPr lang="zh-CN" altLang="en-US" sz="2400" dirty="0" smtClean="0"/>
              <a:t>接口</a:t>
            </a:r>
            <a:endParaRPr lang="en-US" altLang="zh-CN" sz="2400" dirty="0" smtClean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1D725FC-FA3A-4A43-B1CA-3321E0F46AC4}" type="slidenum">
              <a:rPr lang="zh-CN" altLang="en-US" smtClean="0"/>
              <a:t>17</a:t>
            </a:fld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6598386"/>
              </p:ext>
            </p:extLst>
          </p:nvPr>
        </p:nvGraphicFramePr>
        <p:xfrm>
          <a:off x="6567896" y="1841397"/>
          <a:ext cx="2020185" cy="16916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0185"/>
              </a:tblGrid>
              <a:tr h="42243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>
                          <a:solidFill>
                            <a:schemeClr val="tx1"/>
                          </a:solidFill>
                        </a:rPr>
                        <a:t>c_infer_api.h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69206">
                <a:tc>
                  <a:txBody>
                    <a:bodyPr/>
                    <a:lstStyle/>
                    <a:p>
                      <a:r>
                        <a:rPr lang="en-US" altLang="zh-CN" sz="900" dirty="0" smtClean="0">
                          <a:solidFill>
                            <a:schemeClr val="tx1"/>
                          </a:solidFill>
                        </a:rPr>
                        <a:t>+  </a:t>
                      </a:r>
                      <a:r>
                        <a:rPr lang="en-US" altLang="zh-CN" sz="900" dirty="0" err="1" smtClean="0">
                          <a:solidFill>
                            <a:schemeClr val="tx1"/>
                          </a:solidFill>
                        </a:rPr>
                        <a:t>MXInferCreate</a:t>
                      </a:r>
                      <a:r>
                        <a:rPr lang="en-US" altLang="zh-CN" sz="900" dirty="0" smtClean="0">
                          <a:solidFill>
                            <a:schemeClr val="tx1"/>
                          </a:solidFill>
                        </a:rPr>
                        <a:t>(…) : </a:t>
                      </a:r>
                      <a:r>
                        <a:rPr lang="en-US" altLang="zh-CN" sz="90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US" altLang="zh-CN" sz="9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altLang="zh-CN" sz="90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zh-CN" sz="900" baseline="0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altLang="zh-CN" sz="900" baseline="0" dirty="0" err="1" smtClean="0">
                          <a:solidFill>
                            <a:schemeClr val="tx1"/>
                          </a:solidFill>
                        </a:rPr>
                        <a:t>MXInferCreatePartialOut</a:t>
                      </a:r>
                      <a:r>
                        <a:rPr lang="en-US" altLang="zh-CN" sz="900" baseline="0" dirty="0" smtClean="0">
                          <a:solidFill>
                            <a:schemeClr val="tx1"/>
                          </a:solidFill>
                        </a:rPr>
                        <a:t>(…) : </a:t>
                      </a:r>
                      <a:r>
                        <a:rPr lang="en-US" altLang="zh-CN" sz="900" baseline="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US" altLang="zh-CN" sz="9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altLang="zh-CN" sz="900" baseline="0" dirty="0" smtClean="0">
                          <a:solidFill>
                            <a:schemeClr val="tx1"/>
                          </a:solidFill>
                        </a:rPr>
                        <a:t>+  </a:t>
                      </a:r>
                      <a:r>
                        <a:rPr lang="en-US" altLang="zh-CN" sz="900" baseline="0" dirty="0" err="1" smtClean="0">
                          <a:solidFill>
                            <a:schemeClr val="tx1"/>
                          </a:solidFill>
                        </a:rPr>
                        <a:t>MXInferReshape</a:t>
                      </a:r>
                      <a:r>
                        <a:rPr lang="en-US" altLang="zh-CN" sz="900" baseline="0" dirty="0" smtClean="0">
                          <a:solidFill>
                            <a:schemeClr val="tx1"/>
                          </a:solidFill>
                        </a:rPr>
                        <a:t>(…) : </a:t>
                      </a:r>
                      <a:r>
                        <a:rPr lang="en-US" altLang="zh-CN" sz="900" baseline="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US" altLang="zh-CN" sz="9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altLang="zh-CN" sz="900" baseline="0" dirty="0" smtClean="0">
                          <a:solidFill>
                            <a:schemeClr val="tx1"/>
                          </a:solidFill>
                        </a:rPr>
                        <a:t>+  </a:t>
                      </a:r>
                      <a:r>
                        <a:rPr lang="en-US" altLang="zh-CN" sz="900" baseline="0" dirty="0" err="1" smtClean="0">
                          <a:solidFill>
                            <a:schemeClr val="tx1"/>
                          </a:solidFill>
                        </a:rPr>
                        <a:t>MXInferSetInput</a:t>
                      </a:r>
                      <a:r>
                        <a:rPr lang="en-US" altLang="zh-CN" sz="900" baseline="0" dirty="0" smtClean="0">
                          <a:solidFill>
                            <a:schemeClr val="tx1"/>
                          </a:solidFill>
                        </a:rPr>
                        <a:t>(…) : </a:t>
                      </a:r>
                      <a:r>
                        <a:rPr lang="en-US" altLang="zh-CN" sz="900" baseline="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US" altLang="zh-CN" sz="9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altLang="zh-CN" sz="900" baseline="0" dirty="0" smtClean="0">
                          <a:solidFill>
                            <a:schemeClr val="tx1"/>
                          </a:solidFill>
                        </a:rPr>
                        <a:t>+  </a:t>
                      </a:r>
                      <a:r>
                        <a:rPr lang="en-US" altLang="zh-CN" sz="900" baseline="0" dirty="0" err="1" smtClean="0">
                          <a:solidFill>
                            <a:schemeClr val="tx1"/>
                          </a:solidFill>
                        </a:rPr>
                        <a:t>MXInferFroward</a:t>
                      </a:r>
                      <a:r>
                        <a:rPr lang="en-US" altLang="zh-CN" sz="900" baseline="0" dirty="0" smtClean="0">
                          <a:solidFill>
                            <a:schemeClr val="tx1"/>
                          </a:solidFill>
                        </a:rPr>
                        <a:t>(…) : </a:t>
                      </a:r>
                      <a:r>
                        <a:rPr lang="en-US" altLang="zh-CN" sz="900" baseline="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US" altLang="zh-CN" sz="9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altLang="zh-CN" sz="900" baseline="0" dirty="0" smtClean="0">
                          <a:solidFill>
                            <a:schemeClr val="tx1"/>
                          </a:solidFill>
                        </a:rPr>
                        <a:t>+  </a:t>
                      </a:r>
                      <a:r>
                        <a:rPr lang="en-US" altLang="zh-CN" sz="900" baseline="0" dirty="0" err="1" smtClean="0">
                          <a:solidFill>
                            <a:schemeClr val="tx1"/>
                          </a:solidFill>
                        </a:rPr>
                        <a:t>MXInferGetOutputShape</a:t>
                      </a:r>
                      <a:r>
                        <a:rPr lang="en-US" altLang="zh-CN" sz="900" baseline="0" dirty="0" smtClean="0">
                          <a:solidFill>
                            <a:schemeClr val="tx1"/>
                          </a:solidFill>
                        </a:rPr>
                        <a:t>(…) : </a:t>
                      </a:r>
                      <a:r>
                        <a:rPr lang="en-US" altLang="zh-CN" sz="900" baseline="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US" altLang="zh-CN" sz="9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altLang="zh-CN" sz="900" baseline="0" dirty="0" smtClean="0">
                          <a:solidFill>
                            <a:schemeClr val="tx1"/>
                          </a:solidFill>
                        </a:rPr>
                        <a:t>+  </a:t>
                      </a:r>
                      <a:r>
                        <a:rPr lang="en-US" altLang="zh-CN" sz="900" baseline="0" dirty="0" err="1" smtClean="0">
                          <a:solidFill>
                            <a:schemeClr val="tx1"/>
                          </a:solidFill>
                        </a:rPr>
                        <a:t>MXInferGetOutput</a:t>
                      </a:r>
                      <a:r>
                        <a:rPr lang="en-US" altLang="zh-CN" sz="900" baseline="0" dirty="0" smtClean="0">
                          <a:solidFill>
                            <a:schemeClr val="tx1"/>
                          </a:solidFill>
                        </a:rPr>
                        <a:t>(…) : </a:t>
                      </a:r>
                      <a:r>
                        <a:rPr lang="en-US" altLang="zh-CN" sz="900" baseline="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8274581"/>
              </p:ext>
            </p:extLst>
          </p:nvPr>
        </p:nvGraphicFramePr>
        <p:xfrm>
          <a:off x="539552" y="1841396"/>
          <a:ext cx="2258074" cy="169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8074"/>
              </a:tblGrid>
              <a:tr h="39803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>
                          <a:solidFill>
                            <a:schemeClr val="tx1"/>
                          </a:solidFill>
                        </a:rPr>
                        <a:t>c_attention_api.h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93607">
                <a:tc>
                  <a:txBody>
                    <a:bodyPr/>
                    <a:lstStyle/>
                    <a:p>
                      <a:r>
                        <a:rPr lang="en-US" altLang="zh-CN" sz="900" dirty="0" smtClean="0">
                          <a:solidFill>
                            <a:schemeClr val="tx1"/>
                          </a:solidFill>
                        </a:rPr>
                        <a:t>+  </a:t>
                      </a:r>
                      <a:r>
                        <a:rPr lang="en-US" altLang="zh-CN" sz="900" dirty="0" err="1" smtClean="0">
                          <a:solidFill>
                            <a:schemeClr val="tx1"/>
                          </a:solidFill>
                        </a:rPr>
                        <a:t>MXAttentionCreateSimple</a:t>
                      </a:r>
                      <a:r>
                        <a:rPr lang="en-US" altLang="zh-CN" sz="900" dirty="0" smtClean="0">
                          <a:solidFill>
                            <a:schemeClr val="tx1"/>
                          </a:solidFill>
                        </a:rPr>
                        <a:t>(…) : </a:t>
                      </a:r>
                      <a:r>
                        <a:rPr lang="en-US" altLang="zh-CN" sz="90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US" altLang="zh-CN" sz="9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>
                          <a:solidFill>
                            <a:schemeClr val="tx1"/>
                          </a:solidFill>
                        </a:rPr>
                        <a:t>+  </a:t>
                      </a:r>
                      <a:r>
                        <a:rPr lang="en-US" altLang="zh-CN" sz="900" dirty="0" err="1" smtClean="0">
                          <a:solidFill>
                            <a:schemeClr val="tx1"/>
                          </a:solidFill>
                        </a:rPr>
                        <a:t>MXAttentionCreate</a:t>
                      </a:r>
                      <a:r>
                        <a:rPr lang="en-US" altLang="zh-CN" sz="900" dirty="0" smtClean="0">
                          <a:solidFill>
                            <a:schemeClr val="tx1"/>
                          </a:solidFill>
                        </a:rPr>
                        <a:t>(…) : </a:t>
                      </a:r>
                      <a:r>
                        <a:rPr lang="en-US" altLang="zh-CN" sz="90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US" altLang="zh-CN" sz="9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altLang="zh-CN" sz="90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zh-CN" sz="900" baseline="0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altLang="zh-CN" sz="900" baseline="0" dirty="0" err="1" smtClean="0">
                          <a:solidFill>
                            <a:schemeClr val="tx1"/>
                          </a:solidFill>
                        </a:rPr>
                        <a:t>MX</a:t>
                      </a:r>
                      <a:r>
                        <a:rPr lang="en-US" altLang="zh-CN" sz="900" dirty="0" err="1" smtClean="0">
                          <a:solidFill>
                            <a:schemeClr val="tx1"/>
                          </a:solidFill>
                        </a:rPr>
                        <a:t>Attention</a:t>
                      </a:r>
                      <a:r>
                        <a:rPr lang="en-US" altLang="zh-CN" sz="900" baseline="0" dirty="0" err="1" smtClean="0">
                          <a:solidFill>
                            <a:schemeClr val="tx1"/>
                          </a:solidFill>
                        </a:rPr>
                        <a:t>CreatePartialOut</a:t>
                      </a:r>
                      <a:r>
                        <a:rPr lang="en-US" altLang="zh-CN" sz="900" baseline="0" dirty="0" smtClean="0">
                          <a:solidFill>
                            <a:schemeClr val="tx1"/>
                          </a:solidFill>
                        </a:rPr>
                        <a:t>(…) : </a:t>
                      </a:r>
                      <a:r>
                        <a:rPr lang="en-US" altLang="zh-CN" sz="900" baseline="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US" altLang="zh-CN" sz="9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altLang="zh-CN" sz="900" baseline="0" dirty="0" smtClean="0">
                          <a:solidFill>
                            <a:schemeClr val="tx1"/>
                          </a:solidFill>
                        </a:rPr>
                        <a:t>+  </a:t>
                      </a:r>
                      <a:r>
                        <a:rPr lang="en-US" altLang="zh-CN" sz="900" baseline="0" dirty="0" err="1" smtClean="0">
                          <a:solidFill>
                            <a:schemeClr val="tx1"/>
                          </a:solidFill>
                        </a:rPr>
                        <a:t>MX</a:t>
                      </a:r>
                      <a:r>
                        <a:rPr lang="en-US" altLang="zh-CN" sz="900" dirty="0" err="1" smtClean="0">
                          <a:solidFill>
                            <a:schemeClr val="tx1"/>
                          </a:solidFill>
                        </a:rPr>
                        <a:t>Attention</a:t>
                      </a:r>
                      <a:r>
                        <a:rPr lang="en-US" altLang="zh-CN" sz="900" baseline="0" dirty="0" err="1" smtClean="0">
                          <a:solidFill>
                            <a:schemeClr val="tx1"/>
                          </a:solidFill>
                        </a:rPr>
                        <a:t>Reshape</a:t>
                      </a:r>
                      <a:r>
                        <a:rPr lang="en-US" altLang="zh-CN" sz="900" baseline="0" dirty="0" smtClean="0">
                          <a:solidFill>
                            <a:schemeClr val="tx1"/>
                          </a:solidFill>
                        </a:rPr>
                        <a:t>(…) : </a:t>
                      </a:r>
                      <a:r>
                        <a:rPr lang="en-US" altLang="zh-CN" sz="900" baseline="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US" altLang="zh-CN" sz="9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altLang="zh-CN" sz="900" baseline="0" dirty="0" smtClean="0">
                          <a:solidFill>
                            <a:schemeClr val="tx1"/>
                          </a:solidFill>
                        </a:rPr>
                        <a:t>+  </a:t>
                      </a:r>
                      <a:r>
                        <a:rPr lang="en-US" altLang="zh-CN" sz="900" baseline="0" dirty="0" err="1" smtClean="0">
                          <a:solidFill>
                            <a:schemeClr val="tx1"/>
                          </a:solidFill>
                        </a:rPr>
                        <a:t>MX</a:t>
                      </a:r>
                      <a:r>
                        <a:rPr lang="en-US" altLang="zh-CN" sz="900" dirty="0" err="1" smtClean="0">
                          <a:solidFill>
                            <a:schemeClr val="tx1"/>
                          </a:solidFill>
                        </a:rPr>
                        <a:t>Attention</a:t>
                      </a:r>
                      <a:r>
                        <a:rPr lang="en-US" altLang="zh-CN" sz="900" baseline="0" dirty="0" err="1" smtClean="0">
                          <a:solidFill>
                            <a:schemeClr val="tx1"/>
                          </a:solidFill>
                        </a:rPr>
                        <a:t>SetInput</a:t>
                      </a:r>
                      <a:r>
                        <a:rPr lang="en-US" altLang="zh-CN" sz="900" baseline="0" dirty="0" smtClean="0">
                          <a:solidFill>
                            <a:schemeClr val="tx1"/>
                          </a:solidFill>
                        </a:rPr>
                        <a:t>(…) : </a:t>
                      </a:r>
                      <a:r>
                        <a:rPr lang="en-US" altLang="zh-CN" sz="900" baseline="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US" altLang="zh-CN" sz="9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altLang="zh-CN" sz="900" baseline="0" dirty="0" smtClean="0">
                          <a:solidFill>
                            <a:schemeClr val="tx1"/>
                          </a:solidFill>
                        </a:rPr>
                        <a:t>+  </a:t>
                      </a:r>
                      <a:r>
                        <a:rPr lang="en-US" altLang="zh-CN" sz="900" baseline="0" dirty="0" err="1" smtClean="0">
                          <a:solidFill>
                            <a:schemeClr val="tx1"/>
                          </a:solidFill>
                        </a:rPr>
                        <a:t>MX</a:t>
                      </a:r>
                      <a:r>
                        <a:rPr lang="en-US" altLang="zh-CN" sz="900" dirty="0" err="1" smtClean="0">
                          <a:solidFill>
                            <a:schemeClr val="tx1"/>
                          </a:solidFill>
                        </a:rPr>
                        <a:t>Attention</a:t>
                      </a:r>
                      <a:r>
                        <a:rPr lang="en-US" altLang="zh-CN" sz="900" baseline="0" dirty="0" err="1" smtClean="0">
                          <a:solidFill>
                            <a:schemeClr val="tx1"/>
                          </a:solidFill>
                        </a:rPr>
                        <a:t>Froward</a:t>
                      </a:r>
                      <a:r>
                        <a:rPr lang="en-US" altLang="zh-CN" sz="900" baseline="0" dirty="0" smtClean="0">
                          <a:solidFill>
                            <a:schemeClr val="tx1"/>
                          </a:solidFill>
                        </a:rPr>
                        <a:t>(…) : </a:t>
                      </a:r>
                      <a:r>
                        <a:rPr lang="en-US" altLang="zh-CN" sz="900" baseline="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US" altLang="zh-CN" sz="9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altLang="zh-CN" sz="900" baseline="0" dirty="0" smtClean="0">
                          <a:solidFill>
                            <a:schemeClr val="tx1"/>
                          </a:solidFill>
                        </a:rPr>
                        <a:t>+  </a:t>
                      </a:r>
                      <a:r>
                        <a:rPr lang="en-US" altLang="zh-CN" sz="900" baseline="0" dirty="0" err="1" smtClean="0">
                          <a:solidFill>
                            <a:schemeClr val="tx1"/>
                          </a:solidFill>
                        </a:rPr>
                        <a:t>MX</a:t>
                      </a:r>
                      <a:r>
                        <a:rPr lang="en-US" altLang="zh-CN" sz="900" dirty="0" err="1" smtClean="0">
                          <a:solidFill>
                            <a:schemeClr val="tx1"/>
                          </a:solidFill>
                        </a:rPr>
                        <a:t>Attention</a:t>
                      </a:r>
                      <a:r>
                        <a:rPr lang="en-US" altLang="zh-CN" sz="900" baseline="0" dirty="0" err="1" smtClean="0">
                          <a:solidFill>
                            <a:schemeClr val="tx1"/>
                          </a:solidFill>
                        </a:rPr>
                        <a:t>GetOutputShape</a:t>
                      </a:r>
                      <a:r>
                        <a:rPr lang="en-US" altLang="zh-CN" sz="900" baseline="0" dirty="0" smtClean="0">
                          <a:solidFill>
                            <a:schemeClr val="tx1"/>
                          </a:solidFill>
                        </a:rPr>
                        <a:t>(…) : </a:t>
                      </a:r>
                      <a:r>
                        <a:rPr lang="en-US" altLang="zh-CN" sz="900" baseline="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US" altLang="zh-CN" sz="9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altLang="zh-CN" sz="900" baseline="0" dirty="0" smtClean="0">
                          <a:solidFill>
                            <a:schemeClr val="tx1"/>
                          </a:solidFill>
                        </a:rPr>
                        <a:t>+  </a:t>
                      </a:r>
                      <a:r>
                        <a:rPr lang="en-US" altLang="zh-CN" sz="900" baseline="0" dirty="0" err="1" smtClean="0">
                          <a:solidFill>
                            <a:schemeClr val="tx1"/>
                          </a:solidFill>
                        </a:rPr>
                        <a:t>MX</a:t>
                      </a:r>
                      <a:r>
                        <a:rPr lang="en-US" altLang="zh-CN" sz="900" dirty="0" err="1" smtClean="0">
                          <a:solidFill>
                            <a:schemeClr val="tx1"/>
                          </a:solidFill>
                        </a:rPr>
                        <a:t>Attention</a:t>
                      </a:r>
                      <a:r>
                        <a:rPr lang="en-US" altLang="zh-CN" sz="900" baseline="0" dirty="0" err="1" smtClean="0">
                          <a:solidFill>
                            <a:schemeClr val="tx1"/>
                          </a:solidFill>
                        </a:rPr>
                        <a:t>GetOutput</a:t>
                      </a:r>
                      <a:r>
                        <a:rPr lang="en-US" altLang="zh-CN" sz="900" baseline="0" dirty="0" smtClean="0">
                          <a:solidFill>
                            <a:schemeClr val="tx1"/>
                          </a:solidFill>
                        </a:rPr>
                        <a:t>(…) : </a:t>
                      </a:r>
                      <a:r>
                        <a:rPr lang="en-US" altLang="zh-CN" sz="900" baseline="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0413459"/>
              </p:ext>
            </p:extLst>
          </p:nvPr>
        </p:nvGraphicFramePr>
        <p:xfrm>
          <a:off x="3458625" y="1772816"/>
          <a:ext cx="2448272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8272"/>
              </a:tblGrid>
              <a:tr h="28076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>
                          <a:solidFill>
                            <a:schemeClr val="tx1"/>
                          </a:solidFill>
                        </a:rPr>
                        <a:t>AttentionEngine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640">
                <a:tc>
                  <a:txBody>
                    <a:bodyPr/>
                    <a:lstStyle/>
                    <a:p>
                      <a:r>
                        <a:rPr lang="en-US" altLang="zh-CN" sz="900" dirty="0" smtClean="0">
                          <a:solidFill>
                            <a:schemeClr val="tx1"/>
                          </a:solidFill>
                        </a:rPr>
                        <a:t>Public:</a:t>
                      </a:r>
                    </a:p>
                    <a:p>
                      <a:r>
                        <a:rPr lang="en-US" altLang="zh-CN" sz="900" dirty="0" smtClean="0">
                          <a:solidFill>
                            <a:schemeClr val="tx1"/>
                          </a:solidFill>
                        </a:rPr>
                        <a:t>+  </a:t>
                      </a:r>
                      <a:r>
                        <a:rPr lang="en-US" altLang="zh-CN" sz="900" baseline="0" dirty="0" smtClean="0">
                          <a:solidFill>
                            <a:schemeClr val="tx1"/>
                          </a:solidFill>
                        </a:rPr>
                        <a:t>virtual </a:t>
                      </a:r>
                      <a:r>
                        <a:rPr lang="en-US" altLang="zh-CN" sz="900" baseline="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altLang="zh-CN" sz="9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900" dirty="0" err="1" smtClean="0">
                          <a:solidFill>
                            <a:schemeClr val="tx1"/>
                          </a:solidFill>
                        </a:rPr>
                        <a:t>Init</a:t>
                      </a:r>
                      <a:r>
                        <a:rPr lang="en-US" altLang="zh-CN" sz="900" dirty="0" smtClean="0">
                          <a:solidFill>
                            <a:schemeClr val="tx1"/>
                          </a:solidFill>
                        </a:rPr>
                        <a:t>(…)</a:t>
                      </a:r>
                    </a:p>
                    <a:p>
                      <a:r>
                        <a:rPr lang="en-US" altLang="zh-CN" sz="90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zh-CN" sz="900" baseline="0" dirty="0" smtClean="0">
                          <a:solidFill>
                            <a:schemeClr val="tx1"/>
                          </a:solidFill>
                        </a:rPr>
                        <a:t>  virtual </a:t>
                      </a:r>
                      <a:r>
                        <a:rPr lang="en-US" altLang="zh-CN" sz="900" baseline="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altLang="zh-CN" sz="900" baseline="0" dirty="0" smtClean="0">
                          <a:solidFill>
                            <a:schemeClr val="tx1"/>
                          </a:solidFill>
                        </a:rPr>
                        <a:t> Reshape(…)</a:t>
                      </a:r>
                    </a:p>
                    <a:p>
                      <a:r>
                        <a:rPr lang="en-US" altLang="zh-CN" sz="900" baseline="0" dirty="0" smtClean="0">
                          <a:solidFill>
                            <a:schemeClr val="tx1"/>
                          </a:solidFill>
                        </a:rPr>
                        <a:t>+  virtual </a:t>
                      </a:r>
                      <a:r>
                        <a:rPr lang="en-US" altLang="zh-CN" sz="900" baseline="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altLang="zh-CN" sz="9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900" baseline="0" dirty="0" err="1" smtClean="0">
                          <a:solidFill>
                            <a:schemeClr val="tx1"/>
                          </a:solidFill>
                        </a:rPr>
                        <a:t>SetInput</a:t>
                      </a:r>
                      <a:r>
                        <a:rPr lang="en-US" altLang="zh-CN" sz="900" baseline="0" dirty="0" smtClean="0">
                          <a:solidFill>
                            <a:schemeClr val="tx1"/>
                          </a:solidFill>
                        </a:rPr>
                        <a:t>(…)</a:t>
                      </a:r>
                    </a:p>
                    <a:p>
                      <a:r>
                        <a:rPr lang="en-US" altLang="zh-CN" sz="900" baseline="0" dirty="0" smtClean="0">
                          <a:solidFill>
                            <a:schemeClr val="tx1"/>
                          </a:solidFill>
                        </a:rPr>
                        <a:t>+  virtual </a:t>
                      </a:r>
                      <a:r>
                        <a:rPr lang="en-US" altLang="zh-CN" sz="900" baseline="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altLang="zh-CN" sz="900" baseline="0" dirty="0" smtClean="0">
                          <a:solidFill>
                            <a:schemeClr val="tx1"/>
                          </a:solidFill>
                        </a:rPr>
                        <a:t> Forward(…)</a:t>
                      </a:r>
                    </a:p>
                    <a:p>
                      <a:r>
                        <a:rPr lang="en-US" altLang="zh-CN" sz="900" baseline="0" dirty="0" smtClean="0">
                          <a:solidFill>
                            <a:schemeClr val="tx1"/>
                          </a:solidFill>
                        </a:rPr>
                        <a:t>+  virtual </a:t>
                      </a:r>
                      <a:r>
                        <a:rPr lang="en-US" altLang="zh-CN" sz="900" baseline="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altLang="zh-CN" sz="9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900" baseline="0" dirty="0" err="1" smtClean="0">
                          <a:solidFill>
                            <a:schemeClr val="tx1"/>
                          </a:solidFill>
                        </a:rPr>
                        <a:t>GetOutputShape</a:t>
                      </a:r>
                      <a:r>
                        <a:rPr lang="en-US" altLang="zh-CN" sz="900" baseline="0" dirty="0" smtClean="0">
                          <a:solidFill>
                            <a:schemeClr val="tx1"/>
                          </a:solidFill>
                        </a:rPr>
                        <a:t>(…)</a:t>
                      </a:r>
                    </a:p>
                    <a:p>
                      <a:r>
                        <a:rPr lang="en-US" altLang="zh-CN" sz="900" baseline="0" dirty="0" smtClean="0">
                          <a:solidFill>
                            <a:schemeClr val="tx1"/>
                          </a:solidFill>
                        </a:rPr>
                        <a:t>+  virtual </a:t>
                      </a:r>
                      <a:r>
                        <a:rPr lang="en-US" altLang="zh-CN" sz="900" baseline="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altLang="zh-CN" sz="9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900" baseline="0" dirty="0" err="1" smtClean="0">
                          <a:solidFill>
                            <a:schemeClr val="tx1"/>
                          </a:solidFill>
                        </a:rPr>
                        <a:t>GetOutput</a:t>
                      </a:r>
                      <a:r>
                        <a:rPr lang="en-US" altLang="zh-CN" sz="900" baseline="0" dirty="0" smtClean="0">
                          <a:solidFill>
                            <a:schemeClr val="tx1"/>
                          </a:solidFill>
                        </a:rPr>
                        <a:t>(…)</a:t>
                      </a:r>
                    </a:p>
                    <a:p>
                      <a:r>
                        <a:rPr lang="en-US" altLang="zh-CN" sz="900" baseline="0" dirty="0" smtClean="0">
                          <a:solidFill>
                            <a:schemeClr val="tx1"/>
                          </a:solidFill>
                        </a:rPr>
                        <a:t>+  virtual </a:t>
                      </a:r>
                      <a:r>
                        <a:rPr lang="en-US" altLang="zh-CN" sz="900" baseline="0" dirty="0" err="1" smtClean="0">
                          <a:solidFill>
                            <a:schemeClr val="tx1"/>
                          </a:solidFill>
                        </a:rPr>
                        <a:t>AttentionEngine</a:t>
                      </a:r>
                      <a:r>
                        <a:rPr lang="en-US" altLang="zh-CN" sz="900" baseline="0" dirty="0" smtClean="0">
                          <a:solidFill>
                            <a:schemeClr val="tx1"/>
                          </a:solidFill>
                        </a:rPr>
                        <a:t>* </a:t>
                      </a:r>
                      <a:r>
                        <a:rPr lang="en-US" altLang="zh-CN" sz="900" baseline="0" dirty="0" err="1" smtClean="0">
                          <a:solidFill>
                            <a:schemeClr val="tx1"/>
                          </a:solidFill>
                        </a:rPr>
                        <a:t>CreateEngine</a:t>
                      </a:r>
                      <a:r>
                        <a:rPr lang="en-US" altLang="zh-CN" sz="900" baseline="0" dirty="0" smtClean="0">
                          <a:solidFill>
                            <a:schemeClr val="tx1"/>
                          </a:solidFill>
                        </a:rPr>
                        <a:t>(…)</a:t>
                      </a:r>
                    </a:p>
                    <a:p>
                      <a:r>
                        <a:rPr lang="en-US" altLang="zh-CN" sz="900" baseline="0" dirty="0" smtClean="0">
                          <a:solidFill>
                            <a:schemeClr val="tx1"/>
                          </a:solidFill>
                        </a:rPr>
                        <a:t>Private:</a:t>
                      </a:r>
                    </a:p>
                    <a:p>
                      <a:r>
                        <a:rPr lang="en-US" altLang="zh-CN" sz="900" baseline="0" dirty="0" smtClean="0">
                          <a:solidFill>
                            <a:schemeClr val="tx1"/>
                          </a:solidFill>
                        </a:rPr>
                        <a:t>+  virtual </a:t>
                      </a:r>
                      <a:r>
                        <a:rPr lang="en-US" altLang="zh-CN" sz="900" baseline="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altLang="zh-CN" sz="9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900" baseline="0" dirty="0" err="1" smtClean="0">
                          <a:solidFill>
                            <a:schemeClr val="tx1"/>
                          </a:solidFill>
                        </a:rPr>
                        <a:t>BeamSearch</a:t>
                      </a:r>
                      <a:r>
                        <a:rPr lang="en-US" altLang="zh-CN" sz="900" baseline="0" dirty="0" smtClean="0">
                          <a:solidFill>
                            <a:schemeClr val="tx1"/>
                          </a:solidFill>
                        </a:rPr>
                        <a:t>(…)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1715364"/>
              </p:ext>
            </p:extLst>
          </p:nvPr>
        </p:nvGraphicFramePr>
        <p:xfrm>
          <a:off x="1654279" y="4033525"/>
          <a:ext cx="2030822" cy="169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0822"/>
              </a:tblGrid>
              <a:tr h="28076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>
                          <a:solidFill>
                            <a:schemeClr val="tx1"/>
                          </a:solidFill>
                        </a:rPr>
                        <a:t>HwImageEngine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640">
                <a:tc>
                  <a:txBody>
                    <a:bodyPr/>
                    <a:lstStyle/>
                    <a:p>
                      <a:r>
                        <a:rPr lang="en-US" altLang="zh-CN" sz="900" dirty="0" smtClean="0">
                          <a:solidFill>
                            <a:schemeClr val="tx1"/>
                          </a:solidFill>
                        </a:rPr>
                        <a:t>Public:</a:t>
                      </a:r>
                    </a:p>
                    <a:p>
                      <a:r>
                        <a:rPr lang="en-US" altLang="zh-CN" sz="900" dirty="0" smtClean="0">
                          <a:solidFill>
                            <a:schemeClr val="tx1"/>
                          </a:solidFill>
                        </a:rPr>
                        <a:t>+  </a:t>
                      </a:r>
                      <a:r>
                        <a:rPr lang="en-US" altLang="zh-CN" sz="900" baseline="0" dirty="0" smtClean="0">
                          <a:solidFill>
                            <a:schemeClr val="tx1"/>
                          </a:solidFill>
                        </a:rPr>
                        <a:t>virtual </a:t>
                      </a:r>
                      <a:r>
                        <a:rPr lang="en-US" altLang="zh-CN" sz="900" baseline="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altLang="zh-CN" sz="9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900" dirty="0" err="1" smtClean="0">
                          <a:solidFill>
                            <a:schemeClr val="tx1"/>
                          </a:solidFill>
                        </a:rPr>
                        <a:t>Init</a:t>
                      </a:r>
                      <a:r>
                        <a:rPr lang="en-US" altLang="zh-CN" sz="900" dirty="0" smtClean="0">
                          <a:solidFill>
                            <a:schemeClr val="tx1"/>
                          </a:solidFill>
                        </a:rPr>
                        <a:t>(…)</a:t>
                      </a:r>
                    </a:p>
                    <a:p>
                      <a:r>
                        <a:rPr lang="en-US" altLang="zh-CN" sz="90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zh-CN" sz="900" baseline="0" dirty="0" smtClean="0">
                          <a:solidFill>
                            <a:schemeClr val="tx1"/>
                          </a:solidFill>
                        </a:rPr>
                        <a:t>  virtual </a:t>
                      </a:r>
                      <a:r>
                        <a:rPr lang="en-US" altLang="zh-CN" sz="900" baseline="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altLang="zh-CN" sz="900" baseline="0" dirty="0" smtClean="0">
                          <a:solidFill>
                            <a:schemeClr val="tx1"/>
                          </a:solidFill>
                        </a:rPr>
                        <a:t> Reshape(…)</a:t>
                      </a:r>
                    </a:p>
                    <a:p>
                      <a:r>
                        <a:rPr lang="en-US" altLang="zh-CN" sz="900" baseline="0" dirty="0" smtClean="0">
                          <a:solidFill>
                            <a:schemeClr val="tx1"/>
                          </a:solidFill>
                        </a:rPr>
                        <a:t>+  virtual </a:t>
                      </a:r>
                      <a:r>
                        <a:rPr lang="en-US" altLang="zh-CN" sz="900" baseline="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altLang="zh-CN" sz="9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900" baseline="0" dirty="0" err="1" smtClean="0">
                          <a:solidFill>
                            <a:schemeClr val="tx1"/>
                          </a:solidFill>
                        </a:rPr>
                        <a:t>SetInput</a:t>
                      </a:r>
                      <a:r>
                        <a:rPr lang="en-US" altLang="zh-CN" sz="900" baseline="0" dirty="0" smtClean="0">
                          <a:solidFill>
                            <a:schemeClr val="tx1"/>
                          </a:solidFill>
                        </a:rPr>
                        <a:t>(…)</a:t>
                      </a:r>
                    </a:p>
                    <a:p>
                      <a:r>
                        <a:rPr lang="en-US" altLang="zh-CN" sz="900" baseline="0" dirty="0" smtClean="0">
                          <a:solidFill>
                            <a:schemeClr val="tx1"/>
                          </a:solidFill>
                        </a:rPr>
                        <a:t>+  virtual </a:t>
                      </a:r>
                      <a:r>
                        <a:rPr lang="en-US" altLang="zh-CN" sz="900" baseline="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altLang="zh-CN" sz="900" baseline="0" dirty="0" smtClean="0">
                          <a:solidFill>
                            <a:schemeClr val="tx1"/>
                          </a:solidFill>
                        </a:rPr>
                        <a:t> Forward(…)</a:t>
                      </a:r>
                    </a:p>
                    <a:p>
                      <a:r>
                        <a:rPr lang="en-US" altLang="zh-CN" sz="900" baseline="0" dirty="0" smtClean="0">
                          <a:solidFill>
                            <a:schemeClr val="tx1"/>
                          </a:solidFill>
                        </a:rPr>
                        <a:t>+  virtual </a:t>
                      </a:r>
                      <a:r>
                        <a:rPr lang="en-US" altLang="zh-CN" sz="900" baseline="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altLang="zh-CN" sz="9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900" baseline="0" dirty="0" err="1" smtClean="0">
                          <a:solidFill>
                            <a:schemeClr val="tx1"/>
                          </a:solidFill>
                        </a:rPr>
                        <a:t>GetOutputShape</a:t>
                      </a:r>
                      <a:r>
                        <a:rPr lang="en-US" altLang="zh-CN" sz="900" baseline="0" dirty="0" smtClean="0">
                          <a:solidFill>
                            <a:schemeClr val="tx1"/>
                          </a:solidFill>
                        </a:rPr>
                        <a:t>(…)</a:t>
                      </a:r>
                    </a:p>
                    <a:p>
                      <a:r>
                        <a:rPr lang="en-US" altLang="zh-CN" sz="900" baseline="0" dirty="0" smtClean="0">
                          <a:solidFill>
                            <a:schemeClr val="tx1"/>
                          </a:solidFill>
                        </a:rPr>
                        <a:t>+  virtual </a:t>
                      </a:r>
                      <a:r>
                        <a:rPr lang="en-US" altLang="zh-CN" sz="900" baseline="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altLang="zh-CN" sz="9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900" baseline="0" dirty="0" err="1" smtClean="0">
                          <a:solidFill>
                            <a:schemeClr val="tx1"/>
                          </a:solidFill>
                        </a:rPr>
                        <a:t>GetOutput</a:t>
                      </a:r>
                      <a:r>
                        <a:rPr lang="en-US" altLang="zh-CN" sz="900" baseline="0" dirty="0" smtClean="0">
                          <a:solidFill>
                            <a:schemeClr val="tx1"/>
                          </a:solidFill>
                        </a:rPr>
                        <a:t>(…)</a:t>
                      </a:r>
                    </a:p>
                    <a:p>
                      <a:r>
                        <a:rPr lang="en-US" altLang="zh-CN" sz="900" baseline="0" dirty="0" smtClean="0">
                          <a:solidFill>
                            <a:schemeClr val="tx1"/>
                          </a:solidFill>
                        </a:rPr>
                        <a:t>Private:</a:t>
                      </a:r>
                    </a:p>
                    <a:p>
                      <a:r>
                        <a:rPr lang="en-US" altLang="zh-CN" sz="900" baseline="0" dirty="0" smtClean="0">
                          <a:solidFill>
                            <a:schemeClr val="tx1"/>
                          </a:solidFill>
                        </a:rPr>
                        <a:t>+  virtual </a:t>
                      </a:r>
                      <a:r>
                        <a:rPr lang="en-US" altLang="zh-CN" sz="900" baseline="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altLang="zh-CN" sz="9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900" baseline="0" dirty="0" err="1" smtClean="0">
                          <a:solidFill>
                            <a:schemeClr val="tx1"/>
                          </a:solidFill>
                        </a:rPr>
                        <a:t>BeamSearch</a:t>
                      </a:r>
                      <a:r>
                        <a:rPr lang="en-US" altLang="zh-CN" sz="900" baseline="0" dirty="0" smtClean="0">
                          <a:solidFill>
                            <a:schemeClr val="tx1"/>
                          </a:solidFill>
                        </a:rPr>
                        <a:t>(…)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7" name="流程图: 联系 16"/>
          <p:cNvSpPr/>
          <p:nvPr/>
        </p:nvSpPr>
        <p:spPr>
          <a:xfrm>
            <a:off x="6583397" y="4765045"/>
            <a:ext cx="195942" cy="2286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流程图: 联系 17"/>
          <p:cNvSpPr/>
          <p:nvPr/>
        </p:nvSpPr>
        <p:spPr>
          <a:xfrm>
            <a:off x="7112362" y="4765045"/>
            <a:ext cx="195942" cy="2286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0348566"/>
              </p:ext>
            </p:extLst>
          </p:nvPr>
        </p:nvGraphicFramePr>
        <p:xfrm>
          <a:off x="4018125" y="4033525"/>
          <a:ext cx="2232248" cy="169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2248"/>
              </a:tblGrid>
              <a:tr h="28076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>
                          <a:solidFill>
                            <a:schemeClr val="tx1"/>
                          </a:solidFill>
                        </a:rPr>
                        <a:t>TranslationEngine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640">
                <a:tc>
                  <a:txBody>
                    <a:bodyPr/>
                    <a:lstStyle/>
                    <a:p>
                      <a:r>
                        <a:rPr lang="en-US" altLang="zh-CN" sz="900" dirty="0" smtClean="0">
                          <a:solidFill>
                            <a:schemeClr val="tx1"/>
                          </a:solidFill>
                        </a:rPr>
                        <a:t>Public:</a:t>
                      </a:r>
                    </a:p>
                    <a:p>
                      <a:r>
                        <a:rPr lang="en-US" altLang="zh-CN" sz="900" dirty="0" smtClean="0">
                          <a:solidFill>
                            <a:schemeClr val="tx1"/>
                          </a:solidFill>
                        </a:rPr>
                        <a:t>+  </a:t>
                      </a:r>
                      <a:r>
                        <a:rPr lang="en-US" altLang="zh-CN" sz="900" baseline="0" dirty="0" smtClean="0">
                          <a:solidFill>
                            <a:schemeClr val="tx1"/>
                          </a:solidFill>
                        </a:rPr>
                        <a:t>virtual </a:t>
                      </a:r>
                      <a:r>
                        <a:rPr lang="en-US" altLang="zh-CN" sz="900" baseline="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altLang="zh-CN" sz="9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900" dirty="0" err="1" smtClean="0">
                          <a:solidFill>
                            <a:schemeClr val="tx1"/>
                          </a:solidFill>
                        </a:rPr>
                        <a:t>Init</a:t>
                      </a:r>
                      <a:r>
                        <a:rPr lang="en-US" altLang="zh-CN" sz="900" dirty="0" smtClean="0">
                          <a:solidFill>
                            <a:schemeClr val="tx1"/>
                          </a:solidFill>
                        </a:rPr>
                        <a:t>(…)</a:t>
                      </a:r>
                    </a:p>
                    <a:p>
                      <a:r>
                        <a:rPr lang="en-US" altLang="zh-CN" sz="90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zh-CN" sz="900" baseline="0" dirty="0" smtClean="0">
                          <a:solidFill>
                            <a:schemeClr val="tx1"/>
                          </a:solidFill>
                        </a:rPr>
                        <a:t>  virtual </a:t>
                      </a:r>
                      <a:r>
                        <a:rPr lang="en-US" altLang="zh-CN" sz="900" baseline="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altLang="zh-CN" sz="900" baseline="0" dirty="0" smtClean="0">
                          <a:solidFill>
                            <a:schemeClr val="tx1"/>
                          </a:solidFill>
                        </a:rPr>
                        <a:t> Reshape(…)</a:t>
                      </a:r>
                    </a:p>
                    <a:p>
                      <a:r>
                        <a:rPr lang="en-US" altLang="zh-CN" sz="900" baseline="0" dirty="0" smtClean="0">
                          <a:solidFill>
                            <a:schemeClr val="tx1"/>
                          </a:solidFill>
                        </a:rPr>
                        <a:t>+  virtual </a:t>
                      </a:r>
                      <a:r>
                        <a:rPr lang="en-US" altLang="zh-CN" sz="900" baseline="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altLang="zh-CN" sz="9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900" baseline="0" dirty="0" err="1" smtClean="0">
                          <a:solidFill>
                            <a:schemeClr val="tx1"/>
                          </a:solidFill>
                        </a:rPr>
                        <a:t>SetInput</a:t>
                      </a:r>
                      <a:r>
                        <a:rPr lang="en-US" altLang="zh-CN" sz="900" baseline="0" dirty="0" smtClean="0">
                          <a:solidFill>
                            <a:schemeClr val="tx1"/>
                          </a:solidFill>
                        </a:rPr>
                        <a:t>(…)</a:t>
                      </a:r>
                    </a:p>
                    <a:p>
                      <a:r>
                        <a:rPr lang="en-US" altLang="zh-CN" sz="900" baseline="0" dirty="0" smtClean="0">
                          <a:solidFill>
                            <a:schemeClr val="tx1"/>
                          </a:solidFill>
                        </a:rPr>
                        <a:t>+  virtual </a:t>
                      </a:r>
                      <a:r>
                        <a:rPr lang="en-US" altLang="zh-CN" sz="900" baseline="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altLang="zh-CN" sz="900" baseline="0" dirty="0" smtClean="0">
                          <a:solidFill>
                            <a:schemeClr val="tx1"/>
                          </a:solidFill>
                        </a:rPr>
                        <a:t> Forward(…)</a:t>
                      </a:r>
                    </a:p>
                    <a:p>
                      <a:r>
                        <a:rPr lang="en-US" altLang="zh-CN" sz="900" baseline="0" dirty="0" smtClean="0">
                          <a:solidFill>
                            <a:schemeClr val="tx1"/>
                          </a:solidFill>
                        </a:rPr>
                        <a:t>+  virtual </a:t>
                      </a:r>
                      <a:r>
                        <a:rPr lang="en-US" altLang="zh-CN" sz="900" baseline="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altLang="zh-CN" sz="9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900" baseline="0" dirty="0" err="1" smtClean="0">
                          <a:solidFill>
                            <a:schemeClr val="tx1"/>
                          </a:solidFill>
                        </a:rPr>
                        <a:t>GetOutputShape</a:t>
                      </a:r>
                      <a:r>
                        <a:rPr lang="en-US" altLang="zh-CN" sz="900" baseline="0" dirty="0" smtClean="0">
                          <a:solidFill>
                            <a:schemeClr val="tx1"/>
                          </a:solidFill>
                        </a:rPr>
                        <a:t>(…)</a:t>
                      </a:r>
                    </a:p>
                    <a:p>
                      <a:r>
                        <a:rPr lang="en-US" altLang="zh-CN" sz="900" baseline="0" dirty="0" smtClean="0">
                          <a:solidFill>
                            <a:schemeClr val="tx1"/>
                          </a:solidFill>
                        </a:rPr>
                        <a:t>+  virtual </a:t>
                      </a:r>
                      <a:r>
                        <a:rPr lang="en-US" altLang="zh-CN" sz="900" baseline="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altLang="zh-CN" sz="9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900" baseline="0" dirty="0" err="1" smtClean="0">
                          <a:solidFill>
                            <a:schemeClr val="tx1"/>
                          </a:solidFill>
                        </a:rPr>
                        <a:t>GetOutput</a:t>
                      </a:r>
                      <a:r>
                        <a:rPr lang="en-US" altLang="zh-CN" sz="900" baseline="0" dirty="0" smtClean="0">
                          <a:solidFill>
                            <a:schemeClr val="tx1"/>
                          </a:solidFill>
                        </a:rPr>
                        <a:t>(…)</a:t>
                      </a:r>
                    </a:p>
                    <a:p>
                      <a:r>
                        <a:rPr lang="en-US" altLang="zh-CN" sz="900" baseline="0" dirty="0" smtClean="0">
                          <a:solidFill>
                            <a:schemeClr val="tx1"/>
                          </a:solidFill>
                        </a:rPr>
                        <a:t>Private:</a:t>
                      </a:r>
                    </a:p>
                    <a:p>
                      <a:r>
                        <a:rPr lang="en-US" altLang="zh-CN" sz="900" baseline="0" dirty="0" smtClean="0">
                          <a:solidFill>
                            <a:schemeClr val="tx1"/>
                          </a:solidFill>
                        </a:rPr>
                        <a:t>+  virtual </a:t>
                      </a:r>
                      <a:r>
                        <a:rPr lang="en-US" altLang="zh-CN" sz="900" baseline="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altLang="zh-CN" sz="9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900" baseline="0" dirty="0" err="1" smtClean="0">
                          <a:solidFill>
                            <a:schemeClr val="tx1"/>
                          </a:solidFill>
                        </a:rPr>
                        <a:t>BeamSearch</a:t>
                      </a:r>
                      <a:r>
                        <a:rPr lang="en-US" altLang="zh-CN" sz="900" baseline="0" dirty="0" smtClean="0">
                          <a:solidFill>
                            <a:schemeClr val="tx1"/>
                          </a:solidFill>
                        </a:rPr>
                        <a:t>(…)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10" name="直接箭头连接符 9"/>
          <p:cNvCxnSpPr>
            <a:stCxn id="7" idx="3"/>
            <a:endCxn id="8" idx="1"/>
          </p:cNvCxnSpPr>
          <p:nvPr/>
        </p:nvCxnSpPr>
        <p:spPr>
          <a:xfrm>
            <a:off x="2797626" y="2687216"/>
            <a:ext cx="66099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8" idx="3"/>
            <a:endCxn id="5" idx="1"/>
          </p:cNvCxnSpPr>
          <p:nvPr/>
        </p:nvCxnSpPr>
        <p:spPr>
          <a:xfrm>
            <a:off x="5906897" y="2687216"/>
            <a:ext cx="66099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8" idx="2"/>
            <a:endCxn id="9" idx="0"/>
          </p:cNvCxnSpPr>
          <p:nvPr/>
        </p:nvCxnSpPr>
        <p:spPr>
          <a:xfrm flipH="1">
            <a:off x="2669690" y="3601616"/>
            <a:ext cx="2013071" cy="4319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8" idx="2"/>
            <a:endCxn id="19" idx="0"/>
          </p:cNvCxnSpPr>
          <p:nvPr/>
        </p:nvCxnSpPr>
        <p:spPr>
          <a:xfrm>
            <a:off x="4682761" y="3601616"/>
            <a:ext cx="451488" cy="4319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8" idx="2"/>
          </p:cNvCxnSpPr>
          <p:nvPr/>
        </p:nvCxnSpPr>
        <p:spPr>
          <a:xfrm>
            <a:off x="4682761" y="3601616"/>
            <a:ext cx="2096578" cy="3599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2287826" y="5805264"/>
            <a:ext cx="48245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solidFill>
                  <a:srgbClr val="FF0000"/>
                </a:solidFill>
              </a:rPr>
              <a:t>Attention API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为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attention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模型专用结构，其他简单结构直接使用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Inference API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。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7286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2818656" cy="720080"/>
          </a:xfrm>
        </p:spPr>
        <p:txBody>
          <a:bodyPr/>
          <a:lstStyle/>
          <a:p>
            <a:r>
              <a:rPr lang="en-US" altLang="zh-CN" dirty="0" smtClean="0"/>
              <a:t>Attention</a:t>
            </a:r>
            <a:r>
              <a:rPr lang="en-US" altLang="zh-CN" dirty="0"/>
              <a:t> </a:t>
            </a:r>
            <a:r>
              <a:rPr lang="en-US" altLang="zh-CN" dirty="0" smtClean="0"/>
              <a:t>API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/>
          <a:lstStyle/>
          <a:p>
            <a:r>
              <a:rPr lang="en-US" altLang="zh-CN" sz="2400" dirty="0" err="1" smtClean="0"/>
              <a:t>AttentionEngine</a:t>
            </a:r>
            <a:r>
              <a:rPr lang="zh-CN" altLang="en-US" sz="2400" dirty="0" smtClean="0"/>
              <a:t>结构</a:t>
            </a:r>
            <a:endParaRPr lang="en-US" altLang="zh-CN" sz="2400" dirty="0" smtClean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1D725FC-FA3A-4A43-B1CA-3321E0F46AC4}" type="slidenum">
              <a:rPr lang="zh-CN" altLang="en-US" smtClean="0"/>
              <a:t>18</a:t>
            </a:fld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1115616" y="1772817"/>
            <a:ext cx="1584176" cy="6480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>
                <a:solidFill>
                  <a:schemeClr val="tx1"/>
                </a:solidFill>
              </a:rPr>
              <a:t>Init</a:t>
            </a:r>
            <a:r>
              <a:rPr lang="en-US" altLang="zh-CN" sz="1400" dirty="0" smtClean="0">
                <a:solidFill>
                  <a:schemeClr val="tx1"/>
                </a:solidFill>
              </a:rPr>
              <a:t> :</a:t>
            </a:r>
          </a:p>
          <a:p>
            <a:pPr algn="ctr"/>
            <a:r>
              <a:rPr lang="en-US" altLang="zh-CN" sz="1400" dirty="0" err="1" smtClean="0">
                <a:solidFill>
                  <a:schemeClr val="tx1"/>
                </a:solidFill>
              </a:rPr>
              <a:t>Encode+Decode+Beamsearch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491880" y="1772817"/>
            <a:ext cx="1584176" cy="64807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Reshape :</a:t>
            </a:r>
          </a:p>
          <a:p>
            <a:pPr algn="ctr"/>
            <a:r>
              <a:rPr lang="en-US" altLang="zh-CN" sz="1400" dirty="0" err="1" smtClean="0">
                <a:solidFill>
                  <a:schemeClr val="tx1"/>
                </a:solidFill>
              </a:rPr>
              <a:t>Encode+Decode+Beamsearch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012160" y="1772817"/>
            <a:ext cx="1584176" cy="64807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>
                <a:solidFill>
                  <a:schemeClr val="tx1"/>
                </a:solidFill>
              </a:rPr>
              <a:t>SetInput</a:t>
            </a:r>
            <a:r>
              <a:rPr lang="en-US" altLang="zh-CN" sz="1400" dirty="0" smtClean="0">
                <a:solidFill>
                  <a:schemeClr val="tx1"/>
                </a:solidFill>
              </a:rPr>
              <a:t> :</a:t>
            </a:r>
          </a:p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Encode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grpSp>
        <p:nvGrpSpPr>
          <p:cNvPr id="52" name="组合 51"/>
          <p:cNvGrpSpPr/>
          <p:nvPr/>
        </p:nvGrpSpPr>
        <p:grpSpPr>
          <a:xfrm>
            <a:off x="5364088" y="2996952"/>
            <a:ext cx="2880320" cy="2520280"/>
            <a:chOff x="3347864" y="2780928"/>
            <a:chExt cx="3168352" cy="2808312"/>
          </a:xfrm>
        </p:grpSpPr>
        <p:grpSp>
          <p:nvGrpSpPr>
            <p:cNvPr id="34" name="组合 33"/>
            <p:cNvGrpSpPr/>
            <p:nvPr/>
          </p:nvGrpSpPr>
          <p:grpSpPr>
            <a:xfrm>
              <a:off x="3347864" y="2780928"/>
              <a:ext cx="3168352" cy="2808312"/>
              <a:chOff x="5045224" y="3661457"/>
              <a:chExt cx="1584176" cy="2622361"/>
            </a:xfrm>
          </p:grpSpPr>
          <p:sp>
            <p:nvSpPr>
              <p:cNvPr id="32" name="矩形 31"/>
              <p:cNvSpPr/>
              <p:nvPr/>
            </p:nvSpPr>
            <p:spPr>
              <a:xfrm>
                <a:off x="5045224" y="3661457"/>
                <a:ext cx="1584176" cy="37881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 smtClean="0">
                    <a:solidFill>
                      <a:schemeClr val="tx1"/>
                    </a:solidFill>
                  </a:rPr>
                  <a:t>Forward :</a:t>
                </a:r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5045224" y="4040271"/>
                <a:ext cx="1584176" cy="224354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zh-CN" altLang="en-US" sz="1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5" name="矩形 34"/>
            <p:cNvSpPr/>
            <p:nvPr/>
          </p:nvSpPr>
          <p:spPr>
            <a:xfrm>
              <a:off x="4518910" y="3356992"/>
              <a:ext cx="720080" cy="360040"/>
            </a:xfrm>
            <a:prstGeom prst="rect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>
                  <a:solidFill>
                    <a:schemeClr val="tx1"/>
                  </a:solidFill>
                </a:rPr>
                <a:t>Encode forward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4518910" y="3935867"/>
              <a:ext cx="720080" cy="360040"/>
            </a:xfrm>
            <a:prstGeom prst="rect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>
                  <a:solidFill>
                    <a:schemeClr val="tx1"/>
                  </a:solidFill>
                </a:rPr>
                <a:t>D</a:t>
              </a:r>
              <a:r>
                <a:rPr lang="en-US" altLang="zh-CN" sz="1000" dirty="0">
                  <a:solidFill>
                    <a:schemeClr val="tx1"/>
                  </a:solidFill>
                </a:rPr>
                <a:t>e</a:t>
              </a:r>
              <a:r>
                <a:rPr lang="en-US" altLang="zh-CN" sz="1000" dirty="0" smtClean="0">
                  <a:solidFill>
                    <a:schemeClr val="tx1"/>
                  </a:solidFill>
                </a:rPr>
                <a:t>code forward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4350606" y="4514742"/>
              <a:ext cx="1056686" cy="207945"/>
            </a:xfrm>
            <a:prstGeom prst="rect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err="1" smtClean="0">
                  <a:solidFill>
                    <a:schemeClr val="tx1"/>
                  </a:solidFill>
                </a:rPr>
                <a:t>BeamSearch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8" name="流程图: 决策 37"/>
            <p:cNvSpPr/>
            <p:nvPr/>
          </p:nvSpPr>
          <p:spPr>
            <a:xfrm>
              <a:off x="4350606" y="4951422"/>
              <a:ext cx="1056686" cy="409083"/>
            </a:xfrm>
            <a:prstGeom prst="flowChartDecision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 smtClean="0">
                  <a:solidFill>
                    <a:schemeClr val="tx1"/>
                  </a:solidFill>
                </a:rPr>
                <a:t>Last frame</a:t>
              </a:r>
              <a:endParaRPr lang="zh-CN" altLang="en-US" sz="800" dirty="0">
                <a:solidFill>
                  <a:schemeClr val="tx1"/>
                </a:solidFill>
              </a:endParaRPr>
            </a:p>
          </p:txBody>
        </p:sp>
        <p:cxnSp>
          <p:nvCxnSpPr>
            <p:cNvPr id="40" name="直接箭头连接符 39"/>
            <p:cNvCxnSpPr>
              <a:stCxn id="35" idx="2"/>
              <a:endCxn id="36" idx="0"/>
            </p:cNvCxnSpPr>
            <p:nvPr/>
          </p:nvCxnSpPr>
          <p:spPr>
            <a:xfrm>
              <a:off x="4878950" y="3717032"/>
              <a:ext cx="0" cy="21883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>
              <a:endCxn id="37" idx="0"/>
            </p:cNvCxnSpPr>
            <p:nvPr/>
          </p:nvCxnSpPr>
          <p:spPr>
            <a:xfrm>
              <a:off x="4878950" y="4313604"/>
              <a:ext cx="0" cy="2011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箭头连接符 49"/>
            <p:cNvCxnSpPr>
              <a:stCxn id="37" idx="2"/>
              <a:endCxn id="38" idx="0"/>
            </p:cNvCxnSpPr>
            <p:nvPr/>
          </p:nvCxnSpPr>
          <p:spPr>
            <a:xfrm>
              <a:off x="4878950" y="4722687"/>
              <a:ext cx="0" cy="22873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矩形 57"/>
          <p:cNvSpPr/>
          <p:nvPr/>
        </p:nvSpPr>
        <p:spPr>
          <a:xfrm>
            <a:off x="3491880" y="4876366"/>
            <a:ext cx="1584176" cy="50405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>
                <a:solidFill>
                  <a:schemeClr val="tx1"/>
                </a:solidFill>
              </a:rPr>
              <a:t>GetOutputShape</a:t>
            </a:r>
            <a:r>
              <a:rPr lang="en-US" altLang="zh-CN" sz="1400" dirty="0" smtClean="0">
                <a:solidFill>
                  <a:schemeClr val="tx1"/>
                </a:solidFill>
              </a:rPr>
              <a:t> :</a:t>
            </a:r>
          </a:p>
          <a:p>
            <a:pPr algn="ctr"/>
            <a:r>
              <a:rPr lang="en-US" altLang="zh-CN" sz="1400" dirty="0" err="1" smtClean="0">
                <a:solidFill>
                  <a:schemeClr val="tx1"/>
                </a:solidFill>
              </a:rPr>
              <a:t>Beamsearch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3491880" y="3429000"/>
            <a:ext cx="1584176" cy="50405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>
                <a:solidFill>
                  <a:schemeClr val="tx1"/>
                </a:solidFill>
              </a:rPr>
              <a:t>GetOutput</a:t>
            </a:r>
            <a:r>
              <a:rPr lang="en-US" altLang="zh-CN" sz="1400" dirty="0" smtClean="0">
                <a:solidFill>
                  <a:schemeClr val="tx1"/>
                </a:solidFill>
              </a:rPr>
              <a:t> :</a:t>
            </a:r>
          </a:p>
          <a:p>
            <a:pPr algn="ctr"/>
            <a:r>
              <a:rPr lang="en-US" altLang="zh-CN" sz="1400" dirty="0" err="1" smtClean="0">
                <a:solidFill>
                  <a:schemeClr val="tx1"/>
                </a:solidFill>
              </a:rPr>
              <a:t>Beamsearch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61" name="直接箭头连接符 60"/>
          <p:cNvCxnSpPr>
            <a:stCxn id="21" idx="3"/>
            <a:endCxn id="26" idx="1"/>
          </p:cNvCxnSpPr>
          <p:nvPr/>
        </p:nvCxnSpPr>
        <p:spPr>
          <a:xfrm flipV="1">
            <a:off x="2699792" y="2096852"/>
            <a:ext cx="79208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stCxn id="26" idx="3"/>
            <a:endCxn id="27" idx="1"/>
          </p:cNvCxnSpPr>
          <p:nvPr/>
        </p:nvCxnSpPr>
        <p:spPr>
          <a:xfrm>
            <a:off x="5076056" y="2096852"/>
            <a:ext cx="93610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>
            <a:stCxn id="27" idx="2"/>
            <a:endCxn id="32" idx="0"/>
          </p:cNvCxnSpPr>
          <p:nvPr/>
        </p:nvCxnSpPr>
        <p:spPr>
          <a:xfrm>
            <a:off x="6804248" y="2420887"/>
            <a:ext cx="0" cy="5760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>
            <a:stCxn id="38" idx="1"/>
            <a:endCxn id="58" idx="3"/>
          </p:cNvCxnSpPr>
          <p:nvPr/>
        </p:nvCxnSpPr>
        <p:spPr>
          <a:xfrm flipH="1">
            <a:off x="5076056" y="5128394"/>
            <a:ext cx="119961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>
            <a:stCxn id="58" idx="0"/>
            <a:endCxn id="59" idx="2"/>
          </p:cNvCxnSpPr>
          <p:nvPr/>
        </p:nvCxnSpPr>
        <p:spPr>
          <a:xfrm flipV="1">
            <a:off x="4283968" y="3933056"/>
            <a:ext cx="0" cy="9433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>
            <a:stCxn id="59" idx="0"/>
            <a:endCxn id="26" idx="2"/>
          </p:cNvCxnSpPr>
          <p:nvPr/>
        </p:nvCxnSpPr>
        <p:spPr>
          <a:xfrm flipV="1">
            <a:off x="4283968" y="2420887"/>
            <a:ext cx="0" cy="10081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肘形连接符 77"/>
          <p:cNvCxnSpPr>
            <a:stCxn id="38" idx="3"/>
          </p:cNvCxnSpPr>
          <p:nvPr/>
        </p:nvCxnSpPr>
        <p:spPr>
          <a:xfrm flipH="1" flipV="1">
            <a:off x="7083293" y="4189112"/>
            <a:ext cx="153003" cy="939282"/>
          </a:xfrm>
          <a:prstGeom prst="bentConnector4">
            <a:avLst>
              <a:gd name="adj1" fmla="val -149409"/>
              <a:gd name="adj2" fmla="val 9939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矩形 86"/>
          <p:cNvSpPr/>
          <p:nvPr/>
        </p:nvSpPr>
        <p:spPr>
          <a:xfrm>
            <a:off x="7308304" y="4552938"/>
            <a:ext cx="366586" cy="1866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No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5584126" y="5042582"/>
            <a:ext cx="366586" cy="1866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Yes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3851920" y="2810333"/>
            <a:ext cx="792088" cy="2298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err="1" smtClean="0">
                <a:solidFill>
                  <a:schemeClr val="tx1"/>
                </a:solidFill>
              </a:rPr>
              <a:t>Aready</a:t>
            </a:r>
            <a:r>
              <a:rPr lang="en-US" altLang="zh-CN" sz="800" dirty="0" smtClean="0">
                <a:solidFill>
                  <a:schemeClr val="tx1"/>
                </a:solidFill>
              </a:rPr>
              <a:t> for next </a:t>
            </a:r>
            <a:r>
              <a:rPr lang="en-US" altLang="zh-CN" sz="800" dirty="0" err="1" smtClean="0">
                <a:solidFill>
                  <a:schemeClr val="tx1"/>
                </a:solidFill>
              </a:rPr>
              <a:t>iter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90" name="文本框 89"/>
          <p:cNvSpPr txBox="1"/>
          <p:nvPr/>
        </p:nvSpPr>
        <p:spPr>
          <a:xfrm>
            <a:off x="530536" y="2942942"/>
            <a:ext cx="288933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b="1" dirty="0"/>
              <a:t>1</a:t>
            </a:r>
            <a:r>
              <a:rPr lang="zh-CN" altLang="en-US" sz="1200" b="1" dirty="0" smtClean="0"/>
              <a:t>、</a:t>
            </a:r>
            <a:r>
              <a:rPr lang="zh-CN" altLang="en-US" sz="1200" dirty="0" smtClean="0"/>
              <a:t>根据子图个数使用</a:t>
            </a:r>
            <a:r>
              <a:rPr lang="en-US" altLang="zh-CN" sz="1200" dirty="0" err="1" smtClean="0"/>
              <a:t>c_infer_api</a:t>
            </a:r>
            <a:r>
              <a:rPr lang="zh-CN" altLang="en-US" sz="1200" dirty="0" smtClean="0"/>
              <a:t>分别     建立模型及用于交互的空间。</a:t>
            </a:r>
            <a:endParaRPr lang="en-US" altLang="zh-CN" sz="1200" dirty="0"/>
          </a:p>
          <a:p>
            <a:pPr>
              <a:lnSpc>
                <a:spcPct val="150000"/>
              </a:lnSpc>
            </a:pPr>
            <a:r>
              <a:rPr lang="en-US" altLang="zh-CN" sz="1200" b="1" dirty="0"/>
              <a:t>2</a:t>
            </a:r>
            <a:r>
              <a:rPr lang="zh-CN" altLang="en-US" sz="1200" b="1" dirty="0" smtClean="0"/>
              <a:t>、</a:t>
            </a:r>
            <a:r>
              <a:rPr lang="zh-CN" altLang="en-US" sz="1200" dirty="0" smtClean="0"/>
              <a:t>根据实际输入对各子图</a:t>
            </a:r>
            <a:r>
              <a:rPr lang="en-US" altLang="zh-CN" sz="1200" dirty="0" smtClean="0"/>
              <a:t>reshape</a:t>
            </a:r>
            <a:r>
              <a:rPr lang="zh-CN" altLang="en-US" sz="1200" dirty="0" smtClean="0"/>
              <a:t>。</a:t>
            </a:r>
            <a:endParaRPr lang="en-US" altLang="zh-CN" sz="1200" dirty="0" smtClean="0"/>
          </a:p>
          <a:p>
            <a:pPr>
              <a:lnSpc>
                <a:spcPct val="150000"/>
              </a:lnSpc>
            </a:pPr>
            <a:r>
              <a:rPr lang="en-US" altLang="zh-CN" sz="1200" b="1" dirty="0" smtClean="0"/>
              <a:t>3</a:t>
            </a:r>
            <a:r>
              <a:rPr lang="zh-CN" altLang="en-US" sz="1200" b="1" dirty="0" smtClean="0"/>
              <a:t>、</a:t>
            </a:r>
            <a:r>
              <a:rPr lang="zh-CN" altLang="en-US" sz="1200" dirty="0" smtClean="0"/>
              <a:t>对</a:t>
            </a:r>
            <a:r>
              <a:rPr lang="en-US" altLang="zh-CN" sz="1200" dirty="0" smtClean="0"/>
              <a:t>Encode</a:t>
            </a:r>
            <a:r>
              <a:rPr lang="zh-CN" altLang="en-US" sz="1200" dirty="0" smtClean="0"/>
              <a:t>的输入送入数据。</a:t>
            </a:r>
            <a:endParaRPr lang="en-US" altLang="zh-CN" sz="1200" dirty="0" smtClean="0"/>
          </a:p>
          <a:p>
            <a:pPr>
              <a:lnSpc>
                <a:spcPct val="150000"/>
              </a:lnSpc>
            </a:pPr>
            <a:r>
              <a:rPr lang="en-US" altLang="zh-CN" sz="1200" b="1" dirty="0"/>
              <a:t>4</a:t>
            </a:r>
            <a:r>
              <a:rPr lang="zh-CN" altLang="en-US" sz="1200" b="1" dirty="0" smtClean="0"/>
              <a:t>、</a:t>
            </a:r>
            <a:r>
              <a:rPr lang="en-US" altLang="zh-CN" sz="1200" dirty="0" smtClean="0"/>
              <a:t>encode</a:t>
            </a:r>
            <a:r>
              <a:rPr lang="zh-CN" altLang="en-US" sz="1200" dirty="0" smtClean="0"/>
              <a:t>前</a:t>
            </a:r>
            <a:r>
              <a:rPr lang="zh-CN" altLang="en-US" sz="1200" dirty="0"/>
              <a:t>向运算</a:t>
            </a:r>
            <a:r>
              <a:rPr lang="zh-CN" altLang="en-US" sz="1200" dirty="0" smtClean="0"/>
              <a:t>，输出送入</a:t>
            </a:r>
            <a:r>
              <a:rPr lang="en-US" altLang="zh-CN" sz="1200" dirty="0" smtClean="0"/>
              <a:t>decode    </a:t>
            </a:r>
            <a:r>
              <a:rPr lang="zh-CN" altLang="en-US" sz="1200" dirty="0" smtClean="0"/>
              <a:t>做</a:t>
            </a:r>
            <a:r>
              <a:rPr lang="zh-CN" altLang="en-US" sz="1200" dirty="0"/>
              <a:t>前</a:t>
            </a:r>
            <a:r>
              <a:rPr lang="zh-CN" altLang="en-US" sz="1200" dirty="0" smtClean="0"/>
              <a:t>向，经过</a:t>
            </a:r>
            <a:r>
              <a:rPr lang="en-US" altLang="zh-CN" sz="1200" dirty="0" err="1" smtClean="0"/>
              <a:t>beamsearch</a:t>
            </a:r>
            <a:r>
              <a:rPr lang="zh-CN" altLang="en-US" sz="1200" dirty="0" smtClean="0"/>
              <a:t>重新对</a:t>
            </a:r>
            <a:r>
              <a:rPr lang="en-US" altLang="zh-CN" sz="1200" dirty="0" smtClean="0"/>
              <a:t>decode</a:t>
            </a:r>
            <a:r>
              <a:rPr lang="zh-CN" altLang="en-US" sz="1200" dirty="0" smtClean="0"/>
              <a:t>做前向，直到最后</a:t>
            </a:r>
            <a:r>
              <a:rPr lang="zh-CN" altLang="en-US" sz="1200" dirty="0"/>
              <a:t>一</a:t>
            </a:r>
            <a:r>
              <a:rPr lang="zh-CN" altLang="en-US" sz="1200" dirty="0" smtClean="0"/>
              <a:t>帧结束后。</a:t>
            </a:r>
            <a:endParaRPr lang="en-US" altLang="zh-CN" sz="1200" dirty="0" smtClean="0"/>
          </a:p>
          <a:p>
            <a:pPr>
              <a:lnSpc>
                <a:spcPct val="150000"/>
              </a:lnSpc>
            </a:pPr>
            <a:r>
              <a:rPr lang="en-US" altLang="zh-CN" sz="1200" b="1" dirty="0" smtClean="0"/>
              <a:t>5</a:t>
            </a:r>
            <a:r>
              <a:rPr lang="zh-CN" altLang="en-US" sz="1200" b="1" dirty="0" smtClean="0"/>
              <a:t>、</a:t>
            </a:r>
            <a:r>
              <a:rPr lang="zh-CN" altLang="en-US" sz="1200" dirty="0" smtClean="0"/>
              <a:t>获取输出的</a:t>
            </a:r>
            <a:r>
              <a:rPr lang="en-US" altLang="zh-CN" sz="1200" dirty="0" smtClean="0"/>
              <a:t>shape</a:t>
            </a:r>
            <a:r>
              <a:rPr lang="zh-CN" altLang="en-US" sz="1200" dirty="0" smtClean="0"/>
              <a:t>，根据</a:t>
            </a:r>
            <a:r>
              <a:rPr lang="en-US" altLang="zh-CN" sz="1200" dirty="0" smtClean="0"/>
              <a:t>shape</a:t>
            </a:r>
            <a:r>
              <a:rPr lang="zh-CN" altLang="en-US" sz="1200" dirty="0" smtClean="0"/>
              <a:t>取出</a:t>
            </a:r>
            <a:r>
              <a:rPr lang="en-US" altLang="zh-CN" sz="1200" dirty="0" smtClean="0"/>
              <a:t>value</a:t>
            </a:r>
            <a:r>
              <a:rPr lang="zh-CN" altLang="en-US" sz="1200" dirty="0" smtClean="0"/>
              <a:t>。</a:t>
            </a:r>
            <a:endParaRPr lang="zh-CN" altLang="en-US" sz="1200" dirty="0"/>
          </a:p>
          <a:p>
            <a:endParaRPr lang="zh-CN" altLang="en-US" dirty="0"/>
          </a:p>
        </p:txBody>
      </p:sp>
      <p:cxnSp>
        <p:nvCxnSpPr>
          <p:cNvPr id="93" name="直接箭头连接符 92"/>
          <p:cNvCxnSpPr/>
          <p:nvPr/>
        </p:nvCxnSpPr>
        <p:spPr>
          <a:xfrm flipV="1">
            <a:off x="7083293" y="1661012"/>
            <a:ext cx="1269127" cy="198401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4" name="图片 9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6348" y="1299491"/>
            <a:ext cx="3835800" cy="361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217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2818656" cy="720080"/>
          </a:xfrm>
        </p:spPr>
        <p:txBody>
          <a:bodyPr/>
          <a:lstStyle/>
          <a:p>
            <a:r>
              <a:rPr lang="en-US" altLang="zh-CN" dirty="0" smtClean="0"/>
              <a:t>Attention</a:t>
            </a:r>
            <a:r>
              <a:rPr lang="en-US" altLang="zh-CN" dirty="0"/>
              <a:t> </a:t>
            </a:r>
            <a:r>
              <a:rPr lang="en-US" altLang="zh-CN" dirty="0" smtClean="0"/>
              <a:t>API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/>
          <a:lstStyle/>
          <a:p>
            <a:r>
              <a:rPr lang="en-US" altLang="zh-CN" sz="2400" dirty="0" smtClean="0"/>
              <a:t>Create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pPr lvl="1">
              <a:lnSpc>
                <a:spcPct val="150000"/>
              </a:lnSpc>
            </a:pPr>
            <a:r>
              <a:rPr lang="en-US" altLang="zh-CN" sz="2000" dirty="0" smtClean="0"/>
              <a:t>1</a:t>
            </a:r>
            <a:r>
              <a:rPr lang="zh-CN" altLang="en-US" sz="2000" dirty="0" smtClean="0"/>
              <a:t>、</a:t>
            </a:r>
            <a:r>
              <a:rPr lang="en-US" altLang="zh-CN" sz="2000" dirty="0" err="1" smtClean="0"/>
              <a:t>MXAttentionCreateSimple</a:t>
            </a:r>
            <a:endParaRPr lang="en-US" altLang="zh-CN" sz="2000" dirty="0" smtClean="0"/>
          </a:p>
          <a:p>
            <a:pPr lvl="1">
              <a:lnSpc>
                <a:spcPct val="150000"/>
              </a:lnSpc>
            </a:pPr>
            <a:r>
              <a:rPr lang="en-US" altLang="zh-CN" sz="2000" dirty="0" smtClean="0"/>
              <a:t>2</a:t>
            </a:r>
            <a:r>
              <a:rPr lang="zh-CN" altLang="en-US" sz="2000" dirty="0"/>
              <a:t>、</a:t>
            </a:r>
            <a:r>
              <a:rPr lang="en-US" altLang="zh-CN" sz="2000" dirty="0" err="1" smtClean="0"/>
              <a:t>MXAttentionCreate</a:t>
            </a:r>
            <a:endParaRPr lang="en-US" altLang="zh-CN" sz="2000" dirty="0"/>
          </a:p>
          <a:p>
            <a:pPr lvl="1">
              <a:lnSpc>
                <a:spcPct val="150000"/>
              </a:lnSpc>
            </a:pPr>
            <a:r>
              <a:rPr lang="en-US" altLang="zh-CN" sz="2000" dirty="0"/>
              <a:t>3</a:t>
            </a:r>
            <a:r>
              <a:rPr lang="zh-CN" altLang="en-US" sz="2000" dirty="0"/>
              <a:t>、</a:t>
            </a:r>
            <a:r>
              <a:rPr lang="en-US" altLang="zh-CN" sz="2000" dirty="0" err="1" smtClean="0"/>
              <a:t>MXAttentionCreatePartialOut</a:t>
            </a:r>
            <a:endParaRPr lang="en-US" altLang="zh-CN" sz="200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1D725FC-FA3A-4A43-B1CA-3321E0F46AC4}" type="slidenum">
              <a:rPr lang="zh-CN" altLang="en-US" smtClean="0"/>
              <a:t>19</a:t>
            </a:fld>
            <a:endParaRPr lang="zh-CN" altLang="en-US" dirty="0"/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5184" y="2327199"/>
            <a:ext cx="4133631" cy="377728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7874" y="2893741"/>
            <a:ext cx="5048250" cy="216217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85924" y="3429000"/>
            <a:ext cx="577215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539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50"/>
                            </p:stCondLst>
                            <p:childTnLst>
                              <p:par>
                                <p:cTn id="2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750"/>
                            </p:stCondLst>
                            <p:childTnLst>
                              <p:par>
                                <p:cTn id="4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1018456" cy="720080"/>
          </a:xfrm>
        </p:spPr>
        <p:txBody>
          <a:bodyPr/>
          <a:lstStyle/>
          <a:p>
            <a:r>
              <a:rPr lang="zh-CN" altLang="en-US" dirty="0" smtClean="0"/>
              <a:t>提纲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zh-CN" altLang="en-US" sz="2400" b="1" dirty="0" smtClean="0">
                <a:solidFill>
                  <a:srgbClr val="FF0000"/>
                </a:solidFill>
              </a:rPr>
              <a:t>优点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pPr>
              <a:lnSpc>
                <a:spcPct val="200000"/>
              </a:lnSpc>
            </a:pPr>
            <a:r>
              <a:rPr lang="zh-CN" altLang="en-US" sz="2400" dirty="0" smtClean="0"/>
              <a:t>结构与编译</a:t>
            </a:r>
            <a:endParaRPr lang="en-US" altLang="zh-CN" sz="2400" dirty="0" smtClean="0"/>
          </a:p>
          <a:p>
            <a:pPr>
              <a:lnSpc>
                <a:spcPct val="200000"/>
              </a:lnSpc>
            </a:pPr>
            <a:r>
              <a:rPr lang="en-US" altLang="zh-CN" sz="2400" dirty="0" smtClean="0"/>
              <a:t>API</a:t>
            </a:r>
            <a:r>
              <a:rPr lang="zh-CN" altLang="en-US" sz="2400" dirty="0" smtClean="0"/>
              <a:t>简介</a:t>
            </a:r>
            <a:endParaRPr lang="en-US" altLang="zh-CN" sz="2400" dirty="0" smtClean="0"/>
          </a:p>
          <a:p>
            <a:pPr>
              <a:lnSpc>
                <a:spcPct val="200000"/>
              </a:lnSpc>
            </a:pPr>
            <a:r>
              <a:rPr lang="zh-CN" altLang="en-US" sz="2400" dirty="0" smtClean="0"/>
              <a:t>实测数据</a:t>
            </a:r>
            <a:endParaRPr lang="en-US" altLang="zh-CN" sz="2400" dirty="0" smtClean="0"/>
          </a:p>
          <a:p>
            <a:pPr>
              <a:lnSpc>
                <a:spcPct val="200000"/>
              </a:lnSpc>
            </a:pPr>
            <a:r>
              <a:rPr lang="zh-CN" altLang="en-US" sz="2400" dirty="0"/>
              <a:t>未来</a:t>
            </a:r>
            <a:r>
              <a:rPr lang="zh-CN" altLang="en-US" sz="2400" dirty="0" smtClean="0"/>
              <a:t>工作</a:t>
            </a:r>
            <a:endParaRPr lang="en-US" altLang="zh-CN" sz="280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1D725FC-FA3A-4A43-B1CA-3321E0F46AC4}" type="slidenum">
              <a:rPr lang="zh-CN" altLang="en-US" smtClean="0"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8080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2818656" cy="720080"/>
          </a:xfrm>
        </p:spPr>
        <p:txBody>
          <a:bodyPr/>
          <a:lstStyle/>
          <a:p>
            <a:r>
              <a:rPr lang="en-US" altLang="zh-CN" dirty="0" smtClean="0"/>
              <a:t>Attention</a:t>
            </a:r>
            <a:r>
              <a:rPr lang="en-US" altLang="zh-CN" dirty="0"/>
              <a:t> </a:t>
            </a:r>
            <a:r>
              <a:rPr lang="en-US" altLang="zh-CN" dirty="0" smtClean="0"/>
              <a:t>API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/>
          <a:lstStyle/>
          <a:p>
            <a:r>
              <a:rPr lang="en-US" altLang="zh-CN" sz="2400" dirty="0" err="1"/>
              <a:t>p</a:t>
            </a:r>
            <a:r>
              <a:rPr lang="en-US" altLang="zh-CN" sz="2400" dirty="0" err="1" smtClean="0"/>
              <a:t>repare+forward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pPr lvl="1">
              <a:lnSpc>
                <a:spcPct val="150000"/>
              </a:lnSpc>
            </a:pPr>
            <a:r>
              <a:rPr lang="en-US" altLang="zh-CN" sz="2000" dirty="0" smtClean="0"/>
              <a:t>1</a:t>
            </a:r>
            <a:r>
              <a:rPr lang="zh-CN" altLang="en-US" sz="2000" dirty="0" smtClean="0"/>
              <a:t>、</a:t>
            </a:r>
            <a:r>
              <a:rPr lang="en-US" altLang="zh-CN" sz="2000" dirty="0" err="1" smtClean="0"/>
              <a:t>MXAttentionReshape</a:t>
            </a:r>
            <a:endParaRPr lang="en-US" altLang="zh-CN" sz="2000" dirty="0"/>
          </a:p>
          <a:p>
            <a:pPr lvl="1">
              <a:lnSpc>
                <a:spcPct val="150000"/>
              </a:lnSpc>
            </a:pPr>
            <a:r>
              <a:rPr lang="en-US" altLang="zh-CN" sz="2000" dirty="0" smtClean="0"/>
              <a:t>2</a:t>
            </a:r>
            <a:r>
              <a:rPr lang="zh-CN" altLang="en-US" sz="2000" dirty="0" smtClean="0"/>
              <a:t>、</a:t>
            </a:r>
            <a:r>
              <a:rPr lang="en-US" altLang="zh-CN" sz="2000" dirty="0" err="1" smtClean="0"/>
              <a:t>MXAttentionSetInput</a:t>
            </a:r>
            <a:endParaRPr lang="en-US" altLang="zh-CN" sz="2000" dirty="0"/>
          </a:p>
          <a:p>
            <a:pPr lvl="1">
              <a:lnSpc>
                <a:spcPct val="150000"/>
              </a:lnSpc>
            </a:pPr>
            <a:r>
              <a:rPr lang="en-US" altLang="zh-CN" sz="2000" dirty="0" smtClean="0"/>
              <a:t>3</a:t>
            </a:r>
            <a:r>
              <a:rPr lang="zh-CN" altLang="en-US" sz="2000" dirty="0" smtClean="0"/>
              <a:t>、</a:t>
            </a:r>
            <a:r>
              <a:rPr lang="en-US" altLang="zh-CN" sz="2000" dirty="0" err="1" smtClean="0"/>
              <a:t>MXAttentionFroward</a:t>
            </a:r>
            <a:endParaRPr lang="en-US" altLang="zh-CN" sz="200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1D725FC-FA3A-4A43-B1CA-3321E0F46AC4}" type="slidenum">
              <a:rPr lang="zh-CN" altLang="en-US" smtClean="0"/>
              <a:t>20</a:t>
            </a:fld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6912" y="2732236"/>
            <a:ext cx="5210175" cy="27241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5399" y="3249318"/>
            <a:ext cx="6553200" cy="17716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71711" y="3630318"/>
            <a:ext cx="4600575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423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50"/>
                            </p:stCondLst>
                            <p:childTnLst>
                              <p:par>
                                <p:cTn id="2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750"/>
                            </p:stCondLst>
                            <p:childTnLst>
                              <p:par>
                                <p:cTn id="4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7849" y="3200985"/>
            <a:ext cx="5448300" cy="20574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3487" y="2593443"/>
            <a:ext cx="6677025" cy="227647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2818656" cy="720080"/>
          </a:xfrm>
        </p:spPr>
        <p:txBody>
          <a:bodyPr/>
          <a:lstStyle/>
          <a:p>
            <a:r>
              <a:rPr lang="en-US" altLang="zh-CN" dirty="0" smtClean="0"/>
              <a:t>Attention</a:t>
            </a:r>
            <a:r>
              <a:rPr lang="en-US" altLang="zh-CN" dirty="0"/>
              <a:t> </a:t>
            </a:r>
            <a:r>
              <a:rPr lang="en-US" altLang="zh-CN" dirty="0" smtClean="0"/>
              <a:t>API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/>
          <a:lstStyle/>
          <a:p>
            <a:r>
              <a:rPr lang="en-US" altLang="zh-CN" sz="2400" dirty="0" smtClean="0"/>
              <a:t>Get output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pPr lvl="1">
              <a:lnSpc>
                <a:spcPct val="150000"/>
              </a:lnSpc>
            </a:pPr>
            <a:r>
              <a:rPr lang="en-US" altLang="zh-CN" sz="2000" dirty="0" smtClean="0"/>
              <a:t>1</a:t>
            </a:r>
            <a:r>
              <a:rPr lang="zh-CN" altLang="en-US" sz="2000" dirty="0" smtClean="0"/>
              <a:t>、</a:t>
            </a:r>
            <a:r>
              <a:rPr lang="en-US" altLang="zh-CN" sz="2000" dirty="0" err="1" smtClean="0"/>
              <a:t>MXAttentionGetOutputShape</a:t>
            </a:r>
            <a:endParaRPr lang="en-US" altLang="zh-CN" sz="2000" dirty="0"/>
          </a:p>
          <a:p>
            <a:pPr lvl="1">
              <a:lnSpc>
                <a:spcPct val="150000"/>
              </a:lnSpc>
            </a:pPr>
            <a:r>
              <a:rPr lang="en-US" altLang="zh-CN" sz="2000" dirty="0" smtClean="0"/>
              <a:t>2</a:t>
            </a:r>
            <a:r>
              <a:rPr lang="zh-CN" altLang="en-US" sz="2000" dirty="0" smtClean="0"/>
              <a:t>、</a:t>
            </a:r>
            <a:r>
              <a:rPr lang="en-US" altLang="zh-CN" sz="2000" dirty="0" err="1" smtClean="0"/>
              <a:t>MXAttentionGetOutput</a:t>
            </a:r>
            <a:endParaRPr lang="en-US" altLang="zh-CN" sz="2000" dirty="0" smtClean="0"/>
          </a:p>
          <a:p>
            <a:pPr lvl="1">
              <a:lnSpc>
                <a:spcPct val="150000"/>
              </a:lnSpc>
            </a:pPr>
            <a:r>
              <a:rPr lang="en-US" altLang="zh-CN" sz="2000" dirty="0" smtClean="0"/>
              <a:t>3</a:t>
            </a:r>
            <a:r>
              <a:rPr lang="zh-CN" altLang="en-US" sz="2000" dirty="0" smtClean="0"/>
              <a:t>、</a:t>
            </a:r>
            <a:r>
              <a:rPr lang="en-US" altLang="zh-CN" sz="2000" dirty="0" err="1" smtClean="0"/>
              <a:t>MXAttentionFree</a:t>
            </a:r>
            <a:endParaRPr lang="zh-CN" altLang="en-US" sz="200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1D725FC-FA3A-4A43-B1CA-3321E0F46AC4}" type="slidenum">
              <a:rPr lang="zh-CN" altLang="en-US" smtClean="0"/>
              <a:t>21</a:t>
            </a:fld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71724" y="3619042"/>
            <a:ext cx="4400550" cy="94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998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50"/>
                            </p:stCondLst>
                            <p:childTnLst>
                              <p:par>
                                <p:cTn id="2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750"/>
                            </p:stCondLst>
                            <p:childTnLst>
                              <p:par>
                                <p:cTn id="4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2818656" cy="720080"/>
          </a:xfrm>
        </p:spPr>
        <p:txBody>
          <a:bodyPr/>
          <a:lstStyle/>
          <a:p>
            <a:r>
              <a:rPr lang="en-US" altLang="zh-CN" dirty="0" smtClean="0"/>
              <a:t>Attention</a:t>
            </a:r>
            <a:r>
              <a:rPr lang="en-US" altLang="zh-CN" dirty="0"/>
              <a:t> </a:t>
            </a:r>
            <a:r>
              <a:rPr lang="en-US" altLang="zh-CN" dirty="0" smtClean="0"/>
              <a:t>API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/>
          <a:lstStyle/>
          <a:p>
            <a:r>
              <a:rPr lang="en-US" altLang="zh-CN" sz="2400" dirty="0"/>
              <a:t>A</a:t>
            </a:r>
            <a:r>
              <a:rPr lang="en-US" altLang="zh-CN" sz="2400" dirty="0" smtClean="0"/>
              <a:t>ttention</a:t>
            </a:r>
            <a:r>
              <a:rPr lang="en-US" altLang="zh-CN" sz="2400" dirty="0"/>
              <a:t> </a:t>
            </a:r>
            <a:r>
              <a:rPr lang="en-US" altLang="zh-CN" sz="2400" dirty="0" smtClean="0"/>
              <a:t>API</a:t>
            </a:r>
            <a:r>
              <a:rPr lang="zh-CN" altLang="en-US" sz="2400" dirty="0" smtClean="0"/>
              <a:t>调用实例</a:t>
            </a:r>
            <a:endParaRPr lang="en-US" altLang="zh-CN" sz="2400" dirty="0" smtClean="0"/>
          </a:p>
          <a:p>
            <a:r>
              <a:rPr lang="zh-CN" altLang="en-US" sz="2000" dirty="0" smtClean="0"/>
              <a:t>以</a:t>
            </a:r>
            <a:r>
              <a:rPr lang="en-US" altLang="zh-CN" sz="2000" dirty="0" smtClean="0"/>
              <a:t>NMT</a:t>
            </a:r>
            <a:r>
              <a:rPr lang="zh-CN" altLang="en-US" sz="2000" dirty="0" smtClean="0"/>
              <a:t>网络为例：</a:t>
            </a:r>
            <a:endParaRPr lang="en-US" altLang="zh-CN" sz="2000" dirty="0" smtClean="0"/>
          </a:p>
          <a:p>
            <a:r>
              <a:rPr lang="en-US" altLang="zh-CN" sz="1400" dirty="0" smtClean="0"/>
              <a:t>1</a:t>
            </a:r>
            <a:r>
              <a:rPr lang="zh-CN" altLang="en-US" sz="1400" dirty="0" smtClean="0"/>
              <a:t>、使用者在外部封装一层自己的接口（</a:t>
            </a:r>
            <a:r>
              <a:rPr lang="en-US" altLang="zh-CN" sz="1400" dirty="0" err="1" smtClean="0"/>
              <a:t>TranslationEngin</a:t>
            </a:r>
            <a:r>
              <a:rPr lang="zh-CN" altLang="en-US" sz="1400" dirty="0" smtClean="0"/>
              <a:t>类）</a:t>
            </a:r>
            <a:r>
              <a:rPr lang="en-US" altLang="zh-CN" sz="1400" dirty="0" smtClean="0"/>
              <a:t>:</a:t>
            </a:r>
          </a:p>
          <a:p>
            <a:r>
              <a:rPr lang="en-US" altLang="zh-CN" sz="1400" dirty="0"/>
              <a:t> </a:t>
            </a:r>
            <a:r>
              <a:rPr lang="en-US" altLang="zh-CN" sz="1400" dirty="0" smtClean="0"/>
              <a:t>     a. Create(</a:t>
            </a:r>
            <a:r>
              <a:rPr lang="en-US" altLang="zh-CN" sz="1400" dirty="0" err="1" smtClean="0"/>
              <a:t>MXAttentionCreateSimple</a:t>
            </a:r>
            <a:r>
              <a:rPr lang="en-US" altLang="zh-CN" sz="1400" dirty="0" smtClean="0"/>
              <a:t>)</a:t>
            </a:r>
          </a:p>
          <a:p>
            <a:r>
              <a:rPr lang="en-US" altLang="zh-CN" sz="1400" dirty="0"/>
              <a:t> </a:t>
            </a:r>
            <a:r>
              <a:rPr lang="en-US" altLang="zh-CN" sz="1400" dirty="0" smtClean="0"/>
              <a:t>     b. </a:t>
            </a:r>
            <a:r>
              <a:rPr lang="en-US" altLang="zh-CN" sz="1400" dirty="0" err="1" smtClean="0"/>
              <a:t>set_input_data</a:t>
            </a:r>
            <a:r>
              <a:rPr lang="en-US" altLang="zh-CN" sz="1400" dirty="0" smtClean="0"/>
              <a:t>(</a:t>
            </a:r>
            <a:r>
              <a:rPr lang="en-US" altLang="zh-CN" sz="1400" dirty="0" err="1" smtClean="0"/>
              <a:t>MXAttentionReshape+SetInput</a:t>
            </a:r>
            <a:r>
              <a:rPr lang="en-US" altLang="zh-CN" sz="1400" dirty="0" smtClean="0"/>
              <a:t>)</a:t>
            </a:r>
          </a:p>
          <a:p>
            <a:r>
              <a:rPr lang="en-US" altLang="zh-CN" sz="1400" dirty="0"/>
              <a:t> </a:t>
            </a:r>
            <a:r>
              <a:rPr lang="en-US" altLang="zh-CN" sz="1400" dirty="0" smtClean="0"/>
              <a:t>     c. translate(</a:t>
            </a:r>
            <a:r>
              <a:rPr lang="en-US" altLang="zh-CN" sz="1400" dirty="0" err="1" smtClean="0"/>
              <a:t>b+MXAttentionForward+Shape+Output</a:t>
            </a:r>
            <a:r>
              <a:rPr lang="en-US" altLang="zh-CN" sz="1400" dirty="0" smtClean="0"/>
              <a:t>)</a:t>
            </a:r>
          </a:p>
          <a:p>
            <a:r>
              <a:rPr lang="en-US" altLang="zh-CN" sz="1400" dirty="0" smtClean="0"/>
              <a:t>2</a:t>
            </a:r>
            <a:r>
              <a:rPr lang="zh-CN" altLang="en-US" sz="1400" dirty="0" smtClean="0"/>
              <a:t>、实际执行：</a:t>
            </a:r>
            <a:endParaRPr lang="en-US" altLang="zh-CN" sz="1400" dirty="0" smtClean="0"/>
          </a:p>
          <a:p>
            <a:r>
              <a:rPr lang="en-US" altLang="zh-CN" sz="1400" dirty="0"/>
              <a:t> </a:t>
            </a:r>
            <a:r>
              <a:rPr lang="en-US" altLang="zh-CN" sz="1400" dirty="0" smtClean="0"/>
              <a:t>     a. </a:t>
            </a:r>
            <a:r>
              <a:rPr lang="zh-CN" altLang="en-US" sz="1400" dirty="0" smtClean="0"/>
              <a:t>实例化</a:t>
            </a:r>
            <a:r>
              <a:rPr lang="en-US" altLang="zh-CN" sz="1400" dirty="0" smtClean="0"/>
              <a:t>engine</a:t>
            </a:r>
            <a:r>
              <a:rPr lang="zh-CN" altLang="en-US" sz="1400" dirty="0" smtClean="0"/>
              <a:t>对象</a:t>
            </a:r>
            <a:endParaRPr lang="en-US" altLang="zh-CN" sz="1400" dirty="0" smtClean="0"/>
          </a:p>
          <a:p>
            <a:r>
              <a:rPr lang="en-US" altLang="zh-CN" sz="1400" dirty="0"/>
              <a:t> </a:t>
            </a:r>
            <a:r>
              <a:rPr lang="en-US" altLang="zh-CN" sz="1400" dirty="0" smtClean="0"/>
              <a:t>     b. </a:t>
            </a:r>
            <a:r>
              <a:rPr lang="en-US" altLang="zh-CN" sz="1400" dirty="0" err="1" smtClean="0"/>
              <a:t>engine</a:t>
            </a:r>
            <a:r>
              <a:rPr lang="en-US" altLang="zh-CN" sz="1400" dirty="0" err="1"/>
              <a:t>.</a:t>
            </a:r>
            <a:r>
              <a:rPr lang="en-US" altLang="zh-CN" sz="1400" dirty="0" err="1" smtClean="0"/>
              <a:t>create</a:t>
            </a:r>
            <a:r>
              <a:rPr lang="zh-CN" altLang="en-US" sz="1400" dirty="0" smtClean="0"/>
              <a:t>创建</a:t>
            </a:r>
            <a:r>
              <a:rPr lang="en-US" altLang="zh-CN" sz="1400" dirty="0" smtClean="0"/>
              <a:t>attention engine</a:t>
            </a:r>
          </a:p>
          <a:p>
            <a:r>
              <a:rPr lang="en-US" altLang="zh-CN" sz="1400" dirty="0"/>
              <a:t> </a:t>
            </a:r>
            <a:r>
              <a:rPr lang="en-US" altLang="zh-CN" sz="1400" dirty="0" smtClean="0"/>
              <a:t>     c. </a:t>
            </a:r>
            <a:r>
              <a:rPr lang="zh-CN" altLang="en-US" sz="1400" dirty="0" smtClean="0"/>
              <a:t>调用</a:t>
            </a:r>
            <a:r>
              <a:rPr lang="en-US" altLang="zh-CN" sz="1400" dirty="0" err="1" smtClean="0"/>
              <a:t>engine.translation</a:t>
            </a:r>
            <a:r>
              <a:rPr lang="zh-CN" altLang="en-US" sz="1400" dirty="0" smtClean="0"/>
              <a:t>进行解码</a:t>
            </a:r>
            <a:endParaRPr lang="en-US" altLang="zh-CN" sz="1400" dirty="0" smtClean="0"/>
          </a:p>
          <a:p>
            <a:r>
              <a:rPr lang="en-US" altLang="zh-CN" sz="1400" dirty="0"/>
              <a:t> </a:t>
            </a:r>
            <a:r>
              <a:rPr lang="en-US" altLang="zh-CN" sz="1400" dirty="0" smtClean="0"/>
              <a:t>     d. </a:t>
            </a:r>
            <a:r>
              <a:rPr lang="zh-CN" altLang="en-US" sz="1400" dirty="0" smtClean="0"/>
              <a:t>循环执行</a:t>
            </a:r>
            <a:r>
              <a:rPr lang="en-US" altLang="zh-CN" sz="1400" dirty="0" smtClean="0"/>
              <a:t>c</a:t>
            </a:r>
            <a:r>
              <a:rPr lang="zh-CN" altLang="en-US" sz="1400" dirty="0" smtClean="0"/>
              <a:t>，直到完成所有输入</a:t>
            </a:r>
            <a:endParaRPr lang="en-US" altLang="zh-CN" sz="1400" dirty="0" smtClean="0"/>
          </a:p>
          <a:p>
            <a:r>
              <a:rPr lang="en-US" altLang="zh-CN" sz="1400" dirty="0"/>
              <a:t> </a:t>
            </a:r>
            <a:r>
              <a:rPr lang="en-US" altLang="zh-CN" sz="1400" dirty="0" smtClean="0"/>
              <a:t>     e. </a:t>
            </a:r>
            <a:r>
              <a:rPr lang="zh-CN" altLang="en-US" sz="1400" dirty="0" smtClean="0"/>
              <a:t>保存所有解码结果</a:t>
            </a:r>
            <a:endParaRPr lang="en-US" altLang="zh-CN" sz="1400" dirty="0" smtClean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1D725FC-FA3A-4A43-B1CA-3321E0F46AC4}" type="slidenum">
              <a:rPr lang="zh-CN" altLang="en-US" smtClean="0"/>
              <a:t>22</a:t>
            </a:fld>
            <a:endParaRPr lang="zh-CN" altLang="en-US" dirty="0"/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3234" y="3002484"/>
            <a:ext cx="3275911" cy="326803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9585" y="2788571"/>
            <a:ext cx="4133850" cy="22860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99585" y="3116406"/>
            <a:ext cx="4181605" cy="3519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943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1018456" cy="720080"/>
          </a:xfrm>
        </p:spPr>
        <p:txBody>
          <a:bodyPr/>
          <a:lstStyle/>
          <a:p>
            <a:r>
              <a:rPr lang="zh-CN" altLang="en-US" dirty="0" smtClean="0"/>
              <a:t>提纲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zh-CN" altLang="en-US" sz="2400" dirty="0" smtClean="0"/>
              <a:t>优点</a:t>
            </a:r>
            <a:endParaRPr lang="en-US" altLang="zh-CN" sz="2400" dirty="0" smtClean="0"/>
          </a:p>
          <a:p>
            <a:pPr>
              <a:lnSpc>
                <a:spcPct val="200000"/>
              </a:lnSpc>
            </a:pPr>
            <a:r>
              <a:rPr lang="zh-CN" altLang="en-US" sz="2400" dirty="0" smtClean="0"/>
              <a:t>结构与编译</a:t>
            </a:r>
            <a:endParaRPr lang="en-US" altLang="zh-CN" sz="2400" dirty="0" smtClean="0"/>
          </a:p>
          <a:p>
            <a:pPr>
              <a:lnSpc>
                <a:spcPct val="200000"/>
              </a:lnSpc>
            </a:pPr>
            <a:r>
              <a:rPr lang="en-US" altLang="zh-CN" sz="2400" dirty="0" smtClean="0"/>
              <a:t>API</a:t>
            </a:r>
            <a:r>
              <a:rPr lang="zh-CN" altLang="en-US" sz="2400" dirty="0" smtClean="0"/>
              <a:t>简介</a:t>
            </a:r>
            <a:endParaRPr lang="en-US" altLang="zh-CN" sz="2400" dirty="0" smtClean="0"/>
          </a:p>
          <a:p>
            <a:pPr>
              <a:lnSpc>
                <a:spcPct val="200000"/>
              </a:lnSpc>
            </a:pPr>
            <a:r>
              <a:rPr lang="zh-CN" altLang="en-US" sz="2400" b="1" dirty="0" smtClean="0">
                <a:solidFill>
                  <a:srgbClr val="FF0000"/>
                </a:solidFill>
              </a:rPr>
              <a:t>实测数据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pPr>
              <a:lnSpc>
                <a:spcPct val="200000"/>
              </a:lnSpc>
            </a:pPr>
            <a:r>
              <a:rPr lang="zh-CN" altLang="en-US" sz="2400" dirty="0"/>
              <a:t>未来</a:t>
            </a:r>
            <a:r>
              <a:rPr lang="zh-CN" altLang="en-US" sz="2400" dirty="0" smtClean="0"/>
              <a:t>工作</a:t>
            </a:r>
            <a:endParaRPr lang="en-US" altLang="zh-CN" sz="280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1D725FC-FA3A-4A43-B1CA-3321E0F46AC4}" type="slidenum">
              <a:rPr lang="zh-CN" altLang="en-US" smtClean="0"/>
              <a:t>23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5681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2242592" cy="720080"/>
          </a:xfrm>
        </p:spPr>
        <p:txBody>
          <a:bodyPr/>
          <a:lstStyle/>
          <a:p>
            <a:r>
              <a:rPr lang="zh-CN" altLang="en-US" dirty="0" smtClean="0"/>
              <a:t>实测数据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 b="1" dirty="0" smtClean="0"/>
              <a:t>测试数据</a:t>
            </a:r>
            <a:endParaRPr lang="en-US" altLang="zh-CN" sz="2400" b="1" dirty="0" smtClean="0"/>
          </a:p>
          <a:p>
            <a:r>
              <a:rPr lang="zh-CN" altLang="en-US" sz="1800" dirty="0" smtClean="0"/>
              <a:t>在</a:t>
            </a:r>
            <a:r>
              <a:rPr lang="en-US" altLang="zh-CN" sz="1800" dirty="0" smtClean="0"/>
              <a:t>Lite</a:t>
            </a:r>
            <a:r>
              <a:rPr lang="zh-CN" altLang="en-US" sz="1800" dirty="0" smtClean="0"/>
              <a:t>上完成了</a:t>
            </a:r>
            <a:r>
              <a:rPr lang="en-US" altLang="zh-CN" sz="1800" dirty="0" smtClean="0"/>
              <a:t>Resnet-50</a:t>
            </a:r>
            <a:r>
              <a:rPr lang="zh-CN" altLang="en-US" sz="1800" dirty="0" smtClean="0"/>
              <a:t>、</a:t>
            </a:r>
            <a:r>
              <a:rPr lang="en-US" altLang="zh-CN" sz="1800" dirty="0" smtClean="0"/>
              <a:t>E-D</a:t>
            </a:r>
            <a:r>
              <a:rPr lang="zh-CN" altLang="en-US" sz="1800" dirty="0" smtClean="0"/>
              <a:t>、</a:t>
            </a:r>
            <a:r>
              <a:rPr lang="en-US" altLang="zh-CN" sz="1800" dirty="0" smtClean="0"/>
              <a:t>R-net</a:t>
            </a:r>
            <a:r>
              <a:rPr lang="zh-CN" altLang="en-US" sz="1800" dirty="0" smtClean="0"/>
              <a:t>等网络的正确性和性能测试。</a:t>
            </a:r>
            <a:endParaRPr lang="en-US" altLang="zh-CN" sz="1800" dirty="0" smtClean="0"/>
          </a:p>
          <a:p>
            <a:r>
              <a:rPr lang="en-US" altLang="zh-CN" sz="1800" dirty="0" err="1" smtClean="0"/>
              <a:t>Cpu</a:t>
            </a:r>
            <a:r>
              <a:rPr lang="zh-CN" altLang="en-US" sz="1800" dirty="0" smtClean="0"/>
              <a:t>上完成正确性测试，未进行效率优化。</a:t>
            </a:r>
            <a:endParaRPr lang="en-US" altLang="zh-CN" sz="1800" dirty="0" smtClean="0"/>
          </a:p>
          <a:p>
            <a:r>
              <a:rPr lang="en-US" altLang="zh-CN" sz="1800" dirty="0" smtClean="0"/>
              <a:t>GPU</a:t>
            </a:r>
            <a:r>
              <a:rPr lang="zh-CN" altLang="en-US" sz="1800" dirty="0" smtClean="0"/>
              <a:t>上</a:t>
            </a:r>
            <a:r>
              <a:rPr lang="zh-CN" altLang="en-US" sz="1800" dirty="0"/>
              <a:t>结果</a:t>
            </a:r>
            <a:r>
              <a:rPr lang="zh-CN" altLang="en-US" sz="1800" dirty="0" smtClean="0"/>
              <a:t>正确，效率基本相当或更快，显存相当或变小。</a:t>
            </a:r>
            <a:endParaRPr lang="en-US" altLang="zh-CN" sz="1800" dirty="0" smtClean="0"/>
          </a:p>
          <a:p>
            <a:r>
              <a:rPr lang="en-US" altLang="zh-CN" sz="1800" dirty="0" smtClean="0"/>
              <a:t>Arm</a:t>
            </a:r>
            <a:r>
              <a:rPr lang="zh-CN" altLang="en-US" sz="1800" dirty="0" smtClean="0"/>
              <a:t>上存储与</a:t>
            </a:r>
            <a:r>
              <a:rPr lang="en-US" altLang="zh-CN" sz="1800" dirty="0" err="1" smtClean="0"/>
              <a:t>ncnn</a:t>
            </a:r>
            <a:r>
              <a:rPr lang="zh-CN" altLang="en-US" sz="1800" dirty="0" smtClean="0"/>
              <a:t>相当，效率在优化完成后基本相当。</a:t>
            </a:r>
            <a:endParaRPr lang="en-US" altLang="zh-CN" sz="1400" dirty="0" smtClean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1D725FC-FA3A-4A43-B1CA-3321E0F46AC4}" type="slidenum">
              <a:rPr lang="zh-CN" altLang="en-US" smtClean="0"/>
              <a:t>24</a:t>
            </a:fld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5935523"/>
              </p:ext>
            </p:extLst>
          </p:nvPr>
        </p:nvGraphicFramePr>
        <p:xfrm>
          <a:off x="1151619" y="3356992"/>
          <a:ext cx="6840761" cy="24482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0191"/>
                <a:gridCol w="855095"/>
                <a:gridCol w="855095"/>
                <a:gridCol w="855095"/>
                <a:gridCol w="855095"/>
                <a:gridCol w="855095"/>
                <a:gridCol w="855095"/>
              </a:tblGrid>
              <a:tr h="576064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</a:rPr>
                        <a:t>gpu</a:t>
                      </a:r>
                      <a:r>
                        <a:rPr lang="en-US" altLang="zh-CN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.vs. </a:t>
                      </a:r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</a:rPr>
                        <a:t>mxnet</a:t>
                      </a:r>
                      <a:endParaRPr lang="en-US" altLang="zh-CN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arm</a:t>
                      </a:r>
                      <a:r>
                        <a:rPr lang="en-US" altLang="zh-CN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.vs. </a:t>
                      </a:r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</a:rPr>
                        <a:t>ncnn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Resnet-50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R-net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E-D(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多种模型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7152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效果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效率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效果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效率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效果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效率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68060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GPU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正确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相当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正确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相当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正确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+10%~30%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72008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ARM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正确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相当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正确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362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1018456" cy="720080"/>
          </a:xfrm>
        </p:spPr>
        <p:txBody>
          <a:bodyPr/>
          <a:lstStyle/>
          <a:p>
            <a:r>
              <a:rPr lang="zh-CN" altLang="en-US" dirty="0" smtClean="0"/>
              <a:t>提纲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zh-CN" altLang="en-US" sz="2400" dirty="0" smtClean="0"/>
              <a:t>优点</a:t>
            </a:r>
            <a:endParaRPr lang="en-US" altLang="zh-CN" sz="2400" dirty="0" smtClean="0"/>
          </a:p>
          <a:p>
            <a:pPr>
              <a:lnSpc>
                <a:spcPct val="200000"/>
              </a:lnSpc>
            </a:pPr>
            <a:r>
              <a:rPr lang="zh-CN" altLang="en-US" sz="2400" dirty="0" smtClean="0"/>
              <a:t>结构与编译</a:t>
            </a:r>
            <a:endParaRPr lang="en-US" altLang="zh-CN" sz="2400" dirty="0" smtClean="0"/>
          </a:p>
          <a:p>
            <a:pPr>
              <a:lnSpc>
                <a:spcPct val="200000"/>
              </a:lnSpc>
            </a:pPr>
            <a:r>
              <a:rPr lang="en-US" altLang="zh-CN" sz="2400" dirty="0" smtClean="0"/>
              <a:t>API</a:t>
            </a:r>
            <a:r>
              <a:rPr lang="zh-CN" altLang="en-US" sz="2400" dirty="0" smtClean="0"/>
              <a:t>简介</a:t>
            </a:r>
            <a:endParaRPr lang="en-US" altLang="zh-CN" sz="2400" dirty="0" smtClean="0"/>
          </a:p>
          <a:p>
            <a:pPr>
              <a:lnSpc>
                <a:spcPct val="200000"/>
              </a:lnSpc>
            </a:pPr>
            <a:r>
              <a:rPr lang="zh-CN" altLang="en-US" sz="2400" dirty="0" smtClean="0"/>
              <a:t>实测数据</a:t>
            </a:r>
            <a:endParaRPr lang="en-US" altLang="zh-CN" sz="2400" dirty="0" smtClean="0"/>
          </a:p>
          <a:p>
            <a:pPr>
              <a:lnSpc>
                <a:spcPct val="200000"/>
              </a:lnSpc>
            </a:pPr>
            <a:r>
              <a:rPr lang="zh-CN" altLang="en-US" sz="2400" b="1" dirty="0">
                <a:solidFill>
                  <a:srgbClr val="FF0000"/>
                </a:solidFill>
              </a:rPr>
              <a:t>未来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工作</a:t>
            </a:r>
            <a:endParaRPr lang="en-US" altLang="zh-CN" sz="2800" b="1" dirty="0">
              <a:solidFill>
                <a:srgbClr val="FF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1D725FC-FA3A-4A43-B1CA-3321E0F46AC4}" type="slidenum">
              <a:rPr lang="zh-CN" altLang="en-US" smtClean="0"/>
              <a:t>25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0144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2242592" cy="720080"/>
          </a:xfrm>
        </p:spPr>
        <p:txBody>
          <a:bodyPr/>
          <a:lstStyle/>
          <a:p>
            <a:r>
              <a:rPr lang="zh-CN" altLang="en-US" dirty="0" smtClean="0"/>
              <a:t>下一步工作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/>
          <a:lstStyle/>
          <a:p>
            <a:r>
              <a:rPr lang="zh-CN" altLang="en-US" sz="2000" b="1" dirty="0" smtClean="0"/>
              <a:t>多实例存储共享完善</a:t>
            </a:r>
            <a:endParaRPr lang="en-US" altLang="zh-CN" sz="2000" b="1" dirty="0" smtClean="0"/>
          </a:p>
          <a:p>
            <a:r>
              <a:rPr lang="zh-CN" altLang="en-US" sz="1600" dirty="0" smtClean="0"/>
              <a:t>目前初步实现了多个实例间的存储共享（</a:t>
            </a:r>
            <a:r>
              <a:rPr lang="en-US" altLang="zh-CN" sz="1600" dirty="0" smtClean="0"/>
              <a:t>E-D</a:t>
            </a:r>
            <a:r>
              <a:rPr lang="zh-CN" altLang="en-US" sz="1600" dirty="0" smtClean="0"/>
              <a:t>的输入输出部分），需要添加多实例参数或所有存储共享。</a:t>
            </a:r>
            <a:endParaRPr lang="en-US" altLang="zh-CN" sz="1600" dirty="0"/>
          </a:p>
          <a:p>
            <a:r>
              <a:rPr lang="zh-CN" altLang="en-US" sz="2000" b="1" dirty="0" smtClean="0"/>
              <a:t>移动</a:t>
            </a:r>
            <a:r>
              <a:rPr lang="zh-CN" altLang="en-US" sz="2000" b="1" dirty="0"/>
              <a:t>端</a:t>
            </a:r>
            <a:r>
              <a:rPr lang="en-US" altLang="zh-CN" sz="2000" b="1" dirty="0"/>
              <a:t>/</a:t>
            </a:r>
            <a:r>
              <a:rPr lang="zh-CN" altLang="en-US" sz="2000" b="1" dirty="0"/>
              <a:t>手机</a:t>
            </a:r>
            <a:r>
              <a:rPr lang="zh-CN" altLang="en-US" sz="2000" b="1" dirty="0" smtClean="0"/>
              <a:t>端</a:t>
            </a:r>
            <a:r>
              <a:rPr lang="zh-CN" altLang="en-US" sz="2000" b="1" dirty="0"/>
              <a:t>优化</a:t>
            </a:r>
            <a:endParaRPr lang="en-US" altLang="zh-CN" sz="2000" b="1" dirty="0" smtClean="0"/>
          </a:p>
          <a:p>
            <a:r>
              <a:rPr lang="zh-CN" altLang="en-US" sz="1600" dirty="0" smtClean="0"/>
              <a:t>目前已完成移动端的初步实现，完成</a:t>
            </a:r>
            <a:r>
              <a:rPr lang="en-US" altLang="zh-CN" sz="1600" dirty="0" smtClean="0"/>
              <a:t>resenet-50</a:t>
            </a:r>
            <a:r>
              <a:rPr lang="zh-CN" altLang="en-US" sz="1600" dirty="0" smtClean="0"/>
              <a:t>的正确性验证和效率验证，正在完善更多的</a:t>
            </a:r>
            <a:r>
              <a:rPr lang="en-US" altLang="zh-CN" sz="1600" dirty="0" smtClean="0"/>
              <a:t>op</a:t>
            </a:r>
            <a:r>
              <a:rPr lang="zh-CN" altLang="en-US" sz="1600" dirty="0" smtClean="0"/>
              <a:t>，并进行效率优化。</a:t>
            </a:r>
            <a:endParaRPr lang="en-US" altLang="zh-CN" sz="1600" dirty="0" smtClean="0"/>
          </a:p>
          <a:p>
            <a:r>
              <a:rPr lang="en-US" altLang="zh-CN" sz="2000" b="1" dirty="0" smtClean="0"/>
              <a:t>CPU</a:t>
            </a:r>
            <a:r>
              <a:rPr lang="zh-CN" altLang="en-US" sz="2000" b="1" dirty="0" smtClean="0"/>
              <a:t>端优化</a:t>
            </a:r>
            <a:endParaRPr lang="en-US" altLang="zh-CN" sz="2000" b="1" dirty="0"/>
          </a:p>
          <a:p>
            <a:r>
              <a:rPr lang="zh-CN" altLang="en-US" sz="1600" dirty="0" smtClean="0"/>
              <a:t>目前</a:t>
            </a:r>
            <a:r>
              <a:rPr lang="en-US" altLang="zh-CN" sz="1600" dirty="0" smtClean="0"/>
              <a:t>op</a:t>
            </a:r>
            <a:r>
              <a:rPr lang="zh-CN" altLang="en-US" sz="1600" dirty="0" smtClean="0"/>
              <a:t>的</a:t>
            </a:r>
            <a:r>
              <a:rPr lang="en-US" altLang="zh-CN" sz="1600" dirty="0" err="1" smtClean="0"/>
              <a:t>cpu</a:t>
            </a:r>
            <a:r>
              <a:rPr lang="zh-CN" altLang="en-US" sz="1600" dirty="0" smtClean="0"/>
              <a:t>部分只实现了功能，未优化效率，路线为采用</a:t>
            </a:r>
            <a:r>
              <a:rPr lang="en-US" altLang="zh-CN" sz="1600" dirty="0" err="1" smtClean="0"/>
              <a:t>mkldnn</a:t>
            </a:r>
            <a:r>
              <a:rPr lang="zh-CN" altLang="en-US" sz="1600" dirty="0" smtClean="0"/>
              <a:t>进行优化，已完成</a:t>
            </a:r>
            <a:r>
              <a:rPr lang="en-US" altLang="zh-CN" sz="1600" dirty="0" err="1" smtClean="0"/>
              <a:t>mkl</a:t>
            </a:r>
            <a:r>
              <a:rPr lang="zh-CN" altLang="en-US" sz="1600" dirty="0" smtClean="0"/>
              <a:t>的集成和卷积的实现与测试。后期进行</a:t>
            </a:r>
            <a:r>
              <a:rPr lang="en-US" altLang="zh-CN" sz="1600" dirty="0" smtClean="0"/>
              <a:t>op</a:t>
            </a:r>
            <a:r>
              <a:rPr lang="zh-CN" altLang="en-US" sz="1600" dirty="0" smtClean="0"/>
              <a:t>的完善。</a:t>
            </a:r>
            <a:endParaRPr lang="en-US" altLang="zh-CN" sz="1600" dirty="0" smtClean="0"/>
          </a:p>
          <a:p>
            <a:r>
              <a:rPr lang="en-US" altLang="zh-CN" sz="2000" b="1" dirty="0"/>
              <a:t>Python</a:t>
            </a:r>
            <a:r>
              <a:rPr lang="zh-CN" altLang="en-US" sz="2000" b="1" dirty="0"/>
              <a:t>端</a:t>
            </a:r>
            <a:r>
              <a:rPr lang="zh-CN" altLang="en-US" sz="2000" b="1" dirty="0" smtClean="0"/>
              <a:t>支持</a:t>
            </a:r>
            <a:endParaRPr lang="en-US" altLang="zh-CN" sz="2000" b="1" dirty="0" smtClean="0"/>
          </a:p>
          <a:p>
            <a:r>
              <a:rPr lang="zh-CN" altLang="en-US" sz="1600" dirty="0" smtClean="0"/>
              <a:t>目前</a:t>
            </a:r>
            <a:r>
              <a:rPr lang="en-US" altLang="zh-CN" sz="1600" dirty="0" smtClean="0"/>
              <a:t>lite</a:t>
            </a:r>
            <a:r>
              <a:rPr lang="zh-CN" altLang="en-US" sz="1600" dirty="0" smtClean="0"/>
              <a:t>只支持</a:t>
            </a:r>
            <a:r>
              <a:rPr lang="en-US" altLang="zh-CN" sz="1600" dirty="0" err="1" smtClean="0"/>
              <a:t>c++</a:t>
            </a:r>
            <a:r>
              <a:rPr lang="zh-CN" altLang="en-US" sz="1600" dirty="0" smtClean="0"/>
              <a:t>端，</a:t>
            </a:r>
            <a:r>
              <a:rPr lang="en-US" altLang="zh-CN" sz="1600" dirty="0" smtClean="0"/>
              <a:t>python</a:t>
            </a:r>
            <a:r>
              <a:rPr lang="zh-CN" altLang="en-US" sz="1600" dirty="0" smtClean="0"/>
              <a:t>脚本无法运行，后期会添加</a:t>
            </a:r>
            <a:r>
              <a:rPr lang="en-US" altLang="zh-CN" sz="1600" dirty="0" smtClean="0"/>
              <a:t>python</a:t>
            </a:r>
            <a:r>
              <a:rPr lang="zh-CN" altLang="en-US" sz="1600" dirty="0" smtClean="0"/>
              <a:t>端实现。</a:t>
            </a:r>
            <a:endParaRPr lang="en-US" altLang="zh-CN" sz="1600" dirty="0" smtClean="0"/>
          </a:p>
          <a:p>
            <a:r>
              <a:rPr lang="en-US" altLang="zh-CN" sz="2000" b="1" dirty="0"/>
              <a:t>Pass</a:t>
            </a:r>
            <a:r>
              <a:rPr lang="zh-CN" altLang="en-US" sz="2000" b="1" dirty="0"/>
              <a:t>完善</a:t>
            </a:r>
            <a:endParaRPr lang="en-US" altLang="zh-CN" sz="2000" b="1" dirty="0"/>
          </a:p>
          <a:p>
            <a:r>
              <a:rPr lang="zh-CN" altLang="en-US" sz="1600" dirty="0" smtClean="0"/>
              <a:t>结合</a:t>
            </a:r>
            <a:r>
              <a:rPr lang="en-US" altLang="zh-CN" sz="1600" dirty="0" smtClean="0"/>
              <a:t>cv</a:t>
            </a:r>
            <a:r>
              <a:rPr lang="zh-CN" altLang="en-US" sz="1600" dirty="0" smtClean="0"/>
              <a:t>组的自动融合功能，并添加自动量化功能。</a:t>
            </a:r>
            <a:endParaRPr lang="en-US" altLang="zh-CN" sz="160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1D725FC-FA3A-4A43-B1CA-3321E0F46AC4}" type="slidenum">
              <a:rPr lang="zh-CN" altLang="en-US" smtClean="0"/>
              <a:t>26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8919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1810544" cy="720080"/>
          </a:xfrm>
        </p:spPr>
        <p:txBody>
          <a:bodyPr/>
          <a:lstStyle/>
          <a:p>
            <a:r>
              <a:rPr lang="zh-CN" altLang="en-US" dirty="0" smtClean="0"/>
              <a:t>相关代码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/>
          <a:lstStyle/>
          <a:p>
            <a:r>
              <a:rPr lang="en-US" altLang="zh-CN" sz="1600" dirty="0" err="1" smtClean="0"/>
              <a:t>MaxEngine</a:t>
            </a:r>
            <a:r>
              <a:rPr lang="en-US" altLang="zh-CN" sz="1600" dirty="0" smtClean="0"/>
              <a:t>-Lite</a:t>
            </a:r>
            <a:r>
              <a:rPr lang="zh-CN" altLang="en-US" sz="1600" dirty="0" smtClean="0"/>
              <a:t>获取：研发网</a:t>
            </a:r>
            <a:r>
              <a:rPr lang="en-US" altLang="zh-CN" sz="1600" dirty="0" smtClean="0">
                <a:hlinkClick r:id="rId3"/>
              </a:rPr>
              <a:t>http://git-in.iflytek.com/users/sign_in</a:t>
            </a:r>
            <a:r>
              <a:rPr lang="zh-CN" altLang="en-US" sz="1600" dirty="0" smtClean="0"/>
              <a:t>登陆，获取权限。</a:t>
            </a:r>
            <a:endParaRPr lang="en-US" altLang="zh-CN" sz="1600" dirty="0" smtClean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1D725FC-FA3A-4A43-B1CA-3321E0F46AC4}" type="slidenum">
              <a:rPr lang="zh-CN" altLang="en-US" smtClean="0"/>
              <a:t>27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1168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2442592" y="2636912"/>
            <a:ext cx="4258816" cy="792088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zh-CN" dirty="0" smtClean="0"/>
              <a:t>   </a:t>
            </a:r>
            <a:r>
              <a:rPr lang="zh-CN" altLang="en-US" dirty="0" smtClean="0"/>
              <a:t>谢  谢 </a:t>
            </a:r>
            <a:r>
              <a:rPr lang="en-US" altLang="zh-CN" dirty="0" smtClean="0"/>
              <a:t>!</a:t>
            </a:r>
            <a:endParaRPr lang="zh-CN" altLang="en-US" dirty="0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0CDF87CE-7B80-47C4-96F2-D8430E6F3128}" type="slidenum">
              <a:rPr lang="zh-CN" altLang="en-US" smtClean="0"/>
              <a:t>28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6848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1018456" cy="720080"/>
          </a:xfrm>
        </p:spPr>
        <p:txBody>
          <a:bodyPr/>
          <a:lstStyle/>
          <a:p>
            <a:r>
              <a:rPr lang="zh-CN" altLang="en-US" dirty="0"/>
              <a:t>优点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000" b="1" dirty="0" smtClean="0"/>
              <a:t>1</a:t>
            </a:r>
            <a:r>
              <a:rPr lang="zh-CN" altLang="en-US" sz="2000" b="1" dirty="0" smtClean="0"/>
              <a:t>、</a:t>
            </a:r>
            <a:r>
              <a:rPr lang="en-US" altLang="zh-CN" sz="2000" b="1" dirty="0" err="1" smtClean="0"/>
              <a:t>MaxEngine</a:t>
            </a:r>
            <a:r>
              <a:rPr lang="zh-CN" altLang="en-US" sz="2000" b="1" dirty="0" smtClean="0"/>
              <a:t>缺点：</a:t>
            </a:r>
            <a:endParaRPr lang="en-US" altLang="zh-CN" sz="2000" b="1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dirty="0"/>
              <a:t> </a:t>
            </a:r>
            <a:r>
              <a:rPr lang="en-US" altLang="zh-CN" sz="1600" dirty="0" smtClean="0"/>
              <a:t>       a. </a:t>
            </a:r>
            <a:r>
              <a:rPr lang="zh-CN" altLang="en-US" sz="1600" dirty="0" smtClean="0"/>
              <a:t>由</a:t>
            </a:r>
            <a:r>
              <a:rPr lang="en-US" altLang="zh-CN" sz="1600" dirty="0" err="1" smtClean="0"/>
              <a:t>mxnet</a:t>
            </a:r>
            <a:r>
              <a:rPr lang="zh-CN" altLang="en-US" sz="1600" dirty="0" smtClean="0"/>
              <a:t>修改实现，包含反向和</a:t>
            </a:r>
            <a:r>
              <a:rPr lang="en-US" altLang="zh-CN" sz="1600" dirty="0" err="1" smtClean="0"/>
              <a:t>mshadow</a:t>
            </a:r>
            <a:r>
              <a:rPr lang="zh-CN" altLang="en-US" sz="1600" dirty="0" smtClean="0"/>
              <a:t>，过于臃肿。</a:t>
            </a:r>
            <a:endParaRPr lang="en-US" altLang="zh-CN" sz="16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dirty="0"/>
              <a:t> </a:t>
            </a:r>
            <a:r>
              <a:rPr lang="en-US" altLang="zh-CN" sz="1600" dirty="0" smtClean="0"/>
              <a:t>       b. </a:t>
            </a:r>
            <a:r>
              <a:rPr lang="zh-CN" altLang="en-US" sz="1600" dirty="0" smtClean="0"/>
              <a:t>依赖的库太多，许多前向不需要使用。</a:t>
            </a:r>
            <a:endParaRPr lang="en-US" altLang="zh-CN" sz="16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dirty="0"/>
              <a:t> </a:t>
            </a:r>
            <a:r>
              <a:rPr lang="en-US" altLang="zh-CN" sz="1600" dirty="0" smtClean="0"/>
              <a:t>       c. </a:t>
            </a:r>
            <a:r>
              <a:rPr lang="zh-CN" altLang="en-US" sz="1600" dirty="0" smtClean="0"/>
              <a:t>编译过于繁琐，时间过长。</a:t>
            </a:r>
            <a:endParaRPr lang="en-US" altLang="zh-CN" sz="16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dirty="0"/>
              <a:t> </a:t>
            </a:r>
            <a:r>
              <a:rPr lang="en-US" altLang="zh-CN" sz="1600" dirty="0" smtClean="0"/>
              <a:t>       d. </a:t>
            </a:r>
            <a:r>
              <a:rPr lang="zh-CN" altLang="en-US" sz="1600" dirty="0" smtClean="0"/>
              <a:t>生成的库函数过大。</a:t>
            </a:r>
            <a:endParaRPr lang="en-US" altLang="zh-CN" sz="16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dirty="0"/>
              <a:t> </a:t>
            </a:r>
            <a:r>
              <a:rPr lang="en-US" altLang="zh-CN" sz="1600" dirty="0" smtClean="0"/>
              <a:t>       e. reshape</a:t>
            </a:r>
            <a:r>
              <a:rPr lang="zh-CN" altLang="en-US" sz="1600" dirty="0" smtClean="0"/>
              <a:t>接口不够高效。</a:t>
            </a:r>
            <a:endParaRPr lang="en-US" altLang="zh-CN" sz="16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dirty="0"/>
              <a:t> </a:t>
            </a:r>
            <a:r>
              <a:rPr lang="en-US" altLang="zh-CN" sz="1600" dirty="0" smtClean="0"/>
              <a:t>       f.  </a:t>
            </a:r>
            <a:r>
              <a:rPr lang="zh-CN" altLang="en-US" sz="1600" dirty="0" smtClean="0"/>
              <a:t>移动端支持很差。</a:t>
            </a:r>
            <a:r>
              <a:rPr lang="en-US" altLang="zh-CN" sz="1600" dirty="0" smtClean="0"/>
              <a:t>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dirty="0"/>
              <a:t> </a:t>
            </a:r>
            <a:r>
              <a:rPr lang="en-US" altLang="zh-CN" sz="1600" dirty="0" smtClean="0"/>
              <a:t>       g. </a:t>
            </a:r>
            <a:r>
              <a:rPr lang="zh-CN" altLang="en-US" sz="1600" dirty="0" smtClean="0"/>
              <a:t>部分</a:t>
            </a:r>
            <a:r>
              <a:rPr lang="en-US" altLang="zh-CN" sz="1600" dirty="0" err="1" smtClean="0"/>
              <a:t>cpu</a:t>
            </a:r>
            <a:r>
              <a:rPr lang="zh-CN" altLang="en-US" sz="1600" dirty="0" smtClean="0"/>
              <a:t>、</a:t>
            </a:r>
            <a:r>
              <a:rPr lang="en-US" altLang="zh-CN" sz="1600" dirty="0" err="1" smtClean="0"/>
              <a:t>gpu</a:t>
            </a:r>
            <a:r>
              <a:rPr lang="en-US" altLang="zh-CN" sz="1600" dirty="0" smtClean="0"/>
              <a:t> op</a:t>
            </a:r>
            <a:r>
              <a:rPr lang="zh-CN" altLang="en-US" sz="1600" dirty="0" smtClean="0"/>
              <a:t>不够高效。</a:t>
            </a:r>
            <a:endParaRPr lang="en-US" altLang="zh-CN" sz="1600" dirty="0" smtClean="0"/>
          </a:p>
          <a:p>
            <a:pPr marL="0" indent="0">
              <a:buNone/>
            </a:pPr>
            <a:r>
              <a:rPr lang="en-US" altLang="zh-CN" sz="1600" dirty="0"/>
              <a:t> </a:t>
            </a:r>
            <a:r>
              <a:rPr lang="en-US" altLang="zh-CN" sz="1600" dirty="0" smtClean="0"/>
              <a:t>       ……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600" dirty="0" smtClean="0"/>
              <a:t>       对于以上的若干问题，</a:t>
            </a:r>
            <a:r>
              <a:rPr lang="zh-CN" altLang="en-US" sz="1600" dirty="0"/>
              <a:t>急需</a:t>
            </a:r>
            <a:r>
              <a:rPr lang="zh-CN" altLang="en-US" sz="1600" dirty="0" smtClean="0"/>
              <a:t>一种新的框架结构来解决。因此，</a:t>
            </a:r>
            <a:r>
              <a:rPr lang="en-US" altLang="zh-CN" sz="1600" dirty="0" err="1" smtClean="0"/>
              <a:t>MaxEngine</a:t>
            </a:r>
            <a:r>
              <a:rPr lang="en-US" altLang="zh-CN" sz="1600" dirty="0" smtClean="0"/>
              <a:t>-Lite</a:t>
            </a:r>
            <a:r>
              <a:rPr lang="zh-CN" altLang="en-US" sz="1600" dirty="0" smtClean="0"/>
              <a:t>被提上了开发日程，并在</a:t>
            </a:r>
            <a:r>
              <a:rPr lang="en-US" altLang="zh-CN" sz="1600" dirty="0" smtClean="0"/>
              <a:t>18</a:t>
            </a:r>
            <a:r>
              <a:rPr lang="zh-CN" altLang="en-US" sz="1600" dirty="0" smtClean="0"/>
              <a:t>年底完成了基础功能的实现。</a:t>
            </a:r>
            <a:endParaRPr lang="en-US" altLang="zh-CN" sz="1600" dirty="0" smtClean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1D725FC-FA3A-4A43-B1CA-3321E0F46AC4}" type="slidenum">
              <a:rPr lang="zh-CN" altLang="en-US" smtClean="0"/>
              <a:t>3</a:t>
            </a:fld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7944" y="2636912"/>
            <a:ext cx="4448691" cy="304500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0712" y="3490007"/>
            <a:ext cx="5362575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02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1033216"/>
              </p:ext>
            </p:extLst>
          </p:nvPr>
        </p:nvGraphicFramePr>
        <p:xfrm>
          <a:off x="1475656" y="3789040"/>
          <a:ext cx="6096000" cy="141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762000"/>
                <a:gridCol w="762000"/>
                <a:gridCol w="762000"/>
                <a:gridCol w="762000"/>
              </a:tblGrid>
              <a:tr h="185420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</a:rPr>
                        <a:t>库大小（</a:t>
                      </a: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M</a:t>
                      </a:r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</a:rPr>
                        <a:t>）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GPU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ARM V7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ARM V8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18542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>
                          <a:solidFill>
                            <a:schemeClr val="tx1"/>
                          </a:solidFill>
                        </a:rPr>
                        <a:t>gcc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clang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>
                          <a:solidFill>
                            <a:schemeClr val="tx1"/>
                          </a:solidFill>
                        </a:rPr>
                        <a:t>gcc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clang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>
                          <a:solidFill>
                            <a:schemeClr val="tx1"/>
                          </a:solidFill>
                        </a:rPr>
                        <a:t>MaxEngine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200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/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/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/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/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Lite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2.8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3.1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4.2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4.7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1018456" cy="720080"/>
          </a:xfrm>
        </p:spPr>
        <p:txBody>
          <a:bodyPr/>
          <a:lstStyle/>
          <a:p>
            <a:r>
              <a:rPr lang="zh-CN" altLang="en-US" dirty="0"/>
              <a:t>优点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1D725FC-FA3A-4A43-B1CA-3321E0F46AC4}" type="slidenum">
              <a:rPr lang="zh-CN" altLang="en-US" smtClean="0"/>
              <a:t>4</a:t>
            </a:fld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000" b="1" dirty="0"/>
              <a:t>2</a:t>
            </a:r>
            <a:r>
              <a:rPr lang="zh-CN" altLang="en-US" sz="2000" b="1" dirty="0" smtClean="0"/>
              <a:t>、</a:t>
            </a:r>
            <a:r>
              <a:rPr lang="en-US" altLang="zh-CN" sz="2000" b="1" dirty="0" err="1" smtClean="0"/>
              <a:t>MaxEngine</a:t>
            </a:r>
            <a:r>
              <a:rPr lang="en-US" altLang="zh-CN" sz="2000" b="1" dirty="0" smtClean="0"/>
              <a:t>-Lite</a:t>
            </a:r>
            <a:r>
              <a:rPr lang="zh-CN" altLang="en-US" sz="2000" b="1" dirty="0"/>
              <a:t>改进</a:t>
            </a:r>
            <a:r>
              <a:rPr lang="zh-CN" altLang="en-US" sz="2000" b="1" dirty="0" smtClean="0"/>
              <a:t>：</a:t>
            </a:r>
            <a:endParaRPr lang="en-US" altLang="zh-CN" sz="2000" b="1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dirty="0"/>
              <a:t> </a:t>
            </a:r>
            <a:r>
              <a:rPr lang="en-US" altLang="zh-CN" sz="1600" dirty="0" smtClean="0"/>
              <a:t>       a. </a:t>
            </a:r>
            <a:r>
              <a:rPr lang="zh-CN" altLang="en-US" sz="1600" dirty="0" smtClean="0"/>
              <a:t>移除了所有反向相关代码，去除了</a:t>
            </a:r>
            <a:r>
              <a:rPr lang="en-US" altLang="zh-CN" sz="1600" dirty="0" err="1" smtClean="0"/>
              <a:t>mshadow</a:t>
            </a:r>
            <a:r>
              <a:rPr lang="zh-CN" altLang="en-US" sz="1600" dirty="0" smtClean="0"/>
              <a:t>，代码更简洁。</a:t>
            </a:r>
            <a:endParaRPr lang="en-US" altLang="zh-CN" sz="16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dirty="0"/>
              <a:t> </a:t>
            </a:r>
            <a:r>
              <a:rPr lang="en-US" altLang="zh-CN" sz="1600" dirty="0" smtClean="0"/>
              <a:t>       b. </a:t>
            </a:r>
            <a:r>
              <a:rPr lang="zh-CN" altLang="en-US" sz="1600" dirty="0"/>
              <a:t>移</a:t>
            </a:r>
            <a:r>
              <a:rPr lang="zh-CN" altLang="en-US" sz="1600" dirty="0" smtClean="0"/>
              <a:t>除</a:t>
            </a:r>
            <a:r>
              <a:rPr lang="en-US" altLang="zh-CN" sz="1600" dirty="0" err="1" smtClean="0"/>
              <a:t>opencv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cub</a:t>
            </a:r>
            <a:r>
              <a:rPr lang="zh-CN" altLang="en-US" sz="1600" dirty="0" smtClean="0"/>
              <a:t>等库的依赖。</a:t>
            </a:r>
            <a:endParaRPr lang="en-US" altLang="zh-CN" sz="16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dirty="0"/>
              <a:t> </a:t>
            </a:r>
            <a:r>
              <a:rPr lang="en-US" altLang="zh-CN" sz="1600" dirty="0" smtClean="0"/>
              <a:t>       c.  </a:t>
            </a:r>
            <a:r>
              <a:rPr lang="zh-CN" altLang="en-US" sz="1600" dirty="0" smtClean="0"/>
              <a:t>编译速度很快（正常</a:t>
            </a:r>
            <a:r>
              <a:rPr lang="en-US" altLang="zh-CN" sz="1600" dirty="0" smtClean="0"/>
              <a:t>1-2</a:t>
            </a:r>
            <a:r>
              <a:rPr lang="zh-CN" altLang="en-US" sz="1600" dirty="0" smtClean="0"/>
              <a:t>分钟左右）。</a:t>
            </a:r>
            <a:endParaRPr lang="en-US" altLang="zh-CN" sz="16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dirty="0"/>
              <a:t>        d. </a:t>
            </a:r>
            <a:r>
              <a:rPr lang="zh-CN" altLang="en-US" sz="1600" dirty="0" smtClean="0"/>
              <a:t>生成的</a:t>
            </a:r>
            <a:r>
              <a:rPr lang="en-US" altLang="zh-CN" sz="1600" dirty="0" smtClean="0"/>
              <a:t>so</a:t>
            </a:r>
            <a:r>
              <a:rPr lang="zh-CN" altLang="en-US" sz="1600" dirty="0" smtClean="0"/>
              <a:t>库很小。</a:t>
            </a:r>
            <a:endParaRPr lang="en-US" altLang="zh-CN" sz="16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dirty="0"/>
              <a:t>        e. </a:t>
            </a:r>
            <a:r>
              <a:rPr lang="zh-CN" altLang="en-US" sz="1600" dirty="0" smtClean="0"/>
              <a:t>重构了</a:t>
            </a:r>
            <a:r>
              <a:rPr lang="en-US" altLang="zh-CN" sz="1600" dirty="0" smtClean="0"/>
              <a:t>reshape</a:t>
            </a:r>
            <a:r>
              <a:rPr lang="zh-CN" altLang="en-US" sz="1600" dirty="0" smtClean="0"/>
              <a:t>接口，支持动态输入且</a:t>
            </a:r>
            <a:r>
              <a:rPr lang="en-US" altLang="zh-CN" sz="1600" dirty="0" smtClean="0"/>
              <a:t>reshape</a:t>
            </a:r>
            <a:r>
              <a:rPr lang="zh-CN" altLang="en-US" sz="1600" dirty="0" smtClean="0"/>
              <a:t>基本耗时为</a:t>
            </a:r>
            <a:r>
              <a:rPr lang="en-US" altLang="zh-CN" sz="1600" dirty="0" smtClean="0"/>
              <a:t>0</a:t>
            </a:r>
            <a:r>
              <a:rPr lang="zh-CN" altLang="en-US" sz="1600" dirty="0" smtClean="0"/>
              <a:t>。</a:t>
            </a:r>
            <a:endParaRPr lang="en-US" altLang="zh-CN" sz="16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dirty="0"/>
              <a:t>        f.  </a:t>
            </a:r>
            <a:r>
              <a:rPr lang="zh-CN" altLang="en-US" sz="1600" dirty="0" smtClean="0"/>
              <a:t>添加了移动端</a:t>
            </a:r>
            <a:r>
              <a:rPr lang="en-US" altLang="zh-CN" sz="1600" dirty="0" smtClean="0"/>
              <a:t>arm</a:t>
            </a:r>
            <a:r>
              <a:rPr lang="zh-CN" altLang="en-US" sz="1600" dirty="0" smtClean="0"/>
              <a:t>的实现，并进行了优化。</a:t>
            </a:r>
            <a:endParaRPr lang="en-US" altLang="zh-CN" sz="16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dirty="0"/>
              <a:t>        g. </a:t>
            </a:r>
            <a:r>
              <a:rPr lang="zh-CN" altLang="en-US" sz="1600" dirty="0" smtClean="0"/>
              <a:t>添加</a:t>
            </a:r>
            <a:r>
              <a:rPr lang="en-US" altLang="zh-CN" sz="1600" dirty="0" err="1" smtClean="0"/>
              <a:t>mkldnn</a:t>
            </a:r>
            <a:r>
              <a:rPr lang="zh-CN" altLang="en-US" sz="1600" dirty="0" smtClean="0"/>
              <a:t>实现</a:t>
            </a:r>
            <a:r>
              <a:rPr lang="en-US" altLang="zh-CN" sz="1600" dirty="0" err="1" smtClean="0"/>
              <a:t>cpu</a:t>
            </a:r>
            <a:r>
              <a:rPr lang="zh-CN" altLang="en-US" sz="1600" dirty="0"/>
              <a:t>加速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dirty="0"/>
              <a:t> </a:t>
            </a:r>
            <a:r>
              <a:rPr lang="en-US" altLang="zh-CN" sz="1600" dirty="0" smtClean="0"/>
              <a:t>       h. </a:t>
            </a:r>
            <a:r>
              <a:rPr lang="zh-CN" altLang="en-US" sz="1600" dirty="0" smtClean="0"/>
              <a:t>使用手写的</a:t>
            </a:r>
            <a:r>
              <a:rPr lang="en-US" altLang="zh-CN" sz="1600" dirty="0" err="1" smtClean="0"/>
              <a:t>gpu</a:t>
            </a:r>
            <a:r>
              <a:rPr lang="en-US" altLang="zh-CN" sz="1600" dirty="0" smtClean="0"/>
              <a:t> kernel</a:t>
            </a:r>
            <a:r>
              <a:rPr lang="zh-CN" altLang="en-US" sz="1600" dirty="0" smtClean="0"/>
              <a:t>替代</a:t>
            </a:r>
            <a:r>
              <a:rPr lang="en-US" altLang="zh-CN" sz="1600" dirty="0" err="1" smtClean="0"/>
              <a:t>mshadow</a:t>
            </a:r>
            <a:r>
              <a:rPr lang="zh-CN" altLang="en-US" sz="1600" dirty="0" smtClean="0"/>
              <a:t>，效率得到一定提升。</a:t>
            </a:r>
            <a:endParaRPr lang="en-US" altLang="zh-CN" sz="16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dirty="0" smtClean="0"/>
              <a:t>       </a:t>
            </a:r>
            <a:r>
              <a:rPr lang="en-US" altLang="zh-CN" sz="1600" dirty="0" err="1" smtClean="0"/>
              <a:t>MaxEngine</a:t>
            </a:r>
            <a:r>
              <a:rPr lang="en-US" altLang="zh-CN" sz="1600" dirty="0" smtClean="0"/>
              <a:t>-Lite</a:t>
            </a:r>
            <a:r>
              <a:rPr lang="zh-CN" altLang="en-US" sz="1600" dirty="0" smtClean="0"/>
              <a:t>在继承了</a:t>
            </a:r>
            <a:r>
              <a:rPr lang="en-US" altLang="zh-CN" sz="1600" dirty="0" err="1" smtClean="0"/>
              <a:t>MaxEngine</a:t>
            </a:r>
            <a:r>
              <a:rPr lang="zh-CN" altLang="en-US" sz="1600" dirty="0" smtClean="0"/>
              <a:t>优点的基础上，解决了代码臃肿、库依赖多、编译效率低、库过大、等缺点。并对</a:t>
            </a:r>
            <a:r>
              <a:rPr lang="en-US" altLang="zh-CN" sz="1600" dirty="0" err="1" smtClean="0"/>
              <a:t>gpu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arm</a:t>
            </a:r>
            <a:r>
              <a:rPr lang="zh-CN" altLang="en-US" sz="1600" dirty="0" smtClean="0"/>
              <a:t>、</a:t>
            </a:r>
            <a:r>
              <a:rPr lang="en-US" altLang="zh-CN" sz="1600" dirty="0" err="1" smtClean="0"/>
              <a:t>cpu</a:t>
            </a:r>
            <a:r>
              <a:rPr lang="zh-CN" altLang="en-US" sz="1600" dirty="0" smtClean="0"/>
              <a:t>的效率进行了优化。</a:t>
            </a:r>
            <a:endParaRPr lang="en-US" altLang="zh-CN" sz="1600" dirty="0" smtClean="0"/>
          </a:p>
        </p:txBody>
      </p:sp>
    </p:spTree>
    <p:extLst>
      <p:ext uri="{BB962C8B-B14F-4D97-AF65-F5344CB8AC3E}">
        <p14:creationId xmlns:p14="http://schemas.microsoft.com/office/powerpoint/2010/main" val="2142267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1018456" cy="720080"/>
          </a:xfrm>
        </p:spPr>
        <p:txBody>
          <a:bodyPr/>
          <a:lstStyle/>
          <a:p>
            <a:r>
              <a:rPr lang="zh-CN" altLang="en-US" dirty="0"/>
              <a:t>优点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000" b="1" dirty="0"/>
              <a:t>3</a:t>
            </a:r>
            <a:r>
              <a:rPr lang="zh-CN" altLang="en-US" sz="2000" b="1" dirty="0" smtClean="0"/>
              <a:t>、继承于</a:t>
            </a:r>
            <a:r>
              <a:rPr lang="en-US" altLang="zh-CN" sz="2000" b="1" dirty="0" err="1" smtClean="0"/>
              <a:t>MaxEngine</a:t>
            </a:r>
            <a:r>
              <a:rPr lang="zh-CN" altLang="en-US" sz="2000" b="1" dirty="0" smtClean="0"/>
              <a:t>的优点</a:t>
            </a:r>
            <a:endParaRPr lang="en-US" altLang="zh-CN" sz="16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dirty="0" smtClean="0"/>
              <a:t>        a. </a:t>
            </a:r>
            <a:r>
              <a:rPr lang="zh-CN" altLang="en-US" sz="1600" dirty="0" smtClean="0"/>
              <a:t>输入可变，不需要</a:t>
            </a:r>
            <a:r>
              <a:rPr lang="en-US" altLang="zh-CN" sz="1600" dirty="0" smtClean="0"/>
              <a:t>padding</a:t>
            </a:r>
            <a:r>
              <a:rPr lang="zh-CN" altLang="en-US" sz="1600" dirty="0" smtClean="0"/>
              <a:t>（大小，</a:t>
            </a:r>
            <a:r>
              <a:rPr lang="en-US" altLang="zh-CN" sz="1600" dirty="0" smtClean="0"/>
              <a:t>batch</a:t>
            </a:r>
            <a:r>
              <a:rPr lang="zh-CN" altLang="en-US" sz="1600" dirty="0" smtClean="0"/>
              <a:t>都可变）</a:t>
            </a:r>
            <a:endParaRPr lang="en-US" altLang="zh-CN" sz="16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dirty="0"/>
              <a:t> </a:t>
            </a:r>
            <a:r>
              <a:rPr lang="en-US" altLang="zh-CN" sz="1600" dirty="0" smtClean="0"/>
              <a:t>       b. </a:t>
            </a:r>
            <a:r>
              <a:rPr lang="zh-CN" altLang="en-US" sz="1600" dirty="0" smtClean="0"/>
              <a:t>优化了</a:t>
            </a:r>
            <a:r>
              <a:rPr lang="en-US" altLang="zh-CN" sz="1600" dirty="0" smtClean="0"/>
              <a:t>op</a:t>
            </a:r>
            <a:r>
              <a:rPr lang="zh-CN" altLang="en-US" sz="1600" dirty="0" smtClean="0"/>
              <a:t>的实现形式</a:t>
            </a:r>
            <a:endParaRPr lang="en-US" altLang="zh-CN" sz="16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dirty="0"/>
              <a:t> </a:t>
            </a:r>
            <a:r>
              <a:rPr lang="en-US" altLang="zh-CN" sz="1600" dirty="0" smtClean="0"/>
              <a:t>       c. </a:t>
            </a:r>
            <a:r>
              <a:rPr lang="zh-CN" altLang="en-US" sz="1600" dirty="0" smtClean="0"/>
              <a:t>支持</a:t>
            </a:r>
            <a:r>
              <a:rPr lang="zh-CN" altLang="en-US" sz="1600" dirty="0"/>
              <a:t>低</a:t>
            </a:r>
            <a:r>
              <a:rPr lang="zh-CN" altLang="en-US" sz="1600" dirty="0" smtClean="0"/>
              <a:t>精度解码（</a:t>
            </a:r>
            <a:r>
              <a:rPr lang="en-US" altLang="zh-CN" sz="1600" dirty="0" smtClean="0"/>
              <a:t>fp16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int8</a:t>
            </a:r>
            <a:r>
              <a:rPr lang="zh-CN" altLang="en-US" sz="1600" dirty="0" smtClean="0"/>
              <a:t>）</a:t>
            </a:r>
            <a:endParaRPr lang="en-US" altLang="zh-CN" sz="16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dirty="0"/>
              <a:t> </a:t>
            </a:r>
            <a:r>
              <a:rPr lang="en-US" altLang="zh-CN" sz="1600" dirty="0" smtClean="0"/>
              <a:t>       d. </a:t>
            </a:r>
            <a:r>
              <a:rPr lang="zh-CN" altLang="en-US" sz="1600" dirty="0" smtClean="0"/>
              <a:t>支持动态解码，减少空置</a:t>
            </a:r>
            <a:endParaRPr lang="en-US" altLang="zh-CN" sz="16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dirty="0" smtClean="0"/>
              <a:t>        e.</a:t>
            </a:r>
            <a:r>
              <a:rPr lang="zh-CN" altLang="en-US" sz="1600" dirty="0" smtClean="0"/>
              <a:t> 训练</a:t>
            </a:r>
            <a:r>
              <a:rPr lang="zh-CN" altLang="en-US" sz="1600" dirty="0"/>
              <a:t>解码</a:t>
            </a:r>
            <a:r>
              <a:rPr lang="zh-CN" altLang="en-US" sz="1600" dirty="0" smtClean="0"/>
              <a:t>一体化（训练</a:t>
            </a:r>
            <a:r>
              <a:rPr lang="zh-CN" altLang="en-US" sz="1600" dirty="0" smtClean="0"/>
              <a:t>网络</a:t>
            </a:r>
            <a:r>
              <a:rPr lang="zh-CN" altLang="en-US" sz="1600" dirty="0"/>
              <a:t>可以</a:t>
            </a:r>
            <a:r>
              <a:rPr lang="zh-CN" altLang="en-US" sz="1600" dirty="0" smtClean="0"/>
              <a:t>直接</a:t>
            </a:r>
            <a:r>
              <a:rPr lang="zh-CN" altLang="en-US" sz="1600" dirty="0" smtClean="0"/>
              <a:t>部署）</a:t>
            </a:r>
            <a:endParaRPr lang="en-US" altLang="zh-CN" sz="16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dirty="0" smtClean="0"/>
              <a:t>        f. </a:t>
            </a:r>
            <a:r>
              <a:rPr lang="zh-CN" altLang="en-US" sz="1600" dirty="0"/>
              <a:t>添加</a:t>
            </a:r>
            <a:r>
              <a:rPr lang="zh-CN" altLang="en-US" sz="1600" dirty="0" smtClean="0"/>
              <a:t>了</a:t>
            </a:r>
            <a:r>
              <a:rPr lang="en-US" altLang="zh-CN" sz="1600" dirty="0" smtClean="0"/>
              <a:t>attention</a:t>
            </a:r>
            <a:r>
              <a:rPr lang="zh-CN" altLang="en-US" sz="1600" dirty="0" smtClean="0"/>
              <a:t>解码实现，可快速</a:t>
            </a:r>
            <a:r>
              <a:rPr lang="zh-CN" altLang="en-US" sz="1600" dirty="0" smtClean="0"/>
              <a:t>实现</a:t>
            </a:r>
            <a:r>
              <a:rPr lang="en-US" altLang="zh-CN" sz="1600" dirty="0" smtClean="0"/>
              <a:t>Encoder-Decoder</a:t>
            </a:r>
            <a:r>
              <a:rPr lang="zh-CN" altLang="en-US" sz="1600" dirty="0" smtClean="0"/>
              <a:t>模型</a:t>
            </a:r>
            <a:r>
              <a:rPr lang="zh-CN" altLang="en-US" sz="1600" dirty="0" smtClean="0"/>
              <a:t>的开发部署</a:t>
            </a:r>
            <a:endParaRPr lang="en-US" altLang="zh-CN" sz="1600" dirty="0" smtClean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1D725FC-FA3A-4A43-B1CA-3321E0F46AC4}" type="slidenum">
              <a:rPr lang="zh-CN" altLang="en-US" smtClean="0"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0860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1018456" cy="720080"/>
          </a:xfrm>
        </p:spPr>
        <p:txBody>
          <a:bodyPr/>
          <a:lstStyle/>
          <a:p>
            <a:r>
              <a:rPr lang="zh-CN" altLang="en-US" dirty="0" smtClean="0"/>
              <a:t>提纲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zh-CN" altLang="en-US" sz="2400" dirty="0" smtClean="0"/>
              <a:t>优点</a:t>
            </a:r>
            <a:endParaRPr lang="en-US" altLang="zh-CN" sz="2400" dirty="0" smtClean="0"/>
          </a:p>
          <a:p>
            <a:pPr>
              <a:lnSpc>
                <a:spcPct val="200000"/>
              </a:lnSpc>
            </a:pPr>
            <a:r>
              <a:rPr lang="zh-CN" altLang="en-US" sz="2400" b="1" dirty="0" smtClean="0">
                <a:solidFill>
                  <a:srgbClr val="FF0000"/>
                </a:solidFill>
              </a:rPr>
              <a:t>结构与编译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zh-CN" sz="2400" dirty="0" smtClean="0"/>
              <a:t>API</a:t>
            </a:r>
            <a:r>
              <a:rPr lang="zh-CN" altLang="en-US" sz="2400" dirty="0" smtClean="0"/>
              <a:t>简介</a:t>
            </a:r>
            <a:endParaRPr lang="en-US" altLang="zh-CN" sz="2400" dirty="0" smtClean="0"/>
          </a:p>
          <a:p>
            <a:pPr>
              <a:lnSpc>
                <a:spcPct val="200000"/>
              </a:lnSpc>
            </a:pPr>
            <a:r>
              <a:rPr lang="zh-CN" altLang="en-US" sz="2400" dirty="0" smtClean="0"/>
              <a:t>实测数据</a:t>
            </a:r>
            <a:endParaRPr lang="en-US" altLang="zh-CN" sz="2400" dirty="0" smtClean="0"/>
          </a:p>
          <a:p>
            <a:pPr>
              <a:lnSpc>
                <a:spcPct val="200000"/>
              </a:lnSpc>
            </a:pPr>
            <a:r>
              <a:rPr lang="zh-CN" altLang="en-US" sz="2400" dirty="0"/>
              <a:t>未来</a:t>
            </a:r>
            <a:r>
              <a:rPr lang="zh-CN" altLang="en-US" sz="2400" dirty="0" smtClean="0"/>
              <a:t>工作</a:t>
            </a:r>
            <a:endParaRPr lang="en-US" altLang="zh-CN" sz="280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1D725FC-FA3A-4A43-B1CA-3321E0F46AC4}" type="slidenum">
              <a:rPr lang="zh-CN" altLang="en-US" smtClean="0"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1511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1810544" cy="720080"/>
          </a:xfrm>
        </p:spPr>
        <p:txBody>
          <a:bodyPr/>
          <a:lstStyle/>
          <a:p>
            <a:r>
              <a:rPr lang="zh-CN" altLang="en-US" dirty="0" smtClean="0"/>
              <a:t>代码结构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/>
          <a:lstStyle/>
          <a:p>
            <a:r>
              <a:rPr lang="zh-CN" altLang="en-US" sz="2400" dirty="0"/>
              <a:t>主目录</a:t>
            </a:r>
            <a:r>
              <a:rPr lang="zh-CN" altLang="en-US" sz="2400" dirty="0" smtClean="0"/>
              <a:t>结构</a:t>
            </a:r>
            <a:endParaRPr lang="en-US" altLang="zh-CN" sz="2400" dirty="0" smtClean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1D725FC-FA3A-4A43-B1CA-3321E0F46AC4}" type="slidenum">
              <a:rPr lang="zh-CN" altLang="en-US" smtClean="0"/>
              <a:t>7</a:t>
            </a:fld>
            <a:endParaRPr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3124200" y="1988840"/>
            <a:ext cx="2281088" cy="5040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 smtClean="0">
                <a:solidFill>
                  <a:schemeClr val="tx1"/>
                </a:solidFill>
              </a:rPr>
              <a:t>MaxEngine</a:t>
            </a:r>
            <a:r>
              <a:rPr lang="en-US" altLang="zh-CN" sz="1600" dirty="0" smtClean="0">
                <a:solidFill>
                  <a:schemeClr val="tx1"/>
                </a:solidFill>
              </a:rPr>
              <a:t>-Lite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66999" y="2913832"/>
            <a:ext cx="1044000" cy="136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400" dirty="0" err="1" smtClean="0">
                <a:solidFill>
                  <a:schemeClr val="tx1"/>
                </a:solidFill>
              </a:rPr>
              <a:t>Dir:include</a:t>
            </a:r>
            <a:endParaRPr lang="en-US" altLang="zh-CN" sz="1400" dirty="0" smtClean="0">
              <a:solidFill>
                <a:schemeClr val="tx1"/>
              </a:solidFill>
            </a:endParaRPr>
          </a:p>
          <a:p>
            <a:pPr algn="ctr"/>
            <a:endParaRPr lang="en-US" altLang="zh-CN" sz="1400" dirty="0" smtClean="0">
              <a:solidFill>
                <a:schemeClr val="tx1"/>
              </a:solidFill>
            </a:endParaRPr>
          </a:p>
          <a:p>
            <a:pPr algn="just"/>
            <a:r>
              <a:rPr lang="zh-CN" altLang="en-US" sz="1400" dirty="0" smtClean="0">
                <a:solidFill>
                  <a:schemeClr val="tx1"/>
                </a:solidFill>
              </a:rPr>
              <a:t>头文件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784952" y="2934694"/>
            <a:ext cx="972000" cy="136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400" dirty="0" err="1" smtClean="0">
                <a:solidFill>
                  <a:schemeClr val="tx1"/>
                </a:solidFill>
              </a:rPr>
              <a:t>Dir:nnvm</a:t>
            </a:r>
            <a:endParaRPr lang="en-US" altLang="zh-CN" sz="1400" dirty="0" smtClean="0">
              <a:solidFill>
                <a:schemeClr val="tx1"/>
              </a:solidFill>
            </a:endParaRPr>
          </a:p>
          <a:p>
            <a:pPr algn="ctr"/>
            <a:endParaRPr lang="en-US" altLang="zh-CN" sz="1400" dirty="0" smtClean="0">
              <a:solidFill>
                <a:schemeClr val="tx1"/>
              </a:solidFill>
            </a:endParaRPr>
          </a:p>
          <a:p>
            <a:pPr algn="just"/>
            <a:r>
              <a:rPr lang="zh-CN" altLang="en-US" sz="1400" dirty="0" smtClean="0">
                <a:solidFill>
                  <a:schemeClr val="tx1"/>
                </a:solidFill>
              </a:rPr>
              <a:t>整体使用</a:t>
            </a:r>
            <a:r>
              <a:rPr lang="en-US" altLang="zh-CN" sz="1400" dirty="0" err="1" smtClean="0">
                <a:solidFill>
                  <a:schemeClr val="tx1"/>
                </a:solidFill>
              </a:rPr>
              <a:t>nnvm</a:t>
            </a:r>
            <a:r>
              <a:rPr lang="zh-CN" altLang="en-US" sz="1400" dirty="0" smtClean="0">
                <a:solidFill>
                  <a:schemeClr val="tx1"/>
                </a:solidFill>
              </a:rPr>
              <a:t>，对</a:t>
            </a:r>
            <a:r>
              <a:rPr lang="en-US" altLang="zh-CN" sz="1400" dirty="0" smtClean="0">
                <a:solidFill>
                  <a:schemeClr val="tx1"/>
                </a:solidFill>
              </a:rPr>
              <a:t>pass</a:t>
            </a:r>
            <a:r>
              <a:rPr lang="zh-CN" altLang="en-US" sz="1400" dirty="0" smtClean="0">
                <a:solidFill>
                  <a:schemeClr val="tx1"/>
                </a:solidFill>
              </a:rPr>
              <a:t>做了修改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879613" y="2934694"/>
            <a:ext cx="972000" cy="18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400" dirty="0" err="1" smtClean="0">
                <a:solidFill>
                  <a:schemeClr val="tx1"/>
                </a:solidFill>
              </a:rPr>
              <a:t>Dir:src</a:t>
            </a:r>
            <a:endParaRPr lang="en-US" altLang="zh-CN" sz="1400" dirty="0" smtClean="0">
              <a:solidFill>
                <a:schemeClr val="tx1"/>
              </a:solidFill>
            </a:endParaRPr>
          </a:p>
          <a:p>
            <a:pPr algn="ctr"/>
            <a:endParaRPr lang="en-US" altLang="zh-CN" sz="1400" dirty="0" smtClean="0">
              <a:solidFill>
                <a:schemeClr val="tx1"/>
              </a:solidFill>
            </a:endParaRPr>
          </a:p>
          <a:p>
            <a:pPr algn="just"/>
            <a:r>
              <a:rPr lang="zh-CN" altLang="en-US" sz="1400" dirty="0" smtClean="0">
                <a:solidFill>
                  <a:schemeClr val="tx1"/>
                </a:solidFill>
              </a:rPr>
              <a:t>包括：</a:t>
            </a:r>
            <a:endParaRPr lang="en-US" altLang="zh-CN" sz="1400" dirty="0" smtClean="0">
              <a:solidFill>
                <a:schemeClr val="tx1"/>
              </a:solidFill>
            </a:endParaRPr>
          </a:p>
          <a:p>
            <a:pPr algn="just"/>
            <a:r>
              <a:rPr lang="en-US" altLang="zh-CN" sz="1400" dirty="0" smtClean="0">
                <a:solidFill>
                  <a:schemeClr val="tx1"/>
                </a:solidFill>
              </a:rPr>
              <a:t>executor operator</a:t>
            </a:r>
          </a:p>
          <a:p>
            <a:pPr algn="just"/>
            <a:r>
              <a:rPr lang="en-US" altLang="zh-CN" sz="1400" dirty="0" smtClean="0">
                <a:solidFill>
                  <a:schemeClr val="tx1"/>
                </a:solidFill>
              </a:rPr>
              <a:t>Storage</a:t>
            </a:r>
          </a:p>
          <a:p>
            <a:pPr algn="just"/>
            <a:r>
              <a:rPr lang="en-US" altLang="zh-CN" sz="1400" dirty="0">
                <a:solidFill>
                  <a:schemeClr val="tx1"/>
                </a:solidFill>
              </a:rPr>
              <a:t>attention</a:t>
            </a:r>
            <a:r>
              <a:rPr lang="zh-CN" altLang="en-US" sz="1400" dirty="0" smtClean="0">
                <a:solidFill>
                  <a:schemeClr val="tx1"/>
                </a:solidFill>
              </a:rPr>
              <a:t>等模块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7437545" y="2947190"/>
            <a:ext cx="1188000" cy="198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F</a:t>
            </a:r>
            <a:r>
              <a:rPr lang="en-US" altLang="zh-CN" sz="1400" dirty="0" smtClean="0">
                <a:solidFill>
                  <a:schemeClr val="tx1"/>
                </a:solidFill>
              </a:rPr>
              <a:t>ile:</a:t>
            </a:r>
          </a:p>
          <a:p>
            <a:pPr algn="ctr"/>
            <a:r>
              <a:rPr lang="en-US" altLang="zh-CN" sz="1400" dirty="0" err="1">
                <a:solidFill>
                  <a:schemeClr val="tx1"/>
                </a:solidFill>
              </a:rPr>
              <a:t>m</a:t>
            </a:r>
            <a:r>
              <a:rPr lang="en-US" altLang="zh-CN" sz="1400" dirty="0" err="1" smtClean="0">
                <a:solidFill>
                  <a:schemeClr val="tx1"/>
                </a:solidFill>
              </a:rPr>
              <a:t>akefile</a:t>
            </a:r>
            <a:endParaRPr lang="en-US" altLang="zh-CN" sz="14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sz="1400" dirty="0" err="1" smtClean="0">
                <a:solidFill>
                  <a:schemeClr val="tx1"/>
                </a:solidFill>
              </a:rPr>
              <a:t>cmakelist</a:t>
            </a:r>
            <a:endParaRPr lang="en-US" altLang="zh-CN" sz="14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readme</a:t>
            </a:r>
          </a:p>
          <a:p>
            <a:pPr algn="ctr"/>
            <a:r>
              <a:rPr lang="en-US" altLang="zh-CN" sz="1400" dirty="0" err="1" smtClean="0">
                <a:solidFill>
                  <a:schemeClr val="tx1"/>
                </a:solidFill>
              </a:rPr>
              <a:t>support_ops</a:t>
            </a:r>
            <a:endParaRPr lang="en-US" altLang="zh-CN" sz="14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a</a:t>
            </a:r>
            <a:r>
              <a:rPr lang="en-US" altLang="zh-CN" sz="1400" dirty="0" smtClean="0">
                <a:solidFill>
                  <a:schemeClr val="tx1"/>
                </a:solidFill>
              </a:rPr>
              <a:t>rm.sh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c</a:t>
            </a:r>
            <a:r>
              <a:rPr lang="en-US" altLang="zh-CN" sz="1400" dirty="0" smtClean="0">
                <a:solidFill>
                  <a:schemeClr val="tx1"/>
                </a:solidFill>
              </a:rPr>
              <a:t>uda.sh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x</a:t>
            </a:r>
            <a:r>
              <a:rPr lang="en-US" altLang="zh-CN" sz="1400" dirty="0" smtClean="0">
                <a:solidFill>
                  <a:schemeClr val="tx1"/>
                </a:solidFill>
              </a:rPr>
              <a:t>86.sh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6259246" y="2950718"/>
            <a:ext cx="972000" cy="136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400" dirty="0" err="1" smtClean="0">
                <a:solidFill>
                  <a:schemeClr val="tx1"/>
                </a:solidFill>
              </a:rPr>
              <a:t>Dir:test</a:t>
            </a:r>
            <a:endParaRPr lang="en-US" altLang="zh-CN" sz="1400" dirty="0" smtClean="0">
              <a:solidFill>
                <a:schemeClr val="tx1"/>
              </a:solidFill>
            </a:endParaRPr>
          </a:p>
          <a:p>
            <a:pPr algn="ctr"/>
            <a:endParaRPr lang="en-US" altLang="zh-CN" sz="1400" dirty="0" smtClean="0">
              <a:solidFill>
                <a:schemeClr val="tx1"/>
              </a:solidFill>
            </a:endParaRPr>
          </a:p>
          <a:p>
            <a:pPr algn="just"/>
            <a:r>
              <a:rPr lang="zh-CN" altLang="en-US" sz="1400" dirty="0" smtClean="0">
                <a:solidFill>
                  <a:schemeClr val="tx1"/>
                </a:solidFill>
              </a:rPr>
              <a:t>各模块测试用例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995936" y="2913832"/>
            <a:ext cx="1008000" cy="136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400" dirty="0" err="1" smtClean="0">
                <a:solidFill>
                  <a:schemeClr val="tx1"/>
                </a:solidFill>
              </a:rPr>
              <a:t>Dir:cmake</a:t>
            </a:r>
            <a:endParaRPr lang="en-US" altLang="zh-CN" sz="14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     make</a:t>
            </a:r>
          </a:p>
          <a:p>
            <a:pPr algn="ctr"/>
            <a:endParaRPr lang="en-US" altLang="zh-CN" sz="1400" dirty="0" smtClean="0">
              <a:solidFill>
                <a:schemeClr val="tx1"/>
              </a:solidFill>
            </a:endParaRPr>
          </a:p>
          <a:p>
            <a:pPr algn="just"/>
            <a:r>
              <a:rPr lang="zh-CN" altLang="en-US" sz="1400" dirty="0" smtClean="0">
                <a:solidFill>
                  <a:schemeClr val="tx1"/>
                </a:solidFill>
              </a:rPr>
              <a:t>编译规则</a:t>
            </a:r>
            <a:endParaRPr lang="en-US" altLang="zh-CN" sz="1400" dirty="0" smtClean="0">
              <a:solidFill>
                <a:schemeClr val="tx1"/>
              </a:solidFill>
            </a:endParaRPr>
          </a:p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160581" y="2934694"/>
            <a:ext cx="972000" cy="136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400" dirty="0" err="1" smtClean="0">
                <a:solidFill>
                  <a:schemeClr val="tx1"/>
                </a:solidFill>
              </a:rPr>
              <a:t>Dir:extern</a:t>
            </a:r>
            <a:endParaRPr lang="en-US" altLang="zh-CN" sz="1400" dirty="0" smtClean="0">
              <a:solidFill>
                <a:schemeClr val="tx1"/>
              </a:solidFill>
            </a:endParaRPr>
          </a:p>
          <a:p>
            <a:pPr algn="ctr"/>
            <a:endParaRPr lang="en-US" altLang="zh-CN" sz="1400" dirty="0" smtClean="0">
              <a:solidFill>
                <a:schemeClr val="tx1"/>
              </a:solidFill>
            </a:endParaRPr>
          </a:p>
          <a:p>
            <a:pPr algn="just"/>
            <a:r>
              <a:rPr lang="zh-CN" altLang="en-US" sz="1400" dirty="0">
                <a:solidFill>
                  <a:schemeClr val="tx1"/>
                </a:solidFill>
              </a:rPr>
              <a:t>第三</a:t>
            </a:r>
            <a:r>
              <a:rPr lang="zh-CN" altLang="en-US" sz="1400" dirty="0" smtClean="0">
                <a:solidFill>
                  <a:schemeClr val="tx1"/>
                </a:solidFill>
              </a:rPr>
              <a:t>方库及用例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16" name="直接箭头连接符 15"/>
          <p:cNvCxnSpPr>
            <a:stCxn id="8" idx="4"/>
            <a:endCxn id="13" idx="0"/>
          </p:cNvCxnSpPr>
          <p:nvPr/>
        </p:nvCxnSpPr>
        <p:spPr>
          <a:xfrm flipH="1">
            <a:off x="1088999" y="2492896"/>
            <a:ext cx="3175745" cy="4209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8" idx="4"/>
            <a:endCxn id="18" idx="0"/>
          </p:cNvCxnSpPr>
          <p:nvPr/>
        </p:nvCxnSpPr>
        <p:spPr>
          <a:xfrm flipH="1">
            <a:off x="2270952" y="2492896"/>
            <a:ext cx="1993792" cy="4417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8" idx="4"/>
            <a:endCxn id="20" idx="0"/>
          </p:cNvCxnSpPr>
          <p:nvPr/>
        </p:nvCxnSpPr>
        <p:spPr>
          <a:xfrm flipH="1">
            <a:off x="3365613" y="2492896"/>
            <a:ext cx="899131" cy="4417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8" idx="4"/>
            <a:endCxn id="24" idx="0"/>
          </p:cNvCxnSpPr>
          <p:nvPr/>
        </p:nvCxnSpPr>
        <p:spPr>
          <a:xfrm>
            <a:off x="4264744" y="2492896"/>
            <a:ext cx="235192" cy="4209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8" idx="4"/>
            <a:endCxn id="25" idx="0"/>
          </p:cNvCxnSpPr>
          <p:nvPr/>
        </p:nvCxnSpPr>
        <p:spPr>
          <a:xfrm>
            <a:off x="4264744" y="2492896"/>
            <a:ext cx="1381837" cy="4417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8" idx="4"/>
            <a:endCxn id="23" idx="0"/>
          </p:cNvCxnSpPr>
          <p:nvPr/>
        </p:nvCxnSpPr>
        <p:spPr>
          <a:xfrm>
            <a:off x="4264744" y="2492896"/>
            <a:ext cx="2480502" cy="4578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8" idx="4"/>
            <a:endCxn id="22" idx="0"/>
          </p:cNvCxnSpPr>
          <p:nvPr/>
        </p:nvCxnSpPr>
        <p:spPr>
          <a:xfrm>
            <a:off x="4264744" y="2492896"/>
            <a:ext cx="3766801" cy="4542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2465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1810544" cy="720080"/>
          </a:xfrm>
        </p:spPr>
        <p:txBody>
          <a:bodyPr/>
          <a:lstStyle/>
          <a:p>
            <a:r>
              <a:rPr lang="zh-CN" altLang="en-US" dirty="0" smtClean="0"/>
              <a:t>代码结构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/>
          <a:lstStyle/>
          <a:p>
            <a:r>
              <a:rPr lang="en-US" altLang="zh-CN" sz="2400" dirty="0" smtClean="0"/>
              <a:t>Operator</a:t>
            </a:r>
            <a:r>
              <a:rPr lang="zh-CN" altLang="en-US" sz="2400" dirty="0" smtClean="0"/>
              <a:t>目录结构</a:t>
            </a:r>
            <a:endParaRPr lang="en-US" altLang="zh-CN" sz="2400" dirty="0" smtClean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1D725FC-FA3A-4A43-B1CA-3321E0F46AC4}" type="slidenum">
              <a:rPr lang="zh-CN" altLang="en-US" smtClean="0"/>
              <a:t>8</a:t>
            </a:fld>
            <a:endParaRPr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3124200" y="1988840"/>
            <a:ext cx="2281088" cy="5040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operator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007752" y="2913832"/>
            <a:ext cx="1332000" cy="18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Dir:x86</a:t>
            </a:r>
          </a:p>
          <a:p>
            <a:pPr algn="ctr"/>
            <a:endParaRPr lang="en-US" altLang="zh-CN" sz="14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x86_xxx.cc</a:t>
            </a:r>
          </a:p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x86_xxx.h</a:t>
            </a:r>
          </a:p>
          <a:p>
            <a:pPr algn="ctr"/>
            <a:r>
              <a:rPr lang="en-US" altLang="zh-CN" sz="1400" dirty="0" err="1" smtClean="0">
                <a:solidFill>
                  <a:schemeClr val="tx1"/>
                </a:solidFill>
              </a:rPr>
              <a:t>mkl_xxx.h</a:t>
            </a:r>
            <a:endParaRPr lang="en-US" altLang="zh-CN" sz="1400" dirty="0" smtClean="0">
              <a:solidFill>
                <a:schemeClr val="tx1"/>
              </a:solidFill>
            </a:endParaRPr>
          </a:p>
          <a:p>
            <a:pPr algn="ctr"/>
            <a:endParaRPr lang="en-US" altLang="zh-CN" sz="1400" dirty="0" smtClean="0">
              <a:solidFill>
                <a:schemeClr val="tx1"/>
              </a:solidFill>
            </a:endParaRPr>
          </a:p>
          <a:p>
            <a:pPr algn="just"/>
            <a:r>
              <a:rPr lang="en-US" altLang="zh-CN" sz="1400" dirty="0" smtClean="0">
                <a:solidFill>
                  <a:schemeClr val="tx1"/>
                </a:solidFill>
              </a:rPr>
              <a:t>Op</a:t>
            </a:r>
            <a:r>
              <a:rPr lang="zh-CN" altLang="en-US" sz="1400" dirty="0" smtClean="0">
                <a:solidFill>
                  <a:schemeClr val="tx1"/>
                </a:solidFill>
              </a:rPr>
              <a:t>的</a:t>
            </a:r>
            <a:r>
              <a:rPr lang="en-US" altLang="zh-CN" sz="1400" dirty="0" err="1" smtClean="0">
                <a:solidFill>
                  <a:schemeClr val="tx1"/>
                </a:solidFill>
              </a:rPr>
              <a:t>cpu</a:t>
            </a:r>
            <a:r>
              <a:rPr lang="zh-CN" altLang="en-US" sz="1400" dirty="0" smtClean="0">
                <a:solidFill>
                  <a:schemeClr val="tx1"/>
                </a:solidFill>
              </a:rPr>
              <a:t>计算注册及实现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034016" y="2913832"/>
            <a:ext cx="1332000" cy="18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400" dirty="0" err="1" smtClean="0">
                <a:solidFill>
                  <a:schemeClr val="tx1"/>
                </a:solidFill>
              </a:rPr>
              <a:t>Dir:arm</a:t>
            </a:r>
            <a:endParaRPr lang="en-US" altLang="zh-CN" sz="1400" dirty="0" smtClean="0">
              <a:solidFill>
                <a:schemeClr val="tx1"/>
              </a:solidFill>
            </a:endParaRPr>
          </a:p>
          <a:p>
            <a:pPr algn="ctr"/>
            <a:endParaRPr lang="en-US" altLang="zh-CN" sz="14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a</a:t>
            </a:r>
            <a:r>
              <a:rPr lang="en-US" altLang="zh-CN" sz="1400" dirty="0" smtClean="0">
                <a:solidFill>
                  <a:schemeClr val="tx1"/>
                </a:solidFill>
              </a:rPr>
              <a:t>rm_xxx.cc</a:t>
            </a:r>
          </a:p>
          <a:p>
            <a:pPr algn="ctr"/>
            <a:r>
              <a:rPr lang="en-US" altLang="zh-CN" sz="1400" dirty="0" err="1">
                <a:solidFill>
                  <a:schemeClr val="tx1"/>
                </a:solidFill>
              </a:rPr>
              <a:t>arm_</a:t>
            </a:r>
            <a:r>
              <a:rPr lang="en-US" altLang="zh-CN" sz="1400" dirty="0" err="1" smtClean="0">
                <a:solidFill>
                  <a:schemeClr val="tx1"/>
                </a:solidFill>
              </a:rPr>
              <a:t>xxx.h</a:t>
            </a:r>
            <a:endParaRPr lang="en-US" altLang="zh-CN" sz="1400" dirty="0" smtClean="0">
              <a:solidFill>
                <a:schemeClr val="tx1"/>
              </a:solidFill>
            </a:endParaRPr>
          </a:p>
          <a:p>
            <a:pPr algn="ctr"/>
            <a:endParaRPr lang="en-US" altLang="zh-CN" sz="1400" dirty="0" smtClean="0">
              <a:solidFill>
                <a:schemeClr val="tx1"/>
              </a:solidFill>
            </a:endParaRPr>
          </a:p>
          <a:p>
            <a:pPr algn="ctr"/>
            <a:endParaRPr lang="en-US" altLang="zh-CN" sz="1400" dirty="0" smtClean="0">
              <a:solidFill>
                <a:schemeClr val="tx1"/>
              </a:solidFill>
            </a:endParaRPr>
          </a:p>
          <a:p>
            <a:pPr algn="just"/>
            <a:r>
              <a:rPr lang="en-US" altLang="zh-CN" sz="1400" dirty="0">
                <a:solidFill>
                  <a:schemeClr val="tx1"/>
                </a:solidFill>
              </a:rPr>
              <a:t>Op</a:t>
            </a:r>
            <a:r>
              <a:rPr lang="zh-CN" altLang="en-US" sz="1400" dirty="0" smtClean="0">
                <a:solidFill>
                  <a:schemeClr val="tx1"/>
                </a:solidFill>
              </a:rPr>
              <a:t>的</a:t>
            </a:r>
            <a:r>
              <a:rPr lang="en-US" altLang="zh-CN" sz="1400" dirty="0">
                <a:solidFill>
                  <a:schemeClr val="tx1"/>
                </a:solidFill>
              </a:rPr>
              <a:t>arm</a:t>
            </a:r>
            <a:r>
              <a:rPr lang="zh-CN" altLang="en-US" sz="1400" dirty="0" smtClean="0">
                <a:solidFill>
                  <a:schemeClr val="tx1"/>
                </a:solidFill>
              </a:rPr>
              <a:t>计算</a:t>
            </a:r>
            <a:r>
              <a:rPr lang="zh-CN" altLang="en-US" sz="1400" dirty="0">
                <a:solidFill>
                  <a:schemeClr val="tx1"/>
                </a:solidFill>
              </a:rPr>
              <a:t>注册及实现</a:t>
            </a:r>
          </a:p>
        </p:txBody>
      </p:sp>
      <p:sp>
        <p:nvSpPr>
          <p:cNvPr id="20" name="矩形 19"/>
          <p:cNvSpPr/>
          <p:nvPr/>
        </p:nvSpPr>
        <p:spPr>
          <a:xfrm>
            <a:off x="5060280" y="2930511"/>
            <a:ext cx="1332000" cy="18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400" dirty="0" err="1" smtClean="0">
                <a:solidFill>
                  <a:schemeClr val="tx1"/>
                </a:solidFill>
              </a:rPr>
              <a:t>Dir:cuda</a:t>
            </a:r>
            <a:endParaRPr lang="en-US" altLang="zh-CN" sz="1400" dirty="0" smtClean="0">
              <a:solidFill>
                <a:schemeClr val="tx1"/>
              </a:solidFill>
            </a:endParaRPr>
          </a:p>
          <a:p>
            <a:pPr algn="ctr"/>
            <a:endParaRPr lang="en-US" altLang="zh-CN" sz="14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c</a:t>
            </a:r>
            <a:r>
              <a:rPr lang="en-US" altLang="zh-CN" sz="1400" dirty="0" smtClean="0">
                <a:solidFill>
                  <a:schemeClr val="tx1"/>
                </a:solidFill>
              </a:rPr>
              <a:t>uda_xxx.cu</a:t>
            </a:r>
          </a:p>
          <a:p>
            <a:pPr algn="ctr"/>
            <a:r>
              <a:rPr lang="en-US" altLang="zh-CN" sz="1400" dirty="0" err="1" smtClean="0">
                <a:solidFill>
                  <a:schemeClr val="tx1"/>
                </a:solidFill>
              </a:rPr>
              <a:t>cuda_xxx.h</a:t>
            </a:r>
            <a:endParaRPr lang="en-US" altLang="zh-CN" sz="14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sz="1400" dirty="0" err="1">
                <a:solidFill>
                  <a:schemeClr val="tx1"/>
                </a:solidFill>
              </a:rPr>
              <a:t>c</a:t>
            </a:r>
            <a:r>
              <a:rPr lang="en-US" altLang="zh-CN" sz="1400" dirty="0" err="1" smtClean="0">
                <a:solidFill>
                  <a:schemeClr val="tx1"/>
                </a:solidFill>
              </a:rPr>
              <a:t>udnn_xxx.h</a:t>
            </a:r>
            <a:endParaRPr lang="en-US" altLang="zh-CN" sz="1400" dirty="0" smtClean="0">
              <a:solidFill>
                <a:schemeClr val="tx1"/>
              </a:solidFill>
            </a:endParaRPr>
          </a:p>
          <a:p>
            <a:pPr algn="ctr"/>
            <a:endParaRPr lang="en-US" altLang="zh-CN" sz="1400" dirty="0" smtClean="0">
              <a:solidFill>
                <a:schemeClr val="tx1"/>
              </a:solidFill>
            </a:endParaRPr>
          </a:p>
          <a:p>
            <a:pPr algn="just"/>
            <a:r>
              <a:rPr lang="en-US" altLang="zh-CN" sz="1400" dirty="0">
                <a:solidFill>
                  <a:schemeClr val="tx1"/>
                </a:solidFill>
              </a:rPr>
              <a:t>Op</a:t>
            </a:r>
            <a:r>
              <a:rPr lang="zh-CN" altLang="en-US" sz="1400" dirty="0" smtClean="0">
                <a:solidFill>
                  <a:schemeClr val="tx1"/>
                </a:solidFill>
              </a:rPr>
              <a:t>的</a:t>
            </a:r>
            <a:r>
              <a:rPr lang="en-US" altLang="zh-CN" sz="1400" dirty="0" err="1" smtClean="0">
                <a:solidFill>
                  <a:schemeClr val="tx1"/>
                </a:solidFill>
              </a:rPr>
              <a:t>gpu</a:t>
            </a:r>
            <a:r>
              <a:rPr lang="zh-CN" altLang="en-US" sz="1400" dirty="0">
                <a:solidFill>
                  <a:schemeClr val="tx1"/>
                </a:solidFill>
              </a:rPr>
              <a:t>计算注册及实现</a:t>
            </a:r>
          </a:p>
        </p:txBody>
      </p:sp>
      <p:sp>
        <p:nvSpPr>
          <p:cNvPr id="22" name="矩形 21"/>
          <p:cNvSpPr/>
          <p:nvPr/>
        </p:nvSpPr>
        <p:spPr>
          <a:xfrm>
            <a:off x="7087014" y="2930511"/>
            <a:ext cx="1332000" cy="18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F</a:t>
            </a:r>
            <a:r>
              <a:rPr lang="en-US" altLang="zh-CN" sz="1400" dirty="0" smtClean="0">
                <a:solidFill>
                  <a:schemeClr val="tx1"/>
                </a:solidFill>
              </a:rPr>
              <a:t>ile:</a:t>
            </a:r>
          </a:p>
          <a:p>
            <a:pPr algn="ctr"/>
            <a:endParaRPr lang="en-US" altLang="zh-CN" sz="14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xxx.cc</a:t>
            </a:r>
          </a:p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Xxx-</a:t>
            </a:r>
            <a:r>
              <a:rPr lang="en-US" altLang="zh-CN" sz="1400" dirty="0" err="1" smtClean="0">
                <a:solidFill>
                  <a:schemeClr val="tx1"/>
                </a:solidFill>
              </a:rPr>
              <a:t>inl.h</a:t>
            </a:r>
            <a:endParaRPr lang="en-US" altLang="zh-CN" sz="1400" dirty="0" smtClean="0">
              <a:solidFill>
                <a:schemeClr val="tx1"/>
              </a:solidFill>
            </a:endParaRPr>
          </a:p>
          <a:p>
            <a:pPr algn="ctr"/>
            <a:endParaRPr lang="en-US" altLang="zh-CN" sz="1400" dirty="0" smtClean="0">
              <a:solidFill>
                <a:schemeClr val="tx1"/>
              </a:solidFill>
            </a:endParaRPr>
          </a:p>
          <a:p>
            <a:pPr algn="ctr"/>
            <a:endParaRPr lang="en-US" altLang="zh-CN" sz="1400" dirty="0">
              <a:solidFill>
                <a:schemeClr val="tx1"/>
              </a:solidFill>
            </a:endParaRPr>
          </a:p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注册</a:t>
            </a:r>
            <a:r>
              <a:rPr lang="en-US" altLang="zh-CN" sz="1400" dirty="0" smtClean="0">
                <a:solidFill>
                  <a:schemeClr val="tx1"/>
                </a:solidFill>
              </a:rPr>
              <a:t>op</a:t>
            </a:r>
            <a:r>
              <a:rPr lang="zh-CN" altLang="en-US" sz="1400" dirty="0" smtClean="0">
                <a:solidFill>
                  <a:schemeClr val="tx1"/>
                </a:solidFill>
              </a:rPr>
              <a:t>及运算外的所有属性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16" name="直接箭头连接符 15"/>
          <p:cNvCxnSpPr>
            <a:stCxn id="8" idx="4"/>
            <a:endCxn id="13" idx="0"/>
          </p:cNvCxnSpPr>
          <p:nvPr/>
        </p:nvCxnSpPr>
        <p:spPr>
          <a:xfrm flipH="1">
            <a:off x="1673752" y="2492896"/>
            <a:ext cx="2590992" cy="4209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8" idx="4"/>
            <a:endCxn id="18" idx="0"/>
          </p:cNvCxnSpPr>
          <p:nvPr/>
        </p:nvCxnSpPr>
        <p:spPr>
          <a:xfrm flipH="1">
            <a:off x="3700016" y="2492896"/>
            <a:ext cx="564728" cy="4209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8" idx="4"/>
            <a:endCxn id="20" idx="0"/>
          </p:cNvCxnSpPr>
          <p:nvPr/>
        </p:nvCxnSpPr>
        <p:spPr>
          <a:xfrm>
            <a:off x="4264744" y="2492896"/>
            <a:ext cx="1461536" cy="4376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8" idx="4"/>
            <a:endCxn id="22" idx="0"/>
          </p:cNvCxnSpPr>
          <p:nvPr/>
        </p:nvCxnSpPr>
        <p:spPr>
          <a:xfrm>
            <a:off x="4264744" y="2492896"/>
            <a:ext cx="3488270" cy="4376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2385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1090464" cy="720080"/>
          </a:xfrm>
        </p:spPr>
        <p:txBody>
          <a:bodyPr/>
          <a:lstStyle/>
          <a:p>
            <a:r>
              <a:rPr lang="zh-CN" altLang="en-US" dirty="0" smtClean="0"/>
              <a:t>编译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/>
          <a:lstStyle/>
          <a:p>
            <a:r>
              <a:rPr lang="zh-CN" altLang="en-US" sz="2400" dirty="0" smtClean="0"/>
              <a:t>编译方式</a:t>
            </a:r>
            <a:endParaRPr lang="en-US" altLang="zh-CN" sz="2400" dirty="0" smtClean="0"/>
          </a:p>
          <a:p>
            <a:pPr lvl="1"/>
            <a:r>
              <a:rPr lang="en-US" altLang="zh-CN" sz="2000" dirty="0" smtClean="0"/>
              <a:t>1</a:t>
            </a:r>
            <a:r>
              <a:rPr lang="zh-CN" altLang="en-US" sz="2000" dirty="0" smtClean="0"/>
              <a:t>、支持</a:t>
            </a:r>
            <a:r>
              <a:rPr lang="en-US" altLang="zh-CN" sz="2000" dirty="0" err="1" smtClean="0"/>
              <a:t>cmake</a:t>
            </a:r>
            <a:r>
              <a:rPr lang="zh-CN" altLang="en-US" sz="2000" dirty="0" smtClean="0"/>
              <a:t>编译。</a:t>
            </a:r>
            <a:endParaRPr lang="en-US" altLang="zh-CN" sz="2000" dirty="0" smtClean="0"/>
          </a:p>
          <a:p>
            <a:pPr lvl="1"/>
            <a:r>
              <a:rPr lang="en-US" altLang="zh-CN" sz="2000" dirty="0" smtClean="0"/>
              <a:t>2</a:t>
            </a:r>
            <a:r>
              <a:rPr lang="zh-CN" altLang="en-US" sz="2000" dirty="0" smtClean="0"/>
              <a:t>、支持</a:t>
            </a:r>
            <a:r>
              <a:rPr lang="en-US" altLang="zh-CN" sz="2000" dirty="0" smtClean="0"/>
              <a:t>make</a:t>
            </a:r>
            <a:r>
              <a:rPr lang="zh-CN" altLang="en-US" sz="2000" dirty="0" smtClean="0"/>
              <a:t>编译。</a:t>
            </a:r>
            <a:endParaRPr lang="en-US" altLang="zh-CN" sz="2000" dirty="0" smtClean="0"/>
          </a:p>
          <a:p>
            <a:pPr lvl="1"/>
            <a:r>
              <a:rPr lang="en-US" altLang="zh-CN" sz="2000" dirty="0" smtClean="0"/>
              <a:t>3</a:t>
            </a:r>
            <a:r>
              <a:rPr lang="zh-CN" altLang="en-US" sz="2000" dirty="0" smtClean="0"/>
              <a:t>、目前不同的平台单独编译。未实现多平台编译（待添加）。</a:t>
            </a:r>
            <a:endParaRPr lang="en-US" altLang="zh-CN" sz="2000" dirty="0" smtClean="0"/>
          </a:p>
          <a:p>
            <a:pPr lvl="1"/>
            <a:endParaRPr lang="en-US" altLang="zh-CN" sz="2000" dirty="0"/>
          </a:p>
          <a:p>
            <a:r>
              <a:rPr lang="en-US" altLang="zh-CN" sz="2400" dirty="0" err="1" smtClean="0"/>
              <a:t>Cmake</a:t>
            </a:r>
            <a:r>
              <a:rPr lang="zh-CN" altLang="en-US" sz="2400" dirty="0" smtClean="0"/>
              <a:t>编译步骤（以</a:t>
            </a:r>
            <a:r>
              <a:rPr lang="en-US" altLang="zh-CN" sz="2400" dirty="0" smtClean="0"/>
              <a:t>GPU</a:t>
            </a:r>
            <a:r>
              <a:rPr lang="zh-CN" altLang="en-US" sz="2400" dirty="0" smtClean="0"/>
              <a:t>为例）</a:t>
            </a:r>
            <a:endParaRPr lang="en-US" altLang="zh-CN" sz="2400" dirty="0" smtClean="0"/>
          </a:p>
          <a:p>
            <a:pPr lvl="1"/>
            <a:r>
              <a:rPr lang="en-US" altLang="zh-CN" sz="2000" dirty="0" smtClean="0"/>
              <a:t>1</a:t>
            </a:r>
            <a:r>
              <a:rPr lang="zh-CN" altLang="en-US" sz="2000" dirty="0" smtClean="0"/>
              <a:t>、根据平台选择主目录下</a:t>
            </a:r>
            <a:r>
              <a:rPr lang="en-US" altLang="zh-CN" sz="2000" dirty="0" smtClean="0"/>
              <a:t>shell</a:t>
            </a:r>
            <a:r>
              <a:rPr lang="zh-CN" altLang="en-US" sz="2000" dirty="0" smtClean="0"/>
              <a:t>脚本</a:t>
            </a:r>
            <a:r>
              <a:rPr lang="en-US" altLang="zh-CN" sz="2000" dirty="0" smtClean="0"/>
              <a:t>——cuda.sh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lvl="1"/>
            <a:r>
              <a:rPr lang="en-US" altLang="zh-CN" sz="2000" dirty="0" smtClean="0"/>
              <a:t>2</a:t>
            </a:r>
            <a:r>
              <a:rPr lang="zh-CN" altLang="en-US" sz="2000" dirty="0" smtClean="0"/>
              <a:t>、在</a:t>
            </a:r>
            <a:r>
              <a:rPr lang="en-US" altLang="zh-CN" sz="2000" dirty="0" smtClean="0"/>
              <a:t>cuda.sh</a:t>
            </a:r>
            <a:r>
              <a:rPr lang="zh-CN" altLang="en-US" sz="2000" dirty="0" smtClean="0"/>
              <a:t>脚本中修改</a:t>
            </a:r>
            <a:r>
              <a:rPr lang="en-US" altLang="zh-CN" sz="2000" dirty="0" err="1" smtClean="0"/>
              <a:t>cuda</a:t>
            </a:r>
            <a:r>
              <a:rPr lang="zh-CN" altLang="en-US" sz="2000" dirty="0" smtClean="0"/>
              <a:t>目录及设备架构。</a:t>
            </a:r>
            <a:endParaRPr lang="en-US" altLang="zh-CN" sz="2000" dirty="0" smtClean="0"/>
          </a:p>
          <a:p>
            <a:pPr lvl="1"/>
            <a:r>
              <a:rPr lang="en-US" altLang="zh-CN" sz="2000" dirty="0" smtClean="0"/>
              <a:t>3</a:t>
            </a:r>
            <a:r>
              <a:rPr lang="zh-CN" altLang="en-US" sz="2000" dirty="0" smtClean="0"/>
              <a:t>、运行脚本</a:t>
            </a:r>
            <a:r>
              <a:rPr lang="en-US" altLang="zh-CN" sz="2000" dirty="0" smtClean="0"/>
              <a:t>./cuda.sh</a:t>
            </a:r>
            <a:endParaRPr lang="en-US" altLang="zh-CN" sz="200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1D725FC-FA3A-4A43-B1CA-3321E0F46AC4}" type="slidenum">
              <a:rPr lang="zh-CN" altLang="en-US" smtClean="0"/>
              <a:t>9</a:t>
            </a:fld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8777" y="4365104"/>
            <a:ext cx="3286445" cy="50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965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讯飞红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复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5000"/>
                <a:satMod val="300000"/>
              </a:schemeClr>
            </a:gs>
            <a:gs pos="12000">
              <a:schemeClr val="phClr">
                <a:tint val="50000"/>
                <a:shade val="90000"/>
                <a:satMod val="250000"/>
              </a:schemeClr>
            </a:gs>
            <a:gs pos="100000">
              <a:schemeClr val="phClr">
                <a:tint val="85000"/>
                <a:shade val="7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75000"/>
                <a:shade val="95000"/>
                <a:satMod val="175000"/>
              </a:schemeClr>
            </a:gs>
            <a:gs pos="12000">
              <a:schemeClr val="phClr">
                <a:tint val="90000"/>
                <a:shade val="90000"/>
                <a:satMod val="150000"/>
              </a:schemeClr>
            </a:gs>
            <a:gs pos="100000">
              <a:schemeClr val="phClr">
                <a:tint val="100000"/>
                <a:shade val="75000"/>
                <a:satMod val="15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freezing" dir="t">
              <a:rot lat="0" lon="0" rev="6000000"/>
            </a:lightRig>
          </a:scene3d>
          <a:sp3d contourW="12700" prstMaterial="dkEdge">
            <a:bevelT w="44450" h="254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15041</TotalTime>
  <Words>2194</Words>
  <Application>Microsoft Office PowerPoint</Application>
  <PresentationFormat>全屏显示(4:3)</PresentationFormat>
  <Paragraphs>481</Paragraphs>
  <Slides>28</Slides>
  <Notes>28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3" baseType="lpstr">
      <vt:lpstr>宋体</vt:lpstr>
      <vt:lpstr>微软雅黑</vt:lpstr>
      <vt:lpstr>Arial</vt:lpstr>
      <vt:lpstr>Calibri</vt:lpstr>
      <vt:lpstr>讯飞红</vt:lpstr>
      <vt:lpstr>MaxEngine-Lite简介</vt:lpstr>
      <vt:lpstr>提纲</vt:lpstr>
      <vt:lpstr>优点</vt:lpstr>
      <vt:lpstr>优点</vt:lpstr>
      <vt:lpstr>优点</vt:lpstr>
      <vt:lpstr>提纲</vt:lpstr>
      <vt:lpstr>代码结构</vt:lpstr>
      <vt:lpstr>代码结构</vt:lpstr>
      <vt:lpstr>编译</vt:lpstr>
      <vt:lpstr>编译</vt:lpstr>
      <vt:lpstr>提纲</vt:lpstr>
      <vt:lpstr>Inference API</vt:lpstr>
      <vt:lpstr>Inference API</vt:lpstr>
      <vt:lpstr>Inference API</vt:lpstr>
      <vt:lpstr>Inference API</vt:lpstr>
      <vt:lpstr>Inference API</vt:lpstr>
      <vt:lpstr>Attention API</vt:lpstr>
      <vt:lpstr>Attention API</vt:lpstr>
      <vt:lpstr>Attention API</vt:lpstr>
      <vt:lpstr>Attention API</vt:lpstr>
      <vt:lpstr>Attention API</vt:lpstr>
      <vt:lpstr>Attention API</vt:lpstr>
      <vt:lpstr>提纲</vt:lpstr>
      <vt:lpstr>实测数据</vt:lpstr>
      <vt:lpstr>提纲</vt:lpstr>
      <vt:lpstr>下一步工作</vt:lpstr>
      <vt:lpstr>相关代码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Ares</cp:lastModifiedBy>
  <cp:revision>2433</cp:revision>
  <dcterms:modified xsi:type="dcterms:W3CDTF">2019-02-22T06:04:17Z</dcterms:modified>
</cp:coreProperties>
</file>