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803" r:id="rId3"/>
    <p:sldId id="855" r:id="rId4"/>
    <p:sldId id="820" r:id="rId5"/>
    <p:sldId id="821" r:id="rId6"/>
    <p:sldId id="856" r:id="rId7"/>
    <p:sldId id="831" r:id="rId8"/>
    <p:sldId id="825" r:id="rId9"/>
    <p:sldId id="834" r:id="rId10"/>
    <p:sldId id="854" r:id="rId11"/>
    <p:sldId id="836" r:id="rId12"/>
    <p:sldId id="837" r:id="rId13"/>
    <p:sldId id="839" r:id="rId14"/>
    <p:sldId id="840" r:id="rId15"/>
    <p:sldId id="841" r:id="rId16"/>
    <p:sldId id="842" r:id="rId17"/>
    <p:sldId id="852" r:id="rId18"/>
    <p:sldId id="857" r:id="rId19"/>
    <p:sldId id="830" r:id="rId20"/>
    <p:sldId id="833" r:id="rId21"/>
    <p:sldId id="851" r:id="rId22"/>
    <p:sldId id="843" r:id="rId23"/>
    <p:sldId id="844" r:id="rId24"/>
    <p:sldId id="845" r:id="rId25"/>
    <p:sldId id="846" r:id="rId26"/>
    <p:sldId id="847" r:id="rId27"/>
    <p:sldId id="853" r:id="rId28"/>
    <p:sldId id="858" r:id="rId29"/>
    <p:sldId id="848" r:id="rId30"/>
    <p:sldId id="849" r:id="rId31"/>
    <p:sldId id="850" r:id="rId32"/>
    <p:sldId id="25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99343"/>
    <a:srgbClr val="F59C14"/>
    <a:srgbClr val="FFFFFF"/>
    <a:srgbClr val="7498C9"/>
    <a:srgbClr val="2A62AD"/>
    <a:srgbClr val="274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058" autoAdjust="0"/>
  </p:normalViewPr>
  <p:slideViewPr>
    <p:cSldViewPr snapToGrid="0">
      <p:cViewPr varScale="1">
        <p:scale>
          <a:sx n="67" d="100"/>
          <a:sy n="67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67AA-3AC9-4D9E-9513-3EF288ECB9D2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5D13C-8323-4BC2-8953-C66DC108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6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5D13C-8323-4BC2-8953-C66DC1089E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7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53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51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921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253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：统一内存访问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(Uniform Memory Access)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：非一致性内存访问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(Non-Uniform Memory Access)</a:t>
            </a:r>
            <a:endParaRPr lang="en-US" altLang="zh-CN" dirty="0" smtClean="0"/>
          </a:p>
          <a:p>
            <a:r>
              <a:rPr lang="en-US" altLang="zh-CN" dirty="0" smtClean="0"/>
              <a:t>IMC</a:t>
            </a:r>
            <a:r>
              <a:rPr lang="zh-CN" altLang="en-US" dirty="0" smtClean="0"/>
              <a:t>：集成内存控制器</a:t>
            </a:r>
            <a:r>
              <a:rPr lang="en-US" altLang="zh-CN" dirty="0" smtClean="0"/>
              <a:t>(Integrated</a:t>
            </a:r>
            <a:r>
              <a:rPr lang="en-US" altLang="zh-CN" baseline="0" dirty="0" smtClean="0"/>
              <a:t> Memory Controller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QPI: </a:t>
            </a:r>
            <a:r>
              <a:rPr lang="zh-CN" altLang="en-US" dirty="0" smtClean="0"/>
              <a:t>快速通道互联</a:t>
            </a:r>
            <a:r>
              <a:rPr lang="en-US" altLang="zh-CN" dirty="0" smtClean="0"/>
              <a:t>(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Path Interconnect)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872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063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本质就是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的处理速度和内存的访问速度差距越来越大，导致计算资源大量闲置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191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81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Font typeface="Arial" pitchFamily="34" charset="0"/>
              <a:buNone/>
            </a:pPr>
            <a:endParaRPr lang="en-US" altLang="zh-CN" sz="12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18</a:t>
            </a:fld>
            <a:endParaRPr kumimoji="1"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435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12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Font typeface="Arial" pitchFamily="34" charset="0"/>
              <a:buNone/>
            </a:pPr>
            <a:endParaRPr lang="en-US" altLang="zh-CN" sz="12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2</a:t>
            </a:fld>
            <a:endParaRPr kumimoji="1"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952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132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491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577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861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259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052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973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603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Font typeface="Arial" pitchFamily="34" charset="0"/>
              <a:buNone/>
            </a:pPr>
            <a:endParaRPr lang="en-US" altLang="zh-CN" sz="12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28</a:t>
            </a:fld>
            <a:endParaRPr kumimoji="1"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208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81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Font typeface="Arial" pitchFamily="34" charset="0"/>
              <a:buNone/>
            </a:pPr>
            <a:endParaRPr lang="en-US" altLang="zh-CN" sz="12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3</a:t>
            </a:fld>
            <a:endParaRPr kumimoji="1"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914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687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644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0611ECFE-4471-4ABC-B9B9-A548CC5F23AD}" type="slidenum">
              <a:rPr lang="en-US" altLang="zh-CN" sz="1200" b="0" smtClean="0"/>
              <a:pPr eaLnBrk="1" hangingPunct="1"/>
              <a:t>32</a:t>
            </a:fld>
            <a:endParaRPr lang="en-US" altLang="zh-CN" sz="1200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76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721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38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Font typeface="Arial" pitchFamily="34" charset="0"/>
              <a:buNone/>
            </a:pPr>
            <a:endParaRPr lang="en-US" altLang="zh-CN" sz="12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6</a:t>
            </a:fld>
            <a:endParaRPr kumimoji="1"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82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68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94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F3BA-5094-4A3A-9779-59A899037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F3BA-5094-4A3A-9779-59A899037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F3BA-5094-4A3A-9779-59A899037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1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0C4BA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77" tIns="34289" rIns="68577" bIns="34289" rtlCol="0" anchor="ctr"/>
          <a:lstStyle/>
          <a:p>
            <a:pPr indent="1138" algn="ctr">
              <a:lnSpc>
                <a:spcPct val="150000"/>
              </a:lnSpc>
            </a:pPr>
            <a:endParaRPr lang="zh-CN" altLang="en-US" sz="1580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9142" y="6035042"/>
            <a:ext cx="2005846" cy="5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01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296671" y="260219"/>
            <a:ext cx="2584" cy="626836"/>
          </a:xfrm>
          <a:prstGeom prst="line">
            <a:avLst/>
          </a:prstGeom>
          <a:noFill/>
          <a:ln w="762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479548" y="273064"/>
            <a:ext cx="11357995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0C4B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285772" y="1091306"/>
            <a:ext cx="11557497" cy="56835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06288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612577" indent="0">
              <a:lnSpc>
                <a:spcPct val="150000"/>
              </a:lnSpc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917972" indent="0">
              <a:lnSpc>
                <a:spcPct val="150000"/>
              </a:lnSpc>
              <a:buNone/>
              <a:defRPr sz="788">
                <a:latin typeface="+mn-ea"/>
                <a:ea typeface="+mn-ea"/>
              </a:defRPr>
            </a:lvl4pPr>
            <a:lvl5pPr marL="1224260" indent="0">
              <a:lnSpc>
                <a:spcPct val="150000"/>
              </a:lnSpc>
              <a:buNone/>
              <a:defRPr sz="788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306288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612577" marR="0" lvl="2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306288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dirty="0"/>
          </a:p>
          <a:p>
            <a:pPr lvl="0"/>
            <a:endParaRPr kumimoji="1" lang="zh-CN" altLang="en-US" dirty="0"/>
          </a:p>
        </p:txBody>
      </p:sp>
      <p:cxnSp>
        <p:nvCxnSpPr>
          <p:cNvPr id="7" name="直线连接符 8"/>
          <p:cNvCxnSpPr/>
          <p:nvPr userDrawn="1"/>
        </p:nvCxnSpPr>
        <p:spPr bwMode="auto">
          <a:xfrm>
            <a:off x="388110" y="260219"/>
            <a:ext cx="2584" cy="626836"/>
          </a:xfrm>
          <a:prstGeom prst="line">
            <a:avLst/>
          </a:prstGeom>
          <a:noFill/>
          <a:ln w="381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8"/>
          <p:cNvCxnSpPr/>
          <p:nvPr userDrawn="1"/>
        </p:nvCxnSpPr>
        <p:spPr bwMode="auto">
          <a:xfrm>
            <a:off x="466068" y="260219"/>
            <a:ext cx="2584" cy="626836"/>
          </a:xfrm>
          <a:prstGeom prst="line">
            <a:avLst/>
          </a:prstGeom>
          <a:noFill/>
          <a:ln w="190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05112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16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F3BA-5094-4A3A-9779-59A899037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F3BA-5094-4A3A-9779-59A899037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9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F3BA-5094-4A3A-9779-59A899037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32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F3BA-5094-4A3A-9779-59A899037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4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F3BA-5094-4A3A-9779-59A899037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8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F3BA-5094-4A3A-9779-59A899037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6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F3BA-5094-4A3A-9779-59A899037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3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F3BA-5094-4A3A-9779-59A899037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8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F3BA-5094-4A3A-9779-59A899037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0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80951" y="4611192"/>
            <a:ext cx="2230098" cy="108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86222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C4B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800" b="1" dirty="0" smtClean="0">
                <a:solidFill>
                  <a:srgbClr val="0C4B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 smtClean="0">
                <a:solidFill>
                  <a:srgbClr val="0C4B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800" b="1" dirty="0" smtClean="0">
                <a:solidFill>
                  <a:srgbClr val="0C4B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800" b="1" dirty="0" smtClean="0">
              <a:solidFill>
                <a:srgbClr val="0C4B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6222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C4B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刘驰</a:t>
            </a:r>
            <a:r>
              <a:rPr lang="en-US" altLang="zh-CN" sz="2800" b="1" dirty="0" smtClean="0">
                <a:solidFill>
                  <a:srgbClr val="0C4B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solidFill>
                <a:srgbClr val="0C4B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619" y="258046"/>
            <a:ext cx="500896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C4B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文档密级：公司内部</a:t>
            </a:r>
            <a:r>
              <a:rPr lang="en-US" altLang="zh-CN" sz="1600" b="1" dirty="0">
                <a:solidFill>
                  <a:srgbClr val="0C4B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600" dirty="0">
              <a:solidFill>
                <a:srgbClr val="0C4B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xmlns="" id="{A64B2A94-F312-4F75-BCD8-F7F22FC299B1}"/>
              </a:ext>
            </a:extLst>
          </p:cNvPr>
          <p:cNvSpPr txBox="1">
            <a:spLocks/>
          </p:cNvSpPr>
          <p:nvPr/>
        </p:nvSpPr>
        <p:spPr bwMode="auto">
          <a:xfrm>
            <a:off x="131299" y="2209653"/>
            <a:ext cx="11929403" cy="1966560"/>
          </a:xfrm>
          <a:prstGeom prst="rect">
            <a:avLst/>
          </a:prstGeom>
          <a:solidFill>
            <a:sysClr val="window" lastClr="FFFFFF"/>
          </a:solidFill>
        </p:spPr>
        <p:txBody>
          <a:bodyPr lIns="72000" rIns="72000" anchor="ctr" anchorCtr="0"/>
          <a:lstStyle>
            <a:lvl1pPr algn="ctr" defTabSz="1219920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6600" b="1" kern="1200">
                <a:solidFill>
                  <a:srgbClr val="0C4BA1"/>
                </a:solidFill>
                <a:latin typeface="+mj-ea"/>
                <a:ea typeface="+mj-ea"/>
                <a:cs typeface="+mj-cs"/>
              </a:defRPr>
            </a:lvl1pPr>
            <a:lvl2pPr algn="ctr" defTabSz="1219920" rtl="0" eaLnBrk="1" fontAlgn="base" hangingPunct="1">
              <a:spcBef>
                <a:spcPct val="0"/>
              </a:spcBef>
              <a:spcAft>
                <a:spcPct val="0"/>
              </a:spcAft>
              <a:defRPr kumimoji="1" sz="5361">
                <a:solidFill>
                  <a:schemeClr val="bg1"/>
                </a:solidFill>
                <a:latin typeface="Times New Roman" pitchFamily="18" charset="0"/>
                <a:ea typeface="方正大黑简体" pitchFamily="2" charset="-122"/>
              </a:defRPr>
            </a:lvl2pPr>
            <a:lvl3pPr algn="ctr" defTabSz="1219920" rtl="0" eaLnBrk="1" fontAlgn="base" hangingPunct="1">
              <a:spcBef>
                <a:spcPct val="0"/>
              </a:spcBef>
              <a:spcAft>
                <a:spcPct val="0"/>
              </a:spcAft>
              <a:defRPr kumimoji="1" sz="5361">
                <a:solidFill>
                  <a:schemeClr val="bg1"/>
                </a:solidFill>
                <a:latin typeface="Times New Roman" pitchFamily="18" charset="0"/>
                <a:ea typeface="方正大黑简体" pitchFamily="2" charset="-122"/>
              </a:defRPr>
            </a:lvl3pPr>
            <a:lvl4pPr algn="ctr" defTabSz="1219920" rtl="0" eaLnBrk="1" fontAlgn="base" hangingPunct="1">
              <a:spcBef>
                <a:spcPct val="0"/>
              </a:spcBef>
              <a:spcAft>
                <a:spcPct val="0"/>
              </a:spcAft>
              <a:defRPr kumimoji="1" sz="5361">
                <a:solidFill>
                  <a:schemeClr val="bg1"/>
                </a:solidFill>
                <a:latin typeface="Times New Roman" pitchFamily="18" charset="0"/>
                <a:ea typeface="方正大黑简体" pitchFamily="2" charset="-122"/>
              </a:defRPr>
            </a:lvl4pPr>
            <a:lvl5pPr algn="ctr" defTabSz="1219920" rtl="0" eaLnBrk="1" fontAlgn="base" hangingPunct="1">
              <a:spcBef>
                <a:spcPct val="0"/>
              </a:spcBef>
              <a:spcAft>
                <a:spcPct val="0"/>
              </a:spcAft>
              <a:defRPr kumimoji="1" sz="5361">
                <a:solidFill>
                  <a:schemeClr val="bg1"/>
                </a:solidFill>
                <a:latin typeface="Times New Roman" pitchFamily="18" charset="0"/>
                <a:ea typeface="方正大黑简体" pitchFamily="2" charset="-122"/>
              </a:defRPr>
            </a:lvl5pPr>
            <a:lvl6pPr marL="583617" algn="ctr" defTabSz="1219920" rtl="0" eaLnBrk="1" fontAlgn="base" hangingPunct="1">
              <a:spcBef>
                <a:spcPct val="0"/>
              </a:spcBef>
              <a:spcAft>
                <a:spcPct val="0"/>
              </a:spcAft>
              <a:defRPr kumimoji="1" sz="5361">
                <a:solidFill>
                  <a:schemeClr val="bg1"/>
                </a:solidFill>
                <a:latin typeface="Times New Roman" pitchFamily="18" charset="0"/>
                <a:ea typeface="方正大黑简体" pitchFamily="2" charset="-122"/>
              </a:defRPr>
            </a:lvl6pPr>
            <a:lvl7pPr marL="1167233" algn="ctr" defTabSz="1219920" rtl="0" eaLnBrk="1" fontAlgn="base" hangingPunct="1">
              <a:spcBef>
                <a:spcPct val="0"/>
              </a:spcBef>
              <a:spcAft>
                <a:spcPct val="0"/>
              </a:spcAft>
              <a:defRPr kumimoji="1" sz="5361">
                <a:solidFill>
                  <a:schemeClr val="bg1"/>
                </a:solidFill>
                <a:latin typeface="Times New Roman" pitchFamily="18" charset="0"/>
                <a:ea typeface="方正大黑简体" pitchFamily="2" charset="-122"/>
              </a:defRPr>
            </a:lvl7pPr>
            <a:lvl8pPr marL="1750849" algn="ctr" defTabSz="1219920" rtl="0" eaLnBrk="1" fontAlgn="base" hangingPunct="1">
              <a:spcBef>
                <a:spcPct val="0"/>
              </a:spcBef>
              <a:spcAft>
                <a:spcPct val="0"/>
              </a:spcAft>
              <a:defRPr kumimoji="1" sz="5361">
                <a:solidFill>
                  <a:schemeClr val="bg1"/>
                </a:solidFill>
                <a:latin typeface="Times New Roman" pitchFamily="18" charset="0"/>
                <a:ea typeface="方正大黑简体" pitchFamily="2" charset="-122"/>
              </a:defRPr>
            </a:lvl8pPr>
            <a:lvl9pPr marL="2334466" algn="ctr" defTabSz="1219920" rtl="0" eaLnBrk="1" fontAlgn="base" hangingPunct="1">
              <a:spcBef>
                <a:spcPct val="0"/>
              </a:spcBef>
              <a:spcAft>
                <a:spcPct val="0"/>
              </a:spcAft>
              <a:defRPr kumimoji="1" sz="5361">
                <a:solidFill>
                  <a:schemeClr val="bg1"/>
                </a:solidFill>
                <a:latin typeface="Times New Roman" pitchFamily="18" charset="0"/>
                <a:ea typeface="方正大黑简体" pitchFamily="2" charset="-122"/>
              </a:defRPr>
            </a:lvl9pPr>
          </a:lstStyle>
          <a:p>
            <a:pPr marL="0" marR="0" lvl="0" indent="0" algn="ctr" defTabSz="12199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C4BA1"/>
                </a:solidFill>
                <a:effectLst/>
                <a:uLnTx/>
                <a:uFillTx/>
                <a:latin typeface="微软雅黑"/>
                <a:ea typeface="微软雅黑"/>
              </a:rPr>
              <a:t>Intel</a:t>
            </a:r>
            <a:r>
              <a:rPr kumimoji="1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C4BA1"/>
                </a:solidFill>
                <a:effectLst/>
                <a:uLnTx/>
                <a:uFillTx/>
                <a:latin typeface="微软雅黑"/>
                <a:ea typeface="微软雅黑"/>
              </a:rPr>
              <a:t>性能优化</a:t>
            </a:r>
            <a:endParaRPr kumimoji="1" lang="en-US" altLang="zh-CN" sz="6600" b="1" i="0" u="none" strike="noStrike" kern="1200" cap="none" spc="0" normalizeH="0" baseline="0" noProof="0" dirty="0" smtClean="0">
              <a:ln>
                <a:noFill/>
              </a:ln>
              <a:solidFill>
                <a:srgbClr val="0C4BA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61055224"/>
      </p:ext>
    </p:extLst>
  </p:cSld>
  <p:clrMapOvr>
    <a:masterClrMapping/>
  </p:clrMapOvr>
  <p:transition advTm="3983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二、性能优化套路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95900" y="1068512"/>
            <a:ext cx="7778079" cy="12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/>
              <a:t>指令流水、乱序</a:t>
            </a:r>
            <a:r>
              <a:rPr lang="zh-CN" altLang="en-US" sz="2400" dirty="0" smtClean="0"/>
              <a:t>执行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89" y="1967981"/>
            <a:ext cx="8342616" cy="37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47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二、性能优化套路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95900" y="1068512"/>
            <a:ext cx="7778079" cy="12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/>
              <a:t>指令流水、乱序</a:t>
            </a:r>
            <a:r>
              <a:rPr lang="zh-CN" altLang="en-US" sz="2400" dirty="0" smtClean="0"/>
              <a:t>执行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7079" y="1817730"/>
            <a:ext cx="2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例子：循环展开</a:t>
            </a:r>
            <a:endParaRPr lang="en-US" altLang="zh-CN" sz="2400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9820" y="2684885"/>
            <a:ext cx="4465638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514350">
              <a:spcBef>
                <a:spcPct val="20000"/>
              </a:spcBef>
              <a:buSzPct val="100000"/>
              <a:buFont typeface="BatangChe" pitchFamily="49" charset="-127"/>
              <a:buChar char="-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sum =0</a:t>
            </a: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for (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 = 0; 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 &lt; 4 * n; 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 += 4) </a:t>
            </a: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      sum+=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elem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[i+0]</a:t>
            </a:r>
          </a:p>
          <a:p>
            <a:pPr lvl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sum+=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elem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[i+1]</a:t>
            </a:r>
          </a:p>
          <a:p>
            <a:pPr lvl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sum+=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elem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[i+2]</a:t>
            </a:r>
          </a:p>
          <a:p>
            <a:pPr lvl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sum+=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elem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[i+3]</a:t>
            </a: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89613" y="2684885"/>
            <a:ext cx="4467225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514350">
              <a:spcBef>
                <a:spcPct val="20000"/>
              </a:spcBef>
              <a:buSzPct val="100000"/>
              <a:buFont typeface="BatangChe" pitchFamily="49" charset="-127"/>
              <a:buChar char="-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sum0 =0, sum1 =</a:t>
            </a:r>
            <a:r>
              <a:rPr lang="en-US" altLang="zh-CN" sz="2000" dirty="0" smtClean="0">
                <a:solidFill>
                  <a:srgbClr val="362E2B"/>
                </a:solidFill>
                <a:latin typeface="Arial" panose="020B0604020202020204" pitchFamily="34" charset="0"/>
              </a:rPr>
              <a:t>0;</a:t>
            </a: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362E2B"/>
                </a:solidFill>
                <a:latin typeface="Arial" panose="020B0604020202020204" pitchFamily="34" charset="0"/>
              </a:rPr>
              <a:t>sum2 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=0, sum3 =0;</a:t>
            </a: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for (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 = 0; 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 &lt; 4 * n; 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 += 4) </a:t>
            </a: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      sum0+=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elem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[i+0]</a:t>
            </a:r>
          </a:p>
          <a:p>
            <a:pPr lvl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sum1+=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elem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[i+1]</a:t>
            </a:r>
          </a:p>
          <a:p>
            <a:pPr lvl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sum2+=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elem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[i+2]</a:t>
            </a:r>
          </a:p>
          <a:p>
            <a:pPr lvl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sum3+=</a:t>
            </a:r>
            <a:r>
              <a:rPr lang="en-US" altLang="zh-CN" sz="2000" dirty="0" err="1">
                <a:solidFill>
                  <a:srgbClr val="362E2B"/>
                </a:solidFill>
                <a:latin typeface="Arial" panose="020B0604020202020204" pitchFamily="34" charset="0"/>
              </a:rPr>
              <a:t>elem</a:t>
            </a: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[i+3]</a:t>
            </a: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62E2B"/>
                </a:solidFill>
                <a:latin typeface="Arial" panose="020B0604020202020204" pitchFamily="34" charset="0"/>
              </a:rPr>
              <a:t>sum=sum0+sum1+sum2+sum3;</a:t>
            </a: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78716" y="1410092"/>
            <a:ext cx="5876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缺陷</a:t>
            </a:r>
            <a:r>
              <a:rPr lang="zh-CN" altLang="en-US" sz="2000" dirty="0" smtClean="0"/>
              <a:t>：当算法中存在很多条件判断的代码，无法充分发挥指令流水乱序执行带来的性能提升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95899" y="5868290"/>
            <a:ext cx="777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乱</a:t>
            </a:r>
            <a:r>
              <a:rPr lang="zh-CN" altLang="en-US" sz="2400" dirty="0"/>
              <a:t>序</a:t>
            </a:r>
            <a:r>
              <a:rPr lang="zh-CN" altLang="en-US" sz="2400" dirty="0" smtClean="0"/>
              <a:t>执行是建立在数据没有依赖的基础上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12893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二、性能优化套路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95900" y="892050"/>
            <a:ext cx="1124164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分支预测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猜测条件表达式两路分支中哪一路最可能发生，然后推测执行这一路的</a:t>
            </a:r>
            <a:r>
              <a:rPr lang="zh-CN" altLang="en-US" sz="2400" dirty="0" smtClean="0"/>
              <a:t>指令</a:t>
            </a:r>
            <a:r>
              <a:rPr lang="zh-CN" altLang="en-US" sz="2400" dirty="0"/>
              <a:t>，来避免流水线停顿造成的时间浪费</a:t>
            </a:r>
            <a:endParaRPr lang="en-US" altLang="zh-CN" sz="2400" dirty="0" smtClean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2226" y="2371828"/>
            <a:ext cx="7208398" cy="439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6216721" y="2336150"/>
            <a:ext cx="7491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BatangChe" pitchFamily="49" charset="-127"/>
              <a:buChar char="-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去掉 </a:t>
            </a:r>
            <a:r>
              <a:rPr lang="en-US" altLang="zh-CN" sz="1800" dirty="0" err="1">
                <a:latin typeface="Arial" panose="020B0604020202020204" pitchFamily="34" charset="0"/>
              </a:rPr>
              <a:t>std</a:t>
            </a:r>
            <a:r>
              <a:rPr lang="en-US" altLang="zh-CN" sz="1800" dirty="0">
                <a:latin typeface="Arial" panose="020B0604020202020204" pitchFamily="34" charset="0"/>
              </a:rPr>
              <a:t>::sort(data, data + </a:t>
            </a:r>
            <a:r>
              <a:rPr lang="en-US" altLang="zh-CN" sz="1800" dirty="0" err="1">
                <a:latin typeface="Arial" panose="020B0604020202020204" pitchFamily="34" charset="0"/>
              </a:rPr>
              <a:t>arraySize</a:t>
            </a:r>
            <a:r>
              <a:rPr lang="en-US" altLang="zh-CN" sz="1800" dirty="0">
                <a:latin typeface="Arial" panose="020B0604020202020204" pitchFamily="34" charset="0"/>
              </a:rPr>
              <a:t>)        </a:t>
            </a:r>
            <a:r>
              <a:rPr lang="zh-CN" altLang="en-US" sz="1800" dirty="0">
                <a:latin typeface="Arial" panose="020B0604020202020204" pitchFamily="34" charset="0"/>
              </a:rPr>
              <a:t>耗时</a:t>
            </a:r>
            <a:r>
              <a:rPr lang="en-US" altLang="zh-CN" sz="1800" dirty="0">
                <a:latin typeface="Arial" panose="020B0604020202020204" pitchFamily="34" charset="0"/>
              </a:rPr>
              <a:t> </a:t>
            </a:r>
            <a:r>
              <a:rPr lang="en-US" altLang="zh-CN" sz="1800" b="1" dirty="0">
                <a:latin typeface="Arial" panose="020B0604020202020204" pitchFamily="34" charset="0"/>
              </a:rPr>
              <a:t>11.54</a:t>
            </a: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有</a:t>
            </a:r>
            <a:r>
              <a:rPr lang="en-US" altLang="zh-CN" sz="1800" dirty="0" err="1">
                <a:latin typeface="Arial" panose="020B0604020202020204" pitchFamily="34" charset="0"/>
              </a:rPr>
              <a:t>std</a:t>
            </a:r>
            <a:r>
              <a:rPr lang="en-US" altLang="zh-CN" sz="1800" dirty="0">
                <a:latin typeface="Arial" panose="020B0604020202020204" pitchFamily="34" charset="0"/>
              </a:rPr>
              <a:t>::sort(data, data + </a:t>
            </a:r>
            <a:r>
              <a:rPr lang="en-US" altLang="zh-CN" sz="1800" dirty="0" err="1">
                <a:latin typeface="Arial" panose="020B0604020202020204" pitchFamily="34" charset="0"/>
              </a:rPr>
              <a:t>arraySize</a:t>
            </a:r>
            <a:r>
              <a:rPr lang="en-US" altLang="zh-CN" sz="1800" dirty="0">
                <a:latin typeface="Arial" panose="020B0604020202020204" pitchFamily="34" charset="0"/>
              </a:rPr>
              <a:t>)        </a:t>
            </a:r>
            <a:r>
              <a:rPr lang="zh-CN" altLang="en-US" sz="1800" dirty="0">
                <a:latin typeface="Arial" panose="020B0604020202020204" pitchFamily="34" charset="0"/>
              </a:rPr>
              <a:t>耗时</a:t>
            </a:r>
            <a:r>
              <a:rPr lang="zh-CN" altLang="en-US" sz="18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</a:rPr>
              <a:t>1.93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32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二、性能优化套路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95900" y="892050"/>
            <a:ext cx="11241643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核技术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线程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/>
              <a:t>OpenMP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19" y="3759669"/>
            <a:ext cx="9991725" cy="2562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5497" y="3298004"/>
            <a:ext cx="295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Fork-join</a:t>
            </a:r>
            <a:r>
              <a:rPr lang="zh-CN" altLang="en-US" sz="2400" dirty="0" smtClean="0"/>
              <a:t>模型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2579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二、性能优化套路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95900" y="801938"/>
            <a:ext cx="112416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总线优化</a:t>
            </a:r>
            <a:endParaRPr lang="en-US" altLang="zh-CN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Numa</a:t>
            </a:r>
            <a:r>
              <a:rPr lang="en-US" altLang="zh-CN" sz="2400" dirty="0" smtClean="0"/>
              <a:t> node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958" y="2921334"/>
            <a:ext cx="5210730" cy="25195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0" y="2034250"/>
            <a:ext cx="110394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二、性能优化套路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95900" y="914952"/>
            <a:ext cx="112416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总线优化</a:t>
            </a:r>
            <a:endParaRPr lang="en-US" altLang="zh-CN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绑定线程亲和性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r>
              <a:rPr lang="en-US" altLang="zh-CN" sz="2400" dirty="0" smtClean="0"/>
              <a:t>cpu_set_t </a:t>
            </a:r>
            <a:r>
              <a:rPr lang="en-US" altLang="zh-CN" sz="2400" dirty="0"/>
              <a:t>mask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CPU_ZERO</a:t>
            </a:r>
            <a:r>
              <a:rPr lang="en-US" altLang="zh-CN" sz="2400" dirty="0"/>
              <a:t>(&amp;mask);	</a:t>
            </a:r>
            <a:endParaRPr lang="en-US" altLang="zh-CN" sz="2400" dirty="0" smtClean="0"/>
          </a:p>
          <a:p>
            <a:r>
              <a:rPr lang="en-US" altLang="zh-CN" sz="2400" dirty="0" smtClean="0"/>
              <a:t>CPU_SET(</a:t>
            </a:r>
            <a:r>
              <a:rPr lang="en-US" altLang="zh-CN" sz="2400" dirty="0" err="1" smtClean="0"/>
              <a:t>cpuIndex</a:t>
            </a:r>
            <a:r>
              <a:rPr lang="en-US" altLang="zh-CN" sz="2400" dirty="0"/>
              <a:t>,&amp;mask);		</a:t>
            </a:r>
            <a:endParaRPr lang="en-US" altLang="zh-CN" sz="2400" dirty="0" smtClean="0"/>
          </a:p>
          <a:p>
            <a:r>
              <a:rPr lang="en-US" altLang="zh-CN" sz="2400" dirty="0" smtClean="0"/>
              <a:t>if(</a:t>
            </a:r>
            <a:r>
              <a:rPr lang="en-US" altLang="zh-CN" sz="2400" dirty="0" err="1" smtClean="0"/>
              <a:t>pthread_setaffinity_np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pthread_self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(mask),&amp;mask)&lt;0)			</a:t>
            </a:r>
            <a:endParaRPr lang="en-US" altLang="zh-CN" sz="2400" dirty="0" smtClean="0"/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perror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pthread_setaffinity_np</a:t>
            </a:r>
            <a:r>
              <a:rPr lang="en-US" altLang="zh-CN" sz="2400" dirty="0"/>
              <a:t> failed</a:t>
            </a:r>
            <a:r>
              <a:rPr lang="en-US" altLang="zh-CN" sz="2400" dirty="0" smtClean="0"/>
              <a:t>");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09" y="995515"/>
            <a:ext cx="5609690" cy="2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1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二、性能优化套路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95900" y="892050"/>
            <a:ext cx="1124164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提高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命中率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cache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61208" y="1572126"/>
            <a:ext cx="5576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局部性原理（</a:t>
            </a:r>
            <a:r>
              <a:rPr lang="en-US" altLang="zh-CN" sz="2400" dirty="0"/>
              <a:t>Principle of Locality</a:t>
            </a:r>
            <a:r>
              <a:rPr lang="zh-CN" altLang="en-US" sz="2400" dirty="0"/>
              <a:t>）一个程序</a:t>
            </a:r>
            <a:r>
              <a:rPr lang="en-US" altLang="zh-CN" sz="2400" dirty="0"/>
              <a:t>90%</a:t>
            </a:r>
            <a:r>
              <a:rPr lang="zh-CN" altLang="en-US" sz="2400" dirty="0"/>
              <a:t>的时间运行在</a:t>
            </a:r>
            <a:r>
              <a:rPr lang="en-US" altLang="zh-CN" sz="2400" dirty="0"/>
              <a:t>10%</a:t>
            </a:r>
            <a:r>
              <a:rPr lang="zh-CN" altLang="en-US" sz="2400" dirty="0"/>
              <a:t>的代码</a:t>
            </a:r>
            <a:r>
              <a:rPr lang="zh-CN" altLang="en-US" sz="2400" dirty="0" smtClean="0"/>
              <a:t>上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时间局部性</a:t>
            </a:r>
            <a:r>
              <a:rPr lang="zh-CN" altLang="en-US" sz="2400" dirty="0"/>
              <a:t>：最近被访问的内存内容（指令或数据）很快还会被</a:t>
            </a:r>
            <a:r>
              <a:rPr lang="zh-CN" altLang="en-US" sz="2400" dirty="0" smtClean="0"/>
              <a:t>访问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空间局部性：当前</a:t>
            </a:r>
            <a:r>
              <a:rPr lang="zh-CN" altLang="en-US" sz="2400" dirty="0"/>
              <a:t>正在被</a:t>
            </a:r>
            <a:r>
              <a:rPr lang="zh-CN" altLang="en-US" sz="2400" dirty="0" smtClean="0"/>
              <a:t>访问的内存附近的内容</a:t>
            </a:r>
            <a:r>
              <a:rPr lang="zh-CN" altLang="en-US" sz="2400" dirty="0"/>
              <a:t>很快也会被访问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31" y="2264951"/>
            <a:ext cx="5681451" cy="35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50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二、性能优化套路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95900" y="892050"/>
            <a:ext cx="1124164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向量化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SIMD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090" y="2169773"/>
            <a:ext cx="5084798" cy="26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4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目录</a:t>
            </a:r>
          </a:p>
        </p:txBody>
      </p:sp>
      <p:pic>
        <p:nvPicPr>
          <p:cNvPr id="1025" name="Picture 1" descr="workflowTitle_wev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BEAB06D5-6812-4CAC-8E57-8054B2B9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1484887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B73C4985-D4C6-4520-895C-C0BBBF21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2711949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A1736179-F909-487D-9578-16E3F697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3926767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三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200C2963-482F-4657-9353-04778B6DD1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3930117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算法性能优化案例</a:t>
            </a:r>
            <a:endParaRPr lang="en-US" altLang="zh-CN" sz="2800" dirty="0">
              <a:solidFill>
                <a:srgbClr val="33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6F0565EE-13C5-452E-BE3B-B41B69FA35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1484887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lnSpc>
                <a:spcPct val="100000"/>
              </a:lnSpc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性能优化目标及流程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7476766A-4243-4CFF-A77E-C62B77E20D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2711949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性能优化套路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A1736179-F909-487D-9578-16E3F697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5148285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四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200C2963-482F-4657-9353-04778B6DD1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5151635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引擎调度案例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808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三、算法性能优化</a:t>
            </a:r>
            <a:r>
              <a:rPr lang="zh-CN" altLang="en-US" sz="3200" dirty="0"/>
              <a:t>案例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70562" y="1119883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性能</a:t>
            </a:r>
            <a:r>
              <a:rPr lang="zh-CN" altLang="en-US" sz="2400" dirty="0"/>
              <a:t>参数</a:t>
            </a:r>
            <a:r>
              <a:rPr lang="zh-CN" altLang="en-US" sz="2400" dirty="0" smtClean="0"/>
              <a:t>的那些事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8238" y="1596387"/>
            <a:ext cx="439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理论计算上限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8644" y="2145726"/>
            <a:ext cx="4181582" cy="1231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CPUINFO</a:t>
            </a:r>
            <a:endParaRPr lang="en-US" altLang="zh-CN" b="1" dirty="0" smtClean="0"/>
          </a:p>
          <a:p>
            <a:r>
              <a:rPr lang="en-US" altLang="zh-CN" dirty="0" smtClean="0"/>
              <a:t>Model name: Intel Core Processor(</a:t>
            </a:r>
            <a:r>
              <a:rPr lang="en-US" altLang="zh-CN" dirty="0" err="1" smtClean="0"/>
              <a:t>Skylake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Cpu</a:t>
            </a:r>
            <a:r>
              <a:rPr lang="en-US" altLang="zh-CN" dirty="0" smtClean="0"/>
              <a:t> cores:16</a:t>
            </a:r>
          </a:p>
          <a:p>
            <a:r>
              <a:rPr lang="en-US" altLang="zh-CN" dirty="0" err="1" smtClean="0"/>
              <a:t>Cpu</a:t>
            </a:r>
            <a:r>
              <a:rPr lang="en-US" altLang="zh-CN" dirty="0" smtClean="0"/>
              <a:t> MHz: 3192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885" y="387474"/>
            <a:ext cx="6981825" cy="4562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0562" y="5441292"/>
            <a:ext cx="1023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理论计算上限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cpu</a:t>
            </a:r>
            <a:r>
              <a:rPr lang="en-US" altLang="zh-CN" sz="2400" dirty="0" smtClean="0"/>
              <a:t> cores * </a:t>
            </a:r>
            <a:r>
              <a:rPr lang="en-US" altLang="zh-CN" sz="2400" dirty="0" err="1" smtClean="0"/>
              <a:t>cpu</a:t>
            </a:r>
            <a:r>
              <a:rPr lang="en-US" altLang="zh-CN" sz="2400" dirty="0" smtClean="0"/>
              <a:t> MHz * 2 *(8 mul+8 add) / 1000= 1536 GFLOPS</a:t>
            </a:r>
          </a:p>
          <a:p>
            <a:r>
              <a:rPr lang="zh-CN" altLang="en-US" sz="2400" dirty="0"/>
              <a:t>单</a:t>
            </a:r>
            <a:r>
              <a:rPr lang="zh-CN" altLang="en-US" sz="2400" dirty="0" smtClean="0"/>
              <a:t>核计算</a:t>
            </a:r>
            <a:r>
              <a:rPr lang="zh-CN" altLang="en-US" sz="2400" dirty="0"/>
              <a:t>上限</a:t>
            </a:r>
            <a:r>
              <a:rPr lang="en-US" altLang="zh-CN" sz="2400" dirty="0" smtClean="0"/>
              <a:t>= </a:t>
            </a:r>
            <a:r>
              <a:rPr lang="en-US" altLang="zh-CN" sz="2400" dirty="0" err="1"/>
              <a:t>cpu</a:t>
            </a:r>
            <a:r>
              <a:rPr lang="en-US" altLang="zh-CN" sz="2400" dirty="0"/>
              <a:t> MHz * 2 *(8 mul+8 add) / 1000= </a:t>
            </a:r>
            <a:r>
              <a:rPr lang="en-US" altLang="zh-CN" sz="2400" dirty="0" smtClean="0"/>
              <a:t>96 </a:t>
            </a:r>
            <a:r>
              <a:rPr lang="en-US" altLang="zh-CN" sz="2400" dirty="0"/>
              <a:t>GFLOPS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2026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目录</a:t>
            </a:r>
          </a:p>
        </p:txBody>
      </p:sp>
      <p:pic>
        <p:nvPicPr>
          <p:cNvPr id="1025" name="Picture 1" descr="workflowTitle_wev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BEAB06D5-6812-4CAC-8E57-8054B2B9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1484887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B73C4985-D4C6-4520-895C-C0BBBF21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2711949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A1736179-F909-487D-9578-16E3F697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3926767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三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200C2963-482F-4657-9353-04778B6DD1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3930117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算法性能优化案例</a:t>
            </a:r>
            <a:endParaRPr lang="en-US" altLang="zh-CN" sz="2800" dirty="0">
              <a:solidFill>
                <a:srgbClr val="33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6F0565EE-13C5-452E-BE3B-B41B69FA35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1484887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lnSpc>
                <a:spcPct val="100000"/>
              </a:lnSpc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性能优化目标及流程</a:t>
            </a:r>
            <a:endParaRPr lang="zh-CN" altLang="en-US" sz="2800" dirty="0">
              <a:solidFill>
                <a:srgbClr val="33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7476766A-4243-4CFF-A77E-C62B77E20D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2711949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性能优化套路</a:t>
            </a:r>
            <a:endParaRPr lang="en-US" altLang="zh-CN" sz="2800" dirty="0">
              <a:solidFill>
                <a:srgbClr val="33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A1736179-F909-487D-9578-16E3F697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5148285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四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200C2963-482F-4657-9353-04778B6DD1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5151635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引擎调度案例</a:t>
            </a:r>
            <a:endParaRPr lang="en-US" altLang="zh-CN" sz="2800" dirty="0">
              <a:solidFill>
                <a:srgbClr val="3333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598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三、算法性能</a:t>
            </a:r>
            <a:r>
              <a:rPr lang="zh-CN" altLang="en-US" sz="3200" dirty="0"/>
              <a:t>优化案例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70562" y="1119883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性能</a:t>
            </a:r>
            <a:r>
              <a:rPr lang="zh-CN" altLang="en-US" sz="2400" dirty="0"/>
              <a:t>参数</a:t>
            </a:r>
            <a:r>
              <a:rPr lang="zh-CN" altLang="en-US" sz="2400" dirty="0" smtClean="0"/>
              <a:t>的那些事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8238" y="1596387"/>
            <a:ext cx="439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cache</a:t>
            </a:r>
            <a:r>
              <a:rPr lang="zh-CN" altLang="en-US" sz="2400" smtClean="0"/>
              <a:t>的大小</a:t>
            </a:r>
            <a:endParaRPr lang="zh-CN" altLang="en-US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59" y="2058052"/>
            <a:ext cx="4978054" cy="29631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03564" y="746227"/>
            <a:ext cx="554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访存和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延迟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en-US" altLang="zh-CN" sz="2400" dirty="0" err="1"/>
              <a:t>LMBench</a:t>
            </a:r>
            <a:r>
              <a:rPr lang="en-US" altLang="zh-CN" sz="2400" dirty="0"/>
              <a:t>/</a:t>
            </a:r>
            <a:r>
              <a:rPr lang="en-US" altLang="zh-CN" sz="2400" dirty="0" err="1"/>
              <a:t>lat_mem_rd</a:t>
            </a:r>
            <a:r>
              <a:rPr lang="zh-CN" altLang="en-US" sz="2400" dirty="0" smtClean="0"/>
              <a:t>工具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en-US" altLang="zh-CN" sz="2400" dirty="0"/>
              <a:t>AIDA64 Cache &amp; Memory Benchmark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564" y="1946556"/>
            <a:ext cx="6003762" cy="49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51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三、算法性能</a:t>
            </a:r>
            <a:r>
              <a:rPr lang="zh-CN" altLang="en-US" sz="3200" dirty="0"/>
              <a:t>优化案例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70562" y="1119883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再看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利用率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8238" y="1596387"/>
            <a:ext cx="63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利用率为</a:t>
            </a:r>
            <a:r>
              <a:rPr lang="en-US" altLang="zh-CN" sz="2400" dirty="0" smtClean="0"/>
              <a:t>90%</a:t>
            </a:r>
            <a:r>
              <a:rPr lang="zh-CN" altLang="en-US" sz="2400" dirty="0" smtClean="0"/>
              <a:t>，你以为是这样的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89" y="2096659"/>
            <a:ext cx="9658350" cy="762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8238" y="3115780"/>
            <a:ext cx="63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而实际上是这样的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989" y="3590520"/>
            <a:ext cx="9677400" cy="781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55989" y="4867082"/>
            <a:ext cx="894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很可能是由于</a:t>
            </a:r>
            <a:r>
              <a:rPr lang="en-US" altLang="zh-CN" sz="2000" dirty="0" smtClean="0"/>
              <a:t>Memory stall</a:t>
            </a:r>
            <a:r>
              <a:rPr lang="zh-CN" altLang="en-US" sz="2000" dirty="0" smtClean="0"/>
              <a:t>占主导的原因导致的</a:t>
            </a:r>
            <a:endParaRPr lang="en-US" altLang="zh-CN" sz="2000" dirty="0" smtClean="0"/>
          </a:p>
          <a:p>
            <a:r>
              <a:rPr lang="zh-CN" altLang="en-US" sz="2000" dirty="0" smtClean="0"/>
              <a:t>所以提升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命中率，尽可能减少内存访问往往是算法性能优化的重点。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2598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三、算法性能</a:t>
            </a:r>
            <a:r>
              <a:rPr lang="zh-CN" altLang="en-US" sz="3200" dirty="0"/>
              <a:t>优化案例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70562" y="1119883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GEMM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6353" y="1678405"/>
            <a:ext cx="3441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改进访问局部性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利用向量指令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7" y="2668975"/>
            <a:ext cx="4334100" cy="1981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6353" y="5322778"/>
            <a:ext cx="531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</a:t>
            </a:r>
            <a:r>
              <a:rPr lang="zh-CN" altLang="en-US" sz="2400" dirty="0" smtClean="0"/>
              <a:t>操作</a:t>
            </a:r>
            <a:r>
              <a:rPr lang="zh-CN" altLang="en-US" sz="2400" dirty="0"/>
              <a:t>总数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2MNK</a:t>
            </a:r>
          </a:p>
          <a:p>
            <a:r>
              <a:rPr lang="zh-CN" altLang="en-US" sz="2400" dirty="0"/>
              <a:t>内存访问操作总数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(2+1+1)MNK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185" y="2264885"/>
            <a:ext cx="5873598" cy="23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98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三、算法性能</a:t>
            </a:r>
            <a:r>
              <a:rPr lang="zh-CN" altLang="en-US" sz="3200" dirty="0"/>
              <a:t>优化案例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47272" y="898608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GEMM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6" y="2055092"/>
            <a:ext cx="4991100" cy="3276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09" y="2264488"/>
            <a:ext cx="6724691" cy="26979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9739" y="1384031"/>
            <a:ext cx="835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输出的计算拆分为</a:t>
            </a:r>
            <a:r>
              <a:rPr lang="en-US" altLang="zh-CN" sz="2400" dirty="0" smtClean="0"/>
              <a:t>1x4</a:t>
            </a:r>
            <a:r>
              <a:rPr lang="zh-CN" altLang="en-US" sz="2400" dirty="0" smtClean="0"/>
              <a:t>小块，即将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维度拆分为两个部分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27175" y="5541088"/>
            <a:ext cx="531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</a:t>
            </a:r>
            <a:r>
              <a:rPr lang="zh-CN" altLang="en-US" sz="2400" dirty="0" smtClean="0"/>
              <a:t>操作</a:t>
            </a:r>
            <a:r>
              <a:rPr lang="zh-CN" altLang="en-US" sz="2400" dirty="0"/>
              <a:t>总数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2MNK</a:t>
            </a:r>
          </a:p>
          <a:p>
            <a:r>
              <a:rPr lang="zh-CN" altLang="en-US" sz="2400" dirty="0"/>
              <a:t>内存访问操作总数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(2+1/4+1)MNK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3246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三、算法性能</a:t>
            </a:r>
            <a:r>
              <a:rPr lang="zh-CN" altLang="en-US" sz="3200" dirty="0"/>
              <a:t>优化案例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47272" y="898608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GEMM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39739" y="1384031"/>
            <a:ext cx="835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继续拆分输出的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维度，内测循环计算</a:t>
            </a:r>
            <a:r>
              <a:rPr lang="en-US" altLang="zh-CN" sz="2400" dirty="0" smtClean="0"/>
              <a:t>4x4</a:t>
            </a:r>
            <a:r>
              <a:rPr lang="zh-CN" altLang="en-US" sz="2400" dirty="0" smtClean="0"/>
              <a:t>输出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39739" y="5281190"/>
            <a:ext cx="531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</a:t>
            </a:r>
            <a:r>
              <a:rPr lang="zh-CN" altLang="en-US" sz="2400" dirty="0" smtClean="0"/>
              <a:t>操作</a:t>
            </a:r>
            <a:r>
              <a:rPr lang="zh-CN" altLang="en-US" sz="2400" dirty="0"/>
              <a:t>总数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2MNK</a:t>
            </a:r>
          </a:p>
          <a:p>
            <a:r>
              <a:rPr lang="zh-CN" altLang="en-US" sz="2400" dirty="0"/>
              <a:t>内存访问操作总数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(2+1/4+1/4)MNK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45573"/>
            <a:ext cx="5629354" cy="28023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355" y="1939029"/>
            <a:ext cx="6562644" cy="26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0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三、算法性能</a:t>
            </a:r>
            <a:r>
              <a:rPr lang="zh-CN" altLang="en-US" sz="3200" dirty="0"/>
              <a:t>优化案例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47272" y="898608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GEMM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39739" y="1384031"/>
            <a:ext cx="835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拆分维度</a:t>
            </a:r>
            <a:r>
              <a:rPr lang="en-US" altLang="zh-CN" sz="2400" dirty="0" smtClean="0"/>
              <a:t>K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287" y="2146060"/>
            <a:ext cx="5656171" cy="22875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02367"/>
            <a:ext cx="6448278" cy="25498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18" y="4652210"/>
            <a:ext cx="6819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三、算法性能</a:t>
            </a:r>
            <a:r>
              <a:rPr lang="zh-CN" altLang="en-US" sz="3200" dirty="0"/>
              <a:t>优化案例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47272" y="898608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GEMM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39739" y="1384031"/>
            <a:ext cx="835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量化计算的具体过程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86" y="1804507"/>
            <a:ext cx="95631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32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三、算法性能</a:t>
            </a:r>
            <a:r>
              <a:rPr lang="zh-CN" altLang="en-US" sz="3200" dirty="0"/>
              <a:t>优化案例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47272" y="898608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GEMM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39739" y="1384031"/>
            <a:ext cx="835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内存布局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23" y="1917524"/>
            <a:ext cx="6761573" cy="34121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272" y="5627564"/>
            <a:ext cx="835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w</a:t>
            </a:r>
            <a:r>
              <a:rPr lang="en-US" altLang="zh-CN" sz="2400" dirty="0" err="1" smtClean="0"/>
              <a:t>rite_cache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646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目录</a:t>
            </a:r>
          </a:p>
        </p:txBody>
      </p:sp>
      <p:pic>
        <p:nvPicPr>
          <p:cNvPr id="1025" name="Picture 1" descr="workflowTitle_wev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BEAB06D5-6812-4CAC-8E57-8054B2B9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1484887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B73C4985-D4C6-4520-895C-C0BBBF21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2711949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A1736179-F909-487D-9578-16E3F697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3926767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三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200C2963-482F-4657-9353-04778B6DD1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3930117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算法性能优化案例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6F0565EE-13C5-452E-BE3B-B41B69FA35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1484887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lnSpc>
                <a:spcPct val="100000"/>
              </a:lnSpc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性能优化目标及流程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7476766A-4243-4CFF-A77E-C62B77E20D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2711949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性能优化套路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A1736179-F909-487D-9578-16E3F697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5148285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四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200C2963-482F-4657-9353-04778B6DD1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5151635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引擎调度案例</a:t>
            </a:r>
            <a:endParaRPr lang="en-US" altLang="zh-CN" sz="2800" dirty="0">
              <a:solidFill>
                <a:srgbClr val="3333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23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四、引擎调度案例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47272" y="898608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调度策略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379621" y="1636294"/>
            <a:ext cx="3208421" cy="19878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79621" y="2226712"/>
            <a:ext cx="847979" cy="19250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79621" y="2810851"/>
            <a:ext cx="1748590" cy="189023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9548" y="1597399"/>
            <a:ext cx="7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48" y="2173035"/>
            <a:ext cx="7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line2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9548" y="2720696"/>
            <a:ext cx="7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line3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03610" y="3090028"/>
            <a:ext cx="68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1379620" y="4380511"/>
            <a:ext cx="2524559" cy="19148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9548" y="4300301"/>
            <a:ext cx="90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line120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53726" y="1129440"/>
            <a:ext cx="4040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方案一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拼</a:t>
            </a:r>
            <a:r>
              <a:rPr lang="en-US" altLang="zh-CN" sz="2000" dirty="0" smtClean="0"/>
              <a:t>batch </a:t>
            </a:r>
            <a:r>
              <a:rPr lang="en-US" altLang="zh-CN" sz="2000" dirty="0" err="1" smtClean="0"/>
              <a:t>BatchSize</a:t>
            </a:r>
            <a:r>
              <a:rPr lang="en-US" altLang="zh-CN" sz="2000" dirty="0" smtClean="0"/>
              <a:t> = 30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6519042" y="1636294"/>
            <a:ext cx="4614179" cy="21163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19043" y="1849547"/>
            <a:ext cx="1040484" cy="21495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21296" y="2066115"/>
            <a:ext cx="1624578" cy="22551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470538" y="1799314"/>
            <a:ext cx="104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batch1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19043" y="4033736"/>
            <a:ext cx="1040483" cy="21325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19042" y="4246988"/>
            <a:ext cx="2207863" cy="24865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21296" y="4495640"/>
            <a:ext cx="3900304" cy="21818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76344" y="2366568"/>
            <a:ext cx="68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5478558" y="4171390"/>
            <a:ext cx="104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batch10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567548" y="1857662"/>
            <a:ext cx="3565673" cy="2068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43621" y="2064497"/>
            <a:ext cx="2989600" cy="2271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59527" y="4028802"/>
            <a:ext cx="2851800" cy="2181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734925" y="4246987"/>
            <a:ext cx="1676402" cy="2530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78558" y="6086767"/>
            <a:ext cx="5863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有效数据占比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Blue_Area</a:t>
            </a:r>
            <a:r>
              <a:rPr lang="en-US" altLang="zh-CN" sz="2000" dirty="0" smtClean="0"/>
              <a:t> / Area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政法</a:t>
            </a:r>
            <a:r>
              <a:rPr lang="en-US" altLang="zh-CN" sz="2000" dirty="0" smtClean="0"/>
              <a:t>OCR</a:t>
            </a:r>
            <a:r>
              <a:rPr lang="zh-CN" altLang="en-US" sz="2000" dirty="0" smtClean="0"/>
              <a:t>场景，基线有效数据占比为</a:t>
            </a:r>
            <a:r>
              <a:rPr lang="en-US" altLang="zh-CN" sz="2000" dirty="0" smtClean="0"/>
              <a:t>40%</a:t>
            </a:r>
            <a:r>
              <a:rPr lang="zh-CN" altLang="en-US" sz="2000" dirty="0" smtClean="0"/>
              <a:t>左右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16273" y="4572000"/>
            <a:ext cx="68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8640522" y="4708891"/>
            <a:ext cx="68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0776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/>
      <p:bldP spid="25" grpId="0"/>
      <p:bldP spid="27" grpId="0" animBg="1"/>
      <p:bldP spid="28" grpId="0" animBg="1"/>
      <p:bldP spid="29" grpId="0" animBg="1"/>
      <p:bldP spid="30" grpId="0" animBg="1"/>
      <p:bldP spid="31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目录</a:t>
            </a:r>
          </a:p>
        </p:txBody>
      </p:sp>
      <p:pic>
        <p:nvPicPr>
          <p:cNvPr id="1025" name="Picture 1" descr="workflowTitle_wev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BEAB06D5-6812-4CAC-8E57-8054B2B9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1484887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B73C4985-D4C6-4520-895C-C0BBBF21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2711949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A1736179-F909-487D-9578-16E3F697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3926767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三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200C2963-482F-4657-9353-04778B6DD1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3930117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算法性能优化案例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6F0565EE-13C5-452E-BE3B-B41B69FA35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1484887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lnSpc>
                <a:spcPct val="100000"/>
              </a:lnSpc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性能优化目标及流程</a:t>
            </a:r>
            <a:endParaRPr lang="zh-CN" altLang="en-US" sz="2800" dirty="0">
              <a:solidFill>
                <a:srgbClr val="33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7476766A-4243-4CFF-A77E-C62B77E20D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2711949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性能优化套路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A1736179-F909-487D-9578-16E3F697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5148285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四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200C2963-482F-4657-9353-04778B6DD1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5151635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引擎调度案例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629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/>
              <a:t>四、引擎调度案例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47272" y="898608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调度策略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336759" y="1479373"/>
            <a:ext cx="336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方案二：</a:t>
            </a:r>
            <a:r>
              <a:rPr lang="en-US" altLang="zh-CN" sz="2000" dirty="0" err="1" smtClean="0"/>
              <a:t>singlebatch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1866472" y="2126810"/>
            <a:ext cx="924495" cy="32705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684420" y="3705887"/>
            <a:ext cx="8014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有效数据占比大于</a:t>
            </a:r>
            <a:r>
              <a:rPr lang="en-US" altLang="zh-CN" sz="2000" dirty="0" smtClean="0"/>
              <a:t>90%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在通用自然场景</a:t>
            </a:r>
            <a:r>
              <a:rPr lang="en-US" altLang="zh-CN" sz="2000" dirty="0" smtClean="0"/>
              <a:t>OCR</a:t>
            </a:r>
            <a:r>
              <a:rPr lang="zh-CN" altLang="en-US" sz="2000" dirty="0" smtClean="0"/>
              <a:t>上，</a:t>
            </a:r>
            <a:r>
              <a:rPr lang="en-US" altLang="zh-CN" sz="2000" dirty="0" smtClean="0"/>
              <a:t>ED</a:t>
            </a:r>
            <a:r>
              <a:rPr lang="zh-CN" altLang="en-US" sz="2000" dirty="0" smtClean="0"/>
              <a:t>效率</a:t>
            </a:r>
            <a:r>
              <a:rPr lang="zh-CN" altLang="en-US" sz="2000" dirty="0"/>
              <a:t>仅</a:t>
            </a:r>
            <a:r>
              <a:rPr lang="zh-CN" altLang="en-US" sz="2000" dirty="0" smtClean="0"/>
              <a:t>提升</a:t>
            </a:r>
            <a:r>
              <a:rPr lang="en-US" altLang="zh-CN" sz="2000" dirty="0" smtClean="0"/>
              <a:t>10%</a:t>
            </a:r>
            <a:r>
              <a:rPr lang="zh-CN" altLang="en-US" sz="2000" dirty="0" smtClean="0"/>
              <a:t>左右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效率没有成比例提升的原因是因为有些</a:t>
            </a:r>
            <a:r>
              <a:rPr lang="en-US" altLang="zh-CN" sz="2000" dirty="0" err="1" smtClean="0"/>
              <a:t>singlebatch</a:t>
            </a:r>
            <a:r>
              <a:rPr lang="zh-CN" altLang="en-US" sz="2000" dirty="0" smtClean="0"/>
              <a:t>太长，</a:t>
            </a:r>
            <a:r>
              <a:rPr lang="en-US" altLang="zh-CN" sz="2000" dirty="0" err="1" smtClean="0"/>
              <a:t>cudnn</a:t>
            </a:r>
            <a:r>
              <a:rPr lang="zh-CN" altLang="en-US" sz="2000" dirty="0" smtClean="0"/>
              <a:t>对这类数据优化的不够友好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790967" y="2126809"/>
            <a:ext cx="417454" cy="3270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208421" y="2126808"/>
            <a:ext cx="1914959" cy="32705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123380" y="2126809"/>
            <a:ext cx="417454" cy="3270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540834" y="2126232"/>
            <a:ext cx="3667334" cy="327633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04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/>
              <a:t>四、引擎调度案例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47272" y="898608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调度策略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336759" y="1479373"/>
            <a:ext cx="651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方案三：二级队列   </a:t>
            </a:r>
            <a:r>
              <a:rPr lang="en-US" altLang="zh-CN" sz="2000" dirty="0" smtClean="0"/>
              <a:t>batch_size1=120, batch_size2=30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021305" y="6132709"/>
            <a:ext cx="6753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政法</a:t>
            </a:r>
            <a:r>
              <a:rPr lang="en-US" altLang="zh-CN" sz="2000" dirty="0" smtClean="0"/>
              <a:t>OCR</a:t>
            </a:r>
            <a:r>
              <a:rPr lang="zh-CN" altLang="en-US" sz="2000" dirty="0" smtClean="0"/>
              <a:t>场景，有效数据占比在</a:t>
            </a:r>
            <a:r>
              <a:rPr lang="en-US" altLang="zh-CN" sz="2000" dirty="0" smtClean="0"/>
              <a:t>78%</a:t>
            </a:r>
            <a:r>
              <a:rPr lang="zh-CN" altLang="en-US" sz="2000" dirty="0" smtClean="0"/>
              <a:t>左右，性能翻倍</a:t>
            </a:r>
            <a:endParaRPr lang="en-US" altLang="zh-CN" sz="20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17043" y="2050288"/>
            <a:ext cx="2819716" cy="2115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7043" y="2390056"/>
            <a:ext cx="910704" cy="18188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7043" y="2719609"/>
            <a:ext cx="2450746" cy="22695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30969" y="2946568"/>
            <a:ext cx="68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479548" y="4141574"/>
            <a:ext cx="515063" cy="17375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9547" y="4456965"/>
            <a:ext cx="1541758" cy="17067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9547" y="4769274"/>
            <a:ext cx="167725" cy="1684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79547" y="5015351"/>
            <a:ext cx="2167400" cy="20690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3553059" y="3333061"/>
            <a:ext cx="1004704" cy="427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53059" y="3064042"/>
            <a:ext cx="100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91436" y="2076544"/>
            <a:ext cx="167725" cy="1684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991436" y="2452437"/>
            <a:ext cx="515063" cy="17375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161594" y="2916753"/>
            <a:ext cx="68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28" name="矩形 27"/>
          <p:cNvSpPr/>
          <p:nvPr/>
        </p:nvSpPr>
        <p:spPr>
          <a:xfrm>
            <a:off x="4991436" y="4175265"/>
            <a:ext cx="1541758" cy="17067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991436" y="4557287"/>
            <a:ext cx="2167400" cy="20690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977242" y="4975540"/>
            <a:ext cx="2450746" cy="23228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991436" y="5408690"/>
            <a:ext cx="2819716" cy="2115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7519514" y="3359875"/>
            <a:ext cx="1004704" cy="427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7429" y="3097411"/>
            <a:ext cx="100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拼</a:t>
            </a:r>
            <a:r>
              <a:rPr lang="en-US" altLang="zh-CN" dirty="0" smtClean="0"/>
              <a:t>batch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991436" y="2780589"/>
            <a:ext cx="910704" cy="16597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382914" y="2193702"/>
            <a:ext cx="167725" cy="1684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382914" y="2378186"/>
            <a:ext cx="515063" cy="17375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382914" y="2553941"/>
            <a:ext cx="910704" cy="16597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64143" y="2277872"/>
            <a:ext cx="100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batch1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334788" y="4276642"/>
            <a:ext cx="2167400" cy="20690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334788" y="4485178"/>
            <a:ext cx="2450746" cy="23228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334788" y="4721726"/>
            <a:ext cx="2819716" cy="2115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378564" y="4483543"/>
            <a:ext cx="100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batch4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721513" y="2866578"/>
            <a:ext cx="68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7237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" grpId="0" animBg="1"/>
      <p:bldP spid="5" grpId="0"/>
      <p:bldP spid="24" grpId="0" animBg="1"/>
      <p:bldP spid="25" grpId="0" animBg="1"/>
      <p:bldP spid="27" grpId="0"/>
      <p:bldP spid="28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 animBg="1"/>
      <p:bldP spid="41" grpId="0" animBg="1"/>
      <p:bldP spid="6" grpId="0"/>
      <p:bldP spid="42" grpId="0" animBg="1"/>
      <p:bldP spid="43" grpId="0" animBg="1"/>
      <p:bldP spid="44" grpId="0" animBg="1"/>
      <p:bldP spid="45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8B360470-170D-484B-B640-396673869A55}"/>
              </a:ext>
            </a:extLst>
          </p:cNvPr>
          <p:cNvGrpSpPr/>
          <p:nvPr/>
        </p:nvGrpSpPr>
        <p:grpSpPr>
          <a:xfrm>
            <a:off x="2523871" y="2225656"/>
            <a:ext cx="7415927" cy="2108514"/>
            <a:chOff x="2523871" y="2225656"/>
            <a:chExt cx="7415927" cy="2108514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xmlns="" id="{D77893AA-D519-9E49-B222-CF6A86526CEE}"/>
                </a:ext>
              </a:extLst>
            </p:cNvPr>
            <p:cNvSpPr/>
            <p:nvPr/>
          </p:nvSpPr>
          <p:spPr>
            <a:xfrm>
              <a:off x="2795540" y="2225656"/>
              <a:ext cx="7144258" cy="1810340"/>
            </a:xfrm>
            <a:prstGeom prst="roundRect">
              <a:avLst>
                <a:gd name="adj" fmla="val 2496"/>
              </a:avLst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101600" sx="101000" sy="101000" algn="ctr" rotWithShape="0">
                <a:srgbClr val="377DFF">
                  <a:alpha val="2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xmlns="" id="{1A462EF0-29E0-8548-9E24-36E8235F5324}"/>
                </a:ext>
              </a:extLst>
            </p:cNvPr>
            <p:cNvSpPr/>
            <p:nvPr/>
          </p:nvSpPr>
          <p:spPr>
            <a:xfrm>
              <a:off x="2523871" y="2523830"/>
              <a:ext cx="7144258" cy="1810340"/>
            </a:xfrm>
            <a:prstGeom prst="roundRect">
              <a:avLst>
                <a:gd name="adj" fmla="val 2496"/>
              </a:avLst>
            </a:prstGeom>
            <a:solidFill>
              <a:schemeClr val="bg1"/>
            </a:solidFill>
            <a:ln w="15875">
              <a:noFill/>
              <a:prstDash val="dash"/>
            </a:ln>
            <a:effectLst>
              <a:outerShdw blurRad="101600" sx="101000" sy="101000" algn="ctr" rotWithShape="0">
                <a:srgbClr val="377DFF">
                  <a:alpha val="2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624025" y="2792532"/>
            <a:ext cx="6943950" cy="98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0C4B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4400" b="1" dirty="0">
              <a:solidFill>
                <a:srgbClr val="0C4B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037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一、性能优化目标及流程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66950" y="1116267"/>
            <a:ext cx="47269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性能优化目标</a:t>
            </a:r>
            <a:endParaRPr lang="en-US" altLang="zh-CN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更</a:t>
            </a:r>
            <a:r>
              <a:rPr lang="zh-CN" altLang="en-US" sz="2800" dirty="0" smtClean="0"/>
              <a:t>短的响应时间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更高的吞吐量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0" y="3372179"/>
            <a:ext cx="2202425" cy="21929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13" y="3372179"/>
            <a:ext cx="2850384" cy="21929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945" y="3372179"/>
            <a:ext cx="2779190" cy="21441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985" y="3372179"/>
            <a:ext cx="3652969" cy="20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一、性能优化目标及流程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510724" y="1735810"/>
            <a:ext cx="1239865" cy="4339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44299" y="2481175"/>
            <a:ext cx="2572718" cy="852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确定任务场景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分析基线性能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初步估计工程优化极限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9045" y="1024488"/>
            <a:ext cx="3006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性能优化流程</a:t>
            </a:r>
            <a:endParaRPr lang="zh-CN" altLang="en-US" sz="2800" dirty="0"/>
          </a:p>
        </p:txBody>
      </p:sp>
      <p:sp>
        <p:nvSpPr>
          <p:cNvPr id="12" name="右箭头 11"/>
          <p:cNvSpPr/>
          <p:nvPr/>
        </p:nvSpPr>
        <p:spPr>
          <a:xfrm>
            <a:off x="4633992" y="2795736"/>
            <a:ext cx="2030278" cy="2852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974236" y="2310696"/>
            <a:ext cx="3114985" cy="12694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研究测做模型压缩裁剪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（剪枝、量化、蒸馏、</a:t>
            </a:r>
            <a:r>
              <a:rPr lang="en-US" altLang="zh-CN" dirty="0" smtClean="0">
                <a:solidFill>
                  <a:schemeClr val="tx1"/>
                </a:solidFill>
              </a:rPr>
              <a:t>NAS……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17017" y="2465677"/>
            <a:ext cx="247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工程优化极限无法达标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4"/>
            <a:endCxn id="10" idx="0"/>
          </p:cNvCxnSpPr>
          <p:nvPr/>
        </p:nvCxnSpPr>
        <p:spPr>
          <a:xfrm>
            <a:off x="3130657" y="2169763"/>
            <a:ext cx="1" cy="311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29537" y="3801420"/>
            <a:ext cx="2402237" cy="573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分析推测性能瓶颈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29537" y="4806228"/>
            <a:ext cx="2402237" cy="573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定位并优化代码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0" idx="2"/>
            <a:endCxn id="17" idx="0"/>
          </p:cNvCxnSpPr>
          <p:nvPr/>
        </p:nvCxnSpPr>
        <p:spPr>
          <a:xfrm flipH="1">
            <a:off x="3130656" y="3333581"/>
            <a:ext cx="2" cy="467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2"/>
            <a:endCxn id="18" idx="0"/>
          </p:cNvCxnSpPr>
          <p:nvPr/>
        </p:nvCxnSpPr>
        <p:spPr>
          <a:xfrm>
            <a:off x="3130656" y="4374858"/>
            <a:ext cx="0" cy="431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22"/>
          <p:cNvSpPr/>
          <p:nvPr/>
        </p:nvSpPr>
        <p:spPr>
          <a:xfrm>
            <a:off x="2165888" y="5811036"/>
            <a:ext cx="1929536" cy="80591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是否达标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067946" y="5982346"/>
            <a:ext cx="1301857" cy="511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18" idx="2"/>
            <a:endCxn id="23" idx="0"/>
          </p:cNvCxnSpPr>
          <p:nvPr/>
        </p:nvCxnSpPr>
        <p:spPr>
          <a:xfrm>
            <a:off x="3130656" y="5379666"/>
            <a:ext cx="0" cy="431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3"/>
            <a:endCxn id="24" idx="2"/>
          </p:cNvCxnSpPr>
          <p:nvPr/>
        </p:nvCxnSpPr>
        <p:spPr>
          <a:xfrm>
            <a:off x="4095424" y="6213992"/>
            <a:ext cx="972522" cy="24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393766" y="5935852"/>
            <a:ext cx="50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31" name="肘形连接符 30"/>
          <p:cNvCxnSpPr>
            <a:stCxn id="23" idx="1"/>
            <a:endCxn id="17" idx="0"/>
          </p:cNvCxnSpPr>
          <p:nvPr/>
        </p:nvCxnSpPr>
        <p:spPr>
          <a:xfrm rot="10800000" flipH="1">
            <a:off x="2165888" y="3801420"/>
            <a:ext cx="964768" cy="2412572"/>
          </a:xfrm>
          <a:prstGeom prst="bentConnector4">
            <a:avLst>
              <a:gd name="adj1" fmla="val -88354"/>
              <a:gd name="adj2" fmla="val 109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565328" y="5904856"/>
            <a:ext cx="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427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目录</a:t>
            </a:r>
          </a:p>
        </p:txBody>
      </p:sp>
      <p:pic>
        <p:nvPicPr>
          <p:cNvPr id="1025" name="Picture 1" descr="workflowTitle_wev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BEAB06D5-6812-4CAC-8E57-8054B2B9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1484887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B73C4985-D4C6-4520-895C-C0BBBF21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2711949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A1736179-F909-487D-9578-16E3F697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3926767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三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200C2963-482F-4657-9353-04778B6DD1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3930117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算法性能优化案例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6F0565EE-13C5-452E-BE3B-B41B69FA35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1484887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lnSpc>
                <a:spcPct val="100000"/>
              </a:lnSpc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性能优化目标及流程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7476766A-4243-4CFF-A77E-C62B77E20D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2711949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性能优化套路</a:t>
            </a:r>
            <a:endParaRPr lang="en-US" altLang="zh-CN" sz="2800" dirty="0">
              <a:solidFill>
                <a:srgbClr val="33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A1736179-F909-487D-9578-16E3F697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174" y="5148285"/>
            <a:ext cx="660400" cy="504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四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200C2963-482F-4657-9353-04778B6DD1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0542" y="5151635"/>
            <a:ext cx="4932000" cy="504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72000" bIns="46800" anchor="ctr"/>
          <a:lstStyle/>
          <a:p>
            <a:pPr algn="ctr" eaLnBrk="0" latinLnBrk="1" hangingPunct="0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引擎调度案例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429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二、性能优化套路</a:t>
            </a:r>
            <a:endParaRPr lang="en-US" altLang="zh-CN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479548" y="1193966"/>
            <a:ext cx="90445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/>
              <a:t>问题</a:t>
            </a:r>
            <a:endParaRPr lang="en-US" altLang="zh-CN" sz="28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性能指标和工具那么多，该怎么掌握和选择？</a:t>
            </a:r>
            <a:endParaRPr lang="en-US" altLang="zh-CN" sz="24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即使会用指标和工具，又该怎么快速定位？</a:t>
            </a:r>
            <a:endParaRPr lang="en-US" altLang="zh-CN" sz="24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找到性能瓶颈后，又该怎么优化？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79548" y="3606602"/>
            <a:ext cx="53836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三</a:t>
            </a:r>
            <a:r>
              <a:rPr lang="zh-CN" altLang="en-US" sz="2800" dirty="0"/>
              <a:t>大套路</a:t>
            </a:r>
            <a:endParaRPr lang="en-US" altLang="zh-CN" sz="28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性能指标</a:t>
            </a:r>
            <a:r>
              <a:rPr lang="en-US" altLang="zh-CN" sz="2400" dirty="0"/>
              <a:t>/</a:t>
            </a:r>
            <a:r>
              <a:rPr lang="zh-CN" altLang="en-US" sz="2400" dirty="0"/>
              <a:t>工具指南</a:t>
            </a:r>
            <a:endParaRPr lang="en-US" altLang="zh-CN" sz="2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又快又准的瓶颈定位</a:t>
            </a:r>
            <a:endParaRPr lang="en-US" altLang="zh-CN" sz="2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优化工作的必备思路</a:t>
            </a:r>
          </a:p>
        </p:txBody>
      </p:sp>
    </p:spTree>
    <p:extLst>
      <p:ext uri="{BB962C8B-B14F-4D97-AF65-F5344CB8AC3E}">
        <p14:creationId xmlns:p14="http://schemas.microsoft.com/office/powerpoint/2010/main" val="149147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/>
              <a:t>二、性能优化套路</a:t>
            </a:r>
            <a:endParaRPr lang="en-US" alt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79548" y="920628"/>
            <a:ext cx="415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性能指标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工具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08" y="1570182"/>
            <a:ext cx="5099281" cy="413341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2299"/>
              </p:ext>
            </p:extLst>
          </p:nvPr>
        </p:nvGraphicFramePr>
        <p:xfrm>
          <a:off x="5889325" y="1382293"/>
          <a:ext cx="5948218" cy="265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382"/>
                <a:gridCol w="3666836"/>
              </a:tblGrid>
              <a:tr h="34091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根据工具查指标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932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平均负载</a:t>
                      </a:r>
                      <a:endParaRPr lang="zh-CN" altLang="en-US" dirty="0"/>
                    </a:p>
                  </a:txBody>
                  <a:tcPr/>
                </a:tc>
              </a:tr>
              <a:tr h="55732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mpstat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vmstat</a:t>
                      </a:r>
                      <a:r>
                        <a:rPr lang="en-US" altLang="zh-CN" dirty="0" smtClean="0"/>
                        <a:t>/top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使用率中各指标</a:t>
                      </a:r>
                      <a:endParaRPr lang="zh-CN" altLang="en-US" dirty="0"/>
                    </a:p>
                  </a:txBody>
                  <a:tcPr/>
                </a:tc>
              </a:tr>
              <a:tr h="60072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pidstat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vmstat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监控全部或指定进程的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性能，包括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使用率、上下文切换等</a:t>
                      </a:r>
                      <a:endParaRPr lang="zh-CN" altLang="en-US" dirty="0"/>
                    </a:p>
                  </a:txBody>
                  <a:tcPr/>
                </a:tc>
              </a:tr>
              <a:tr h="6007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Cache miss</a:t>
                      </a:r>
                      <a:r>
                        <a:rPr lang="zh-CN" altLang="en-US" dirty="0" smtClean="0"/>
                        <a:t>、热点函数分析等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289" y="5097588"/>
            <a:ext cx="66294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23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latinLnBrk="1" hangingPunct="0">
              <a:buClr>
                <a:srgbClr val="006600"/>
              </a:buClr>
              <a:buSzPct val="85000"/>
            </a:pPr>
            <a:r>
              <a:rPr lang="zh-CN" altLang="en-US" sz="3200" dirty="0" smtClean="0"/>
              <a:t>二、性能优化套路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95900" y="1068512"/>
            <a:ext cx="77780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Intel</a:t>
            </a:r>
            <a:r>
              <a:rPr lang="zh-CN" altLang="en-US" sz="2400" dirty="0" smtClean="0"/>
              <a:t>优化必备思路</a:t>
            </a:r>
            <a:endParaRPr lang="en-US" altLang="zh-CN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指令流水、乱序执行</a:t>
            </a:r>
            <a:endParaRPr lang="en-US" altLang="zh-CN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分支</a:t>
            </a:r>
            <a:r>
              <a:rPr lang="zh-CN" altLang="en-US" sz="2400" dirty="0" smtClean="0"/>
              <a:t>预测</a:t>
            </a:r>
            <a:endParaRPr lang="en-US" altLang="zh-CN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核技术</a:t>
            </a:r>
            <a:endParaRPr lang="en-US" altLang="zh-CN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总线优化</a:t>
            </a:r>
            <a:endParaRPr lang="en-US" altLang="zh-CN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提高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命中率</a:t>
            </a:r>
            <a:endParaRPr lang="en-US" altLang="zh-CN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向量化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49773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10056</TotalTime>
  <Words>1151</Words>
  <Application>Microsoft Office PowerPoint</Application>
  <PresentationFormat>宽屏</PresentationFormat>
  <Paragraphs>285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目录</vt:lpstr>
      <vt:lpstr>目录</vt:lpstr>
      <vt:lpstr>一、性能优化目标及流程</vt:lpstr>
      <vt:lpstr>一、性能优化目标及流程</vt:lpstr>
      <vt:lpstr>目录</vt:lpstr>
      <vt:lpstr>二、性能优化套路</vt:lpstr>
      <vt:lpstr>二、性能优化套路</vt:lpstr>
      <vt:lpstr>二、性能优化套路</vt:lpstr>
      <vt:lpstr>二、性能优化套路</vt:lpstr>
      <vt:lpstr>二、性能优化套路</vt:lpstr>
      <vt:lpstr>二、性能优化套路</vt:lpstr>
      <vt:lpstr>二、性能优化套路</vt:lpstr>
      <vt:lpstr>二、性能优化套路</vt:lpstr>
      <vt:lpstr>二、性能优化套路</vt:lpstr>
      <vt:lpstr>二、性能优化套路</vt:lpstr>
      <vt:lpstr>二、性能优化套路</vt:lpstr>
      <vt:lpstr>目录</vt:lpstr>
      <vt:lpstr>三、算法性能优化案例</vt:lpstr>
      <vt:lpstr>三、算法性能优化案例</vt:lpstr>
      <vt:lpstr>三、算法性能优化案例</vt:lpstr>
      <vt:lpstr>三、算法性能优化案例</vt:lpstr>
      <vt:lpstr>三、算法性能优化案例</vt:lpstr>
      <vt:lpstr>三、算法性能优化案例</vt:lpstr>
      <vt:lpstr>三、算法性能优化案例</vt:lpstr>
      <vt:lpstr>三、算法性能优化案例</vt:lpstr>
      <vt:lpstr>三、算法性能优化案例</vt:lpstr>
      <vt:lpstr>目录</vt:lpstr>
      <vt:lpstr>四、引擎调度案例</vt:lpstr>
      <vt:lpstr>四、引擎调度案例</vt:lpstr>
      <vt:lpstr>四、引擎调度案例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ar4638@outlook.com</dc:creator>
  <cp:lastModifiedBy>朱晓斐</cp:lastModifiedBy>
  <cp:revision>1762</cp:revision>
  <dcterms:created xsi:type="dcterms:W3CDTF">2019-07-25T02:35:03Z</dcterms:created>
  <dcterms:modified xsi:type="dcterms:W3CDTF">2022-06-01T12:16:39Z</dcterms:modified>
</cp:coreProperties>
</file>