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73" r:id="rId2"/>
    <p:sldId id="407" r:id="rId3"/>
    <p:sldId id="406" r:id="rId4"/>
    <p:sldId id="356" r:id="rId5"/>
    <p:sldId id="326" r:id="rId6"/>
    <p:sldId id="408" r:id="rId7"/>
    <p:sldId id="409" r:id="rId8"/>
    <p:sldId id="410" r:id="rId9"/>
    <p:sldId id="328" r:id="rId10"/>
    <p:sldId id="413" r:id="rId11"/>
    <p:sldId id="411" r:id="rId12"/>
    <p:sldId id="429" r:id="rId13"/>
    <p:sldId id="430" r:id="rId14"/>
    <p:sldId id="431" r:id="rId15"/>
    <p:sldId id="412" r:id="rId16"/>
    <p:sldId id="414" r:id="rId17"/>
    <p:sldId id="329" r:id="rId18"/>
    <p:sldId id="415" r:id="rId19"/>
    <p:sldId id="432" r:id="rId20"/>
    <p:sldId id="442" r:id="rId21"/>
    <p:sldId id="443" r:id="rId22"/>
    <p:sldId id="444" r:id="rId23"/>
    <p:sldId id="417" r:id="rId24"/>
    <p:sldId id="419" r:id="rId25"/>
    <p:sldId id="420" r:id="rId26"/>
    <p:sldId id="421" r:id="rId27"/>
    <p:sldId id="422" r:id="rId28"/>
    <p:sldId id="433" r:id="rId29"/>
    <p:sldId id="434" r:id="rId30"/>
    <p:sldId id="441" r:id="rId31"/>
    <p:sldId id="436" r:id="rId32"/>
    <p:sldId id="437" r:id="rId33"/>
    <p:sldId id="438" r:id="rId34"/>
    <p:sldId id="423" r:id="rId35"/>
    <p:sldId id="445" r:id="rId36"/>
    <p:sldId id="425" r:id="rId37"/>
    <p:sldId id="424" r:id="rId38"/>
    <p:sldId id="426" r:id="rId39"/>
    <p:sldId id="440" r:id="rId40"/>
    <p:sldId id="427" r:id="rId41"/>
    <p:sldId id="428" r:id="rId42"/>
    <p:sldId id="260" r:id="rId43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00" userDrawn="1">
          <p15:clr>
            <a:srgbClr val="A4A3A4"/>
          </p15:clr>
        </p15:guide>
        <p15:guide id="2" pos="28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2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84353" autoAdjust="0"/>
  </p:normalViewPr>
  <p:slideViewPr>
    <p:cSldViewPr snapToGrid="0" snapToObjects="1" showGuides="1">
      <p:cViewPr varScale="1">
        <p:scale>
          <a:sx n="82" d="100"/>
          <a:sy n="82" d="100"/>
        </p:scale>
        <p:origin x="738" y="72"/>
      </p:cViewPr>
      <p:guideLst>
        <p:guide orient="horz" pos="320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00" d="100"/>
          <a:sy n="100" d="100"/>
        </p:scale>
        <p:origin x="1638" y="-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E1B86-93EB-4894-8A2B-42B8E23179C1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00CF3-E2D8-4B4E-A96D-F38A82A61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896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D7446-2996-7245-AEC9-8CA712C18D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88CCD-5220-0B44-B03B-8060159D53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5252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1143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7000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稳定性、性能、逻辑控制等角度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7586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稳定性、性能、逻辑控制等角度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0245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稳定性、性能、逻辑控制等角度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3005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稳定性、性能、逻辑控制等角度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934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稳定性、性能、逻辑控制等角度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0465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1677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6965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912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3050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308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63274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93792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94378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6022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3061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注意内联函数应该尽量的短小，否则不一定会优化成内联函数，还有就是函数应该尽量的短小，否则优化也很难实现很好的效果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02907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66419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后期会有讨论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91347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61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45508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8317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71210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54647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97772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04268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57256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Lucene</a:t>
            </a:r>
            <a:r>
              <a:rPr lang="en-US" altLang="zh-CN" dirty="0" smtClean="0"/>
              <a:t> </a:t>
            </a:r>
            <a:r>
              <a:rPr lang="zh-CN" altLang="en-US" dirty="0" smtClean="0"/>
              <a:t>卢森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26856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93097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06451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60857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0901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8399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36293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42702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0574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7363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978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6543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4844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稳定性、性能、逻辑控制等角度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757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97" y="-985"/>
            <a:ext cx="9144793" cy="51454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9532-6D34-4C45-A76C-EF88F7E9DDBF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9382-A961-3048-8A95-785D36C388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600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0" y="429"/>
            <a:ext cx="9144000" cy="5143073"/>
            <a:chOff x="0" y="0"/>
            <a:chExt cx="9144000" cy="5143073"/>
          </a:xfrm>
        </p:grpSpPr>
        <p:pic>
          <p:nvPicPr>
            <p:cNvPr id="12" name="图片 11" descr="PPT-02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14307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242247"/>
                </a:clrFrom>
                <a:clrTo>
                  <a:srgbClr val="242247">
                    <a:alpha val="0"/>
                  </a:srgbClr>
                </a:clrTo>
              </a:clrChange>
              <a:duotone>
                <a:prstClr val="black"/>
                <a:schemeClr val="tx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429500" y="136615"/>
              <a:ext cx="1600200" cy="349159"/>
            </a:xfrm>
            <a:prstGeom prst="rect">
              <a:avLst/>
            </a:prstGeom>
            <a:solidFill>
              <a:srgbClr val="242247"/>
            </a:solidFill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9532-6D34-4C45-A76C-EF88F7E9DDBF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9382-A961-3048-8A95-785D36C388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41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9532-6D34-4C45-A76C-EF88F7E9DDBF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9382-A961-3048-8A95-785D36C388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997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79532-6D34-4C45-A76C-EF88F7E9DDBF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C9382-A961-3048-8A95-785D36C388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099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86898" y="1846252"/>
            <a:ext cx="3570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400" b="1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性能优化概述</a:t>
            </a:r>
            <a:endParaRPr kumimoji="1" lang="zh-CN" altLang="en-US" sz="4400" b="1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74981" y="3322213"/>
            <a:ext cx="11961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唐怀智</a:t>
            </a:r>
            <a:r>
              <a:rPr kumimoji="1" lang="zh-CN" altLang="en-US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endParaRPr kumimoji="1" lang="en-US" altLang="zh-CN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algn="r"/>
            <a:r>
              <a:rPr kumimoji="1" lang="en-US" altLang="zh-CN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2019</a:t>
            </a:r>
            <a:r>
              <a:rPr kumimoji="1" lang="zh-CN" altLang="en-US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年</a:t>
            </a:r>
            <a:r>
              <a:rPr kumimoji="1" lang="en-US" altLang="zh-CN" sz="16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7</a:t>
            </a:r>
            <a:r>
              <a:rPr kumimoji="1" lang="zh-CN" altLang="en-US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月</a:t>
            </a:r>
            <a:endParaRPr kumimoji="1" lang="zh-CN" altLang="en-US" sz="16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011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热点分析</a:t>
            </a:r>
            <a:endParaRPr kumimoji="1" lang="zh-CN" altLang="en-US" sz="20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56170"/>
            <a:ext cx="8003894" cy="3341119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01615"/>
            <a:ext cx="7344136" cy="403617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57" y="901615"/>
            <a:ext cx="2695575" cy="3952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005" y="1132192"/>
            <a:ext cx="8374284" cy="349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9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热点分析</a:t>
            </a:r>
            <a:endParaRPr kumimoji="1" lang="zh-CN" altLang="en-US" sz="2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56170"/>
            <a:ext cx="8003894" cy="3341119"/>
          </a:xfrm>
        </p:spPr>
        <p:txBody>
          <a:bodyPr>
            <a:noAutofit/>
          </a:bodyPr>
          <a:lstStyle/>
          <a:p>
            <a:pPr marL="0" indent="0"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效率分析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有工具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函数调用日志，</a:t>
            </a:r>
            <a:r>
              <a:rPr lang="en-US" altLang="zh-CN" sz="18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srlog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8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srlog_trace_perf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模块测试工具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引擎测试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控制参数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448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热点分析</a:t>
            </a:r>
            <a:endParaRPr kumimoji="1" lang="zh-CN" altLang="en-US" sz="2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70975"/>
            <a:ext cx="8003894" cy="3341119"/>
          </a:xfrm>
        </p:spPr>
        <p:txBody>
          <a:bodyPr>
            <a:noAutofit/>
          </a:bodyPr>
          <a:lstStyle/>
          <a:p>
            <a:pPr marL="0" indent="0"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函数调用日志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70" y="1381300"/>
            <a:ext cx="3871764" cy="368460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382" y="1392483"/>
            <a:ext cx="4068803" cy="367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5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热点分析</a:t>
            </a:r>
            <a:endParaRPr kumimoji="1" lang="zh-CN" altLang="en-US" sz="2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70975"/>
            <a:ext cx="8003894" cy="3341119"/>
          </a:xfrm>
        </p:spPr>
        <p:txBody>
          <a:bodyPr>
            <a:noAutofit/>
          </a:bodyPr>
          <a:lstStyle/>
          <a:p>
            <a:pPr marL="0" indent="0"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函数调用日志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11916"/>
            <a:ext cx="3694950" cy="36304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991" y="1311916"/>
            <a:ext cx="4688240" cy="16291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3539" y="3322317"/>
            <a:ext cx="39909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热点分析</a:t>
            </a:r>
            <a:endParaRPr kumimoji="1" lang="zh-CN" altLang="en-US" sz="2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70975"/>
            <a:ext cx="8003894" cy="3341119"/>
          </a:xfrm>
        </p:spPr>
        <p:txBody>
          <a:bodyPr>
            <a:noAutofit/>
          </a:bodyPr>
          <a:lstStyle/>
          <a:p>
            <a:pPr marL="0" indent="0"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函数调用日志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06" y="1229213"/>
            <a:ext cx="5977419" cy="365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31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热点分析</a:t>
            </a:r>
            <a:endParaRPr kumimoji="1" lang="zh-CN" altLang="en-US" sz="2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56170"/>
            <a:ext cx="8003894" cy="3341119"/>
          </a:xfrm>
        </p:spPr>
        <p:txBody>
          <a:bodyPr>
            <a:noAutofit/>
          </a:bodyPr>
          <a:lstStyle/>
          <a:p>
            <a:pPr marL="0" indent="0"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运算量的理论分析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算法复杂度与算法规模估算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算法的计算量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存储与计算比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计算的精度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 descr="https://timgsa.baidu.com/timg?image&amp;quality=80&amp;size=b9999_10000&amp;sec=1564574545&amp;di=29c38ddff50feb2beef4cc05be458ded&amp;imgtype=jpg&amp;er=1&amp;src=http%3A%2F%2Fwww.cbdio.com%2Fimage%2Fattachement%2Fjpg%2Fsite2%2F20170124%2F3417eb9bbd5919f0f422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025" y="2213438"/>
            <a:ext cx="4671069" cy="219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23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纲要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10596" y="1231490"/>
            <a:ext cx="8229600" cy="3620728"/>
          </a:xfrm>
        </p:spPr>
        <p:txBody>
          <a:bodyPr>
            <a:noAutofit/>
          </a:bodyPr>
          <a:lstStyle/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性能优化的要求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热点分析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算法优化</a:t>
            </a:r>
            <a:endParaRPr lang="en-US" altLang="zh-CN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非算法优化</a:t>
            </a:r>
            <a:endParaRPr lang="en-US" altLang="zh-CN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指令优化</a:t>
            </a:r>
            <a:endParaRPr lang="en-US" altLang="zh-CN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硬件特性优化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5610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算法优化</a:t>
            </a:r>
            <a:endParaRPr kumimoji="1" lang="zh-CN" altLang="en-US" sz="2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2130" y="1063228"/>
            <a:ext cx="6768724" cy="3034209"/>
          </a:xfrm>
        </p:spPr>
        <p:txBody>
          <a:bodyPr>
            <a:noAutofit/>
          </a:bodyPr>
          <a:lstStyle/>
          <a:p>
            <a:pPr marL="0" indent="0"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常用算法</a:t>
            </a:r>
            <a:endParaRPr lang="en-US" altLang="zh-CN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FFT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优化算法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动态规划（搜索优化问题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启发式搜索，</a:t>
            </a:r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*算法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0949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算法优化</a:t>
            </a:r>
            <a:endParaRPr kumimoji="1" lang="zh-CN" altLang="en-US" sz="2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2130" y="1317872"/>
            <a:ext cx="6768724" cy="2710118"/>
          </a:xfrm>
        </p:spPr>
        <p:txBody>
          <a:bodyPr>
            <a:noAutofit/>
          </a:bodyPr>
          <a:lstStyle/>
          <a:p>
            <a:pPr marL="0" indent="0"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减少计算量</a:t>
            </a:r>
            <a:endParaRPr lang="en-US" altLang="zh-CN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冗余：去除不必要的计算，去除不必要的中间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算法裁剪：有损优化要注重开始分析和结尾的充分验证</a:t>
            </a: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endParaRPr lang="en-US" altLang="zh-CN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8905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算法优化</a:t>
            </a:r>
            <a:endParaRPr kumimoji="1" lang="zh-CN" altLang="en-US" sz="2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9266" y="993103"/>
            <a:ext cx="2503586" cy="464629"/>
          </a:xfrm>
        </p:spPr>
        <p:txBody>
          <a:bodyPr>
            <a:noAutofit/>
          </a:bodyPr>
          <a:lstStyle/>
          <a:p>
            <a:pPr marL="0" indent="0"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altLang="zh-CN" sz="18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Wfst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解码的裁剪优化</a:t>
            </a:r>
            <a:endParaRPr lang="zh-CN" altLang="zh-CN" sz="1800" dirty="0"/>
          </a:p>
          <a:p>
            <a:pPr marL="0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 dirty="0"/>
          </a:p>
        </p:txBody>
      </p:sp>
      <p:pic>
        <p:nvPicPr>
          <p:cNvPr id="4" name="Picture 2" descr="C:\Users\wind\Desktop\graph\graph\r_L_CLOUS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82501"/>
            <a:ext cx="3666025" cy="2334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495956"/>
              </p:ext>
            </p:extLst>
          </p:nvPr>
        </p:nvGraphicFramePr>
        <p:xfrm>
          <a:off x="3509090" y="1782501"/>
          <a:ext cx="20828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</a:tblGrid>
              <a:tr h="25372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31307"/>
              </p:ext>
            </p:extLst>
          </p:nvPr>
        </p:nvGraphicFramePr>
        <p:xfrm>
          <a:off x="3105906" y="1782501"/>
          <a:ext cx="20828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</a:tblGrid>
              <a:tr h="25372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950245"/>
              </p:ext>
            </p:extLst>
          </p:nvPr>
        </p:nvGraphicFramePr>
        <p:xfrm>
          <a:off x="2700791" y="1782501"/>
          <a:ext cx="20828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</a:tblGrid>
              <a:tr h="25372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33852"/>
              </p:ext>
            </p:extLst>
          </p:nvPr>
        </p:nvGraphicFramePr>
        <p:xfrm>
          <a:off x="2307252" y="1782501"/>
          <a:ext cx="20828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</a:tblGrid>
              <a:tr h="25372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93132"/>
              </p:ext>
            </p:extLst>
          </p:nvPr>
        </p:nvGraphicFramePr>
        <p:xfrm>
          <a:off x="1902138" y="1782501"/>
          <a:ext cx="20828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</a:tblGrid>
              <a:tr h="25372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524476"/>
              </p:ext>
            </p:extLst>
          </p:nvPr>
        </p:nvGraphicFramePr>
        <p:xfrm>
          <a:off x="1520174" y="1782501"/>
          <a:ext cx="20828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</a:tblGrid>
              <a:tr h="25372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右箭头 4"/>
          <p:cNvSpPr/>
          <p:nvPr/>
        </p:nvSpPr>
        <p:spPr>
          <a:xfrm>
            <a:off x="3946967" y="2135529"/>
            <a:ext cx="254643" cy="24306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3972045" y="2530997"/>
            <a:ext cx="254643" cy="24306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3973974" y="3002054"/>
            <a:ext cx="254643" cy="24306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3973974" y="3473111"/>
            <a:ext cx="254643" cy="24306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995423" y="1782501"/>
            <a:ext cx="289367" cy="237744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28263" y="2811468"/>
            <a:ext cx="625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9004</a:t>
            </a:r>
            <a:endParaRPr kumimoji="1" lang="zh-CN" altLang="en-US" sz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左大括号 18"/>
          <p:cNvSpPr/>
          <p:nvPr/>
        </p:nvSpPr>
        <p:spPr>
          <a:xfrm rot="16200000">
            <a:off x="2439368" y="3391037"/>
            <a:ext cx="358815" cy="219719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477131" y="4657469"/>
            <a:ext cx="447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n</a:t>
            </a:r>
            <a:endParaRPr kumimoji="1" lang="zh-CN" altLang="en-US" sz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4025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纲要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10596" y="1231490"/>
            <a:ext cx="8229600" cy="3620728"/>
          </a:xfrm>
        </p:spPr>
        <p:txBody>
          <a:bodyPr>
            <a:noAutofit/>
          </a:bodyPr>
          <a:lstStyle/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性能优化的要求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热点分析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算法优化</a:t>
            </a:r>
            <a:endParaRPr lang="en-US" altLang="zh-CN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非算法优化</a:t>
            </a:r>
            <a:endParaRPr lang="en-US" altLang="zh-CN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硬件特性优化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9271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算法优化</a:t>
            </a:r>
            <a:endParaRPr kumimoji="1" lang="zh-CN" altLang="en-US" sz="2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9266" y="993103"/>
            <a:ext cx="2503586" cy="464629"/>
          </a:xfrm>
        </p:spPr>
        <p:txBody>
          <a:bodyPr>
            <a:noAutofit/>
          </a:bodyPr>
          <a:lstStyle/>
          <a:p>
            <a:pPr marL="0" indent="0"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altLang="zh-CN" sz="18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Wfst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解码的裁剪优化</a:t>
            </a:r>
            <a:endParaRPr lang="zh-CN" altLang="zh-CN" sz="1800" dirty="0"/>
          </a:p>
          <a:p>
            <a:pPr marL="0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520174" y="1782501"/>
          <a:ext cx="20828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</a:tblGrid>
              <a:tr h="25372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左大括号 11"/>
          <p:cNvSpPr/>
          <p:nvPr/>
        </p:nvSpPr>
        <p:spPr>
          <a:xfrm>
            <a:off x="995423" y="1782501"/>
            <a:ext cx="289367" cy="237744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28263" y="2811468"/>
            <a:ext cx="625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9004</a:t>
            </a:r>
            <a:endParaRPr kumimoji="1" lang="zh-CN" altLang="en-US" sz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流程图: 过程 10"/>
          <p:cNvSpPr/>
          <p:nvPr/>
        </p:nvSpPr>
        <p:spPr>
          <a:xfrm>
            <a:off x="3159890" y="3620903"/>
            <a:ext cx="416688" cy="337639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1000</a:t>
            </a:r>
            <a:endParaRPr lang="zh-CN" altLang="en-US" sz="800" dirty="0"/>
          </a:p>
        </p:txBody>
      </p:sp>
      <p:sp>
        <p:nvSpPr>
          <p:cNvPr id="26" name="流程图: 过程 25"/>
          <p:cNvSpPr/>
          <p:nvPr/>
        </p:nvSpPr>
        <p:spPr>
          <a:xfrm>
            <a:off x="3728978" y="3620903"/>
            <a:ext cx="416688" cy="337639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500</a:t>
            </a:r>
            <a:endParaRPr lang="zh-CN" altLang="en-US" sz="800" dirty="0"/>
          </a:p>
        </p:txBody>
      </p:sp>
      <p:sp>
        <p:nvSpPr>
          <p:cNvPr id="27" name="流程图: 过程 26"/>
          <p:cNvSpPr/>
          <p:nvPr/>
        </p:nvSpPr>
        <p:spPr>
          <a:xfrm>
            <a:off x="4298066" y="3604483"/>
            <a:ext cx="416688" cy="337639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5</a:t>
            </a:r>
            <a:r>
              <a:rPr lang="en-US" altLang="zh-CN" sz="800" dirty="0" smtClean="0"/>
              <a:t>00</a:t>
            </a:r>
            <a:endParaRPr lang="zh-CN" altLang="en-US" sz="800" dirty="0"/>
          </a:p>
        </p:txBody>
      </p:sp>
      <p:sp>
        <p:nvSpPr>
          <p:cNvPr id="28" name="流程图: 过程 27"/>
          <p:cNvSpPr/>
          <p:nvPr/>
        </p:nvSpPr>
        <p:spPr>
          <a:xfrm>
            <a:off x="4867154" y="3620903"/>
            <a:ext cx="416688" cy="337639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1000</a:t>
            </a:r>
            <a:endParaRPr lang="zh-CN" altLang="en-US" sz="800" dirty="0"/>
          </a:p>
        </p:txBody>
      </p:sp>
      <p:sp>
        <p:nvSpPr>
          <p:cNvPr id="29" name="流程图: 过程 28"/>
          <p:cNvSpPr/>
          <p:nvPr/>
        </p:nvSpPr>
        <p:spPr>
          <a:xfrm>
            <a:off x="5436242" y="3616058"/>
            <a:ext cx="416688" cy="337639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1000</a:t>
            </a:r>
            <a:endParaRPr lang="zh-CN" altLang="en-US" sz="800" dirty="0"/>
          </a:p>
        </p:txBody>
      </p:sp>
      <p:sp>
        <p:nvSpPr>
          <p:cNvPr id="30" name="流程图: 过程 29"/>
          <p:cNvSpPr/>
          <p:nvPr/>
        </p:nvSpPr>
        <p:spPr>
          <a:xfrm>
            <a:off x="6005330" y="3604482"/>
            <a:ext cx="416688" cy="337639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1000</a:t>
            </a:r>
            <a:endParaRPr lang="zh-CN" altLang="en-US" sz="800" dirty="0"/>
          </a:p>
        </p:txBody>
      </p:sp>
      <p:cxnSp>
        <p:nvCxnSpPr>
          <p:cNvPr id="32" name="曲线连接符 31"/>
          <p:cNvCxnSpPr/>
          <p:nvPr/>
        </p:nvCxnSpPr>
        <p:spPr>
          <a:xfrm>
            <a:off x="1874132" y="2673752"/>
            <a:ext cx="1539434" cy="763929"/>
          </a:xfrm>
          <a:prstGeom prst="curvedConnector3">
            <a:avLst>
              <a:gd name="adj1" fmla="val 9736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/>
          <p:nvPr/>
        </p:nvCxnSpPr>
        <p:spPr>
          <a:xfrm>
            <a:off x="1856771" y="2291787"/>
            <a:ext cx="2080551" cy="1145894"/>
          </a:xfrm>
          <a:prstGeom prst="curvedConnector3">
            <a:avLst>
              <a:gd name="adj1" fmla="val 9339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/>
          <p:nvPr/>
        </p:nvCxnSpPr>
        <p:spPr>
          <a:xfrm>
            <a:off x="1874132" y="2108565"/>
            <a:ext cx="2632278" cy="1329116"/>
          </a:xfrm>
          <a:prstGeom prst="curvedConnector3">
            <a:avLst>
              <a:gd name="adj1" fmla="val 966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 flipH="1">
            <a:off x="4768094" y="2194021"/>
            <a:ext cx="45719" cy="28209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794145"/>
              </p:ext>
            </p:extLst>
          </p:nvPr>
        </p:nvGraphicFramePr>
        <p:xfrm>
          <a:off x="7216846" y="2494107"/>
          <a:ext cx="20828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</a:tblGrid>
              <a:tr h="25372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左大括号 43"/>
          <p:cNvSpPr/>
          <p:nvPr/>
        </p:nvSpPr>
        <p:spPr>
          <a:xfrm rot="10800000">
            <a:off x="7628968" y="2494107"/>
            <a:ext cx="99061" cy="118872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728029" y="2963868"/>
            <a:ext cx="625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2000</a:t>
            </a:r>
            <a:endParaRPr kumimoji="1" lang="zh-CN" altLang="en-US" sz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6" name="内容占位符 1"/>
          <p:cNvSpPr txBox="1">
            <a:spLocks/>
          </p:cNvSpPr>
          <p:nvPr/>
        </p:nvSpPr>
        <p:spPr>
          <a:xfrm>
            <a:off x="5224443" y="1749945"/>
            <a:ext cx="2503586" cy="88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Arial"/>
              <a:buNone/>
            </a:pPr>
            <a:r>
              <a:rPr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Beam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</a:p>
          <a:p>
            <a:pPr marL="0" indent="0"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Arial"/>
              <a:buNone/>
            </a:pPr>
            <a:r>
              <a:rPr lang="en-US" altLang="zh-CN" sz="11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Hist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endParaRPr lang="zh-CN" altLang="zh-CN" sz="1100" dirty="0" smtClean="0"/>
          </a:p>
          <a:p>
            <a:pPr marL="0" indent="0"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Arial"/>
              <a:buNone/>
            </a:pPr>
            <a:r>
              <a:rPr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100" dirty="0"/>
          </a:p>
        </p:txBody>
      </p:sp>
      <p:sp>
        <p:nvSpPr>
          <p:cNvPr id="47" name="右箭头 46"/>
          <p:cNvSpPr/>
          <p:nvPr/>
        </p:nvSpPr>
        <p:spPr>
          <a:xfrm>
            <a:off x="6689487" y="2983550"/>
            <a:ext cx="314448" cy="2376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02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算法优化</a:t>
            </a:r>
            <a:endParaRPr kumimoji="1" lang="zh-CN" altLang="en-US" sz="2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9266" y="993104"/>
            <a:ext cx="2503586" cy="280112"/>
          </a:xfrm>
        </p:spPr>
        <p:txBody>
          <a:bodyPr>
            <a:noAutofit/>
          </a:bodyPr>
          <a:lstStyle/>
          <a:p>
            <a:pPr marL="0" indent="0"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altLang="zh-CN" sz="18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Wfst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解码的裁剪优化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883126"/>
              </p:ext>
            </p:extLst>
          </p:nvPr>
        </p:nvGraphicFramePr>
        <p:xfrm>
          <a:off x="4680029" y="1636615"/>
          <a:ext cx="57704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041"/>
              </a:tblGrid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657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434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356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254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132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583184"/>
              </p:ext>
            </p:extLst>
          </p:nvPr>
        </p:nvGraphicFramePr>
        <p:xfrm>
          <a:off x="3802284" y="1636615"/>
          <a:ext cx="59826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260"/>
              </a:tblGrid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4450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3456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2980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2435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45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204593"/>
              </p:ext>
            </p:extLst>
          </p:nvPr>
        </p:nvGraphicFramePr>
        <p:xfrm>
          <a:off x="2980425" y="1636615"/>
          <a:ext cx="482569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569"/>
              </a:tblGrid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760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656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567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345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234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113587"/>
              </p:ext>
            </p:extLst>
          </p:nvPr>
        </p:nvGraphicFramePr>
        <p:xfrm>
          <a:off x="2112414" y="1636615"/>
          <a:ext cx="56034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341"/>
              </a:tblGrid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1544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1235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1080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982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450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162962"/>
              </p:ext>
            </p:extLst>
          </p:nvPr>
        </p:nvGraphicFramePr>
        <p:xfrm>
          <a:off x="1290575" y="1636615"/>
          <a:ext cx="55196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63"/>
              </a:tblGrid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1543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1240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1095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988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455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186627"/>
              </p:ext>
            </p:extLst>
          </p:nvPr>
        </p:nvGraphicFramePr>
        <p:xfrm>
          <a:off x="457200" y="1636615"/>
          <a:ext cx="598259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259"/>
              </a:tblGrid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1543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1245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1090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986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456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左大括号 18"/>
          <p:cNvSpPr/>
          <p:nvPr/>
        </p:nvSpPr>
        <p:spPr>
          <a:xfrm rot="16200000">
            <a:off x="2736745" y="2014274"/>
            <a:ext cx="240783" cy="479987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739192" y="4543104"/>
            <a:ext cx="447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n</a:t>
            </a:r>
            <a:endParaRPr kumimoji="1" lang="zh-CN" altLang="en-US" sz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592501" y="1958051"/>
            <a:ext cx="254643" cy="2314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5617579" y="2341944"/>
            <a:ext cx="254643" cy="2314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5617579" y="2816219"/>
            <a:ext cx="254643" cy="2314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5617579" y="3315859"/>
            <a:ext cx="254643" cy="2314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097145"/>
              </p:ext>
            </p:extLst>
          </p:nvPr>
        </p:nvGraphicFramePr>
        <p:xfrm>
          <a:off x="8398279" y="1627499"/>
          <a:ext cx="57704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041"/>
              </a:tblGrid>
              <a:tr h="2694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657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434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356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254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132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287514"/>
              </p:ext>
            </p:extLst>
          </p:nvPr>
        </p:nvGraphicFramePr>
        <p:xfrm>
          <a:off x="7565985" y="1622968"/>
          <a:ext cx="62889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891"/>
              </a:tblGrid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4450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3456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2980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2435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45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24821"/>
              </p:ext>
            </p:extLst>
          </p:nvPr>
        </p:nvGraphicFramePr>
        <p:xfrm>
          <a:off x="6894597" y="1627499"/>
          <a:ext cx="482569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569"/>
              </a:tblGrid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760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656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567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345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234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528018"/>
              </p:ext>
            </p:extLst>
          </p:nvPr>
        </p:nvGraphicFramePr>
        <p:xfrm>
          <a:off x="6165448" y="1627499"/>
          <a:ext cx="598259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259"/>
              </a:tblGrid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1543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1245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1090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986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456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  <a:tr h="2537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左大括号 29"/>
          <p:cNvSpPr/>
          <p:nvPr/>
        </p:nvSpPr>
        <p:spPr>
          <a:xfrm rot="16200000">
            <a:off x="7448739" y="3001412"/>
            <a:ext cx="243294" cy="280987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465850" y="4534600"/>
            <a:ext cx="447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n</a:t>
            </a:r>
            <a:endParaRPr kumimoji="1" lang="zh-CN" altLang="en-US" sz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87608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457200" y="205979"/>
            <a:ext cx="2621666" cy="705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算法优化</a:t>
            </a:r>
            <a:endParaRPr kumimoji="1" lang="zh-CN" altLang="en-US" sz="2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9266" y="911937"/>
            <a:ext cx="2503586" cy="303405"/>
          </a:xfrm>
        </p:spPr>
        <p:txBody>
          <a:bodyPr>
            <a:noAutofit/>
          </a:bodyPr>
          <a:lstStyle/>
          <a:p>
            <a:pPr marL="0" indent="0"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altLang="zh-CN" sz="18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Wfst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解码的裁剪优化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 dirty="0"/>
          </a:p>
        </p:txBody>
      </p:sp>
      <p:pic>
        <p:nvPicPr>
          <p:cNvPr id="4" name="Picture 2" descr="C:\Users\wind\Desktop\graph\graph\r_L_CLOUS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87" y="1408047"/>
            <a:ext cx="3666025" cy="2334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椭圆 10"/>
          <p:cNvSpPr/>
          <p:nvPr/>
        </p:nvSpPr>
        <p:spPr>
          <a:xfrm>
            <a:off x="5451676" y="1215342"/>
            <a:ext cx="277792" cy="2546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465180" y="1587374"/>
            <a:ext cx="277792" cy="2546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465180" y="1994130"/>
            <a:ext cx="277792" cy="2546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451676" y="2400886"/>
            <a:ext cx="277792" cy="2546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465180" y="2772918"/>
            <a:ext cx="277792" cy="2546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465180" y="3179674"/>
            <a:ext cx="277792" cy="2546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451676" y="3598005"/>
            <a:ext cx="277792" cy="2546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465180" y="4004761"/>
            <a:ext cx="277792" cy="2546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476888" y="1215342"/>
            <a:ext cx="277792" cy="2546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490392" y="1587374"/>
            <a:ext cx="277792" cy="2546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490392" y="1994130"/>
            <a:ext cx="277792" cy="2546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476888" y="2400886"/>
            <a:ext cx="277792" cy="2546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490392" y="2772918"/>
            <a:ext cx="277792" cy="2546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490392" y="3179674"/>
            <a:ext cx="277792" cy="2546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476888" y="3598005"/>
            <a:ext cx="277792" cy="2546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6490392" y="4004761"/>
            <a:ext cx="277792" cy="2546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7720307" y="1199181"/>
            <a:ext cx="277792" cy="2546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7733811" y="1571213"/>
            <a:ext cx="277792" cy="2546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7733811" y="1977969"/>
            <a:ext cx="277792" cy="2546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7720307" y="2384725"/>
            <a:ext cx="277792" cy="2546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7733811" y="2756757"/>
            <a:ext cx="277792" cy="2546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7733811" y="3163513"/>
            <a:ext cx="277792" cy="2546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7720307" y="3581844"/>
            <a:ext cx="277792" cy="2546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733811" y="3988600"/>
            <a:ext cx="277792" cy="2546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弧形 67"/>
          <p:cNvSpPr/>
          <p:nvPr/>
        </p:nvSpPr>
        <p:spPr>
          <a:xfrm rot="18434788">
            <a:off x="5457591" y="705529"/>
            <a:ext cx="1248604" cy="1404357"/>
          </a:xfrm>
          <a:prstGeom prst="arc">
            <a:avLst>
              <a:gd name="adj1" fmla="val 15641793"/>
              <a:gd name="adj2" fmla="val 160266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弧形 68"/>
          <p:cNvSpPr/>
          <p:nvPr/>
        </p:nvSpPr>
        <p:spPr>
          <a:xfrm rot="18434788">
            <a:off x="6701010" y="729566"/>
            <a:ext cx="1248604" cy="1404357"/>
          </a:xfrm>
          <a:prstGeom prst="arc">
            <a:avLst>
              <a:gd name="adj1" fmla="val 15641793"/>
              <a:gd name="adj2" fmla="val 160266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5173390" y="2306807"/>
            <a:ext cx="885591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6148185" y="3083043"/>
            <a:ext cx="885591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7429911" y="2284820"/>
            <a:ext cx="885591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5623121" y="501989"/>
            <a:ext cx="936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更新门限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6874945" y="469842"/>
            <a:ext cx="936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更新门限</a:t>
            </a:r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039" y="3967443"/>
            <a:ext cx="1982637" cy="1101874"/>
          </a:xfrm>
          <a:prstGeom prst="rect">
            <a:avLst/>
          </a:prstGeom>
        </p:spPr>
      </p:pic>
      <p:cxnSp>
        <p:nvCxnSpPr>
          <p:cNvPr id="79" name="直接箭头连接符 78"/>
          <p:cNvCxnSpPr/>
          <p:nvPr/>
        </p:nvCxnSpPr>
        <p:spPr>
          <a:xfrm>
            <a:off x="4201610" y="2575514"/>
            <a:ext cx="258747" cy="1260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V="1">
            <a:off x="4676172" y="2575514"/>
            <a:ext cx="578734" cy="1167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82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纲要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10596" y="1231490"/>
            <a:ext cx="8229600" cy="3620728"/>
          </a:xfrm>
        </p:spPr>
        <p:txBody>
          <a:bodyPr>
            <a:noAutofit/>
          </a:bodyPr>
          <a:lstStyle/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性能优化的要求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热点分析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算法优化</a:t>
            </a:r>
            <a:endParaRPr lang="en-US" altLang="zh-CN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非算法优化</a:t>
            </a:r>
            <a:endParaRPr lang="en-US" altLang="zh-CN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指令优化</a:t>
            </a:r>
            <a:endParaRPr lang="en-US" altLang="zh-CN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硬件特性优化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4426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非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算法优化</a:t>
            </a:r>
            <a:endParaRPr kumimoji="1" lang="zh-CN" altLang="en-US" sz="20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2130" y="1063229"/>
            <a:ext cx="6768724" cy="3659242"/>
          </a:xfrm>
        </p:spPr>
        <p:txBody>
          <a:bodyPr>
            <a:noAutofit/>
          </a:bodyPr>
          <a:lstStyle/>
          <a:p>
            <a:pPr marL="0" indent="0"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函数调用：</a:t>
            </a:r>
          </a:p>
          <a:p>
            <a:pPr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非递归实现递归</a:t>
            </a: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 while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函数体外提</a:t>
            </a: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展开和内外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</a:p>
        </p:txBody>
      </p:sp>
    </p:spTree>
    <p:extLst>
      <p:ext uri="{BB962C8B-B14F-4D97-AF65-F5344CB8AC3E}">
        <p14:creationId xmlns:p14="http://schemas.microsoft.com/office/powerpoint/2010/main" val="217347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非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算法优化</a:t>
            </a:r>
            <a:endParaRPr kumimoji="1" lang="zh-CN" altLang="en-US" sz="20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2130" y="1063229"/>
            <a:ext cx="6768724" cy="3450898"/>
          </a:xfrm>
        </p:spPr>
        <p:txBody>
          <a:bodyPr>
            <a:noAutofit/>
          </a:bodyPr>
          <a:lstStyle/>
          <a:p>
            <a:pPr marL="0" indent="0"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数据结构：</a:t>
            </a: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结构的第一个数据访问最高</a:t>
            </a: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结构数组好于数组结构</a:t>
            </a: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数据局部优化问题，读写分离，冷热数据分离</a:t>
            </a: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容器运算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不够细致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但开发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的效率比较高，热点代码不适用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738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非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算法优化</a:t>
            </a:r>
            <a:endParaRPr kumimoji="1" lang="zh-CN" altLang="en-US" sz="20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2130" y="982206"/>
            <a:ext cx="6768724" cy="3693966"/>
          </a:xfrm>
        </p:spPr>
        <p:txBody>
          <a:bodyPr>
            <a:noAutofit/>
          </a:bodyPr>
          <a:lstStyle/>
          <a:p>
            <a:pPr marL="0" indent="0"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近似与降低精度</a:t>
            </a: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复杂积分近似方法，非精确策略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精度，定点化</a:t>
            </a:r>
          </a:p>
          <a:p>
            <a:pPr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IEEE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规范：嵌入式平台对指数，对数和除法不支持，实用软件的进行模拟，速度慢。可使用查表的方法进行近似</a:t>
            </a: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查表 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线性内插   精度是足够用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394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非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算法优化</a:t>
            </a:r>
            <a:endParaRPr kumimoji="1" lang="zh-CN" altLang="en-US" sz="20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2130" y="1063229"/>
            <a:ext cx="6768724" cy="2710118"/>
          </a:xfrm>
        </p:spPr>
        <p:txBody>
          <a:bodyPr>
            <a:noAutofit/>
          </a:bodyPr>
          <a:lstStyle/>
          <a:p>
            <a:pPr marL="0" indent="0"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数据隐藏：</a:t>
            </a: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硬件的能力是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10:1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以上，矛盾十分激烈</a:t>
            </a: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上下文并行，把数据的加载隐藏到计算中</a:t>
            </a: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altLang="zh-CN" sz="1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Map_reduce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  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过程，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SIMD  </a:t>
            </a:r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SIMT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44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非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算法优化</a:t>
            </a:r>
            <a:endParaRPr kumimoji="1" lang="zh-CN" altLang="en-US" sz="20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2130" y="1063229"/>
            <a:ext cx="6768724" cy="2710118"/>
          </a:xfrm>
        </p:spPr>
        <p:txBody>
          <a:bodyPr>
            <a:noAutofit/>
          </a:bodyPr>
          <a:lstStyle/>
          <a:p>
            <a:pPr marL="0" indent="0"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数据隐藏：</a:t>
            </a: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优化：多任务  任务分解  吞吐与响应</a:t>
            </a: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流水优化：适合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吞吐量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740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非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算法优化</a:t>
            </a:r>
            <a:endParaRPr kumimoji="1" lang="zh-CN" altLang="en-US" sz="20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2130" y="1063229"/>
            <a:ext cx="6768724" cy="266154"/>
          </a:xfrm>
        </p:spPr>
        <p:txBody>
          <a:bodyPr>
            <a:noAutofit/>
          </a:bodyPr>
          <a:lstStyle/>
          <a:p>
            <a:pPr marL="0" indent="0"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的流水计算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None/>
            </a:pP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850" y="1610870"/>
            <a:ext cx="1460938" cy="80115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188" y="1610869"/>
            <a:ext cx="1460938" cy="80115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526" y="1624794"/>
            <a:ext cx="1460938" cy="80115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188" y="2692108"/>
            <a:ext cx="1460938" cy="80115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526" y="2692107"/>
            <a:ext cx="1460938" cy="80115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526" y="3759420"/>
            <a:ext cx="1460938" cy="801159"/>
          </a:xfrm>
          <a:prstGeom prst="rect">
            <a:avLst/>
          </a:prstGeom>
        </p:spPr>
      </p:pic>
      <p:sp>
        <p:nvSpPr>
          <p:cNvPr id="21" name="流程图: 过程 20"/>
          <p:cNvSpPr/>
          <p:nvPr/>
        </p:nvSpPr>
        <p:spPr>
          <a:xfrm>
            <a:off x="994817" y="1622248"/>
            <a:ext cx="177075" cy="78723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过程 21"/>
          <p:cNvSpPr/>
          <p:nvPr/>
        </p:nvSpPr>
        <p:spPr>
          <a:xfrm>
            <a:off x="2636896" y="2706033"/>
            <a:ext cx="177075" cy="78723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过程 22"/>
          <p:cNvSpPr/>
          <p:nvPr/>
        </p:nvSpPr>
        <p:spPr>
          <a:xfrm>
            <a:off x="4247706" y="3773347"/>
            <a:ext cx="177075" cy="78723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65232" y="2442205"/>
                <a:ext cx="1816626" cy="277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10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软雅黑"/>
                            </a:rPr>
                          </m:ctrlPr>
                        </m:sSubPr>
                        <m:e>
                          <m:r>
                            <a:rPr kumimoji="1" lang="en-US" altLang="zh-CN" sz="1100" b="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软雅黑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100" b="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软雅黑"/>
                            </a:rPr>
                            <m:t>(</m:t>
                          </m:r>
                          <m:r>
                            <a:rPr kumimoji="1" lang="en-US" altLang="zh-CN" sz="1100" b="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软雅黑"/>
                            </a:rPr>
                            <m:t>𝑡</m:t>
                          </m:r>
                          <m:r>
                            <a:rPr kumimoji="1" lang="en-US" altLang="zh-CN" sz="1100" b="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软雅黑"/>
                            </a:rPr>
                            <m:t>−1)</m:t>
                          </m:r>
                        </m:sub>
                      </m:sSub>
                    </m:oMath>
                  </m:oMathPara>
                </a14:m>
                <a:endParaRPr kumimoji="1" lang="zh-CN" altLang="en-US" sz="1100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32" y="2442205"/>
                <a:ext cx="1816626" cy="277897"/>
              </a:xfrm>
              <a:prstGeom prst="rect">
                <a:avLst/>
              </a:prstGeom>
              <a:blipFill rotWithShape="0">
                <a:blip r:embed="rId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1817120" y="3481522"/>
                <a:ext cx="1816626" cy="277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10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软雅黑"/>
                            </a:rPr>
                          </m:ctrlPr>
                        </m:sSubPr>
                        <m:e>
                          <m:r>
                            <a:rPr kumimoji="1" lang="en-US" altLang="zh-CN" sz="1100" b="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软雅黑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100" b="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软雅黑"/>
                            </a:rPr>
                            <m:t>(</m:t>
                          </m:r>
                          <m:r>
                            <a:rPr kumimoji="1" lang="en-US" altLang="zh-CN" sz="1100" b="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软雅黑"/>
                            </a:rPr>
                            <m:t>𝑡</m:t>
                          </m:r>
                          <m:r>
                            <a:rPr kumimoji="1" lang="en-US" altLang="zh-CN" sz="1100" b="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软雅黑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kumimoji="1" lang="zh-CN" altLang="en-US" sz="1100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120" y="3481522"/>
                <a:ext cx="1816626" cy="277897"/>
              </a:xfrm>
              <a:prstGeom prst="rect">
                <a:avLst/>
              </a:prstGeom>
              <a:blipFill rotWithShape="0">
                <a:blip r:embed="rId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3427930" y="4520310"/>
                <a:ext cx="1816626" cy="277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10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软雅黑"/>
                            </a:rPr>
                          </m:ctrlPr>
                        </m:sSubPr>
                        <m:e>
                          <m:r>
                            <a:rPr kumimoji="1" lang="en-US" altLang="zh-CN" sz="1100" b="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软雅黑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100" b="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软雅黑"/>
                            </a:rPr>
                            <m:t>(</m:t>
                          </m:r>
                          <m:r>
                            <a:rPr kumimoji="1" lang="en-US" altLang="zh-CN" sz="1100" b="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软雅黑"/>
                            </a:rPr>
                            <m:t>𝑡</m:t>
                          </m:r>
                          <m:r>
                            <a:rPr kumimoji="1" lang="en-US" altLang="zh-CN" sz="1100" b="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软雅黑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kumimoji="1" lang="zh-CN" altLang="en-US" sz="1100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930" y="4520310"/>
                <a:ext cx="1816626" cy="277897"/>
              </a:xfrm>
              <a:prstGeom prst="rect">
                <a:avLst/>
              </a:prstGeom>
              <a:blipFill rotWithShape="0"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43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背景介绍</a:t>
            </a:r>
            <a:endParaRPr kumimoji="1" lang="zh-CN" altLang="en-US" sz="2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30486"/>
            <a:ext cx="8229600" cy="3394472"/>
          </a:xfrm>
        </p:spPr>
        <p:txBody>
          <a:bodyPr>
            <a:noAutofit/>
          </a:bodyPr>
          <a:lstStyle/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endParaRPr lang="en-US" altLang="zh-CN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概括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抛砖引玉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点到为止</a:t>
            </a:r>
            <a:endParaRPr lang="en-US" altLang="zh-CN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启发思考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048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非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算法优化</a:t>
            </a:r>
            <a:endParaRPr kumimoji="1" lang="zh-CN" altLang="en-US" sz="20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2130" y="1063229"/>
            <a:ext cx="6768724" cy="266154"/>
          </a:xfrm>
        </p:spPr>
        <p:txBody>
          <a:bodyPr>
            <a:noAutofit/>
          </a:bodyPr>
          <a:lstStyle/>
          <a:p>
            <a:pPr marL="0" indent="0"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的流水计算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None/>
            </a:pP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850" y="1610870"/>
            <a:ext cx="1460938" cy="80115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188" y="1610869"/>
            <a:ext cx="1460938" cy="80115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526" y="1624794"/>
            <a:ext cx="1460938" cy="80115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188" y="2692108"/>
            <a:ext cx="1460938" cy="80115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526" y="2692107"/>
            <a:ext cx="1460938" cy="80115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526" y="3759420"/>
            <a:ext cx="1460938" cy="801159"/>
          </a:xfrm>
          <a:prstGeom prst="rect">
            <a:avLst/>
          </a:prstGeom>
        </p:spPr>
      </p:pic>
      <p:sp>
        <p:nvSpPr>
          <p:cNvPr id="21" name="流程图: 过程 20"/>
          <p:cNvSpPr/>
          <p:nvPr/>
        </p:nvSpPr>
        <p:spPr>
          <a:xfrm>
            <a:off x="1135877" y="1603633"/>
            <a:ext cx="177075" cy="78723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632547" y="2425953"/>
                <a:ext cx="652510" cy="277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10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软雅黑"/>
                            </a:rPr>
                          </m:ctrlPr>
                        </m:sSubPr>
                        <m:e>
                          <m:r>
                            <a:rPr kumimoji="1" lang="en-US" altLang="zh-CN" sz="1100" b="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软雅黑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100" b="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软雅黑"/>
                            </a:rPr>
                            <m:t>(</m:t>
                          </m:r>
                          <m:r>
                            <a:rPr kumimoji="1" lang="en-US" altLang="zh-CN" sz="1100" b="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软雅黑"/>
                            </a:rPr>
                            <m:t>𝑡</m:t>
                          </m:r>
                          <m:r>
                            <a:rPr kumimoji="1" lang="en-US" altLang="zh-CN" sz="1100" b="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软雅黑"/>
                            </a:rPr>
                            <m:t>−1)</m:t>
                          </m:r>
                        </m:sub>
                      </m:sSub>
                    </m:oMath>
                  </m:oMathPara>
                </a14:m>
                <a:endParaRPr kumimoji="1" lang="zh-CN" altLang="en-US" sz="1100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47" y="2425953"/>
                <a:ext cx="652510" cy="277897"/>
              </a:xfrm>
              <a:prstGeom prst="rect">
                <a:avLst/>
              </a:prstGeom>
              <a:blipFill rotWithShape="0">
                <a:blip r:embed="rId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2397310" y="3518148"/>
                <a:ext cx="494212" cy="277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10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软雅黑"/>
                            </a:rPr>
                          </m:ctrlPr>
                        </m:sSubPr>
                        <m:e>
                          <m:r>
                            <a:rPr kumimoji="1" lang="en-US" altLang="zh-CN" sz="1100" b="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软雅黑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100" b="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软雅黑"/>
                            </a:rPr>
                            <m:t>(</m:t>
                          </m:r>
                          <m:r>
                            <a:rPr kumimoji="1" lang="en-US" altLang="zh-CN" sz="1100" b="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软雅黑"/>
                            </a:rPr>
                            <m:t>𝑡</m:t>
                          </m:r>
                          <m:r>
                            <a:rPr kumimoji="1" lang="en-US" altLang="zh-CN" sz="1100" b="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软雅黑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kumimoji="1" lang="zh-CN" altLang="en-US" sz="1100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310" y="3518148"/>
                <a:ext cx="494212" cy="277898"/>
              </a:xfrm>
              <a:prstGeom prst="rect">
                <a:avLst/>
              </a:prstGeom>
              <a:blipFill rotWithShape="0">
                <a:blip r:embed="rId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3896632" y="4560579"/>
                <a:ext cx="626036" cy="277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10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软雅黑"/>
                            </a:rPr>
                          </m:ctrlPr>
                        </m:sSubPr>
                        <m:e>
                          <m:r>
                            <a:rPr kumimoji="1" lang="en-US" altLang="zh-CN" sz="1100" b="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软雅黑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100" b="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软雅黑"/>
                            </a:rPr>
                            <m:t>(</m:t>
                          </m:r>
                          <m:r>
                            <a:rPr kumimoji="1" lang="en-US" altLang="zh-CN" sz="1100" b="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软雅黑"/>
                            </a:rPr>
                            <m:t>𝑡</m:t>
                          </m:r>
                          <m:r>
                            <a:rPr kumimoji="1" lang="en-US" altLang="zh-CN" sz="1100" b="0" i="1" dirty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微软雅黑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kumimoji="1" lang="zh-CN" altLang="en-US" sz="1100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632" y="4560579"/>
                <a:ext cx="626036" cy="277897"/>
              </a:xfrm>
              <a:prstGeom prst="rect">
                <a:avLst/>
              </a:prstGeom>
              <a:blipFill rotWithShape="0">
                <a:blip r:embed="rId6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流程图: 过程 17"/>
          <p:cNvSpPr/>
          <p:nvPr/>
        </p:nvSpPr>
        <p:spPr>
          <a:xfrm>
            <a:off x="958802" y="1606179"/>
            <a:ext cx="177075" cy="78723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过程 18"/>
          <p:cNvSpPr/>
          <p:nvPr/>
        </p:nvSpPr>
        <p:spPr>
          <a:xfrm>
            <a:off x="806402" y="1606179"/>
            <a:ext cx="177075" cy="78723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641665" y="1606179"/>
            <a:ext cx="177075" cy="78723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过程 26"/>
          <p:cNvSpPr/>
          <p:nvPr/>
        </p:nvSpPr>
        <p:spPr>
          <a:xfrm>
            <a:off x="2718976" y="2682713"/>
            <a:ext cx="177075" cy="78723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过程 27"/>
          <p:cNvSpPr/>
          <p:nvPr/>
        </p:nvSpPr>
        <p:spPr>
          <a:xfrm>
            <a:off x="2541901" y="2685259"/>
            <a:ext cx="177075" cy="78723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过程 28"/>
          <p:cNvSpPr/>
          <p:nvPr/>
        </p:nvSpPr>
        <p:spPr>
          <a:xfrm>
            <a:off x="2389501" y="2685259"/>
            <a:ext cx="177075" cy="78723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过程 29"/>
          <p:cNvSpPr/>
          <p:nvPr/>
        </p:nvSpPr>
        <p:spPr>
          <a:xfrm>
            <a:off x="2224764" y="2685259"/>
            <a:ext cx="177075" cy="78723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过程 30"/>
          <p:cNvSpPr/>
          <p:nvPr/>
        </p:nvSpPr>
        <p:spPr>
          <a:xfrm>
            <a:off x="4298188" y="3767940"/>
            <a:ext cx="177075" cy="78723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过程 31"/>
          <p:cNvSpPr/>
          <p:nvPr/>
        </p:nvSpPr>
        <p:spPr>
          <a:xfrm>
            <a:off x="4121113" y="3770486"/>
            <a:ext cx="177075" cy="78723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过程 32"/>
          <p:cNvSpPr/>
          <p:nvPr/>
        </p:nvSpPr>
        <p:spPr>
          <a:xfrm>
            <a:off x="3968713" y="3770486"/>
            <a:ext cx="177075" cy="78723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过程 33"/>
          <p:cNvSpPr/>
          <p:nvPr/>
        </p:nvSpPr>
        <p:spPr>
          <a:xfrm>
            <a:off x="3803976" y="3770486"/>
            <a:ext cx="177075" cy="78723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非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算法优化</a:t>
            </a:r>
            <a:endParaRPr kumimoji="1" lang="zh-CN" altLang="en-US" sz="20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2130" y="1063229"/>
            <a:ext cx="6768724" cy="3416174"/>
          </a:xfrm>
        </p:spPr>
        <p:txBody>
          <a:bodyPr>
            <a:noAutofit/>
          </a:bodyPr>
          <a:lstStyle/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存储优化：</a:t>
            </a: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对齐问题，字段压缩，结构的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尺寸，使用数组的结构</a:t>
            </a: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内存的复用与分配，定制内存分配器与内存池，碎片控制</a:t>
            </a:r>
          </a:p>
          <a:p>
            <a:pPr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使用内存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分析工具是可以进行函数的热点分析的，并且可以从汇编指令中找出问题的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所在</a:t>
            </a:r>
            <a:endParaRPr lang="en-US" altLang="zh-CN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altLang="zh-CN" sz="1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Intel </a:t>
            </a:r>
            <a:r>
              <a:rPr lang="en-US" altLang="zh-CN" sz="15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vtune</a:t>
            </a:r>
            <a:r>
              <a:rPr lang="en-US" altLang="zh-CN" sz="1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(memory consumption) 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5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tcmalloc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458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非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算法优化</a:t>
            </a:r>
            <a:endParaRPr kumimoji="1" lang="zh-CN" altLang="en-US" sz="2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2130" y="1063229"/>
            <a:ext cx="6768724" cy="3416174"/>
          </a:xfrm>
        </p:spPr>
        <p:txBody>
          <a:bodyPr>
            <a:noAutofit/>
          </a:bodyPr>
          <a:lstStyle/>
          <a:p>
            <a:pPr marL="0" indent="0"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sparse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方案的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642867"/>
              </p:ext>
            </p:extLst>
          </p:nvPr>
        </p:nvGraphicFramePr>
        <p:xfrm>
          <a:off x="190982" y="2311932"/>
          <a:ext cx="3813856" cy="158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732"/>
                <a:gridCol w="476732"/>
                <a:gridCol w="476732"/>
                <a:gridCol w="476732"/>
                <a:gridCol w="476732"/>
                <a:gridCol w="476732"/>
                <a:gridCol w="476732"/>
                <a:gridCol w="476732"/>
              </a:tblGrid>
              <a:tr h="39596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596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596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596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72710"/>
              </p:ext>
            </p:extLst>
          </p:nvPr>
        </p:nvGraphicFramePr>
        <p:xfrm>
          <a:off x="5197032" y="1705994"/>
          <a:ext cx="1817228" cy="60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307"/>
                <a:gridCol w="454307"/>
                <a:gridCol w="454307"/>
                <a:gridCol w="454307"/>
              </a:tblGrid>
              <a:tr h="30296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255</a:t>
                      </a:r>
                      <a:endParaRPr lang="zh-CN" altLang="en-US" dirty="0"/>
                    </a:p>
                  </a:txBody>
                  <a:tcPr/>
                </a:tc>
              </a:tr>
              <a:tr h="30296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600095"/>
              </p:ext>
            </p:extLst>
          </p:nvPr>
        </p:nvGraphicFramePr>
        <p:xfrm>
          <a:off x="5197032" y="2311932"/>
          <a:ext cx="1817228" cy="60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307"/>
                <a:gridCol w="454307"/>
                <a:gridCol w="454307"/>
                <a:gridCol w="454307"/>
              </a:tblGrid>
              <a:tr h="30296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255</a:t>
                      </a:r>
                      <a:endParaRPr lang="zh-CN" altLang="en-US" dirty="0"/>
                    </a:p>
                  </a:txBody>
                  <a:tcPr/>
                </a:tc>
              </a:tr>
              <a:tr h="30296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118629"/>
              </p:ext>
            </p:extLst>
          </p:nvPr>
        </p:nvGraphicFramePr>
        <p:xfrm>
          <a:off x="5197032" y="2905220"/>
          <a:ext cx="1817228" cy="60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307"/>
                <a:gridCol w="454307"/>
                <a:gridCol w="454307"/>
                <a:gridCol w="454307"/>
              </a:tblGrid>
              <a:tr h="30296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255</a:t>
                      </a:r>
                      <a:endParaRPr lang="zh-CN" altLang="en-US" dirty="0"/>
                    </a:p>
                  </a:txBody>
                  <a:tcPr/>
                </a:tc>
              </a:tr>
              <a:tr h="30296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953880"/>
              </p:ext>
            </p:extLst>
          </p:nvPr>
        </p:nvGraphicFramePr>
        <p:xfrm>
          <a:off x="5197032" y="3511158"/>
          <a:ext cx="3240909" cy="60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987"/>
                <a:gridCol w="462987"/>
                <a:gridCol w="462987"/>
                <a:gridCol w="462987"/>
                <a:gridCol w="462987"/>
                <a:gridCol w="462987"/>
                <a:gridCol w="462987"/>
              </a:tblGrid>
              <a:tr h="30296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255</a:t>
                      </a:r>
                      <a:endParaRPr lang="zh-CN" altLang="en-US" dirty="0"/>
                    </a:p>
                  </a:txBody>
                  <a:tcPr/>
                </a:tc>
              </a:tr>
              <a:tr h="30296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右箭头 5"/>
          <p:cNvSpPr/>
          <p:nvPr/>
        </p:nvSpPr>
        <p:spPr>
          <a:xfrm>
            <a:off x="4259484" y="2905220"/>
            <a:ext cx="682906" cy="4861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7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非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算法优化</a:t>
            </a:r>
            <a:endParaRPr kumimoji="1" lang="zh-CN" altLang="en-US" sz="2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2130" y="1063229"/>
            <a:ext cx="6768724" cy="3416174"/>
          </a:xfrm>
        </p:spPr>
        <p:txBody>
          <a:bodyPr>
            <a:noAutofit/>
          </a:bodyPr>
          <a:lstStyle/>
          <a:p>
            <a:pPr marL="0" indent="0"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sparse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方案的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90982" y="2311932"/>
          <a:ext cx="3813856" cy="158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732"/>
                <a:gridCol w="476732"/>
                <a:gridCol w="476732"/>
                <a:gridCol w="476732"/>
                <a:gridCol w="476732"/>
                <a:gridCol w="476732"/>
                <a:gridCol w="476732"/>
                <a:gridCol w="476732"/>
              </a:tblGrid>
              <a:tr h="39596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596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596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596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181444"/>
              </p:ext>
            </p:extLst>
          </p:nvPr>
        </p:nvGraphicFramePr>
        <p:xfrm>
          <a:off x="4942390" y="1705994"/>
          <a:ext cx="2303360" cy="60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672"/>
                <a:gridCol w="460672"/>
                <a:gridCol w="460672"/>
                <a:gridCol w="460672"/>
                <a:gridCol w="460672"/>
              </a:tblGrid>
              <a:tr h="30296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255</a:t>
                      </a:r>
                      <a:endParaRPr lang="zh-CN" altLang="en-US" dirty="0"/>
                    </a:p>
                  </a:txBody>
                  <a:tcPr/>
                </a:tc>
              </a:tr>
              <a:tr h="30296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176039"/>
              </p:ext>
            </p:extLst>
          </p:nvPr>
        </p:nvGraphicFramePr>
        <p:xfrm>
          <a:off x="4942390" y="2320502"/>
          <a:ext cx="2303360" cy="60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672"/>
                <a:gridCol w="460672"/>
                <a:gridCol w="460672"/>
                <a:gridCol w="460672"/>
                <a:gridCol w="460672"/>
              </a:tblGrid>
              <a:tr h="30296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355</a:t>
                      </a:r>
                      <a:endParaRPr lang="zh-CN" altLang="en-US" dirty="0"/>
                    </a:p>
                  </a:txBody>
                  <a:tcPr/>
                </a:tc>
              </a:tr>
              <a:tr h="30296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382823"/>
              </p:ext>
            </p:extLst>
          </p:nvPr>
        </p:nvGraphicFramePr>
        <p:xfrm>
          <a:off x="4942390" y="2905194"/>
          <a:ext cx="2303365" cy="60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673"/>
                <a:gridCol w="460673"/>
                <a:gridCol w="460673"/>
                <a:gridCol w="460673"/>
                <a:gridCol w="460673"/>
              </a:tblGrid>
              <a:tr h="30296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255</a:t>
                      </a:r>
                      <a:endParaRPr lang="zh-CN" altLang="en-US" dirty="0"/>
                    </a:p>
                  </a:txBody>
                  <a:tcPr/>
                </a:tc>
              </a:tr>
              <a:tr h="30296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706570"/>
              </p:ext>
            </p:extLst>
          </p:nvPr>
        </p:nvGraphicFramePr>
        <p:xfrm>
          <a:off x="4942390" y="3534281"/>
          <a:ext cx="4201614" cy="752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46"/>
                <a:gridCol w="466846"/>
                <a:gridCol w="466846"/>
                <a:gridCol w="466846"/>
                <a:gridCol w="466846"/>
                <a:gridCol w="466846"/>
                <a:gridCol w="466846"/>
                <a:gridCol w="466846"/>
                <a:gridCol w="466846"/>
              </a:tblGrid>
              <a:tr h="44907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255</a:t>
                      </a:r>
                      <a:endParaRPr lang="zh-CN" altLang="en-US" dirty="0"/>
                    </a:p>
                  </a:txBody>
                  <a:tcPr/>
                </a:tc>
              </a:tr>
              <a:tr h="30296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右箭头 5"/>
          <p:cNvSpPr/>
          <p:nvPr/>
        </p:nvSpPr>
        <p:spPr>
          <a:xfrm>
            <a:off x="4259484" y="2905220"/>
            <a:ext cx="682906" cy="4861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1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非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算法优化</a:t>
            </a:r>
            <a:endParaRPr kumimoji="1" lang="zh-CN" altLang="en-US" sz="20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2130" y="1063228"/>
            <a:ext cx="6768724" cy="3821287"/>
          </a:xfrm>
        </p:spPr>
        <p:txBody>
          <a:bodyPr>
            <a:noAutofit/>
          </a:bodyPr>
          <a:lstStyle/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存储优化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只读存储尽量使用镜像，杜绝链表，索引序号而非指针</a:t>
            </a: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尽量的压缩字段，借鉴</a:t>
            </a:r>
            <a:r>
              <a:rPr lang="en-US" altLang="zh-CN" sz="1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lucene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压缩问题：压缩算法，字节序，最小访问单元</a:t>
            </a:r>
          </a:p>
          <a:p>
            <a:pPr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位域的概念，位域的使用尤为重要，可以充分的利用存储，但是位域的汇编实现不够好，如果需要追求个更高的速度，应该自己实现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974" y="2011846"/>
            <a:ext cx="20478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8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非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算法优化</a:t>
            </a:r>
            <a:endParaRPr kumimoji="1" lang="zh-CN" altLang="en-US" sz="2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2130" y="1063229"/>
            <a:ext cx="1600761" cy="383606"/>
          </a:xfrm>
        </p:spPr>
        <p:txBody>
          <a:bodyPr>
            <a:noAutofit/>
          </a:bodyPr>
          <a:lstStyle/>
          <a:p>
            <a:pPr marL="0" indent="0"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Cuckoo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10" y="1446835"/>
            <a:ext cx="65436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纲要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10596" y="1231490"/>
            <a:ext cx="8229600" cy="3620728"/>
          </a:xfrm>
        </p:spPr>
        <p:txBody>
          <a:bodyPr>
            <a:noAutofit/>
          </a:bodyPr>
          <a:lstStyle/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性能优化的要求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热点分析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算法优化</a:t>
            </a:r>
            <a:endParaRPr lang="en-US" altLang="zh-CN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非算法优化</a:t>
            </a:r>
            <a:endParaRPr lang="en-US" altLang="zh-CN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硬件平台特性优化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6589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硬件平台特性优化</a:t>
            </a:r>
            <a:endParaRPr kumimoji="1" lang="zh-CN" altLang="en-US" sz="2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2130" y="1306297"/>
            <a:ext cx="6768724" cy="2710118"/>
          </a:xfrm>
        </p:spPr>
        <p:txBody>
          <a:bodyPr>
            <a:noAutofit/>
          </a:bodyPr>
          <a:lstStyle/>
          <a:p>
            <a:pPr marL="0" indent="0"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指令优化：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neon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Intel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sse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avx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avx2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218" y="882690"/>
            <a:ext cx="3495675" cy="3133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055" y="2900136"/>
            <a:ext cx="3238500" cy="159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8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硬件平台特性优化</a:t>
            </a:r>
            <a:endParaRPr kumimoji="1" lang="zh-CN" altLang="en-US" sz="20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2130" y="1341021"/>
            <a:ext cx="3151769" cy="2710118"/>
          </a:xfrm>
        </p:spPr>
        <p:txBody>
          <a:bodyPr>
            <a:noAutofit/>
          </a:bodyPr>
          <a:lstStyle/>
          <a:p>
            <a:pPr marL="0" indent="0"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endParaRPr lang="en-US" altLang="zh-CN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与定点支持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软浮点和硬浮点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定点计算支持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altLang="zh-CN" sz="1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的定点计算支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</a:t>
            </a:r>
            <a:endParaRPr lang="en-US" altLang="zh-CN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1800"/>
              </a:spcBef>
              <a:spcAft>
                <a:spcPts val="1800"/>
              </a:spcAft>
              <a:buNone/>
            </a:pPr>
            <a:endParaRPr lang="en-US" altLang="zh-CN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08069" y="1264919"/>
            <a:ext cx="51275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硬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浮点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(Hard-float)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编译器</a:t>
            </a:r>
            <a:r>
              <a:rPr kumimoji="1" lang="zh-CN" altLang="en-US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将代码直接编译后给硬件浮点协处理器（浮点运算单元</a:t>
            </a:r>
            <a:r>
              <a:rPr kumimoji="1" lang="en-US" altLang="zh-CN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FPU</a:t>
            </a:r>
            <a:r>
              <a:rPr kumimoji="1" lang="zh-CN" altLang="en-US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）去执行。</a:t>
            </a:r>
            <a:r>
              <a:rPr kumimoji="1" lang="en-US" altLang="zh-CN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FPU</a:t>
            </a:r>
            <a:r>
              <a:rPr kumimoji="1" lang="zh-CN" altLang="en-US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通常有一套额外的寄存器来完成浮点参数传递和运算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。执行速度快</a:t>
            </a:r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软</a:t>
            </a:r>
            <a:r>
              <a:rPr kumimoji="1" lang="zh-CN" altLang="en-US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浮点 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(Soft-float)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编译器</a:t>
            </a:r>
            <a:r>
              <a:rPr kumimoji="1" lang="zh-CN" altLang="en-US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把浮点运算转换成浮点运算的函数调用和库函数调用，没有</a:t>
            </a:r>
            <a:r>
              <a:rPr kumimoji="1" lang="en-US" altLang="zh-CN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FPU</a:t>
            </a:r>
            <a:r>
              <a:rPr kumimoji="1" lang="zh-CN" altLang="en-US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的指令调用，也没有浮点寄存器的参数传递。浮点参数的传递也是通过</a:t>
            </a:r>
            <a:r>
              <a:rPr kumimoji="1" lang="en-US" altLang="zh-CN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ARM</a:t>
            </a:r>
            <a:r>
              <a:rPr kumimoji="1" lang="zh-CN" altLang="en-US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寄存器或者堆栈完成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。速度慢</a:t>
            </a:r>
          </a:p>
        </p:txBody>
      </p:sp>
    </p:spTree>
    <p:extLst>
      <p:ext uri="{BB962C8B-B14F-4D97-AF65-F5344CB8AC3E}">
        <p14:creationId xmlns:p14="http://schemas.microsoft.com/office/powerpoint/2010/main" val="160747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硬件平台特性优化</a:t>
            </a:r>
            <a:endParaRPr kumimoji="1" lang="zh-CN" altLang="en-US" sz="20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2130" y="1341021"/>
            <a:ext cx="3151769" cy="2710118"/>
          </a:xfrm>
        </p:spPr>
        <p:txBody>
          <a:bodyPr>
            <a:noAutofit/>
          </a:bodyPr>
          <a:lstStyle/>
          <a:p>
            <a:pPr marL="0" indent="0"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endParaRPr lang="en-US" altLang="zh-CN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与定点支持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软浮点和硬浮点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定点计算支持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altLang="zh-CN" sz="1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的定点计算支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</a:t>
            </a:r>
            <a:endParaRPr lang="en-US" altLang="zh-CN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1800"/>
              </a:spcBef>
              <a:spcAft>
                <a:spcPts val="1800"/>
              </a:spcAft>
              <a:buNone/>
            </a:pPr>
            <a:endParaRPr lang="en-US" altLang="zh-CN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295" y="1063229"/>
            <a:ext cx="3546320" cy="33866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899" y="1920479"/>
            <a:ext cx="5076965" cy="279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3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纲要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10596" y="1231490"/>
            <a:ext cx="8229600" cy="3620728"/>
          </a:xfrm>
        </p:spPr>
        <p:txBody>
          <a:bodyPr>
            <a:noAutofit/>
          </a:bodyPr>
          <a:lstStyle/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性能优化的要求</a:t>
            </a:r>
            <a:endParaRPr lang="en-US" altLang="zh-CN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热点分析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算法优化</a:t>
            </a:r>
            <a:endParaRPr lang="en-US" altLang="zh-CN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非算法优化</a:t>
            </a:r>
            <a:endParaRPr lang="en-US" altLang="zh-CN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指令优化</a:t>
            </a:r>
            <a:endParaRPr lang="en-US" altLang="zh-CN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硬件特性优化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2431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硬件平台特性优化</a:t>
            </a:r>
            <a:endParaRPr kumimoji="1" lang="zh-CN" altLang="en-US" sz="20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2130" y="1063229"/>
            <a:ext cx="3244366" cy="2710118"/>
          </a:xfrm>
        </p:spPr>
        <p:txBody>
          <a:bodyPr>
            <a:noAutofit/>
          </a:bodyPr>
          <a:lstStyle/>
          <a:p>
            <a:pPr marL="0" indent="0"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硬件特性</a:t>
            </a:r>
            <a:endParaRPr lang="en-US" altLang="zh-CN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众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核处理器的</a:t>
            </a:r>
            <a:r>
              <a:rPr lang="en-US" altLang="zh-CN" sz="1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亲和性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altLang="zh-CN" sz="1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Numa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altLang="zh-CN" sz="18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的动态调频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1800"/>
              </a:spcBef>
              <a:spcAft>
                <a:spcPts val="1800"/>
              </a:spcAft>
              <a:buNone/>
            </a:pPr>
            <a:endParaRPr lang="en-US" altLang="zh-CN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 descr="https://ss1.bdstatic.com/70cFuXSh_Q1YnxGkpoWK1HF6hhy/it/u=4210416108,532763799&amp;fm=15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357" y="634604"/>
            <a:ext cx="4032250" cy="339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47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硬件平台特性优化</a:t>
            </a:r>
            <a:endParaRPr kumimoji="1" lang="zh-CN" altLang="en-US" sz="20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2130" y="1063228"/>
            <a:ext cx="5212062" cy="3439323"/>
          </a:xfrm>
        </p:spPr>
        <p:txBody>
          <a:bodyPr>
            <a:noAutofit/>
          </a:bodyPr>
          <a:lstStyle/>
          <a:p>
            <a:pPr marL="0" indent="0"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硬件的性能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寄存器个数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内存访存速度   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altLang="zh-CN" sz="1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pcie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  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外存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52130" y="3671893"/>
            <a:ext cx="2592729" cy="1282071"/>
          </a:xfrm>
          <a:prstGeom prst="wedgeRoundRectCallout">
            <a:avLst>
              <a:gd name="adj1" fmla="val -37351"/>
              <a:gd name="adj2" fmla="val 6791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数据访存是主要问题，少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计算，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隐藏在计算中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606" y="978927"/>
            <a:ext cx="4619796" cy="397503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42606" y="504106"/>
            <a:ext cx="2072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数据访存速度</a:t>
            </a:r>
          </a:p>
        </p:txBody>
      </p:sp>
    </p:spTree>
    <p:extLst>
      <p:ext uri="{BB962C8B-B14F-4D97-AF65-F5344CB8AC3E}">
        <p14:creationId xmlns:p14="http://schemas.microsoft.com/office/powerpoint/2010/main" val="172962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000" y="2196750"/>
            <a:ext cx="3450000" cy="7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8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性能优化的要求</a:t>
            </a:r>
            <a:endParaRPr kumimoji="1" lang="zh-CN" altLang="en-US" sz="2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52759"/>
            <a:ext cx="7779774" cy="3397118"/>
          </a:xfrm>
        </p:spPr>
        <p:txBody>
          <a:bodyPr>
            <a:noAutofit/>
          </a:bodyPr>
          <a:lstStyle/>
          <a:p>
            <a:pPr marL="0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457200" y="1372084"/>
            <a:ext cx="3837008" cy="3177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 defTabSz="342900"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最小可用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 defTabSz="342900"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经济高效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 defTabSz="342900"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可复用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 defTabSz="342900"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奥坎姆剃刀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2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028" name="Picture 4" descr="https://timgsa.baidu.com/timg?image&amp;quality=80&amp;size=b9999_10000&amp;sec=1563978209508&amp;di=80b4cedb0b384e0be0adaa3d665ea446&amp;imgtype=0&amp;src=http%3A%2F%2F5b0988e595225.cdn.sohucs.com%2Fimages%2F20190218%2F4cc21eb40c784ca697c8d5e40e92c40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942" y="1152759"/>
            <a:ext cx="4967479" cy="275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8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性能优化的要求</a:t>
            </a:r>
            <a:endParaRPr kumimoji="1" lang="zh-CN" altLang="en-US" sz="2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1143" y="1174265"/>
            <a:ext cx="4982108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性能优化原则：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 defTabSz="342900"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依据数据而不是凭空猜测</a:t>
            </a:r>
          </a:p>
          <a:p>
            <a:pPr marL="257175" indent="-257175" defTabSz="342900"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忌过早优化</a:t>
            </a:r>
          </a:p>
          <a:p>
            <a:pPr marL="257175" indent="-257175" defTabSz="342900"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忌过度优化</a:t>
            </a:r>
          </a:p>
          <a:p>
            <a:pPr marL="257175" indent="-257175" defTabSz="342900"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深入理解业务</a:t>
            </a:r>
          </a:p>
          <a:p>
            <a:pPr marL="257175" indent="-257175" defTabSz="342900"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性能优化是持久战</a:t>
            </a:r>
          </a:p>
          <a:p>
            <a:pPr marL="257175" indent="-257175" defTabSz="342900"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选择合适的衡量指标、测试用例、测试环境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https://timgsa.baidu.com/timg?image&amp;quality=80&amp;size=b9999_10000&amp;sec=1563979015811&amp;di=db11519134a8a71eaba8f58c11c99912&amp;imgtype=0&amp;src=http%3A%2F%2F5b0988e595225.cdn.sohucs.com%2Fimages%2F20181222%2Ff12f5ec6c2424ebcbc26439be35e9e77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35" y="1063229"/>
            <a:ext cx="2886075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49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性能优化的要求</a:t>
            </a:r>
            <a:endParaRPr kumimoji="1" lang="zh-CN" altLang="en-US" sz="2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52759"/>
            <a:ext cx="7779774" cy="3397118"/>
          </a:xfrm>
        </p:spPr>
        <p:txBody>
          <a:bodyPr>
            <a:noAutofit/>
          </a:bodyPr>
          <a:lstStyle/>
          <a:p>
            <a:pPr marL="0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481143" y="1352595"/>
            <a:ext cx="5965956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优化的一致性：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 defTabSz="342900"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 defTabSz="342900"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效果一致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 defTabSz="342900"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效果有损</a:t>
            </a:r>
          </a:p>
        </p:txBody>
      </p:sp>
    </p:spTree>
    <p:extLst>
      <p:ext uri="{BB962C8B-B14F-4D97-AF65-F5344CB8AC3E}">
        <p14:creationId xmlns:p14="http://schemas.microsoft.com/office/powerpoint/2010/main" val="74093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纲要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10596" y="1231490"/>
            <a:ext cx="8229600" cy="3620728"/>
          </a:xfrm>
        </p:spPr>
        <p:txBody>
          <a:bodyPr>
            <a:noAutofit/>
          </a:bodyPr>
          <a:lstStyle/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性能优化的要求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热点分析</a:t>
            </a:r>
            <a:endParaRPr lang="en-US" altLang="zh-CN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算法优化</a:t>
            </a:r>
            <a:endParaRPr lang="en-US" altLang="zh-CN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非算法优化</a:t>
            </a:r>
            <a:endParaRPr lang="en-US" altLang="zh-CN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指令优化</a:t>
            </a:r>
            <a:endParaRPr lang="en-US" altLang="zh-CN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硬件特性优化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263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热点分析</a:t>
            </a:r>
            <a:endParaRPr kumimoji="1" lang="zh-CN" altLang="en-US" sz="2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56170"/>
            <a:ext cx="8003894" cy="3341119"/>
          </a:xfrm>
        </p:spPr>
        <p:txBody>
          <a:bodyPr>
            <a:noAutofit/>
          </a:bodyPr>
          <a:lstStyle/>
          <a:p>
            <a:pPr marL="0" indent="0"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效率分析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公开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的工具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Intel Parallel Studio </a:t>
            </a:r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XE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，其中分析性能的利器 </a:t>
            </a:r>
            <a:r>
              <a:rPr lang="en-US" altLang="zh-CN" sz="18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vtune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RVDS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RealView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Development Suite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</a:t>
            </a:r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-5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 Development 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Studio 5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altLang="zh-CN" sz="18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Valgrind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工具中的</a:t>
            </a:r>
            <a:r>
              <a:rPr lang="en-US" altLang="zh-CN" sz="18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Callgrind</a:t>
            </a:r>
            <a:endParaRPr lang="en-US" altLang="zh-CN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带工具</a:t>
            </a:r>
            <a:r>
              <a:rPr lang="en-US" altLang="zh-CN" sz="18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213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800" dirty="0" smtClean="0">
            <a:solidFill>
              <a:srgbClr val="FFFFFF"/>
            </a:solidFill>
            <a:latin typeface="微软雅黑"/>
            <a:ea typeface="微软雅黑"/>
            <a:cs typeface="微软雅黑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11293</TotalTime>
  <Words>1288</Words>
  <Application>Microsoft Office PowerPoint</Application>
  <PresentationFormat>全屏显示(16:9)</PresentationFormat>
  <Paragraphs>472</Paragraphs>
  <Slides>42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9" baseType="lpstr">
      <vt:lpstr>宋体</vt:lpstr>
      <vt:lpstr>微软雅黑</vt:lpstr>
      <vt:lpstr>Arial</vt:lpstr>
      <vt:lpstr>Calibri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quinty 徐</dc:creator>
  <cp:lastModifiedBy>唐怀智</cp:lastModifiedBy>
  <cp:revision>942</cp:revision>
  <dcterms:created xsi:type="dcterms:W3CDTF">2015-09-24T04:12:14Z</dcterms:created>
  <dcterms:modified xsi:type="dcterms:W3CDTF">2019-08-20T00:51:53Z</dcterms:modified>
</cp:coreProperties>
</file>