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257" r:id="rId2"/>
    <p:sldId id="582" r:id="rId3"/>
    <p:sldId id="259" r:id="rId4"/>
    <p:sldId id="537" r:id="rId5"/>
    <p:sldId id="587" r:id="rId6"/>
    <p:sldId id="588" r:id="rId7"/>
    <p:sldId id="570" r:id="rId8"/>
    <p:sldId id="571" r:id="rId9"/>
    <p:sldId id="569" r:id="rId10"/>
    <p:sldId id="561" r:id="rId11"/>
    <p:sldId id="572" r:id="rId12"/>
    <p:sldId id="573" r:id="rId13"/>
    <p:sldId id="574" r:id="rId14"/>
    <p:sldId id="583" r:id="rId15"/>
    <p:sldId id="562" r:id="rId16"/>
    <p:sldId id="586" r:id="rId17"/>
    <p:sldId id="578" r:id="rId18"/>
    <p:sldId id="564" r:id="rId19"/>
    <p:sldId id="579" r:id="rId20"/>
    <p:sldId id="580" r:id="rId21"/>
    <p:sldId id="581" r:id="rId22"/>
    <p:sldId id="584" r:id="rId23"/>
    <p:sldId id="567" r:id="rId24"/>
    <p:sldId id="5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AD7C1"/>
    <a:srgbClr val="BDD7EE"/>
    <a:srgbClr val="DAE3F3"/>
    <a:srgbClr val="E7E6E6"/>
    <a:srgbClr val="F4B183"/>
    <a:srgbClr val="00FF00"/>
    <a:srgbClr val="5B9BD5"/>
    <a:srgbClr val="AFABAB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95097" autoAdjust="0"/>
  </p:normalViewPr>
  <p:slideViewPr>
    <p:cSldViewPr snapToGrid="0">
      <p:cViewPr varScale="1">
        <p:scale>
          <a:sx n="112" d="100"/>
          <a:sy n="112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听写网络前向耗时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Forward耗时(ms)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P4</c:v>
                </c:pt>
                <c:pt idx="1">
                  <c:v>MLU270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61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86184272"/>
        <c:axId val="-1986194064"/>
      </c:barChart>
      <c:catAx>
        <c:axId val="-198618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86194064"/>
        <c:crosses val="autoZero"/>
        <c:auto val="1"/>
        <c:lblAlgn val="ctr"/>
        <c:lblOffset val="100"/>
        <c:noMultiLvlLbl val="0"/>
      </c:catAx>
      <c:valAx>
        <c:axId val="-19861940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8618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听写引擎响应时间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响应延时(ms)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intel+P4 变长</c:v>
                </c:pt>
                <c:pt idx="1">
                  <c:v>intel+P4 2048定长</c:v>
                </c:pt>
                <c:pt idx="2">
                  <c:v>intel+P4 4096定长</c:v>
                </c:pt>
                <c:pt idx="3">
                  <c:v>海光+MLU270 4096定长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</c:v>
                </c:pt>
                <c:pt idx="1">
                  <c:v>118</c:v>
                </c:pt>
                <c:pt idx="2">
                  <c:v>203</c:v>
                </c:pt>
                <c:pt idx="3">
                  <c:v>220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86183728"/>
        <c:axId val="-1986183184"/>
      </c:barChart>
      <c:catAx>
        <c:axId val="-198618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86183184"/>
        <c:crosses val="autoZero"/>
        <c:auto val="1"/>
        <c:lblAlgn val="ctr"/>
        <c:lblOffset val="100"/>
        <c:noMultiLvlLbl val="0"/>
      </c:catAx>
      <c:valAx>
        <c:axId val="-198618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8618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OCR</a:t>
            </a:r>
            <a:r>
              <a:rPr lang="zh-CN"/>
              <a:t>引擎整体吞吐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双卡吞吐(W张/h)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P4双卡</c:v>
                </c:pt>
                <c:pt idx="1">
                  <c:v>Atlas双卡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3.5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86182096"/>
        <c:axId val="-1986181552"/>
      </c:barChart>
      <c:catAx>
        <c:axId val="-198618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86181552"/>
        <c:crosses val="autoZero"/>
        <c:auto val="1"/>
        <c:lblAlgn val="ctr"/>
        <c:lblOffset val="100"/>
        <c:noMultiLvlLbl val="0"/>
      </c:catAx>
      <c:valAx>
        <c:axId val="-198618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8618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小语种引擎整体吞吐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转写吞吐(倍数)</c:v>
                </c:pt>
                <c:pt idx="1">
                  <c:v>声纹吞吐(倍数)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134</c:v>
                </c:pt>
                <c:pt idx="1">
                  <c:v>3076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转写吞吐(倍数)</c:v>
                </c:pt>
                <c:pt idx="1">
                  <c:v>声纹吞吐(倍数)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123</c:v>
                </c:pt>
                <c:pt idx="1">
                  <c:v>4111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7839920"/>
        <c:axId val="-1977835024"/>
      </c:barChart>
      <c:catAx>
        <c:axId val="-19778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5024"/>
        <c:crosses val="autoZero"/>
        <c:auto val="1"/>
        <c:lblAlgn val="ctr"/>
        <c:lblOffset val="100"/>
        <c:noMultiLvlLbl val="0"/>
      </c:catAx>
      <c:valAx>
        <c:axId val="-197783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OCR</a:t>
            </a:r>
            <a:r>
              <a:rPr lang="zh-CN"/>
              <a:t>较耗时模型定长吞吐比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Atlas/P4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CTC(ms)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Atlas/P4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Atlas/P4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7836112"/>
        <c:axId val="-1977837200"/>
      </c:barChart>
      <c:catAx>
        <c:axId val="-197783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7200"/>
        <c:crosses val="autoZero"/>
        <c:auto val="1"/>
        <c:lblAlgn val="ctr"/>
        <c:lblOffset val="100"/>
        <c:noMultiLvlLbl val="0"/>
      </c:catAx>
      <c:valAx>
        <c:axId val="-19778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耗时(ms)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P4 fp32</c:v>
                </c:pt>
                <c:pt idx="1">
                  <c:v>P4 fp32-int8</c:v>
                </c:pt>
                <c:pt idx="2">
                  <c:v>Atlas 1Chip(共4个)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22</c:v>
                </c:pt>
                <c:pt idx="2">
                  <c:v>39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7841008"/>
        <c:axId val="-1977836656"/>
      </c:barChart>
      <c:catAx>
        <c:axId val="-19778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6656"/>
        <c:crosses val="autoZero"/>
        <c:auto val="1"/>
        <c:lblAlgn val="ctr"/>
        <c:lblOffset val="100"/>
        <c:noMultiLvlLbl val="0"/>
      </c:catAx>
      <c:valAx>
        <c:axId val="-197783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4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P4 fp32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HyperCNN耗时(ms)</c:v>
                </c:pt>
                <c:pt idx="1">
                  <c:v>GatedCNN耗时(ms)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403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P4 fp32-int8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HyperCNN耗时(ms)</c:v>
                </c:pt>
                <c:pt idx="1">
                  <c:v>GatedCNN耗时(ms)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9.6</c:v>
                </c:pt>
                <c:pt idx="1">
                  <c:v>128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Atlas 1Chip(共4个)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HyperCNN耗时(ms)</c:v>
                </c:pt>
                <c:pt idx="1">
                  <c:v>GatedCNN耗时(ms)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</c:v>
                </c:pt>
                <c:pt idx="1">
                  <c:v>274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7844272"/>
        <c:axId val="-1977832848"/>
      </c:barChart>
      <c:catAx>
        <c:axId val="-197784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2848"/>
        <c:crosses val="autoZero"/>
        <c:auto val="1"/>
        <c:lblAlgn val="ctr"/>
        <c:lblOffset val="100"/>
        <c:noMultiLvlLbl val="0"/>
      </c:catAx>
      <c:valAx>
        <c:axId val="-197783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4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388732150856207E-2"/>
          <c:y val="0.84715840840840828"/>
          <c:w val="0.72357246143327547"/>
          <c:h val="0.152841591591591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P4-fp32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CTC(ms)</c:v>
                </c:pt>
                <c:pt idx="1">
                  <c:v>PSE(ms)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123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Atlas 1Chip(共4个)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CTC(ms)</c:v>
                </c:pt>
                <c:pt idx="1">
                  <c:v>PSE(ms)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200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7834480"/>
        <c:axId val="-1977833936"/>
      </c:barChart>
      <c:catAx>
        <c:axId val="-197783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3936"/>
        <c:crosses val="autoZero"/>
        <c:auto val="1"/>
        <c:lblAlgn val="ctr"/>
        <c:lblOffset val="100"/>
        <c:noMultiLvlLbl val="0"/>
      </c:catAx>
      <c:valAx>
        <c:axId val="-197783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783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394D-A982-46B7-985D-37AF6F80F9D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E543-21A2-406E-84F6-1E8B6C2F6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2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7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2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0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31A0-721C-4031-AAAE-B72F709738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0542-36E1-4CD0-8728-8319722E6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1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4043" y="1164009"/>
            <a:ext cx="9144000" cy="161570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从国产化看工作流程优化</a:t>
            </a:r>
            <a:endParaRPr lang="zh-CN" altLang="en-US" b="1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384258" y="5757962"/>
            <a:ext cx="7423484" cy="85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科大讯飞股份有限公司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USTC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FlyTEK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CO.,LTD.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920750" y="4198345"/>
            <a:ext cx="4970585" cy="148379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李华清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9" y="327125"/>
            <a:ext cx="2218692" cy="7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—MLU270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6"/>
          <p:cNvGrpSpPr/>
          <p:nvPr/>
        </p:nvGrpSpPr>
        <p:grpSpPr>
          <a:xfrm>
            <a:off x="911948" y="2153138"/>
            <a:ext cx="5433434" cy="1231093"/>
            <a:chOff x="0" y="-1"/>
            <a:chExt cx="5433432" cy="1231089"/>
          </a:xfrm>
        </p:grpSpPr>
        <p:sp>
          <p:nvSpPr>
            <p:cNvPr id="4" name="矩形: 圆角 12"/>
            <p:cNvSpPr/>
            <p:nvPr/>
          </p:nvSpPr>
          <p:spPr>
            <a:xfrm>
              <a:off x="0" y="50800"/>
              <a:ext cx="891452" cy="891453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Freeform 57"/>
            <p:cNvSpPr/>
            <p:nvPr/>
          </p:nvSpPr>
          <p:spPr>
            <a:xfrm>
              <a:off x="230744" y="299030"/>
              <a:ext cx="397241" cy="4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5" y="2709"/>
                  </a:moveTo>
                  <a:lnTo>
                    <a:pt x="7225" y="0"/>
                  </a:lnTo>
                  <a:lnTo>
                    <a:pt x="0" y="2709"/>
                  </a:lnTo>
                  <a:lnTo>
                    <a:pt x="0" y="21600"/>
                  </a:lnTo>
                  <a:lnTo>
                    <a:pt x="7225" y="18891"/>
                  </a:lnTo>
                  <a:lnTo>
                    <a:pt x="14375" y="21600"/>
                  </a:lnTo>
                  <a:lnTo>
                    <a:pt x="21600" y="18891"/>
                  </a:lnTo>
                  <a:lnTo>
                    <a:pt x="21600" y="0"/>
                  </a:lnTo>
                  <a:lnTo>
                    <a:pt x="14375" y="2709"/>
                  </a:lnTo>
                  <a:close/>
                  <a:moveTo>
                    <a:pt x="6465" y="17537"/>
                  </a:moveTo>
                  <a:lnTo>
                    <a:pt x="1445" y="19390"/>
                  </a:lnTo>
                  <a:lnTo>
                    <a:pt x="1445" y="3921"/>
                  </a:lnTo>
                  <a:lnTo>
                    <a:pt x="6465" y="2067"/>
                  </a:lnTo>
                  <a:lnTo>
                    <a:pt x="6465" y="17537"/>
                  </a:lnTo>
                  <a:close/>
                  <a:moveTo>
                    <a:pt x="13690" y="19604"/>
                  </a:moveTo>
                  <a:lnTo>
                    <a:pt x="7910" y="17537"/>
                  </a:lnTo>
                  <a:lnTo>
                    <a:pt x="7910" y="2067"/>
                  </a:lnTo>
                  <a:lnTo>
                    <a:pt x="13690" y="4063"/>
                  </a:lnTo>
                  <a:lnTo>
                    <a:pt x="13690" y="19604"/>
                  </a:lnTo>
                  <a:close/>
                  <a:moveTo>
                    <a:pt x="20155" y="17750"/>
                  </a:moveTo>
                  <a:lnTo>
                    <a:pt x="15135" y="19604"/>
                  </a:lnTo>
                  <a:lnTo>
                    <a:pt x="15135" y="4063"/>
                  </a:lnTo>
                  <a:lnTo>
                    <a:pt x="20155" y="2210"/>
                  </a:lnTo>
                  <a:lnTo>
                    <a:pt x="20155" y="17750"/>
                  </a:ln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7" name="组合 29"/>
            <p:cNvGrpSpPr/>
            <p:nvPr/>
          </p:nvGrpSpPr>
          <p:grpSpPr>
            <a:xfrm>
              <a:off x="1140372" y="-1"/>
              <a:ext cx="4293060" cy="1231089"/>
              <a:chOff x="-1" y="0"/>
              <a:chExt cx="4293058" cy="1231089"/>
            </a:xfrm>
          </p:grpSpPr>
          <p:sp>
            <p:nvSpPr>
              <p:cNvPr id="8" name="矩形 30"/>
              <p:cNvSpPr txBox="1"/>
              <p:nvPr/>
            </p:nvSpPr>
            <p:spPr>
              <a:xfrm>
                <a:off x="-1" y="363164"/>
                <a:ext cx="4293058" cy="867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网络前向耗时：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MLU270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P4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相当。</a:t>
                </a:r>
                <a:endParaRPr lang="en-US" altLang="zh-CN" dirty="0" smtClean="0">
                  <a:solidFill>
                    <a:schemeClr val="tx1"/>
                  </a:solidFill>
                  <a:latin typeface="Calibri" panose="020F0502020204030204"/>
                  <a:cs typeface="Calibri" panose="020F0502020204030204"/>
                  <a:sym typeface="Calibri" panose="020F0502020204030204"/>
                </a:endParaRP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引擎响应延时：海光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CPU+P4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定长略高于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Intel CPU+P4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定长，远高于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Intel CPU+P4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变长。</a:t>
                </a:r>
                <a:endParaRPr lang="en-US" altLang="zh-CN" dirty="0" smtClean="0">
                  <a:solidFill>
                    <a:schemeClr val="tx1"/>
                  </a:solidFill>
                  <a:latin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" name="矩形 31"/>
              <p:cNvSpPr txBox="1"/>
              <p:nvPr/>
            </p:nvSpPr>
            <p:spPr>
              <a:xfrm>
                <a:off x="-1" y="0"/>
                <a:ext cx="2412585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听写网络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HyperCNN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</p:grpSp>
      </p:grp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3546900816"/>
              </p:ext>
            </p:extLst>
          </p:nvPr>
        </p:nvGraphicFramePr>
        <p:xfrm>
          <a:off x="7015451" y="1007240"/>
          <a:ext cx="3723135" cy="2393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73342355"/>
              </p:ext>
            </p:extLst>
          </p:nvPr>
        </p:nvGraphicFramePr>
        <p:xfrm>
          <a:off x="5994400" y="3519053"/>
          <a:ext cx="6007914" cy="3048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46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7064048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—Atlas300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老版本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36"/>
          <p:cNvGrpSpPr/>
          <p:nvPr/>
        </p:nvGrpSpPr>
        <p:grpSpPr>
          <a:xfrm>
            <a:off x="911948" y="2153138"/>
            <a:ext cx="5203101" cy="1231093"/>
            <a:chOff x="0" y="-1"/>
            <a:chExt cx="5203099" cy="1231089"/>
          </a:xfrm>
        </p:grpSpPr>
        <p:sp>
          <p:nvSpPr>
            <p:cNvPr id="13" name="矩形: 圆角 12"/>
            <p:cNvSpPr/>
            <p:nvPr/>
          </p:nvSpPr>
          <p:spPr>
            <a:xfrm>
              <a:off x="0" y="50800"/>
              <a:ext cx="891452" cy="891453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Freeform 57"/>
            <p:cNvSpPr/>
            <p:nvPr/>
          </p:nvSpPr>
          <p:spPr>
            <a:xfrm>
              <a:off x="230744" y="299030"/>
              <a:ext cx="397241" cy="4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5" y="2709"/>
                  </a:moveTo>
                  <a:lnTo>
                    <a:pt x="7225" y="0"/>
                  </a:lnTo>
                  <a:lnTo>
                    <a:pt x="0" y="2709"/>
                  </a:lnTo>
                  <a:lnTo>
                    <a:pt x="0" y="21600"/>
                  </a:lnTo>
                  <a:lnTo>
                    <a:pt x="7225" y="18891"/>
                  </a:lnTo>
                  <a:lnTo>
                    <a:pt x="14375" y="21600"/>
                  </a:lnTo>
                  <a:lnTo>
                    <a:pt x="21600" y="18891"/>
                  </a:lnTo>
                  <a:lnTo>
                    <a:pt x="21600" y="0"/>
                  </a:lnTo>
                  <a:lnTo>
                    <a:pt x="14375" y="2709"/>
                  </a:lnTo>
                  <a:close/>
                  <a:moveTo>
                    <a:pt x="6465" y="17537"/>
                  </a:moveTo>
                  <a:lnTo>
                    <a:pt x="1445" y="19390"/>
                  </a:lnTo>
                  <a:lnTo>
                    <a:pt x="1445" y="3921"/>
                  </a:lnTo>
                  <a:lnTo>
                    <a:pt x="6465" y="2067"/>
                  </a:lnTo>
                  <a:lnTo>
                    <a:pt x="6465" y="17537"/>
                  </a:lnTo>
                  <a:close/>
                  <a:moveTo>
                    <a:pt x="13690" y="19604"/>
                  </a:moveTo>
                  <a:lnTo>
                    <a:pt x="7910" y="17537"/>
                  </a:lnTo>
                  <a:lnTo>
                    <a:pt x="7910" y="2067"/>
                  </a:lnTo>
                  <a:lnTo>
                    <a:pt x="13690" y="4063"/>
                  </a:lnTo>
                  <a:lnTo>
                    <a:pt x="13690" y="19604"/>
                  </a:lnTo>
                  <a:close/>
                  <a:moveTo>
                    <a:pt x="20155" y="17750"/>
                  </a:moveTo>
                  <a:lnTo>
                    <a:pt x="15135" y="19604"/>
                  </a:lnTo>
                  <a:lnTo>
                    <a:pt x="15135" y="4063"/>
                  </a:lnTo>
                  <a:lnTo>
                    <a:pt x="20155" y="2210"/>
                  </a:lnTo>
                  <a:lnTo>
                    <a:pt x="20155" y="17750"/>
                  </a:ln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5" name="组合 29"/>
            <p:cNvGrpSpPr/>
            <p:nvPr/>
          </p:nvGrpSpPr>
          <p:grpSpPr>
            <a:xfrm>
              <a:off x="1140372" y="-1"/>
              <a:ext cx="4062727" cy="1231089"/>
              <a:chOff x="-1" y="0"/>
              <a:chExt cx="4062725" cy="1231089"/>
            </a:xfrm>
          </p:grpSpPr>
          <p:sp>
            <p:nvSpPr>
              <p:cNvPr id="16" name="矩形 30"/>
              <p:cNvSpPr txBox="1"/>
              <p:nvPr/>
            </p:nvSpPr>
            <p:spPr>
              <a:xfrm>
                <a:off x="-1" y="363164"/>
                <a:ext cx="4062725" cy="867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整体吞吐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：</a:t>
                </a:r>
                <a:endParaRPr lang="en-US" altLang="zh-CN" dirty="0" smtClean="0">
                  <a:solidFill>
                    <a:schemeClr val="tx1"/>
                  </a:solidFill>
                  <a:latin typeface="Calibri" panose="020F0502020204030204"/>
                  <a:sym typeface="Calibri" panose="020F0502020204030204"/>
                </a:endParaRP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整体网络（含多个模型）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Atlas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是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P4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78%</a:t>
                </a:r>
                <a:endParaRPr lang="en-US" altLang="zh-CN" dirty="0">
                  <a:solidFill>
                    <a:schemeClr val="tx1"/>
                  </a:solidFill>
                  <a:latin typeface="Calibri" panose="020F0502020204030204"/>
                  <a:sym typeface="Calibri" panose="020F0502020204030204"/>
                </a:endParaRP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其中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Atlas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定长，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P4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变长。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  <p:sp>
            <p:nvSpPr>
              <p:cNvPr id="17" name="矩形 31"/>
              <p:cNvSpPr txBox="1"/>
              <p:nvPr/>
            </p:nvSpPr>
            <p:spPr>
              <a:xfrm>
                <a:off x="-1" y="0"/>
                <a:ext cx="2412585" cy="3965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政法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OCR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国产化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项目</a:t>
                </a:r>
                <a:endParaRPr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18" name="组合 37"/>
          <p:cNvGrpSpPr/>
          <p:nvPr/>
        </p:nvGrpSpPr>
        <p:grpSpPr>
          <a:xfrm>
            <a:off x="911947" y="3948822"/>
            <a:ext cx="4786890" cy="1748157"/>
            <a:chOff x="0" y="-1"/>
            <a:chExt cx="4786889" cy="1748151"/>
          </a:xfrm>
        </p:grpSpPr>
        <p:sp>
          <p:nvSpPr>
            <p:cNvPr id="19" name="矩形: 圆角 13"/>
            <p:cNvSpPr/>
            <p:nvPr/>
          </p:nvSpPr>
          <p:spPr>
            <a:xfrm>
              <a:off x="0" y="67398"/>
              <a:ext cx="891452" cy="89145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Freeform 34"/>
            <p:cNvSpPr/>
            <p:nvPr/>
          </p:nvSpPr>
          <p:spPr>
            <a:xfrm>
              <a:off x="215036" y="325621"/>
              <a:ext cx="422416" cy="38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12150" y="10080"/>
                  </a:moveTo>
                  <a:cubicBezTo>
                    <a:pt x="4725" y="10080"/>
                    <a:pt x="4725" y="10080"/>
                    <a:pt x="4725" y="10080"/>
                  </a:cubicBezTo>
                  <a:cubicBezTo>
                    <a:pt x="4219" y="10080"/>
                    <a:pt x="4050" y="10440"/>
                    <a:pt x="4050" y="10800"/>
                  </a:cubicBezTo>
                  <a:cubicBezTo>
                    <a:pt x="4050" y="11160"/>
                    <a:pt x="4219" y="11520"/>
                    <a:pt x="4725" y="11520"/>
                  </a:cubicBezTo>
                  <a:cubicBezTo>
                    <a:pt x="12150" y="11520"/>
                    <a:pt x="12150" y="11520"/>
                    <a:pt x="12150" y="11520"/>
                  </a:cubicBezTo>
                  <a:cubicBezTo>
                    <a:pt x="12487" y="11520"/>
                    <a:pt x="12825" y="11160"/>
                    <a:pt x="12825" y="10800"/>
                  </a:cubicBezTo>
                  <a:cubicBezTo>
                    <a:pt x="12825" y="10440"/>
                    <a:pt x="12487" y="10080"/>
                    <a:pt x="12150" y="10080"/>
                  </a:cubicBezTo>
                  <a:close/>
                  <a:moveTo>
                    <a:pt x="19575" y="0"/>
                  </a:moveTo>
                  <a:cubicBezTo>
                    <a:pt x="2025" y="0"/>
                    <a:pt x="2025" y="0"/>
                    <a:pt x="2025" y="0"/>
                  </a:cubicBezTo>
                  <a:cubicBezTo>
                    <a:pt x="844" y="0"/>
                    <a:pt x="0" y="900"/>
                    <a:pt x="0" y="216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0" y="15480"/>
                    <a:pt x="844" y="16560"/>
                    <a:pt x="2025" y="16560"/>
                  </a:cubicBezTo>
                  <a:cubicBezTo>
                    <a:pt x="4725" y="16560"/>
                    <a:pt x="4725" y="16560"/>
                    <a:pt x="4725" y="16560"/>
                  </a:cubicBezTo>
                  <a:cubicBezTo>
                    <a:pt x="4725" y="19620"/>
                    <a:pt x="4725" y="19620"/>
                    <a:pt x="4725" y="19620"/>
                  </a:cubicBezTo>
                  <a:cubicBezTo>
                    <a:pt x="4894" y="20520"/>
                    <a:pt x="5906" y="21600"/>
                    <a:pt x="7425" y="20340"/>
                  </a:cubicBezTo>
                  <a:cubicBezTo>
                    <a:pt x="11475" y="16560"/>
                    <a:pt x="11475" y="16560"/>
                    <a:pt x="11475" y="16560"/>
                  </a:cubicBezTo>
                  <a:cubicBezTo>
                    <a:pt x="19575" y="16560"/>
                    <a:pt x="19575" y="16560"/>
                    <a:pt x="19575" y="16560"/>
                  </a:cubicBezTo>
                  <a:cubicBezTo>
                    <a:pt x="20588" y="16560"/>
                    <a:pt x="21600" y="15480"/>
                    <a:pt x="21600" y="14400"/>
                  </a:cubicBezTo>
                  <a:cubicBezTo>
                    <a:pt x="21600" y="2160"/>
                    <a:pt x="21600" y="2160"/>
                    <a:pt x="21600" y="2160"/>
                  </a:cubicBezTo>
                  <a:cubicBezTo>
                    <a:pt x="21600" y="900"/>
                    <a:pt x="20588" y="0"/>
                    <a:pt x="19575" y="0"/>
                  </a:cubicBezTo>
                  <a:close/>
                  <a:moveTo>
                    <a:pt x="20250" y="13680"/>
                  </a:moveTo>
                  <a:cubicBezTo>
                    <a:pt x="20250" y="14400"/>
                    <a:pt x="19575" y="15120"/>
                    <a:pt x="18900" y="15120"/>
                  </a:cubicBezTo>
                  <a:cubicBezTo>
                    <a:pt x="11137" y="15120"/>
                    <a:pt x="11137" y="15120"/>
                    <a:pt x="11137" y="15120"/>
                  </a:cubicBezTo>
                  <a:cubicBezTo>
                    <a:pt x="6581" y="19260"/>
                    <a:pt x="6581" y="19260"/>
                    <a:pt x="6581" y="19260"/>
                  </a:cubicBezTo>
                  <a:cubicBezTo>
                    <a:pt x="5906" y="20340"/>
                    <a:pt x="6075" y="17640"/>
                    <a:pt x="6075" y="16560"/>
                  </a:cubicBezTo>
                  <a:cubicBezTo>
                    <a:pt x="6075" y="16560"/>
                    <a:pt x="6075" y="16560"/>
                    <a:pt x="6075" y="16560"/>
                  </a:cubicBezTo>
                  <a:cubicBezTo>
                    <a:pt x="6075" y="15120"/>
                    <a:pt x="6075" y="15120"/>
                    <a:pt x="6075" y="15120"/>
                  </a:cubicBezTo>
                  <a:cubicBezTo>
                    <a:pt x="2700" y="15120"/>
                    <a:pt x="2700" y="15120"/>
                    <a:pt x="2700" y="15120"/>
                  </a:cubicBezTo>
                  <a:cubicBezTo>
                    <a:pt x="1856" y="15120"/>
                    <a:pt x="1350" y="14400"/>
                    <a:pt x="1350" y="13680"/>
                  </a:cubicBezTo>
                  <a:cubicBezTo>
                    <a:pt x="1350" y="2880"/>
                    <a:pt x="1350" y="2880"/>
                    <a:pt x="1350" y="2880"/>
                  </a:cubicBezTo>
                  <a:cubicBezTo>
                    <a:pt x="1350" y="1980"/>
                    <a:pt x="1856" y="1440"/>
                    <a:pt x="2700" y="1440"/>
                  </a:cubicBezTo>
                  <a:cubicBezTo>
                    <a:pt x="18900" y="1440"/>
                    <a:pt x="18900" y="1440"/>
                    <a:pt x="18900" y="1440"/>
                  </a:cubicBezTo>
                  <a:cubicBezTo>
                    <a:pt x="19575" y="1440"/>
                    <a:pt x="20250" y="1980"/>
                    <a:pt x="20250" y="2880"/>
                  </a:cubicBezTo>
                  <a:lnTo>
                    <a:pt x="20250" y="13680"/>
                  </a:lnTo>
                  <a:close/>
                  <a:moveTo>
                    <a:pt x="16875" y="7200"/>
                  </a:moveTo>
                  <a:cubicBezTo>
                    <a:pt x="4725" y="7200"/>
                    <a:pt x="4725" y="7200"/>
                    <a:pt x="4725" y="7200"/>
                  </a:cubicBezTo>
                  <a:cubicBezTo>
                    <a:pt x="4219" y="7200"/>
                    <a:pt x="4050" y="7560"/>
                    <a:pt x="4050" y="7920"/>
                  </a:cubicBezTo>
                  <a:cubicBezTo>
                    <a:pt x="4050" y="8280"/>
                    <a:pt x="4219" y="8640"/>
                    <a:pt x="4725" y="8640"/>
                  </a:cubicBezTo>
                  <a:cubicBezTo>
                    <a:pt x="16875" y="8640"/>
                    <a:pt x="16875" y="8640"/>
                    <a:pt x="16875" y="8640"/>
                  </a:cubicBezTo>
                  <a:cubicBezTo>
                    <a:pt x="17213" y="8640"/>
                    <a:pt x="17550" y="8280"/>
                    <a:pt x="17550" y="7920"/>
                  </a:cubicBezTo>
                  <a:cubicBezTo>
                    <a:pt x="17550" y="7560"/>
                    <a:pt x="17213" y="7200"/>
                    <a:pt x="16875" y="7200"/>
                  </a:cubicBezTo>
                  <a:close/>
                  <a:moveTo>
                    <a:pt x="16875" y="4320"/>
                  </a:moveTo>
                  <a:cubicBezTo>
                    <a:pt x="4725" y="4320"/>
                    <a:pt x="4725" y="4320"/>
                    <a:pt x="4725" y="4320"/>
                  </a:cubicBezTo>
                  <a:cubicBezTo>
                    <a:pt x="4219" y="4320"/>
                    <a:pt x="4050" y="4680"/>
                    <a:pt x="4050" y="5040"/>
                  </a:cubicBezTo>
                  <a:cubicBezTo>
                    <a:pt x="4050" y="5400"/>
                    <a:pt x="4219" y="5760"/>
                    <a:pt x="4725" y="5760"/>
                  </a:cubicBezTo>
                  <a:cubicBezTo>
                    <a:pt x="16875" y="5760"/>
                    <a:pt x="16875" y="5760"/>
                    <a:pt x="16875" y="5760"/>
                  </a:cubicBezTo>
                  <a:cubicBezTo>
                    <a:pt x="17213" y="5760"/>
                    <a:pt x="17550" y="5400"/>
                    <a:pt x="17550" y="5040"/>
                  </a:cubicBezTo>
                  <a:cubicBezTo>
                    <a:pt x="17550" y="4680"/>
                    <a:pt x="17213" y="4320"/>
                    <a:pt x="16875" y="4320"/>
                  </a:cubicBez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21" name="组合 32"/>
            <p:cNvGrpSpPr/>
            <p:nvPr/>
          </p:nvGrpSpPr>
          <p:grpSpPr>
            <a:xfrm>
              <a:off x="1140373" y="-1"/>
              <a:ext cx="3646516" cy="1748151"/>
              <a:chOff x="0" y="0"/>
              <a:chExt cx="3646514" cy="1748151"/>
            </a:xfrm>
          </p:grpSpPr>
          <p:sp>
            <p:nvSpPr>
              <p:cNvPr id="22" name="矩形 33"/>
              <p:cNvSpPr txBox="1"/>
              <p:nvPr/>
            </p:nvSpPr>
            <p:spPr>
              <a:xfrm>
                <a:off x="0" y="363163"/>
                <a:ext cx="3646514" cy="1384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整体吞吐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转写引擎（含转写模型）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Atlas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P4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92%</a:t>
                </a: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其中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Atlas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定长，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P4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变长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声纹引擎（含声纹模型）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Atlas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P4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134%</a:t>
                </a: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其中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Atlas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P4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均定长</a:t>
                </a:r>
                <a:endParaRPr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3" name="矩形 34"/>
              <p:cNvSpPr txBox="1"/>
              <p:nvPr/>
            </p:nvSpPr>
            <p:spPr>
              <a:xfrm>
                <a:off x="0" y="0"/>
                <a:ext cx="2527917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小语种国产化替代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</p:grpSp>
      </p:grp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2633339808"/>
              </p:ext>
            </p:extLst>
          </p:nvPr>
        </p:nvGraphicFramePr>
        <p:xfrm>
          <a:off x="8876145" y="1474158"/>
          <a:ext cx="3315855" cy="2128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3109597948"/>
              </p:ext>
            </p:extLst>
          </p:nvPr>
        </p:nvGraphicFramePr>
        <p:xfrm>
          <a:off x="6515373" y="3968442"/>
          <a:ext cx="3723135" cy="2393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2101975295"/>
              </p:ext>
            </p:extLst>
          </p:nvPr>
        </p:nvGraphicFramePr>
        <p:xfrm>
          <a:off x="5273964" y="1549667"/>
          <a:ext cx="3602181" cy="2087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60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719050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—Atlas300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新版本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36"/>
          <p:cNvGrpSpPr/>
          <p:nvPr/>
        </p:nvGrpSpPr>
        <p:grpSpPr>
          <a:xfrm>
            <a:off x="911948" y="2153138"/>
            <a:ext cx="3552960" cy="942257"/>
            <a:chOff x="0" y="-1"/>
            <a:chExt cx="3552958" cy="942254"/>
          </a:xfrm>
        </p:grpSpPr>
        <p:sp>
          <p:nvSpPr>
            <p:cNvPr id="28" name="矩形: 圆角 12"/>
            <p:cNvSpPr/>
            <p:nvPr/>
          </p:nvSpPr>
          <p:spPr>
            <a:xfrm>
              <a:off x="0" y="50800"/>
              <a:ext cx="891452" cy="891453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Freeform 57"/>
            <p:cNvSpPr/>
            <p:nvPr/>
          </p:nvSpPr>
          <p:spPr>
            <a:xfrm>
              <a:off x="230744" y="299030"/>
              <a:ext cx="397241" cy="4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5" y="2709"/>
                  </a:moveTo>
                  <a:lnTo>
                    <a:pt x="7225" y="0"/>
                  </a:lnTo>
                  <a:lnTo>
                    <a:pt x="0" y="2709"/>
                  </a:lnTo>
                  <a:lnTo>
                    <a:pt x="0" y="21600"/>
                  </a:lnTo>
                  <a:lnTo>
                    <a:pt x="7225" y="18891"/>
                  </a:lnTo>
                  <a:lnTo>
                    <a:pt x="14375" y="21600"/>
                  </a:lnTo>
                  <a:lnTo>
                    <a:pt x="21600" y="18891"/>
                  </a:lnTo>
                  <a:lnTo>
                    <a:pt x="21600" y="0"/>
                  </a:lnTo>
                  <a:lnTo>
                    <a:pt x="14375" y="2709"/>
                  </a:lnTo>
                  <a:close/>
                  <a:moveTo>
                    <a:pt x="6465" y="17537"/>
                  </a:moveTo>
                  <a:lnTo>
                    <a:pt x="1445" y="19390"/>
                  </a:lnTo>
                  <a:lnTo>
                    <a:pt x="1445" y="3921"/>
                  </a:lnTo>
                  <a:lnTo>
                    <a:pt x="6465" y="2067"/>
                  </a:lnTo>
                  <a:lnTo>
                    <a:pt x="6465" y="17537"/>
                  </a:lnTo>
                  <a:close/>
                  <a:moveTo>
                    <a:pt x="13690" y="19604"/>
                  </a:moveTo>
                  <a:lnTo>
                    <a:pt x="7910" y="17537"/>
                  </a:lnTo>
                  <a:lnTo>
                    <a:pt x="7910" y="2067"/>
                  </a:lnTo>
                  <a:lnTo>
                    <a:pt x="13690" y="4063"/>
                  </a:lnTo>
                  <a:lnTo>
                    <a:pt x="13690" y="19604"/>
                  </a:lnTo>
                  <a:close/>
                  <a:moveTo>
                    <a:pt x="20155" y="17750"/>
                  </a:moveTo>
                  <a:lnTo>
                    <a:pt x="15135" y="19604"/>
                  </a:lnTo>
                  <a:lnTo>
                    <a:pt x="15135" y="4063"/>
                  </a:lnTo>
                  <a:lnTo>
                    <a:pt x="20155" y="2210"/>
                  </a:lnTo>
                  <a:lnTo>
                    <a:pt x="20155" y="17750"/>
                  </a:ln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140372" y="-1"/>
              <a:ext cx="2412586" cy="695753"/>
              <a:chOff x="-1" y="0"/>
              <a:chExt cx="2412585" cy="695753"/>
            </a:xfrm>
          </p:grpSpPr>
          <p:sp>
            <p:nvSpPr>
              <p:cNvPr id="31" name="矩形 30"/>
              <p:cNvSpPr txBox="1"/>
              <p:nvPr/>
            </p:nvSpPr>
            <p:spPr>
              <a:xfrm>
                <a:off x="-1" y="363164"/>
                <a:ext cx="2094804" cy="332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Atlas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吞吐超过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P4 fp32-int8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 txBox="1"/>
              <p:nvPr/>
            </p:nvSpPr>
            <p:spPr>
              <a:xfrm>
                <a:off x="-1" y="0"/>
                <a:ext cx="2412585" cy="4025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Bert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33" name="组合 37"/>
          <p:cNvGrpSpPr/>
          <p:nvPr/>
        </p:nvGrpSpPr>
        <p:grpSpPr>
          <a:xfrm>
            <a:off x="911947" y="3793700"/>
            <a:ext cx="3668292" cy="958854"/>
            <a:chOff x="0" y="-1"/>
            <a:chExt cx="3668291" cy="958851"/>
          </a:xfrm>
        </p:grpSpPr>
        <p:sp>
          <p:nvSpPr>
            <p:cNvPr id="34" name="矩形: 圆角 13"/>
            <p:cNvSpPr/>
            <p:nvPr/>
          </p:nvSpPr>
          <p:spPr>
            <a:xfrm>
              <a:off x="0" y="67398"/>
              <a:ext cx="891452" cy="89145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15036" y="325621"/>
              <a:ext cx="422416" cy="38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12150" y="10080"/>
                  </a:moveTo>
                  <a:cubicBezTo>
                    <a:pt x="4725" y="10080"/>
                    <a:pt x="4725" y="10080"/>
                    <a:pt x="4725" y="10080"/>
                  </a:cubicBezTo>
                  <a:cubicBezTo>
                    <a:pt x="4219" y="10080"/>
                    <a:pt x="4050" y="10440"/>
                    <a:pt x="4050" y="10800"/>
                  </a:cubicBezTo>
                  <a:cubicBezTo>
                    <a:pt x="4050" y="11160"/>
                    <a:pt x="4219" y="11520"/>
                    <a:pt x="4725" y="11520"/>
                  </a:cubicBezTo>
                  <a:cubicBezTo>
                    <a:pt x="12150" y="11520"/>
                    <a:pt x="12150" y="11520"/>
                    <a:pt x="12150" y="11520"/>
                  </a:cubicBezTo>
                  <a:cubicBezTo>
                    <a:pt x="12487" y="11520"/>
                    <a:pt x="12825" y="11160"/>
                    <a:pt x="12825" y="10800"/>
                  </a:cubicBezTo>
                  <a:cubicBezTo>
                    <a:pt x="12825" y="10440"/>
                    <a:pt x="12487" y="10080"/>
                    <a:pt x="12150" y="10080"/>
                  </a:cubicBezTo>
                  <a:close/>
                  <a:moveTo>
                    <a:pt x="19575" y="0"/>
                  </a:moveTo>
                  <a:cubicBezTo>
                    <a:pt x="2025" y="0"/>
                    <a:pt x="2025" y="0"/>
                    <a:pt x="2025" y="0"/>
                  </a:cubicBezTo>
                  <a:cubicBezTo>
                    <a:pt x="844" y="0"/>
                    <a:pt x="0" y="900"/>
                    <a:pt x="0" y="216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0" y="15480"/>
                    <a:pt x="844" y="16560"/>
                    <a:pt x="2025" y="16560"/>
                  </a:cubicBezTo>
                  <a:cubicBezTo>
                    <a:pt x="4725" y="16560"/>
                    <a:pt x="4725" y="16560"/>
                    <a:pt x="4725" y="16560"/>
                  </a:cubicBezTo>
                  <a:cubicBezTo>
                    <a:pt x="4725" y="19620"/>
                    <a:pt x="4725" y="19620"/>
                    <a:pt x="4725" y="19620"/>
                  </a:cubicBezTo>
                  <a:cubicBezTo>
                    <a:pt x="4894" y="20520"/>
                    <a:pt x="5906" y="21600"/>
                    <a:pt x="7425" y="20340"/>
                  </a:cubicBezTo>
                  <a:cubicBezTo>
                    <a:pt x="11475" y="16560"/>
                    <a:pt x="11475" y="16560"/>
                    <a:pt x="11475" y="16560"/>
                  </a:cubicBezTo>
                  <a:cubicBezTo>
                    <a:pt x="19575" y="16560"/>
                    <a:pt x="19575" y="16560"/>
                    <a:pt x="19575" y="16560"/>
                  </a:cubicBezTo>
                  <a:cubicBezTo>
                    <a:pt x="20588" y="16560"/>
                    <a:pt x="21600" y="15480"/>
                    <a:pt x="21600" y="14400"/>
                  </a:cubicBezTo>
                  <a:cubicBezTo>
                    <a:pt x="21600" y="2160"/>
                    <a:pt x="21600" y="2160"/>
                    <a:pt x="21600" y="2160"/>
                  </a:cubicBezTo>
                  <a:cubicBezTo>
                    <a:pt x="21600" y="900"/>
                    <a:pt x="20588" y="0"/>
                    <a:pt x="19575" y="0"/>
                  </a:cubicBezTo>
                  <a:close/>
                  <a:moveTo>
                    <a:pt x="20250" y="13680"/>
                  </a:moveTo>
                  <a:cubicBezTo>
                    <a:pt x="20250" y="14400"/>
                    <a:pt x="19575" y="15120"/>
                    <a:pt x="18900" y="15120"/>
                  </a:cubicBezTo>
                  <a:cubicBezTo>
                    <a:pt x="11137" y="15120"/>
                    <a:pt x="11137" y="15120"/>
                    <a:pt x="11137" y="15120"/>
                  </a:cubicBezTo>
                  <a:cubicBezTo>
                    <a:pt x="6581" y="19260"/>
                    <a:pt x="6581" y="19260"/>
                    <a:pt x="6581" y="19260"/>
                  </a:cubicBezTo>
                  <a:cubicBezTo>
                    <a:pt x="5906" y="20340"/>
                    <a:pt x="6075" y="17640"/>
                    <a:pt x="6075" y="16560"/>
                  </a:cubicBezTo>
                  <a:cubicBezTo>
                    <a:pt x="6075" y="16560"/>
                    <a:pt x="6075" y="16560"/>
                    <a:pt x="6075" y="16560"/>
                  </a:cubicBezTo>
                  <a:cubicBezTo>
                    <a:pt x="6075" y="15120"/>
                    <a:pt x="6075" y="15120"/>
                    <a:pt x="6075" y="15120"/>
                  </a:cubicBezTo>
                  <a:cubicBezTo>
                    <a:pt x="2700" y="15120"/>
                    <a:pt x="2700" y="15120"/>
                    <a:pt x="2700" y="15120"/>
                  </a:cubicBezTo>
                  <a:cubicBezTo>
                    <a:pt x="1856" y="15120"/>
                    <a:pt x="1350" y="14400"/>
                    <a:pt x="1350" y="13680"/>
                  </a:cubicBezTo>
                  <a:cubicBezTo>
                    <a:pt x="1350" y="2880"/>
                    <a:pt x="1350" y="2880"/>
                    <a:pt x="1350" y="2880"/>
                  </a:cubicBezTo>
                  <a:cubicBezTo>
                    <a:pt x="1350" y="1980"/>
                    <a:pt x="1856" y="1440"/>
                    <a:pt x="2700" y="1440"/>
                  </a:cubicBezTo>
                  <a:cubicBezTo>
                    <a:pt x="18900" y="1440"/>
                    <a:pt x="18900" y="1440"/>
                    <a:pt x="18900" y="1440"/>
                  </a:cubicBezTo>
                  <a:cubicBezTo>
                    <a:pt x="19575" y="1440"/>
                    <a:pt x="20250" y="1980"/>
                    <a:pt x="20250" y="2880"/>
                  </a:cubicBezTo>
                  <a:lnTo>
                    <a:pt x="20250" y="13680"/>
                  </a:lnTo>
                  <a:close/>
                  <a:moveTo>
                    <a:pt x="16875" y="7200"/>
                  </a:moveTo>
                  <a:cubicBezTo>
                    <a:pt x="4725" y="7200"/>
                    <a:pt x="4725" y="7200"/>
                    <a:pt x="4725" y="7200"/>
                  </a:cubicBezTo>
                  <a:cubicBezTo>
                    <a:pt x="4219" y="7200"/>
                    <a:pt x="4050" y="7560"/>
                    <a:pt x="4050" y="7920"/>
                  </a:cubicBezTo>
                  <a:cubicBezTo>
                    <a:pt x="4050" y="8280"/>
                    <a:pt x="4219" y="8640"/>
                    <a:pt x="4725" y="8640"/>
                  </a:cubicBezTo>
                  <a:cubicBezTo>
                    <a:pt x="16875" y="8640"/>
                    <a:pt x="16875" y="8640"/>
                    <a:pt x="16875" y="8640"/>
                  </a:cubicBezTo>
                  <a:cubicBezTo>
                    <a:pt x="17213" y="8640"/>
                    <a:pt x="17550" y="8280"/>
                    <a:pt x="17550" y="7920"/>
                  </a:cubicBezTo>
                  <a:cubicBezTo>
                    <a:pt x="17550" y="7560"/>
                    <a:pt x="17213" y="7200"/>
                    <a:pt x="16875" y="7200"/>
                  </a:cubicBezTo>
                  <a:close/>
                  <a:moveTo>
                    <a:pt x="16875" y="4320"/>
                  </a:moveTo>
                  <a:cubicBezTo>
                    <a:pt x="4725" y="4320"/>
                    <a:pt x="4725" y="4320"/>
                    <a:pt x="4725" y="4320"/>
                  </a:cubicBezTo>
                  <a:cubicBezTo>
                    <a:pt x="4219" y="4320"/>
                    <a:pt x="4050" y="4680"/>
                    <a:pt x="4050" y="5040"/>
                  </a:cubicBezTo>
                  <a:cubicBezTo>
                    <a:pt x="4050" y="5400"/>
                    <a:pt x="4219" y="5760"/>
                    <a:pt x="4725" y="5760"/>
                  </a:cubicBezTo>
                  <a:cubicBezTo>
                    <a:pt x="16875" y="5760"/>
                    <a:pt x="16875" y="5760"/>
                    <a:pt x="16875" y="5760"/>
                  </a:cubicBezTo>
                  <a:cubicBezTo>
                    <a:pt x="17213" y="5760"/>
                    <a:pt x="17550" y="5400"/>
                    <a:pt x="17550" y="5040"/>
                  </a:cubicBezTo>
                  <a:cubicBezTo>
                    <a:pt x="17550" y="4680"/>
                    <a:pt x="17213" y="4320"/>
                    <a:pt x="16875" y="4320"/>
                  </a:cubicBez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36" name="组合 32"/>
            <p:cNvGrpSpPr/>
            <p:nvPr/>
          </p:nvGrpSpPr>
          <p:grpSpPr>
            <a:xfrm>
              <a:off x="1140373" y="-1"/>
              <a:ext cx="2527918" cy="695752"/>
              <a:chOff x="0" y="0"/>
              <a:chExt cx="2527917" cy="695752"/>
            </a:xfrm>
          </p:grpSpPr>
          <p:sp>
            <p:nvSpPr>
              <p:cNvPr id="37" name="矩形 33"/>
              <p:cNvSpPr txBox="1"/>
              <p:nvPr/>
            </p:nvSpPr>
            <p:spPr>
              <a:xfrm>
                <a:off x="0" y="363163"/>
                <a:ext cx="2094805" cy="332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Atlas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吞吐超过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P4 fp32-int8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4"/>
              <p:cNvSpPr txBox="1"/>
              <p:nvPr/>
            </p:nvSpPr>
            <p:spPr>
              <a:xfrm>
                <a:off x="0" y="0"/>
                <a:ext cx="2527917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语音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组模型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39" name="组合 37"/>
          <p:cNvGrpSpPr/>
          <p:nvPr/>
        </p:nvGrpSpPr>
        <p:grpSpPr>
          <a:xfrm>
            <a:off x="939429" y="5252386"/>
            <a:ext cx="2976789" cy="958854"/>
            <a:chOff x="0" y="-1"/>
            <a:chExt cx="2976789" cy="958851"/>
          </a:xfrm>
        </p:grpSpPr>
        <p:sp>
          <p:nvSpPr>
            <p:cNvPr id="40" name="矩形: 圆角 13"/>
            <p:cNvSpPr/>
            <p:nvPr/>
          </p:nvSpPr>
          <p:spPr>
            <a:xfrm>
              <a:off x="0" y="67398"/>
              <a:ext cx="891452" cy="89145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Freeform 34"/>
            <p:cNvSpPr/>
            <p:nvPr/>
          </p:nvSpPr>
          <p:spPr>
            <a:xfrm>
              <a:off x="215036" y="325621"/>
              <a:ext cx="422416" cy="38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12150" y="10080"/>
                  </a:moveTo>
                  <a:cubicBezTo>
                    <a:pt x="4725" y="10080"/>
                    <a:pt x="4725" y="10080"/>
                    <a:pt x="4725" y="10080"/>
                  </a:cubicBezTo>
                  <a:cubicBezTo>
                    <a:pt x="4219" y="10080"/>
                    <a:pt x="4050" y="10440"/>
                    <a:pt x="4050" y="10800"/>
                  </a:cubicBezTo>
                  <a:cubicBezTo>
                    <a:pt x="4050" y="11160"/>
                    <a:pt x="4219" y="11520"/>
                    <a:pt x="4725" y="11520"/>
                  </a:cubicBezTo>
                  <a:cubicBezTo>
                    <a:pt x="12150" y="11520"/>
                    <a:pt x="12150" y="11520"/>
                    <a:pt x="12150" y="11520"/>
                  </a:cubicBezTo>
                  <a:cubicBezTo>
                    <a:pt x="12487" y="11520"/>
                    <a:pt x="12825" y="11160"/>
                    <a:pt x="12825" y="10800"/>
                  </a:cubicBezTo>
                  <a:cubicBezTo>
                    <a:pt x="12825" y="10440"/>
                    <a:pt x="12487" y="10080"/>
                    <a:pt x="12150" y="10080"/>
                  </a:cubicBezTo>
                  <a:close/>
                  <a:moveTo>
                    <a:pt x="19575" y="0"/>
                  </a:moveTo>
                  <a:cubicBezTo>
                    <a:pt x="2025" y="0"/>
                    <a:pt x="2025" y="0"/>
                    <a:pt x="2025" y="0"/>
                  </a:cubicBezTo>
                  <a:cubicBezTo>
                    <a:pt x="844" y="0"/>
                    <a:pt x="0" y="900"/>
                    <a:pt x="0" y="216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0" y="15480"/>
                    <a:pt x="844" y="16560"/>
                    <a:pt x="2025" y="16560"/>
                  </a:cubicBezTo>
                  <a:cubicBezTo>
                    <a:pt x="4725" y="16560"/>
                    <a:pt x="4725" y="16560"/>
                    <a:pt x="4725" y="16560"/>
                  </a:cubicBezTo>
                  <a:cubicBezTo>
                    <a:pt x="4725" y="19620"/>
                    <a:pt x="4725" y="19620"/>
                    <a:pt x="4725" y="19620"/>
                  </a:cubicBezTo>
                  <a:cubicBezTo>
                    <a:pt x="4894" y="20520"/>
                    <a:pt x="5906" y="21600"/>
                    <a:pt x="7425" y="20340"/>
                  </a:cubicBezTo>
                  <a:cubicBezTo>
                    <a:pt x="11475" y="16560"/>
                    <a:pt x="11475" y="16560"/>
                    <a:pt x="11475" y="16560"/>
                  </a:cubicBezTo>
                  <a:cubicBezTo>
                    <a:pt x="19575" y="16560"/>
                    <a:pt x="19575" y="16560"/>
                    <a:pt x="19575" y="16560"/>
                  </a:cubicBezTo>
                  <a:cubicBezTo>
                    <a:pt x="20588" y="16560"/>
                    <a:pt x="21600" y="15480"/>
                    <a:pt x="21600" y="14400"/>
                  </a:cubicBezTo>
                  <a:cubicBezTo>
                    <a:pt x="21600" y="2160"/>
                    <a:pt x="21600" y="2160"/>
                    <a:pt x="21600" y="2160"/>
                  </a:cubicBezTo>
                  <a:cubicBezTo>
                    <a:pt x="21600" y="900"/>
                    <a:pt x="20588" y="0"/>
                    <a:pt x="19575" y="0"/>
                  </a:cubicBezTo>
                  <a:close/>
                  <a:moveTo>
                    <a:pt x="20250" y="13680"/>
                  </a:moveTo>
                  <a:cubicBezTo>
                    <a:pt x="20250" y="14400"/>
                    <a:pt x="19575" y="15120"/>
                    <a:pt x="18900" y="15120"/>
                  </a:cubicBezTo>
                  <a:cubicBezTo>
                    <a:pt x="11137" y="15120"/>
                    <a:pt x="11137" y="15120"/>
                    <a:pt x="11137" y="15120"/>
                  </a:cubicBezTo>
                  <a:cubicBezTo>
                    <a:pt x="6581" y="19260"/>
                    <a:pt x="6581" y="19260"/>
                    <a:pt x="6581" y="19260"/>
                  </a:cubicBezTo>
                  <a:cubicBezTo>
                    <a:pt x="5906" y="20340"/>
                    <a:pt x="6075" y="17640"/>
                    <a:pt x="6075" y="16560"/>
                  </a:cubicBezTo>
                  <a:cubicBezTo>
                    <a:pt x="6075" y="16560"/>
                    <a:pt x="6075" y="16560"/>
                    <a:pt x="6075" y="16560"/>
                  </a:cubicBezTo>
                  <a:cubicBezTo>
                    <a:pt x="6075" y="15120"/>
                    <a:pt x="6075" y="15120"/>
                    <a:pt x="6075" y="15120"/>
                  </a:cubicBezTo>
                  <a:cubicBezTo>
                    <a:pt x="2700" y="15120"/>
                    <a:pt x="2700" y="15120"/>
                    <a:pt x="2700" y="15120"/>
                  </a:cubicBezTo>
                  <a:cubicBezTo>
                    <a:pt x="1856" y="15120"/>
                    <a:pt x="1350" y="14400"/>
                    <a:pt x="1350" y="13680"/>
                  </a:cubicBezTo>
                  <a:cubicBezTo>
                    <a:pt x="1350" y="2880"/>
                    <a:pt x="1350" y="2880"/>
                    <a:pt x="1350" y="2880"/>
                  </a:cubicBezTo>
                  <a:cubicBezTo>
                    <a:pt x="1350" y="1980"/>
                    <a:pt x="1856" y="1440"/>
                    <a:pt x="2700" y="1440"/>
                  </a:cubicBezTo>
                  <a:cubicBezTo>
                    <a:pt x="18900" y="1440"/>
                    <a:pt x="18900" y="1440"/>
                    <a:pt x="18900" y="1440"/>
                  </a:cubicBezTo>
                  <a:cubicBezTo>
                    <a:pt x="19575" y="1440"/>
                    <a:pt x="20250" y="1980"/>
                    <a:pt x="20250" y="2880"/>
                  </a:cubicBezTo>
                  <a:lnTo>
                    <a:pt x="20250" y="13680"/>
                  </a:lnTo>
                  <a:close/>
                  <a:moveTo>
                    <a:pt x="16875" y="7200"/>
                  </a:moveTo>
                  <a:cubicBezTo>
                    <a:pt x="4725" y="7200"/>
                    <a:pt x="4725" y="7200"/>
                    <a:pt x="4725" y="7200"/>
                  </a:cubicBezTo>
                  <a:cubicBezTo>
                    <a:pt x="4219" y="7200"/>
                    <a:pt x="4050" y="7560"/>
                    <a:pt x="4050" y="7920"/>
                  </a:cubicBezTo>
                  <a:cubicBezTo>
                    <a:pt x="4050" y="8280"/>
                    <a:pt x="4219" y="8640"/>
                    <a:pt x="4725" y="8640"/>
                  </a:cubicBezTo>
                  <a:cubicBezTo>
                    <a:pt x="16875" y="8640"/>
                    <a:pt x="16875" y="8640"/>
                    <a:pt x="16875" y="8640"/>
                  </a:cubicBezTo>
                  <a:cubicBezTo>
                    <a:pt x="17213" y="8640"/>
                    <a:pt x="17550" y="8280"/>
                    <a:pt x="17550" y="7920"/>
                  </a:cubicBezTo>
                  <a:cubicBezTo>
                    <a:pt x="17550" y="7560"/>
                    <a:pt x="17213" y="7200"/>
                    <a:pt x="16875" y="7200"/>
                  </a:cubicBezTo>
                  <a:close/>
                  <a:moveTo>
                    <a:pt x="16875" y="4320"/>
                  </a:moveTo>
                  <a:cubicBezTo>
                    <a:pt x="4725" y="4320"/>
                    <a:pt x="4725" y="4320"/>
                    <a:pt x="4725" y="4320"/>
                  </a:cubicBezTo>
                  <a:cubicBezTo>
                    <a:pt x="4219" y="4320"/>
                    <a:pt x="4050" y="4680"/>
                    <a:pt x="4050" y="5040"/>
                  </a:cubicBezTo>
                  <a:cubicBezTo>
                    <a:pt x="4050" y="5400"/>
                    <a:pt x="4219" y="5760"/>
                    <a:pt x="4725" y="5760"/>
                  </a:cubicBezTo>
                  <a:cubicBezTo>
                    <a:pt x="16875" y="5760"/>
                    <a:pt x="16875" y="5760"/>
                    <a:pt x="16875" y="5760"/>
                  </a:cubicBezTo>
                  <a:cubicBezTo>
                    <a:pt x="17213" y="5760"/>
                    <a:pt x="17550" y="5400"/>
                    <a:pt x="17550" y="5040"/>
                  </a:cubicBezTo>
                  <a:cubicBezTo>
                    <a:pt x="17550" y="4680"/>
                    <a:pt x="17213" y="4320"/>
                    <a:pt x="16875" y="4320"/>
                  </a:cubicBez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42" name="组合 32"/>
            <p:cNvGrpSpPr/>
            <p:nvPr/>
          </p:nvGrpSpPr>
          <p:grpSpPr>
            <a:xfrm>
              <a:off x="1140372" y="-1"/>
              <a:ext cx="1836417" cy="695752"/>
              <a:chOff x="-1" y="0"/>
              <a:chExt cx="1836417" cy="695752"/>
            </a:xfrm>
          </p:grpSpPr>
          <p:sp>
            <p:nvSpPr>
              <p:cNvPr id="43" name="矩形 33"/>
              <p:cNvSpPr txBox="1"/>
              <p:nvPr/>
            </p:nvSpPr>
            <p:spPr>
              <a:xfrm>
                <a:off x="-1" y="363163"/>
                <a:ext cx="1836417" cy="332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Atlas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吞吐超过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P4 fp32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34"/>
              <p:cNvSpPr txBox="1"/>
              <p:nvPr/>
            </p:nvSpPr>
            <p:spPr>
              <a:xfrm>
                <a:off x="0" y="0"/>
                <a:ext cx="1374597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OCR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模型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</p:grpSp>
      </p:grpSp>
      <p:graphicFrame>
        <p:nvGraphicFramePr>
          <p:cNvPr id="45" name="图表 44"/>
          <p:cNvGraphicFramePr/>
          <p:nvPr>
            <p:extLst>
              <p:ext uri="{D42A27DB-BD31-4B8C-83A1-F6EECF244321}">
                <p14:modId xmlns:p14="http://schemas.microsoft.com/office/powerpoint/2010/main" val="1421537016"/>
              </p:ext>
            </p:extLst>
          </p:nvPr>
        </p:nvGraphicFramePr>
        <p:xfrm>
          <a:off x="4913102" y="1743659"/>
          <a:ext cx="5089880" cy="1248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4216369608"/>
              </p:ext>
            </p:extLst>
          </p:nvPr>
        </p:nvGraphicFramePr>
        <p:xfrm>
          <a:off x="4913102" y="3075200"/>
          <a:ext cx="5089880" cy="159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图表 46"/>
          <p:cNvGraphicFramePr/>
          <p:nvPr>
            <p:extLst>
              <p:ext uri="{D42A27DB-BD31-4B8C-83A1-F6EECF244321}">
                <p14:modId xmlns:p14="http://schemas.microsoft.com/office/powerpoint/2010/main" val="727321628"/>
              </p:ext>
            </p:extLst>
          </p:nvPr>
        </p:nvGraphicFramePr>
        <p:xfrm>
          <a:off x="4913102" y="4771653"/>
          <a:ext cx="5089880" cy="1756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325237" y="6483538"/>
            <a:ext cx="61328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/>
              <a:t>综合以下测试结果，目前</a:t>
            </a:r>
            <a:r>
              <a:rPr lang="en-US" altLang="zh-CN" sz="1600" dirty="0" smtClean="0"/>
              <a:t>Atlas300</a:t>
            </a:r>
            <a:r>
              <a:rPr lang="zh-CN" altLang="en-US" sz="1600" dirty="0" smtClean="0"/>
              <a:t>平台的总体吞吐性能为</a:t>
            </a:r>
            <a:r>
              <a:rPr lang="en-US" altLang="zh-CN" sz="1600" dirty="0" smtClean="0"/>
              <a:t>P4</a:t>
            </a:r>
            <a:r>
              <a:rPr lang="zh-CN" altLang="en-US" sz="1600" dirty="0" smtClean="0"/>
              <a:t>的两倍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8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相关历程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961255" y="4272308"/>
            <a:ext cx="0" cy="0"/>
          </a:xfrm>
          <a:prstGeom prst="line">
            <a:avLst/>
          </a:prstGeom>
          <a:noFill/>
          <a:ln w="25400" cap="flat">
            <a:solidFill>
              <a:srgbClr val="F4B183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箭头: V 形 3"/>
          <p:cNvSpPr/>
          <p:nvPr/>
        </p:nvSpPr>
        <p:spPr>
          <a:xfrm>
            <a:off x="682757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257EF5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箭头: V 形 4"/>
          <p:cNvSpPr/>
          <p:nvPr/>
        </p:nvSpPr>
        <p:spPr>
          <a:xfrm>
            <a:off x="1120638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箭头: V 形 5"/>
          <p:cNvSpPr/>
          <p:nvPr/>
        </p:nvSpPr>
        <p:spPr>
          <a:xfrm>
            <a:off x="1558521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257EF5"/>
            </a:solidFill>
            <a:prstDash val="sysDash"/>
            <a:miter/>
          </a:ln>
        </p:spPr>
        <p:txBody>
          <a:bodyPr lIns="45719" rIns="45719" anchor="ctr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2" name="箭头: V 形 6"/>
          <p:cNvSpPr/>
          <p:nvPr/>
        </p:nvSpPr>
        <p:spPr>
          <a:xfrm>
            <a:off x="1996402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箭头: V 形 7"/>
          <p:cNvSpPr/>
          <p:nvPr/>
        </p:nvSpPr>
        <p:spPr>
          <a:xfrm>
            <a:off x="2434284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箭头: V 形 8"/>
          <p:cNvSpPr/>
          <p:nvPr/>
        </p:nvSpPr>
        <p:spPr>
          <a:xfrm>
            <a:off x="2872167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5" name="箭头: V 形 9"/>
          <p:cNvSpPr/>
          <p:nvPr/>
        </p:nvSpPr>
        <p:spPr>
          <a:xfrm>
            <a:off x="3310048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箭头: V 形 10"/>
          <p:cNvSpPr/>
          <p:nvPr/>
        </p:nvSpPr>
        <p:spPr>
          <a:xfrm>
            <a:off x="3747931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箭头: V 形 11"/>
          <p:cNvSpPr/>
          <p:nvPr/>
        </p:nvSpPr>
        <p:spPr>
          <a:xfrm>
            <a:off x="4185812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箭头: V 形 12"/>
          <p:cNvSpPr/>
          <p:nvPr/>
        </p:nvSpPr>
        <p:spPr>
          <a:xfrm>
            <a:off x="4623694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257EF5"/>
            </a:solidFill>
            <a:prstDash val="sysDash"/>
            <a:miter/>
          </a:ln>
        </p:spPr>
        <p:txBody>
          <a:bodyPr lIns="45719" rIns="45719" anchor="ctr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9" name="箭头: V 形 13"/>
          <p:cNvSpPr/>
          <p:nvPr/>
        </p:nvSpPr>
        <p:spPr>
          <a:xfrm>
            <a:off x="5061577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箭头: V 形 14"/>
          <p:cNvSpPr/>
          <p:nvPr/>
        </p:nvSpPr>
        <p:spPr>
          <a:xfrm>
            <a:off x="5499459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257EF5"/>
            </a:solidFill>
            <a:prstDash val="sysDash"/>
            <a:miter/>
          </a:ln>
        </p:spPr>
        <p:txBody>
          <a:bodyPr lIns="45719" rIns="45719" anchor="ctr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1" name="箭头: V 形 15"/>
          <p:cNvSpPr/>
          <p:nvPr/>
        </p:nvSpPr>
        <p:spPr>
          <a:xfrm>
            <a:off x="5937340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箭头: V 形 16"/>
          <p:cNvSpPr/>
          <p:nvPr/>
        </p:nvSpPr>
        <p:spPr>
          <a:xfrm>
            <a:off x="6375222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箭头: V 形 17"/>
          <p:cNvSpPr/>
          <p:nvPr/>
        </p:nvSpPr>
        <p:spPr>
          <a:xfrm>
            <a:off x="6813105" y="3569216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箭头: V 形 13"/>
          <p:cNvSpPr/>
          <p:nvPr/>
        </p:nvSpPr>
        <p:spPr>
          <a:xfrm>
            <a:off x="7258924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5" name="箭头: V 形 14"/>
          <p:cNvSpPr/>
          <p:nvPr/>
        </p:nvSpPr>
        <p:spPr>
          <a:xfrm>
            <a:off x="7696806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箭头: V 形 15"/>
          <p:cNvSpPr/>
          <p:nvPr/>
        </p:nvSpPr>
        <p:spPr>
          <a:xfrm>
            <a:off x="8134687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箭头: V 形 16"/>
          <p:cNvSpPr/>
          <p:nvPr/>
        </p:nvSpPr>
        <p:spPr>
          <a:xfrm>
            <a:off x="8572569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257EF5"/>
            </a:solidFill>
            <a:prstDash val="sysDash"/>
            <a:miter/>
          </a:ln>
        </p:spPr>
        <p:txBody>
          <a:bodyPr lIns="45719" rIns="45719" anchor="ctr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8" name="箭头: V 形 17"/>
          <p:cNvSpPr/>
          <p:nvPr/>
        </p:nvSpPr>
        <p:spPr>
          <a:xfrm>
            <a:off x="9010452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箭头: V 形 13"/>
          <p:cNvSpPr/>
          <p:nvPr/>
        </p:nvSpPr>
        <p:spPr>
          <a:xfrm>
            <a:off x="9483303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257EF5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箭头: V 形 14"/>
          <p:cNvSpPr/>
          <p:nvPr/>
        </p:nvSpPr>
        <p:spPr>
          <a:xfrm>
            <a:off x="9921185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箭头: V 形 15"/>
          <p:cNvSpPr/>
          <p:nvPr/>
        </p:nvSpPr>
        <p:spPr>
          <a:xfrm>
            <a:off x="10359066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箭头: V 形 16"/>
          <p:cNvSpPr/>
          <p:nvPr/>
        </p:nvSpPr>
        <p:spPr>
          <a:xfrm>
            <a:off x="10796948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箭头: V 形 17"/>
          <p:cNvSpPr/>
          <p:nvPr/>
        </p:nvSpPr>
        <p:spPr>
          <a:xfrm>
            <a:off x="11234831" y="3566647"/>
            <a:ext cx="668580" cy="800025"/>
          </a:xfrm>
          <a:prstGeom prst="chevron">
            <a:avLst>
              <a:gd name="adj" fmla="val 50000"/>
            </a:avLst>
          </a:prstGeom>
          <a:ln w="19050">
            <a:solidFill>
              <a:srgbClr val="D9D9D9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4" name="组合 31"/>
          <p:cNvGrpSpPr/>
          <p:nvPr/>
        </p:nvGrpSpPr>
        <p:grpSpPr>
          <a:xfrm>
            <a:off x="1709312" y="4435753"/>
            <a:ext cx="3790147" cy="1542247"/>
            <a:chOff x="-1" y="0"/>
            <a:chExt cx="3790145" cy="1542246"/>
          </a:xfrm>
        </p:grpSpPr>
        <p:sp>
          <p:nvSpPr>
            <p:cNvPr id="75" name="直接连接符 19"/>
            <p:cNvSpPr/>
            <p:nvPr/>
          </p:nvSpPr>
          <p:spPr>
            <a:xfrm flipH="1">
              <a:off x="-1" y="0"/>
              <a:ext cx="2" cy="1542246"/>
            </a:xfrm>
            <a:prstGeom prst="line">
              <a:avLst/>
            </a:prstGeom>
            <a:noFill/>
            <a:ln w="19050" cap="flat">
              <a:solidFill>
                <a:srgbClr val="257EF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矩形 26"/>
            <p:cNvSpPr txBox="1"/>
            <p:nvPr/>
          </p:nvSpPr>
          <p:spPr>
            <a:xfrm>
              <a:off x="99050" y="687015"/>
              <a:ext cx="3691094" cy="332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Intel CPU+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寒武纪</a:t>
              </a:r>
              <a:r>
                <a:rPr lang="en-US" altLang="zh-CN" dirty="0">
                  <a:solidFill>
                    <a:schemeClr val="tx1"/>
                  </a:solidFill>
                </a:rPr>
                <a:t>MLU100</a:t>
              </a:r>
              <a:r>
                <a:rPr lang="zh-CN" altLang="en-US" dirty="0">
                  <a:solidFill>
                    <a:schemeClr val="tx1"/>
                  </a:solidFill>
                </a:rPr>
                <a:t>会议系统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Demo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演示</a:t>
              </a:r>
              <a:endParaRPr dirty="0">
                <a:solidFill>
                  <a:schemeClr val="tx1"/>
                </a:solidFill>
                <a:sym typeface="微软雅黑" panose="020B0503020204020204" charset="-122"/>
              </a:endParaRPr>
            </a:p>
          </p:txBody>
        </p:sp>
        <p:sp>
          <p:nvSpPr>
            <p:cNvPr id="77" name="矩形 27"/>
            <p:cNvSpPr txBox="1"/>
            <p:nvPr/>
          </p:nvSpPr>
          <p:spPr>
            <a:xfrm>
              <a:off x="99049" y="42291"/>
              <a:ext cx="2112969" cy="696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3600" b="1">
                  <a:solidFill>
                    <a:srgbClr val="257EF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dirty="0" smtClean="0"/>
                <a:t>201</a:t>
              </a:r>
              <a:r>
                <a:rPr lang="en-US" altLang="zh-CN" dirty="0" smtClean="0"/>
                <a:t>9.12</a:t>
              </a:r>
              <a:endParaRPr dirty="0"/>
            </a:p>
          </p:txBody>
        </p:sp>
      </p:grpSp>
      <p:grpSp>
        <p:nvGrpSpPr>
          <p:cNvPr id="78" name="组合 32"/>
          <p:cNvGrpSpPr/>
          <p:nvPr/>
        </p:nvGrpSpPr>
        <p:grpSpPr>
          <a:xfrm>
            <a:off x="896626" y="1818881"/>
            <a:ext cx="3727068" cy="1732747"/>
            <a:chOff x="-1" y="0"/>
            <a:chExt cx="3727067" cy="1732746"/>
          </a:xfrm>
        </p:grpSpPr>
        <p:sp>
          <p:nvSpPr>
            <p:cNvPr id="79" name="直接连接符 21"/>
            <p:cNvSpPr/>
            <p:nvPr/>
          </p:nvSpPr>
          <p:spPr>
            <a:xfrm flipH="1">
              <a:off x="-1" y="190500"/>
              <a:ext cx="1" cy="1542246"/>
            </a:xfrm>
            <a:prstGeom prst="line">
              <a:avLst/>
            </a:prstGeom>
            <a:noFill/>
            <a:ln w="19050" cap="flat">
              <a:solidFill>
                <a:srgbClr val="257EF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矩形 22"/>
            <p:cNvSpPr txBox="1"/>
            <p:nvPr/>
          </p:nvSpPr>
          <p:spPr>
            <a:xfrm>
              <a:off x="102782" y="644724"/>
              <a:ext cx="3624284" cy="332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 CPU+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寒武纪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MLU100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听见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endParaRPr dirty="0">
                <a:solidFill>
                  <a:schemeClr val="tx1"/>
                </a:solidFill>
                <a:sym typeface="微软雅黑" panose="020B0503020204020204" charset="-122"/>
              </a:endParaRPr>
            </a:p>
          </p:txBody>
        </p:sp>
        <p:sp>
          <p:nvSpPr>
            <p:cNvPr id="81" name="矩形 23"/>
            <p:cNvSpPr txBox="1"/>
            <p:nvPr/>
          </p:nvSpPr>
          <p:spPr>
            <a:xfrm>
              <a:off x="102782" y="0"/>
              <a:ext cx="2112969" cy="696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3600" b="1">
                  <a:solidFill>
                    <a:srgbClr val="257EF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dirty="0" smtClean="0"/>
                <a:t>201</a:t>
              </a:r>
              <a:r>
                <a:rPr lang="en-US" altLang="zh-CN" dirty="0" smtClean="0"/>
                <a:t>9.11</a:t>
              </a:r>
              <a:endParaRPr dirty="0"/>
            </a:p>
          </p:txBody>
        </p:sp>
      </p:grpSp>
      <p:grpSp>
        <p:nvGrpSpPr>
          <p:cNvPr id="82" name="组合 32"/>
          <p:cNvGrpSpPr/>
          <p:nvPr/>
        </p:nvGrpSpPr>
        <p:grpSpPr>
          <a:xfrm>
            <a:off x="4854392" y="1625140"/>
            <a:ext cx="3355996" cy="1732747"/>
            <a:chOff x="-1" y="0"/>
            <a:chExt cx="3355995" cy="1732746"/>
          </a:xfrm>
        </p:grpSpPr>
        <p:sp>
          <p:nvSpPr>
            <p:cNvPr id="83" name="直接连接符 21"/>
            <p:cNvSpPr/>
            <p:nvPr/>
          </p:nvSpPr>
          <p:spPr>
            <a:xfrm flipH="1">
              <a:off x="-1" y="190500"/>
              <a:ext cx="1" cy="1542246"/>
            </a:xfrm>
            <a:prstGeom prst="line">
              <a:avLst/>
            </a:prstGeom>
            <a:noFill/>
            <a:ln w="19050" cap="flat">
              <a:solidFill>
                <a:srgbClr val="257EF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矩形 22"/>
            <p:cNvSpPr txBox="1"/>
            <p:nvPr/>
          </p:nvSpPr>
          <p:spPr>
            <a:xfrm>
              <a:off x="102782" y="644724"/>
              <a:ext cx="3253212" cy="328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华为鲲鹏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+Atlas300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OCR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政法项目上线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3"/>
            <p:cNvSpPr txBox="1"/>
            <p:nvPr/>
          </p:nvSpPr>
          <p:spPr>
            <a:xfrm>
              <a:off x="102782" y="0"/>
              <a:ext cx="2112969" cy="757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3600" b="1">
                  <a:solidFill>
                    <a:srgbClr val="257EF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dirty="0" smtClean="0"/>
                <a:t>20</a:t>
              </a:r>
              <a:r>
                <a:rPr lang="en-US" dirty="0" smtClean="0"/>
                <a:t>20</a:t>
              </a:r>
              <a:r>
                <a:rPr lang="en-US" altLang="zh-CN" dirty="0" smtClean="0"/>
                <a:t>.02</a:t>
              </a:r>
              <a:endParaRPr dirty="0"/>
            </a:p>
          </p:txBody>
        </p:sp>
      </p:grpSp>
      <p:grpSp>
        <p:nvGrpSpPr>
          <p:cNvPr id="86" name="组合 31"/>
          <p:cNvGrpSpPr/>
          <p:nvPr/>
        </p:nvGrpSpPr>
        <p:grpSpPr>
          <a:xfrm>
            <a:off x="5767450" y="4538279"/>
            <a:ext cx="2936768" cy="1542247"/>
            <a:chOff x="-1" y="0"/>
            <a:chExt cx="2936767" cy="1542246"/>
          </a:xfrm>
        </p:grpSpPr>
        <p:sp>
          <p:nvSpPr>
            <p:cNvPr id="87" name="直接连接符 19"/>
            <p:cNvSpPr/>
            <p:nvPr/>
          </p:nvSpPr>
          <p:spPr>
            <a:xfrm flipH="1">
              <a:off x="-1" y="0"/>
              <a:ext cx="2" cy="1542246"/>
            </a:xfrm>
            <a:prstGeom prst="line">
              <a:avLst/>
            </a:prstGeom>
            <a:noFill/>
            <a:ln w="19050" cap="flat">
              <a:solidFill>
                <a:srgbClr val="257EF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矩形 26"/>
            <p:cNvSpPr txBox="1"/>
            <p:nvPr/>
          </p:nvSpPr>
          <p:spPr>
            <a:xfrm>
              <a:off x="99050" y="687015"/>
              <a:ext cx="2837716" cy="332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dirty="0" smtClean="0">
                  <a:solidFill>
                    <a:schemeClr val="tx1"/>
                  </a:solidFill>
                </a:rPr>
                <a:t>华为鲲鹏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+Atlas300 </a:t>
              </a:r>
              <a:r>
                <a:rPr lang="zh-CN" altLang="en-US" dirty="0">
                  <a:solidFill>
                    <a:schemeClr val="tx1"/>
                  </a:solidFill>
                </a:rPr>
                <a:t>小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语种项目上线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27"/>
            <p:cNvSpPr txBox="1"/>
            <p:nvPr/>
          </p:nvSpPr>
          <p:spPr>
            <a:xfrm>
              <a:off x="99049" y="42291"/>
              <a:ext cx="2112969" cy="757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3600" b="1">
                  <a:solidFill>
                    <a:srgbClr val="257EF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dirty="0" smtClean="0"/>
                <a:t>20</a:t>
              </a:r>
              <a:r>
                <a:rPr lang="en-US" dirty="0" smtClean="0"/>
                <a:t>20</a:t>
              </a:r>
              <a:r>
                <a:rPr lang="en-US" altLang="zh-CN" dirty="0" smtClean="0"/>
                <a:t>.03</a:t>
              </a:r>
              <a:endParaRPr dirty="0"/>
            </a:p>
          </p:txBody>
        </p:sp>
      </p:grpSp>
      <p:grpSp>
        <p:nvGrpSpPr>
          <p:cNvPr id="90" name="组合 31"/>
          <p:cNvGrpSpPr/>
          <p:nvPr/>
        </p:nvGrpSpPr>
        <p:grpSpPr>
          <a:xfrm>
            <a:off x="8803267" y="4517939"/>
            <a:ext cx="3352265" cy="1542247"/>
            <a:chOff x="-1" y="0"/>
            <a:chExt cx="3352263" cy="1542246"/>
          </a:xfrm>
        </p:grpSpPr>
        <p:sp>
          <p:nvSpPr>
            <p:cNvPr id="91" name="直接连接符 19"/>
            <p:cNvSpPr/>
            <p:nvPr/>
          </p:nvSpPr>
          <p:spPr>
            <a:xfrm flipH="1">
              <a:off x="-1" y="0"/>
              <a:ext cx="2" cy="1542246"/>
            </a:xfrm>
            <a:prstGeom prst="line">
              <a:avLst/>
            </a:prstGeom>
            <a:noFill/>
            <a:ln w="19050" cap="flat">
              <a:solidFill>
                <a:srgbClr val="257EF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矩形 26"/>
            <p:cNvSpPr txBox="1"/>
            <p:nvPr/>
          </p:nvSpPr>
          <p:spPr>
            <a:xfrm>
              <a:off x="99050" y="687015"/>
              <a:ext cx="3253212" cy="332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en-US" altLang="zh-CN" dirty="0" smtClean="0">
                  <a:solidFill>
                    <a:schemeClr val="tx1"/>
                  </a:solidFill>
                </a:rPr>
                <a:t>Intel CPU+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寒武纪</a:t>
              </a:r>
              <a:r>
                <a:rPr lang="en-US" altLang="zh-CN" dirty="0">
                  <a:solidFill>
                    <a:schemeClr val="tx1"/>
                  </a:solidFill>
                </a:rPr>
                <a:t>MLU270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Transfomer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开发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27"/>
            <p:cNvSpPr txBox="1"/>
            <p:nvPr/>
          </p:nvSpPr>
          <p:spPr>
            <a:xfrm>
              <a:off x="99049" y="42291"/>
              <a:ext cx="2112969" cy="696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3600" b="1">
                  <a:solidFill>
                    <a:srgbClr val="257EF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dirty="0" smtClean="0"/>
                <a:t>20</a:t>
              </a:r>
              <a:r>
                <a:rPr lang="en-US" dirty="0" smtClean="0"/>
                <a:t>20</a:t>
              </a:r>
              <a:r>
                <a:rPr lang="en-US" altLang="zh-CN" dirty="0" smtClean="0"/>
                <a:t>.06</a:t>
              </a:r>
              <a:endParaRPr dirty="0"/>
            </a:p>
          </p:txBody>
        </p:sp>
      </p:grpSp>
      <p:grpSp>
        <p:nvGrpSpPr>
          <p:cNvPr id="94" name="组合 32"/>
          <p:cNvGrpSpPr/>
          <p:nvPr/>
        </p:nvGrpSpPr>
        <p:grpSpPr>
          <a:xfrm>
            <a:off x="9675299" y="1648243"/>
            <a:ext cx="3355998" cy="1732747"/>
            <a:chOff x="-1" y="0"/>
            <a:chExt cx="3355997" cy="1732746"/>
          </a:xfrm>
        </p:grpSpPr>
        <p:sp>
          <p:nvSpPr>
            <p:cNvPr id="95" name="直接连接符 21"/>
            <p:cNvSpPr/>
            <p:nvPr/>
          </p:nvSpPr>
          <p:spPr>
            <a:xfrm flipH="1">
              <a:off x="-1" y="190500"/>
              <a:ext cx="1" cy="1542246"/>
            </a:xfrm>
            <a:prstGeom prst="line">
              <a:avLst/>
            </a:prstGeom>
            <a:noFill/>
            <a:ln w="19050" cap="flat">
              <a:solidFill>
                <a:srgbClr val="257EF5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矩形 22"/>
            <p:cNvSpPr txBox="1"/>
            <p:nvPr/>
          </p:nvSpPr>
          <p:spPr>
            <a:xfrm>
              <a:off x="102782" y="644724"/>
              <a:ext cx="3253214" cy="609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海光 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CPU+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寒武纪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MLU270</a:t>
              </a:r>
            </a:p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2s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集群上线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23"/>
            <p:cNvSpPr txBox="1"/>
            <p:nvPr/>
          </p:nvSpPr>
          <p:spPr>
            <a:xfrm>
              <a:off x="102782" y="0"/>
              <a:ext cx="2112969" cy="757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3600" b="1">
                  <a:solidFill>
                    <a:srgbClr val="257EF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rPr dirty="0" smtClean="0"/>
                <a:t>20</a:t>
              </a:r>
              <a:r>
                <a:rPr lang="en-US" dirty="0" smtClean="0"/>
                <a:t>20</a:t>
              </a:r>
              <a:r>
                <a:rPr lang="en-US" altLang="zh-CN" dirty="0" smtClean="0"/>
                <a:t>.07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212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6992" y="1738589"/>
            <a:ext cx="108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0736" y="1681218"/>
            <a:ext cx="6234540" cy="65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6992" y="3053461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0736" y="3012812"/>
            <a:ext cx="6234540" cy="57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国产化相关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6992" y="4368333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3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0736" y="4267320"/>
            <a:ext cx="6234540" cy="63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国产化工作及优化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795" y="303096"/>
            <a:ext cx="3883852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目录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6992" y="5683205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4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0736" y="5583689"/>
            <a:ext cx="6234540" cy="63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国产化流程优化总结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7102958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—Atlas300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老版本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6353" y="4820233"/>
            <a:ext cx="15217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工作流程</a:t>
            </a:r>
            <a:endParaRPr lang="en-US" altLang="zh-CN" sz="2400" dirty="0"/>
          </a:p>
        </p:txBody>
      </p:sp>
      <p:cxnSp>
        <p:nvCxnSpPr>
          <p:cNvPr id="4" name="曲线连接符 3"/>
          <p:cNvCxnSpPr>
            <a:stCxn id="8" idx="3"/>
            <a:endCxn id="3" idx="1"/>
          </p:cNvCxnSpPr>
          <p:nvPr/>
        </p:nvCxnSpPr>
        <p:spPr>
          <a:xfrm>
            <a:off x="1826141" y="3946107"/>
            <a:ext cx="690212" cy="110495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6353" y="1796844"/>
            <a:ext cx="11120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开发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8" idx="3"/>
            <a:endCxn id="6" idx="1"/>
          </p:cNvCxnSpPr>
          <p:nvPr/>
        </p:nvCxnSpPr>
        <p:spPr>
          <a:xfrm flipV="1">
            <a:off x="1826141" y="2027677"/>
            <a:ext cx="690212" cy="191843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365371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989698" y="1765446"/>
            <a:ext cx="2085537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Atlas C3X</a:t>
            </a:r>
            <a:r>
              <a:rPr lang="zh-CN" altLang="en-US" sz="2000" dirty="0">
                <a:solidFill>
                  <a:schemeClr val="tx1"/>
                </a:solidFill>
              </a:rPr>
              <a:t>架构</a:t>
            </a:r>
          </a:p>
        </p:txBody>
      </p:sp>
      <p:sp>
        <p:nvSpPr>
          <p:cNvPr id="10" name="矩形 9"/>
          <p:cNvSpPr/>
          <p:nvPr/>
        </p:nvSpPr>
        <p:spPr>
          <a:xfrm>
            <a:off x="4377913" y="3336501"/>
            <a:ext cx="1309105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OCR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9" idx="3"/>
            <a:endCxn id="19" idx="1"/>
          </p:cNvCxnSpPr>
          <p:nvPr/>
        </p:nvCxnSpPr>
        <p:spPr>
          <a:xfrm>
            <a:off x="6075235" y="2005717"/>
            <a:ext cx="491701" cy="17155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66936" y="1955854"/>
            <a:ext cx="4012757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解决多实例多线程调用出现的问题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6" idx="3"/>
            <a:endCxn id="9" idx="1"/>
          </p:cNvCxnSpPr>
          <p:nvPr/>
        </p:nvCxnSpPr>
        <p:spPr>
          <a:xfrm flipV="1">
            <a:off x="3628417" y="2005717"/>
            <a:ext cx="361281" cy="21960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3" idx="3"/>
            <a:endCxn id="10" idx="1"/>
          </p:cNvCxnSpPr>
          <p:nvPr/>
        </p:nvCxnSpPr>
        <p:spPr>
          <a:xfrm flipV="1">
            <a:off x="4038122" y="3564619"/>
            <a:ext cx="339791" cy="1486447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641077" y="4557299"/>
            <a:ext cx="3215287" cy="375175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模型转换，优化及一致性验证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66936" y="1304170"/>
            <a:ext cx="3568670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类</a:t>
            </a:r>
            <a:r>
              <a:rPr lang="en-US" altLang="zh-CN" sz="2000" dirty="0" smtClean="0">
                <a:solidFill>
                  <a:schemeClr val="tx1"/>
                </a:solidFill>
              </a:rPr>
              <a:t>lite</a:t>
            </a:r>
            <a:r>
              <a:rPr lang="zh-CN" altLang="en-US" sz="2000" dirty="0" smtClean="0">
                <a:solidFill>
                  <a:schemeClr val="tx1"/>
                </a:solidFill>
              </a:rPr>
              <a:t>接口封装，未集成到</a:t>
            </a:r>
            <a:r>
              <a:rPr lang="en-US" altLang="zh-CN" sz="2000" dirty="0" smtClean="0">
                <a:solidFill>
                  <a:schemeClr val="tx1"/>
                </a:solidFill>
              </a:rPr>
              <a:t>lite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曲线连接符 82"/>
          <p:cNvCxnSpPr>
            <a:stCxn id="9" idx="3"/>
            <a:endCxn id="82" idx="1"/>
          </p:cNvCxnSpPr>
          <p:nvPr/>
        </p:nvCxnSpPr>
        <p:spPr>
          <a:xfrm flipV="1">
            <a:off x="6075235" y="1525592"/>
            <a:ext cx="491701" cy="48012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66936" y="2597451"/>
            <a:ext cx="2055771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效率优化，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aipp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7" name="曲线连接符 96"/>
          <p:cNvCxnSpPr>
            <a:stCxn id="9" idx="3"/>
            <a:endCxn id="96" idx="1"/>
          </p:cNvCxnSpPr>
          <p:nvPr/>
        </p:nvCxnSpPr>
        <p:spPr>
          <a:xfrm>
            <a:off x="6075235" y="2005717"/>
            <a:ext cx="491701" cy="81315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4369714" y="4696544"/>
            <a:ext cx="1241183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小语种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2" name="曲线连接符 121"/>
          <p:cNvCxnSpPr>
            <a:stCxn id="3" idx="3"/>
            <a:endCxn id="121" idx="1"/>
          </p:cNvCxnSpPr>
          <p:nvPr/>
        </p:nvCxnSpPr>
        <p:spPr>
          <a:xfrm flipV="1">
            <a:off x="4038122" y="4924662"/>
            <a:ext cx="331592" cy="126404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4369713" y="6005484"/>
            <a:ext cx="1241183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司法认知</a:t>
            </a:r>
          </a:p>
        </p:txBody>
      </p:sp>
      <p:cxnSp>
        <p:nvCxnSpPr>
          <p:cNvPr id="133" name="曲线连接符 132"/>
          <p:cNvCxnSpPr>
            <a:stCxn id="3" idx="3"/>
            <a:endCxn id="132" idx="1"/>
          </p:cNvCxnSpPr>
          <p:nvPr/>
        </p:nvCxnSpPr>
        <p:spPr>
          <a:xfrm>
            <a:off x="4038122" y="5051066"/>
            <a:ext cx="331591" cy="1182536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643689" y="5161180"/>
            <a:ext cx="3212674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网络验证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4391398" y="3833610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PSE</a:t>
            </a:r>
            <a:endParaRPr lang="zh-CN" altLang="en-US" sz="1600" dirty="0"/>
          </a:p>
        </p:txBody>
      </p:sp>
      <p:sp>
        <p:nvSpPr>
          <p:cNvPr id="150" name="圆角矩形 149"/>
          <p:cNvSpPr/>
          <p:nvPr/>
        </p:nvSpPr>
        <p:spPr>
          <a:xfrm>
            <a:off x="5094489" y="3833610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CTC</a:t>
            </a:r>
            <a:endParaRPr lang="zh-CN" altLang="en-US" sz="1600" dirty="0"/>
          </a:p>
        </p:txBody>
      </p:sp>
      <p:sp>
        <p:nvSpPr>
          <p:cNvPr id="151" name="圆角矩形 150"/>
          <p:cNvSpPr/>
          <p:nvPr/>
        </p:nvSpPr>
        <p:spPr>
          <a:xfrm>
            <a:off x="4391398" y="4189322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SSD</a:t>
            </a:r>
            <a:endParaRPr lang="zh-CN" altLang="en-US" sz="1600" dirty="0"/>
          </a:p>
        </p:txBody>
      </p:sp>
      <p:sp>
        <p:nvSpPr>
          <p:cNvPr id="152" name="圆角矩形 151"/>
          <p:cNvSpPr/>
          <p:nvPr/>
        </p:nvSpPr>
        <p:spPr>
          <a:xfrm>
            <a:off x="5094490" y="4193675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HW</a:t>
            </a:r>
            <a:endParaRPr lang="zh-CN" altLang="en-US" sz="1600" dirty="0"/>
          </a:p>
        </p:txBody>
      </p:sp>
      <p:sp>
        <p:nvSpPr>
          <p:cNvPr id="155" name="圆角矩形 154"/>
          <p:cNvSpPr/>
          <p:nvPr/>
        </p:nvSpPr>
        <p:spPr>
          <a:xfrm>
            <a:off x="10065894" y="4590254"/>
            <a:ext cx="1697078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内核技术</a:t>
            </a:r>
            <a:r>
              <a:rPr lang="zh-CN" altLang="en-US" sz="1600" dirty="0" smtClean="0"/>
              <a:t>部负责</a:t>
            </a:r>
            <a:endParaRPr lang="zh-CN" altLang="en-US" sz="1600" dirty="0"/>
          </a:p>
        </p:txBody>
      </p:sp>
      <p:sp>
        <p:nvSpPr>
          <p:cNvPr id="158" name="圆角矩形 157"/>
          <p:cNvSpPr/>
          <p:nvPr/>
        </p:nvSpPr>
        <p:spPr>
          <a:xfrm>
            <a:off x="10065894" y="5152780"/>
            <a:ext cx="1295123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集成</a:t>
            </a:r>
            <a:r>
              <a:rPr lang="zh-CN" altLang="en-US" sz="1600" dirty="0" smtClean="0"/>
              <a:t>组负责</a:t>
            </a:r>
            <a:endParaRPr lang="zh-CN" altLang="en-US" sz="1600" dirty="0"/>
          </a:p>
        </p:txBody>
      </p:sp>
      <p:sp>
        <p:nvSpPr>
          <p:cNvPr id="160" name="圆角矩形 159"/>
          <p:cNvSpPr/>
          <p:nvPr/>
        </p:nvSpPr>
        <p:spPr>
          <a:xfrm>
            <a:off x="10065894" y="3946106"/>
            <a:ext cx="1120025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华为负责</a:t>
            </a:r>
            <a:endParaRPr lang="zh-CN" altLang="en-US" sz="1600" dirty="0"/>
          </a:p>
        </p:txBody>
      </p:sp>
      <p:sp>
        <p:nvSpPr>
          <p:cNvPr id="222" name="圆角矩形 221"/>
          <p:cNvSpPr/>
          <p:nvPr/>
        </p:nvSpPr>
        <p:spPr>
          <a:xfrm>
            <a:off x="4369713" y="5170976"/>
            <a:ext cx="1153784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Resnet34</a:t>
            </a:r>
            <a:endParaRPr lang="zh-CN" altLang="en-US" sz="1600" dirty="0"/>
          </a:p>
        </p:txBody>
      </p:sp>
      <p:sp>
        <p:nvSpPr>
          <p:cNvPr id="223" name="圆角矩形 222"/>
          <p:cNvSpPr/>
          <p:nvPr/>
        </p:nvSpPr>
        <p:spPr>
          <a:xfrm>
            <a:off x="4377913" y="5505192"/>
            <a:ext cx="1232983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TransnetX</a:t>
            </a:r>
            <a:endParaRPr lang="zh-CN" altLang="en-US" sz="1600" dirty="0"/>
          </a:p>
        </p:txBody>
      </p:sp>
      <p:sp>
        <p:nvSpPr>
          <p:cNvPr id="224" name="圆角矩形 223"/>
          <p:cNvSpPr/>
          <p:nvPr/>
        </p:nvSpPr>
        <p:spPr>
          <a:xfrm>
            <a:off x="4356644" y="6481882"/>
            <a:ext cx="1153784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Bert</a:t>
            </a:r>
            <a:endParaRPr lang="zh-CN" altLang="en-US" sz="1600" dirty="0"/>
          </a:p>
        </p:txBody>
      </p:sp>
      <p:sp>
        <p:nvSpPr>
          <p:cNvPr id="234" name="矩形 233"/>
          <p:cNvSpPr/>
          <p:nvPr/>
        </p:nvSpPr>
        <p:spPr>
          <a:xfrm>
            <a:off x="6641076" y="3913150"/>
            <a:ext cx="3215287" cy="375175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热点优化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5864121" y="4191533"/>
            <a:ext cx="419947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9243023" y="471071"/>
            <a:ext cx="2765765" cy="698612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新接口已通过</a:t>
            </a:r>
            <a:r>
              <a:rPr lang="en-US" altLang="zh-CN" sz="2000" dirty="0" smtClean="0">
                <a:solidFill>
                  <a:schemeClr val="tx1"/>
                </a:solidFill>
              </a:rPr>
              <a:t>subgraph</a:t>
            </a:r>
            <a:r>
              <a:rPr lang="zh-CN" altLang="en-US" sz="2000" dirty="0" smtClean="0">
                <a:solidFill>
                  <a:schemeClr val="tx1"/>
                </a:solidFill>
              </a:rPr>
              <a:t>集成到</a:t>
            </a:r>
            <a:r>
              <a:rPr lang="en-US" altLang="zh-CN" sz="2000" dirty="0" smtClean="0">
                <a:solidFill>
                  <a:schemeClr val="tx1"/>
                </a:solidFill>
              </a:rPr>
              <a:t>lite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7102958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—Atlas300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老版本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95" y="3930772"/>
            <a:ext cx="14989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优化开发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066894" y="3911895"/>
            <a:ext cx="1761621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Atlas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tik</a:t>
            </a:r>
            <a:r>
              <a:rPr lang="zh-CN" altLang="en-US" sz="2000" dirty="0" smtClean="0">
                <a:solidFill>
                  <a:schemeClr val="tx1"/>
                </a:solidFill>
              </a:rPr>
              <a:t>加速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95791" y="4247766"/>
            <a:ext cx="5116575" cy="6489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计算优化：切块，访存连续，使用硬件计算 </a:t>
            </a:r>
            <a:r>
              <a:rPr lang="en-US" altLang="zh-CN" sz="2000" dirty="0" smtClean="0">
                <a:solidFill>
                  <a:schemeClr val="tx1"/>
                </a:solidFill>
              </a:rPr>
              <a:t>UB-&gt;L1-&gt;L0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mmad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95791" y="3541301"/>
            <a:ext cx="2356283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开发方式：</a:t>
            </a:r>
            <a:r>
              <a:rPr lang="en-US" altLang="zh-CN" sz="2000" dirty="0" smtClean="0">
                <a:solidFill>
                  <a:schemeClr val="tx1"/>
                </a:solidFill>
              </a:rPr>
              <a:t>python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5791" y="2460388"/>
            <a:ext cx="5817331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访存优化：将多个</a:t>
            </a:r>
            <a:r>
              <a:rPr lang="en-US" altLang="zh-CN" sz="2000" dirty="0" smtClean="0">
                <a:solidFill>
                  <a:schemeClr val="tx1"/>
                </a:solidFill>
              </a:rPr>
              <a:t>op</a:t>
            </a:r>
            <a:r>
              <a:rPr lang="zh-CN" altLang="en-US" sz="2000" dirty="0" smtClean="0">
                <a:solidFill>
                  <a:schemeClr val="tx1"/>
                </a:solidFill>
              </a:rPr>
              <a:t>合并成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个，例如</a:t>
            </a:r>
            <a:r>
              <a:rPr lang="en-US" altLang="zh-CN" sz="2000" dirty="0" smtClean="0">
                <a:solidFill>
                  <a:schemeClr val="tx1"/>
                </a:solidFill>
              </a:rPr>
              <a:t>layer norm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7102958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—Atlas300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老版本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796" y="2091582"/>
            <a:ext cx="925894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OCR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06795" y="3918331"/>
            <a:ext cx="1241183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小语种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06794" y="5663225"/>
            <a:ext cx="1241183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司法认知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1906596" y="1669308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PSE</a:t>
            </a:r>
            <a:endParaRPr lang="zh-CN" altLang="en-US" sz="1600" dirty="0"/>
          </a:p>
        </p:txBody>
      </p:sp>
      <p:sp>
        <p:nvSpPr>
          <p:cNvPr id="150" name="圆角矩形 149"/>
          <p:cNvSpPr/>
          <p:nvPr/>
        </p:nvSpPr>
        <p:spPr>
          <a:xfrm>
            <a:off x="1891584" y="2031773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CTC</a:t>
            </a:r>
            <a:endParaRPr lang="zh-CN" altLang="en-US" sz="1600" dirty="0"/>
          </a:p>
        </p:txBody>
      </p:sp>
      <p:sp>
        <p:nvSpPr>
          <p:cNvPr id="151" name="圆角矩形 150"/>
          <p:cNvSpPr/>
          <p:nvPr/>
        </p:nvSpPr>
        <p:spPr>
          <a:xfrm>
            <a:off x="1886199" y="2382717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SSD</a:t>
            </a:r>
            <a:endParaRPr lang="zh-CN" altLang="en-US" sz="1600" dirty="0"/>
          </a:p>
        </p:txBody>
      </p:sp>
      <p:sp>
        <p:nvSpPr>
          <p:cNvPr id="152" name="圆角矩形 151"/>
          <p:cNvSpPr/>
          <p:nvPr/>
        </p:nvSpPr>
        <p:spPr>
          <a:xfrm>
            <a:off x="1878737" y="2742560"/>
            <a:ext cx="67015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HW</a:t>
            </a:r>
            <a:endParaRPr lang="zh-CN" altLang="en-US" sz="1600" dirty="0"/>
          </a:p>
        </p:txBody>
      </p:sp>
      <p:sp>
        <p:nvSpPr>
          <p:cNvPr id="155" name="圆角矩形 154"/>
          <p:cNvSpPr/>
          <p:nvPr/>
        </p:nvSpPr>
        <p:spPr>
          <a:xfrm>
            <a:off x="4141765" y="2073453"/>
            <a:ext cx="1297354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内核技术</a:t>
            </a:r>
            <a:r>
              <a:rPr lang="zh-CN" altLang="en-US" sz="1600" dirty="0" smtClean="0"/>
              <a:t>部</a:t>
            </a:r>
            <a:endParaRPr lang="zh-CN" altLang="en-US" sz="1600" dirty="0"/>
          </a:p>
        </p:txBody>
      </p:sp>
      <p:sp>
        <p:nvSpPr>
          <p:cNvPr id="158" name="圆角矩形 157"/>
          <p:cNvSpPr/>
          <p:nvPr/>
        </p:nvSpPr>
        <p:spPr>
          <a:xfrm>
            <a:off x="4143996" y="2691981"/>
            <a:ext cx="1295123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OCR</a:t>
            </a:r>
            <a:r>
              <a:rPr lang="zh-CN" altLang="en-US" sz="1600" dirty="0" smtClean="0"/>
              <a:t>组</a:t>
            </a:r>
            <a:endParaRPr lang="zh-CN" altLang="en-US" sz="1600" dirty="0"/>
          </a:p>
        </p:txBody>
      </p:sp>
      <p:sp>
        <p:nvSpPr>
          <p:cNvPr id="160" name="圆角矩形 159"/>
          <p:cNvSpPr/>
          <p:nvPr/>
        </p:nvSpPr>
        <p:spPr>
          <a:xfrm>
            <a:off x="4140226" y="1466260"/>
            <a:ext cx="1298893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华为</a:t>
            </a:r>
            <a:endParaRPr lang="zh-CN" altLang="en-US" sz="1600" dirty="0"/>
          </a:p>
        </p:txBody>
      </p:sp>
      <p:sp>
        <p:nvSpPr>
          <p:cNvPr id="174" name="圆角矩形 173"/>
          <p:cNvSpPr/>
          <p:nvPr/>
        </p:nvSpPr>
        <p:spPr>
          <a:xfrm>
            <a:off x="4127861" y="3514210"/>
            <a:ext cx="1697078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内核技术</a:t>
            </a:r>
            <a:r>
              <a:rPr lang="zh-CN" altLang="en-US" sz="1600" dirty="0" smtClean="0"/>
              <a:t>部负责</a:t>
            </a:r>
            <a:endParaRPr lang="zh-CN" altLang="en-US" sz="1600" dirty="0"/>
          </a:p>
        </p:txBody>
      </p:sp>
      <p:sp>
        <p:nvSpPr>
          <p:cNvPr id="175" name="圆角矩形 174"/>
          <p:cNvSpPr/>
          <p:nvPr/>
        </p:nvSpPr>
        <p:spPr>
          <a:xfrm>
            <a:off x="4127861" y="4323000"/>
            <a:ext cx="146046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小语种</a:t>
            </a:r>
            <a:r>
              <a:rPr lang="zh-CN" altLang="en-US" sz="1600" dirty="0" smtClean="0"/>
              <a:t>组负责</a:t>
            </a:r>
            <a:endParaRPr lang="zh-CN" altLang="en-US" sz="1600" dirty="0"/>
          </a:p>
        </p:txBody>
      </p:sp>
      <p:sp>
        <p:nvSpPr>
          <p:cNvPr id="176" name="圆角矩形 175"/>
          <p:cNvSpPr/>
          <p:nvPr/>
        </p:nvSpPr>
        <p:spPr>
          <a:xfrm>
            <a:off x="4145308" y="5353961"/>
            <a:ext cx="1697078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内核技术</a:t>
            </a:r>
            <a:r>
              <a:rPr lang="zh-CN" altLang="en-US" sz="1600" dirty="0" smtClean="0"/>
              <a:t>部负责</a:t>
            </a:r>
            <a:endParaRPr lang="zh-CN" altLang="en-US" sz="1600" dirty="0"/>
          </a:p>
        </p:txBody>
      </p:sp>
      <p:sp>
        <p:nvSpPr>
          <p:cNvPr id="177" name="圆角矩形 176"/>
          <p:cNvSpPr/>
          <p:nvPr/>
        </p:nvSpPr>
        <p:spPr>
          <a:xfrm>
            <a:off x="4140226" y="6143572"/>
            <a:ext cx="1648500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司法认知</a:t>
            </a:r>
            <a:r>
              <a:rPr lang="zh-CN" altLang="en-US" sz="1600" dirty="0" smtClean="0"/>
              <a:t>组负责</a:t>
            </a:r>
            <a:endParaRPr lang="zh-CN" altLang="en-US" sz="1600" dirty="0"/>
          </a:p>
        </p:txBody>
      </p:sp>
      <p:sp>
        <p:nvSpPr>
          <p:cNvPr id="178" name="矩形 177"/>
          <p:cNvSpPr/>
          <p:nvPr/>
        </p:nvSpPr>
        <p:spPr>
          <a:xfrm>
            <a:off x="5764264" y="145328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1600" dirty="0"/>
          </a:p>
        </p:txBody>
      </p:sp>
      <p:sp>
        <p:nvSpPr>
          <p:cNvPr id="179" name="矩形 178"/>
          <p:cNvSpPr/>
          <p:nvPr/>
        </p:nvSpPr>
        <p:spPr>
          <a:xfrm>
            <a:off x="5763098" y="269933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4127861" y="3960339"/>
            <a:ext cx="954595" cy="232591"/>
          </a:xfrm>
          <a:prstGeom prst="roundRect">
            <a:avLst/>
          </a:prstGeom>
          <a:solidFill>
            <a:srgbClr val="FAD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简单文档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4144783" y="5776614"/>
            <a:ext cx="954595" cy="232591"/>
          </a:xfrm>
          <a:prstGeom prst="roundRect">
            <a:avLst/>
          </a:prstGeom>
          <a:solidFill>
            <a:srgbClr val="FAD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简单文档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4" name="曲线连接符 183"/>
          <p:cNvCxnSpPr>
            <a:stCxn id="174" idx="2"/>
            <a:endCxn id="180" idx="3"/>
          </p:cNvCxnSpPr>
          <p:nvPr/>
        </p:nvCxnSpPr>
        <p:spPr>
          <a:xfrm rot="16200000" flipH="1">
            <a:off x="4902848" y="3897026"/>
            <a:ext cx="253161" cy="106056"/>
          </a:xfrm>
          <a:prstGeom prst="curvedConnector4">
            <a:avLst>
              <a:gd name="adj1" fmla="val 27031"/>
              <a:gd name="adj2" fmla="val 602883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/>
          <p:cNvCxnSpPr>
            <a:stCxn id="180" idx="3"/>
            <a:endCxn id="175" idx="3"/>
          </p:cNvCxnSpPr>
          <p:nvPr/>
        </p:nvCxnSpPr>
        <p:spPr>
          <a:xfrm>
            <a:off x="5082456" y="4076635"/>
            <a:ext cx="505866" cy="400997"/>
          </a:xfrm>
          <a:prstGeom prst="curvedConnector3">
            <a:avLst>
              <a:gd name="adj1" fmla="val 14519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曲线连接符 193"/>
          <p:cNvCxnSpPr>
            <a:stCxn id="176" idx="2"/>
            <a:endCxn id="183" idx="3"/>
          </p:cNvCxnSpPr>
          <p:nvPr/>
        </p:nvCxnSpPr>
        <p:spPr>
          <a:xfrm rot="16200000" flipH="1">
            <a:off x="4931770" y="5725301"/>
            <a:ext cx="229685" cy="105531"/>
          </a:xfrm>
          <a:prstGeom prst="curvedConnector4">
            <a:avLst>
              <a:gd name="adj1" fmla="val 24683"/>
              <a:gd name="adj2" fmla="val 578229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曲线连接符 196"/>
          <p:cNvCxnSpPr>
            <a:stCxn id="183" idx="3"/>
            <a:endCxn id="177" idx="3"/>
          </p:cNvCxnSpPr>
          <p:nvPr/>
        </p:nvCxnSpPr>
        <p:spPr>
          <a:xfrm>
            <a:off x="5099378" y="5892910"/>
            <a:ext cx="689348" cy="405294"/>
          </a:xfrm>
          <a:prstGeom prst="curvedConnector3">
            <a:avLst>
              <a:gd name="adj1" fmla="val 133162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6338074" y="5757117"/>
            <a:ext cx="1690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复现，调整，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验证，上线</a:t>
            </a:r>
            <a:endParaRPr lang="zh-CN" altLang="en-US" sz="1600" dirty="0"/>
          </a:p>
        </p:txBody>
      </p:sp>
      <p:sp>
        <p:nvSpPr>
          <p:cNvPr id="222" name="圆角矩形 221"/>
          <p:cNvSpPr/>
          <p:nvPr/>
        </p:nvSpPr>
        <p:spPr>
          <a:xfrm>
            <a:off x="1869053" y="3730255"/>
            <a:ext cx="1153784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Resnet34</a:t>
            </a:r>
            <a:endParaRPr lang="zh-CN" altLang="en-US" sz="1600" dirty="0"/>
          </a:p>
        </p:txBody>
      </p:sp>
      <p:sp>
        <p:nvSpPr>
          <p:cNvPr id="223" name="圆角矩形 222"/>
          <p:cNvSpPr/>
          <p:nvPr/>
        </p:nvSpPr>
        <p:spPr>
          <a:xfrm>
            <a:off x="1877253" y="4064471"/>
            <a:ext cx="1232983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TransnetX</a:t>
            </a:r>
            <a:endParaRPr lang="zh-CN" altLang="en-US" sz="1600" dirty="0"/>
          </a:p>
        </p:txBody>
      </p:sp>
      <p:sp>
        <p:nvSpPr>
          <p:cNvPr id="224" name="圆角矩形 223"/>
          <p:cNvSpPr/>
          <p:nvPr/>
        </p:nvSpPr>
        <p:spPr>
          <a:xfrm>
            <a:off x="1896419" y="5736711"/>
            <a:ext cx="1153784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Bert</a:t>
            </a:r>
            <a:endParaRPr lang="zh-CN" altLang="en-US" sz="1600" dirty="0"/>
          </a:p>
        </p:txBody>
      </p:sp>
      <p:sp>
        <p:nvSpPr>
          <p:cNvPr id="225" name="矩形 224"/>
          <p:cNvSpPr/>
          <p:nvPr/>
        </p:nvSpPr>
        <p:spPr>
          <a:xfrm>
            <a:off x="6294185" y="530896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专注引擎和模型</a:t>
            </a:r>
            <a:endParaRPr lang="zh-CN" altLang="en-US" sz="1600" dirty="0"/>
          </a:p>
        </p:txBody>
      </p:sp>
      <p:sp>
        <p:nvSpPr>
          <p:cNvPr id="226" name="矩形 225"/>
          <p:cNvSpPr/>
          <p:nvPr/>
        </p:nvSpPr>
        <p:spPr>
          <a:xfrm>
            <a:off x="6100081" y="356097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专注引擎和模型</a:t>
            </a:r>
            <a:endParaRPr lang="zh-CN" altLang="en-US" sz="1600" dirty="0"/>
          </a:p>
        </p:txBody>
      </p:sp>
      <p:sp>
        <p:nvSpPr>
          <p:cNvPr id="227" name="矩形 226"/>
          <p:cNvSpPr/>
          <p:nvPr/>
        </p:nvSpPr>
        <p:spPr>
          <a:xfrm>
            <a:off x="6100080" y="4063249"/>
            <a:ext cx="24631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复现，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，验证，上线</a:t>
            </a:r>
            <a:endParaRPr lang="zh-CN" altLang="en-US" sz="1600" dirty="0"/>
          </a:p>
        </p:txBody>
      </p:sp>
      <p:sp>
        <p:nvSpPr>
          <p:cNvPr id="228" name="矩形 227"/>
          <p:cNvSpPr/>
          <p:nvPr/>
        </p:nvSpPr>
        <p:spPr>
          <a:xfrm>
            <a:off x="5710019" y="2039315"/>
            <a:ext cx="2684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引擎和模型，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调整模型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0" name="曲线连接符 229"/>
          <p:cNvCxnSpPr>
            <a:endCxn id="179" idx="3"/>
          </p:cNvCxnSpPr>
          <p:nvPr/>
        </p:nvCxnSpPr>
        <p:spPr>
          <a:xfrm rot="10800000" flipV="1">
            <a:off x="6973687" y="2302708"/>
            <a:ext cx="797459" cy="5659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爆炸形 1 10"/>
          <p:cNvSpPr/>
          <p:nvPr/>
        </p:nvSpPr>
        <p:spPr>
          <a:xfrm>
            <a:off x="7400634" y="2377869"/>
            <a:ext cx="1107620" cy="6739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耗时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63250" y="2466051"/>
            <a:ext cx="2955851" cy="596079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模型多，效果验证，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aipp</a:t>
            </a:r>
            <a:r>
              <a:rPr lang="zh-CN" altLang="en-US" sz="1600" dirty="0" smtClean="0">
                <a:solidFill>
                  <a:schemeClr val="tx1"/>
                </a:solidFill>
              </a:rPr>
              <a:t>优化其他优化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52494" y="4670686"/>
            <a:ext cx="5069866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简单文档沟通，上下游快速复现，自行调整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9167140" y="3548328"/>
            <a:ext cx="2351961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多团队协同，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上下游调整和验证耗时</a:t>
            </a:r>
          </a:p>
        </p:txBody>
      </p:sp>
      <p:sp>
        <p:nvSpPr>
          <p:cNvPr id="24" name="虚尾箭头 23"/>
          <p:cNvSpPr/>
          <p:nvPr/>
        </p:nvSpPr>
        <p:spPr>
          <a:xfrm rot="5400000">
            <a:off x="10180732" y="4187777"/>
            <a:ext cx="476655" cy="4684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爆炸形 1 73"/>
          <p:cNvSpPr/>
          <p:nvPr/>
        </p:nvSpPr>
        <p:spPr>
          <a:xfrm>
            <a:off x="8508254" y="503750"/>
            <a:ext cx="2508924" cy="15697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又要改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又要测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—MLU270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6353" y="4820233"/>
            <a:ext cx="15217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工作流程</a:t>
            </a:r>
            <a:endParaRPr lang="en-US" altLang="zh-CN" sz="2400" dirty="0"/>
          </a:p>
        </p:txBody>
      </p:sp>
      <p:cxnSp>
        <p:nvCxnSpPr>
          <p:cNvPr id="4" name="曲线连接符 3"/>
          <p:cNvCxnSpPr>
            <a:stCxn id="8" idx="3"/>
            <a:endCxn id="3" idx="1"/>
          </p:cNvCxnSpPr>
          <p:nvPr/>
        </p:nvCxnSpPr>
        <p:spPr>
          <a:xfrm>
            <a:off x="1826141" y="3946107"/>
            <a:ext cx="690212" cy="110495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6353" y="1796844"/>
            <a:ext cx="11120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开发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8" idx="3"/>
            <a:endCxn id="6" idx="1"/>
          </p:cNvCxnSpPr>
          <p:nvPr/>
        </p:nvCxnSpPr>
        <p:spPr>
          <a:xfrm flipV="1">
            <a:off x="1826141" y="2027677"/>
            <a:ext cx="690212" cy="191843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365371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989698" y="1765446"/>
            <a:ext cx="2474688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Lite</a:t>
            </a:r>
            <a:r>
              <a:rPr lang="zh-CN" altLang="en-US" sz="2000" dirty="0" smtClean="0">
                <a:solidFill>
                  <a:schemeClr val="tx1"/>
                </a:solidFill>
              </a:rPr>
              <a:t>架构支持寒武纪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77913" y="3456914"/>
            <a:ext cx="1309105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听写</a:t>
            </a:r>
          </a:p>
        </p:txBody>
      </p:sp>
      <p:cxnSp>
        <p:nvCxnSpPr>
          <p:cNvPr id="11" name="曲线连接符 10"/>
          <p:cNvCxnSpPr>
            <a:stCxn id="9" idx="3"/>
            <a:endCxn id="12" idx="1"/>
          </p:cNvCxnSpPr>
          <p:nvPr/>
        </p:nvCxnSpPr>
        <p:spPr>
          <a:xfrm>
            <a:off x="6464386" y="2005717"/>
            <a:ext cx="692395" cy="8957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56781" y="1873865"/>
            <a:ext cx="2826917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流程串通</a:t>
            </a:r>
          </a:p>
        </p:txBody>
      </p:sp>
      <p:cxnSp>
        <p:nvCxnSpPr>
          <p:cNvPr id="13" name="曲线连接符 12"/>
          <p:cNvCxnSpPr>
            <a:stCxn id="6" idx="3"/>
            <a:endCxn id="9" idx="1"/>
          </p:cNvCxnSpPr>
          <p:nvPr/>
        </p:nvCxnSpPr>
        <p:spPr>
          <a:xfrm flipV="1">
            <a:off x="3628417" y="2005717"/>
            <a:ext cx="361281" cy="21960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3" idx="3"/>
            <a:endCxn id="10" idx="1"/>
          </p:cNvCxnSpPr>
          <p:nvPr/>
        </p:nvCxnSpPr>
        <p:spPr>
          <a:xfrm flipV="1">
            <a:off x="4038122" y="3685032"/>
            <a:ext cx="339791" cy="1366034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56782" y="1193492"/>
            <a:ext cx="2826916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代码适配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9" idx="3"/>
            <a:endCxn id="16" idx="1"/>
          </p:cNvCxnSpPr>
          <p:nvPr/>
        </p:nvCxnSpPr>
        <p:spPr>
          <a:xfrm flipV="1">
            <a:off x="6464386" y="1414914"/>
            <a:ext cx="692396" cy="59080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243717" y="3488993"/>
            <a:ext cx="5535459" cy="358460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将一个小网络使用</a:t>
            </a:r>
            <a:r>
              <a:rPr lang="en-US" altLang="zh-CN" dirty="0" err="1" smtClean="0">
                <a:solidFill>
                  <a:schemeClr val="tx1"/>
                </a:solidFill>
              </a:rPr>
              <a:t>bangc</a:t>
            </a:r>
            <a:r>
              <a:rPr lang="zh-CN" altLang="en-US" dirty="0" smtClean="0">
                <a:solidFill>
                  <a:schemeClr val="tx1"/>
                </a:solidFill>
              </a:rPr>
              <a:t>实现，特定优化，减少访存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9714" y="4696544"/>
            <a:ext cx="1317303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翻译</a:t>
            </a:r>
          </a:p>
        </p:txBody>
      </p:sp>
      <p:cxnSp>
        <p:nvCxnSpPr>
          <p:cNvPr id="21" name="曲线连接符 20"/>
          <p:cNvCxnSpPr>
            <a:stCxn id="3" idx="3"/>
            <a:endCxn id="20" idx="1"/>
          </p:cNvCxnSpPr>
          <p:nvPr/>
        </p:nvCxnSpPr>
        <p:spPr>
          <a:xfrm flipV="1">
            <a:off x="4038122" y="4924662"/>
            <a:ext cx="331592" cy="126404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90983" y="5828469"/>
            <a:ext cx="1241183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</a:rPr>
              <a:t>光机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3" idx="3"/>
            <a:endCxn id="22" idx="1"/>
          </p:cNvCxnSpPr>
          <p:nvPr/>
        </p:nvCxnSpPr>
        <p:spPr>
          <a:xfrm>
            <a:off x="4038122" y="5051066"/>
            <a:ext cx="352861" cy="1005521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391398" y="3954023"/>
            <a:ext cx="1295620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HyperCNN</a:t>
            </a:r>
            <a:endParaRPr lang="zh-CN" altLang="en-US" sz="1600" dirty="0"/>
          </a:p>
        </p:txBody>
      </p:sp>
      <p:sp>
        <p:nvSpPr>
          <p:cNvPr id="51" name="圆角矩形 50"/>
          <p:cNvSpPr/>
          <p:nvPr/>
        </p:nvSpPr>
        <p:spPr>
          <a:xfrm>
            <a:off x="4369712" y="5170976"/>
            <a:ext cx="1317305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Transfomer</a:t>
            </a:r>
            <a:endParaRPr lang="zh-CN" altLang="en-US" sz="1600" dirty="0"/>
          </a:p>
        </p:txBody>
      </p:sp>
      <p:sp>
        <p:nvSpPr>
          <p:cNvPr id="53" name="圆角矩形 52"/>
          <p:cNvSpPr/>
          <p:nvPr/>
        </p:nvSpPr>
        <p:spPr>
          <a:xfrm>
            <a:off x="4377913" y="6304867"/>
            <a:ext cx="129251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Faster </a:t>
            </a:r>
            <a:r>
              <a:rPr lang="en-US" altLang="zh-CN" sz="1600" dirty="0" err="1" smtClean="0"/>
              <a:t>rcnn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5899683" y="4557299"/>
            <a:ext cx="3956682" cy="375175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模型适配，一致性验证，测试集验证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912752" y="5161180"/>
            <a:ext cx="3943611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集成验证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065894" y="4590254"/>
            <a:ext cx="1697078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内核技术</a:t>
            </a:r>
            <a:r>
              <a:rPr lang="zh-CN" altLang="en-US" sz="1600" dirty="0" smtClean="0"/>
              <a:t>部负责</a:t>
            </a:r>
            <a:endParaRPr lang="zh-CN" altLang="en-US" sz="1600" dirty="0"/>
          </a:p>
        </p:txBody>
      </p:sp>
      <p:sp>
        <p:nvSpPr>
          <p:cNvPr id="72" name="圆角矩形 71"/>
          <p:cNvSpPr/>
          <p:nvPr/>
        </p:nvSpPr>
        <p:spPr>
          <a:xfrm>
            <a:off x="10082098" y="5214715"/>
            <a:ext cx="1697078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集成</a:t>
            </a:r>
            <a:r>
              <a:rPr lang="zh-CN" altLang="en-US" sz="1600" dirty="0" smtClean="0"/>
              <a:t>组负责</a:t>
            </a:r>
            <a:endParaRPr lang="zh-CN" altLang="en-US" sz="1600" dirty="0"/>
          </a:p>
        </p:txBody>
      </p:sp>
      <p:sp>
        <p:nvSpPr>
          <p:cNvPr id="73" name="圆角矩形 72"/>
          <p:cNvSpPr/>
          <p:nvPr/>
        </p:nvSpPr>
        <p:spPr>
          <a:xfrm>
            <a:off x="10065894" y="3946106"/>
            <a:ext cx="1697078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寒武纪</a:t>
            </a:r>
            <a:r>
              <a:rPr lang="zh-CN" altLang="en-US" sz="1600" dirty="0" smtClean="0"/>
              <a:t>负责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5864772" y="3913150"/>
            <a:ext cx="3991591" cy="375175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热点优化，复现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9465012" y="4238494"/>
            <a:ext cx="184826" cy="3517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082098" y="1194551"/>
            <a:ext cx="2028838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fp16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输入输出等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082098" y="1859149"/>
            <a:ext cx="2028838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GPU</a:t>
            </a:r>
            <a:r>
              <a:rPr lang="zh-CN" altLang="en-US" sz="2000" dirty="0" smtClean="0">
                <a:solidFill>
                  <a:schemeClr val="tx1"/>
                </a:solidFill>
              </a:rPr>
              <a:t>基线等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082098" y="4313969"/>
            <a:ext cx="954595" cy="232591"/>
          </a:xfrm>
          <a:prstGeom prst="roundRect">
            <a:avLst/>
          </a:prstGeom>
          <a:solidFill>
            <a:srgbClr val="FAD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简单文档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0082097" y="4933484"/>
            <a:ext cx="954595" cy="232591"/>
          </a:xfrm>
          <a:prstGeom prst="roundRect">
            <a:avLst/>
          </a:prstGeom>
          <a:solidFill>
            <a:srgbClr val="FAD7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简单文档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—MLU270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795" y="3396795"/>
            <a:ext cx="1309105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听写</a:t>
            </a:r>
          </a:p>
        </p:txBody>
      </p:sp>
      <p:sp>
        <p:nvSpPr>
          <p:cNvPr id="15" name="矩形 14"/>
          <p:cNvSpPr/>
          <p:nvPr/>
        </p:nvSpPr>
        <p:spPr>
          <a:xfrm>
            <a:off x="5089771" y="1813744"/>
            <a:ext cx="1418959" cy="47727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fp32-int8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81080" y="3470281"/>
            <a:ext cx="1295620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HyperCNN</a:t>
            </a:r>
            <a:endParaRPr lang="zh-CN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3504793" y="1809508"/>
            <a:ext cx="1197494" cy="47727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效果问题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06795" y="5563007"/>
            <a:ext cx="2351961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流程较复杂，出现问题难排查和回溯</a:t>
            </a:r>
          </a:p>
        </p:txBody>
      </p:sp>
      <p:sp>
        <p:nvSpPr>
          <p:cNvPr id="61" name="矩形 60"/>
          <p:cNvSpPr/>
          <p:nvPr/>
        </p:nvSpPr>
        <p:spPr>
          <a:xfrm>
            <a:off x="3965731" y="5446858"/>
            <a:ext cx="2803321" cy="747814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文档简单纪录关键细节，关键节点存档。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82611" y="1809509"/>
            <a:ext cx="1253944" cy="47727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fp16-int8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910436" y="1809509"/>
            <a:ext cx="1711141" cy="47727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fp16-int8 opt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43209" y="1429664"/>
            <a:ext cx="4280170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lite MLU270</a:t>
            </a:r>
            <a:endParaRPr lang="zh-CN" altLang="en-US" sz="1600" dirty="0"/>
          </a:p>
        </p:txBody>
      </p:sp>
      <p:sp>
        <p:nvSpPr>
          <p:cNvPr id="66" name="圆角矩形 65"/>
          <p:cNvSpPr/>
          <p:nvPr/>
        </p:nvSpPr>
        <p:spPr>
          <a:xfrm>
            <a:off x="3506080" y="2384275"/>
            <a:ext cx="1521468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相对</a:t>
            </a:r>
            <a:r>
              <a:rPr lang="en-US" altLang="zh-CN" sz="1600" dirty="0" err="1" smtClean="0"/>
              <a:t>dfmlp</a:t>
            </a:r>
            <a:r>
              <a:rPr lang="en-US" altLang="zh-CN" sz="1600" dirty="0" smtClean="0"/>
              <a:t> P4</a:t>
            </a:r>
            <a:endParaRPr lang="zh-CN" altLang="en-US" sz="1600" dirty="0"/>
          </a:p>
        </p:txBody>
      </p:sp>
      <p:sp>
        <p:nvSpPr>
          <p:cNvPr id="67" name="圆角矩形 66"/>
          <p:cNvSpPr/>
          <p:nvPr/>
        </p:nvSpPr>
        <p:spPr>
          <a:xfrm>
            <a:off x="9948154" y="1429664"/>
            <a:ext cx="1802859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 lite P4</a:t>
            </a:r>
            <a:endParaRPr lang="zh-CN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10182783" y="1809508"/>
            <a:ext cx="1306748" cy="47727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fp32-int8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090697" y="2387452"/>
            <a:ext cx="1331302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差相对</a:t>
            </a:r>
            <a:r>
              <a:rPr lang="en-US" altLang="zh-CN" sz="1600" dirty="0" smtClean="0"/>
              <a:t>5%</a:t>
            </a:r>
            <a:endParaRPr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6579134" y="2378485"/>
            <a:ext cx="125742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差相对</a:t>
            </a:r>
            <a:r>
              <a:rPr lang="en-US" altLang="zh-CN" sz="1600" dirty="0" smtClean="0"/>
              <a:t>5%</a:t>
            </a:r>
            <a:endParaRPr lang="zh-CN" altLang="en-US" sz="1600" dirty="0"/>
          </a:p>
        </p:txBody>
      </p:sp>
      <p:sp>
        <p:nvSpPr>
          <p:cNvPr id="71" name="圆角矩形 70"/>
          <p:cNvSpPr/>
          <p:nvPr/>
        </p:nvSpPr>
        <p:spPr>
          <a:xfrm>
            <a:off x="7910436" y="2378485"/>
            <a:ext cx="1331302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差相对</a:t>
            </a:r>
            <a:r>
              <a:rPr lang="en-US" altLang="zh-CN" sz="1600" dirty="0"/>
              <a:t>9</a:t>
            </a:r>
            <a:r>
              <a:rPr lang="en-US" altLang="zh-CN" sz="1600" dirty="0" smtClean="0"/>
              <a:t>%</a:t>
            </a:r>
            <a:endParaRPr lang="zh-CN" altLang="en-US" sz="1600" dirty="0"/>
          </a:p>
        </p:txBody>
      </p:sp>
      <p:sp>
        <p:nvSpPr>
          <p:cNvPr id="72" name="圆角矩形 71"/>
          <p:cNvSpPr/>
          <p:nvPr/>
        </p:nvSpPr>
        <p:spPr>
          <a:xfrm>
            <a:off x="10183932" y="2418994"/>
            <a:ext cx="1331302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差相对</a:t>
            </a:r>
            <a:r>
              <a:rPr lang="en-US" altLang="zh-CN" sz="1600" dirty="0" smtClean="0"/>
              <a:t>5%</a:t>
            </a:r>
            <a:endParaRPr lang="zh-CN" altLang="en-US" sz="1600" dirty="0"/>
          </a:p>
        </p:txBody>
      </p:sp>
      <p:sp>
        <p:nvSpPr>
          <p:cNvPr id="73" name="矩形 72"/>
          <p:cNvSpPr/>
          <p:nvPr/>
        </p:nvSpPr>
        <p:spPr>
          <a:xfrm>
            <a:off x="3504793" y="3665018"/>
            <a:ext cx="1117401" cy="47727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效率问题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190439" y="4571374"/>
            <a:ext cx="1453282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配置参数更换</a:t>
            </a:r>
            <a:endParaRPr lang="zh-CN" altLang="en-US" sz="1600" dirty="0"/>
          </a:p>
        </p:txBody>
      </p:sp>
      <p:sp>
        <p:nvSpPr>
          <p:cNvPr id="78" name="矩形 77"/>
          <p:cNvSpPr/>
          <p:nvPr/>
        </p:nvSpPr>
        <p:spPr>
          <a:xfrm>
            <a:off x="5100140" y="3663846"/>
            <a:ext cx="5571103" cy="3824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mlu270 fp16-int8 opt</a:t>
            </a:r>
            <a:r>
              <a:rPr lang="zh-CN" altLang="en-US" dirty="0" smtClean="0">
                <a:solidFill>
                  <a:schemeClr val="tx1"/>
                </a:solidFill>
              </a:rPr>
              <a:t>组合到</a:t>
            </a:r>
            <a:r>
              <a:rPr lang="en-US" altLang="zh-CN" dirty="0" err="1" smtClean="0">
                <a:solidFill>
                  <a:schemeClr val="tx1"/>
                </a:solidFill>
              </a:rPr>
              <a:t>nextg</a:t>
            </a:r>
            <a:r>
              <a:rPr lang="zh-CN" altLang="en-US" dirty="0" smtClean="0">
                <a:solidFill>
                  <a:schemeClr val="tx1"/>
                </a:solidFill>
              </a:rPr>
              <a:t>版本，效率稳定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5082974" y="4570128"/>
            <a:ext cx="1039677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影响因素</a:t>
            </a:r>
            <a:endParaRPr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7383294" y="4552933"/>
            <a:ext cx="59054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lite</a:t>
            </a:r>
            <a:endParaRPr lang="zh-CN" altLang="en-US" sz="1600" dirty="0"/>
          </a:p>
        </p:txBody>
      </p:sp>
      <p:sp>
        <p:nvSpPr>
          <p:cNvPr id="81" name="圆角矩形 80"/>
          <p:cNvSpPr/>
          <p:nvPr/>
        </p:nvSpPr>
        <p:spPr>
          <a:xfrm>
            <a:off x="6202316" y="4570128"/>
            <a:ext cx="1054167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寒武纪库</a:t>
            </a:r>
            <a:endParaRPr lang="zh-CN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5082974" y="4101185"/>
            <a:ext cx="2753582" cy="3824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后续一版本，效率波动大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9818136" y="4570128"/>
            <a:ext cx="1519082" cy="30926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清缓存操作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8340227" y="4223894"/>
            <a:ext cx="1153706" cy="30926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schemeClr val="tx1"/>
                </a:solidFill>
              </a:rPr>
              <a:t>Vad</a:t>
            </a:r>
            <a:r>
              <a:rPr lang="zh-CN" altLang="en-US" sz="1600" dirty="0" smtClean="0">
                <a:solidFill>
                  <a:schemeClr val="tx1"/>
                </a:solidFill>
              </a:rPr>
              <a:t>绑核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虚尾箭头 1"/>
          <p:cNvSpPr/>
          <p:nvPr/>
        </p:nvSpPr>
        <p:spPr>
          <a:xfrm>
            <a:off x="3055606" y="5638006"/>
            <a:ext cx="613275" cy="399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889659" y="5218589"/>
            <a:ext cx="742156" cy="30758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889659" y="5556843"/>
            <a:ext cx="742156" cy="30758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库</a:t>
            </a:r>
          </a:p>
        </p:txBody>
      </p:sp>
      <p:sp>
        <p:nvSpPr>
          <p:cNvPr id="87" name="矩形 86"/>
          <p:cNvSpPr/>
          <p:nvPr/>
        </p:nvSpPr>
        <p:spPr>
          <a:xfrm>
            <a:off x="6889659" y="5895097"/>
            <a:ext cx="742156" cy="30758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资源</a:t>
            </a:r>
          </a:p>
        </p:txBody>
      </p:sp>
      <p:sp>
        <p:nvSpPr>
          <p:cNvPr id="88" name="矩形 87"/>
          <p:cNvSpPr/>
          <p:nvPr/>
        </p:nvSpPr>
        <p:spPr>
          <a:xfrm>
            <a:off x="6881109" y="6233351"/>
            <a:ext cx="1215069" cy="30758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工作目录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480657" y="2914277"/>
            <a:ext cx="1039677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影响因素</a:t>
            </a:r>
            <a:endParaRPr lang="zh-CN" altLang="en-US" sz="1600" dirty="0"/>
          </a:p>
        </p:txBody>
      </p:sp>
      <p:sp>
        <p:nvSpPr>
          <p:cNvPr id="91" name="圆角矩形 90"/>
          <p:cNvSpPr/>
          <p:nvPr/>
        </p:nvSpPr>
        <p:spPr>
          <a:xfrm>
            <a:off x="6987148" y="2920651"/>
            <a:ext cx="59054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lite</a:t>
            </a:r>
            <a:endParaRPr lang="zh-CN" altLang="en-US" sz="1600" dirty="0"/>
          </a:p>
        </p:txBody>
      </p:sp>
      <p:sp>
        <p:nvSpPr>
          <p:cNvPr id="92" name="圆角矩形 91"/>
          <p:cNvSpPr/>
          <p:nvPr/>
        </p:nvSpPr>
        <p:spPr>
          <a:xfrm>
            <a:off x="5773610" y="2906905"/>
            <a:ext cx="1054167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寒武纪库</a:t>
            </a:r>
            <a:endParaRPr lang="zh-CN" altLang="en-US" sz="1600" dirty="0"/>
          </a:p>
        </p:txBody>
      </p:sp>
      <p:sp>
        <p:nvSpPr>
          <p:cNvPr id="93" name="圆角矩形 92"/>
          <p:cNvSpPr/>
          <p:nvPr/>
        </p:nvSpPr>
        <p:spPr>
          <a:xfrm>
            <a:off x="7754915" y="2918078"/>
            <a:ext cx="1720075" cy="30926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原始模型及参数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9614883" y="2909610"/>
            <a:ext cx="1910800" cy="30926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网络</a:t>
            </a:r>
            <a:r>
              <a:rPr lang="zh-CN" altLang="en-US" sz="1600" dirty="0" smtClean="0">
                <a:solidFill>
                  <a:schemeClr val="tx1"/>
                </a:solidFill>
              </a:rPr>
              <a:t>计算 </a:t>
            </a:r>
            <a:r>
              <a:rPr lang="en-US" altLang="zh-CN" sz="1600" dirty="0" smtClean="0">
                <a:solidFill>
                  <a:schemeClr val="tx1"/>
                </a:solidFill>
              </a:rPr>
              <a:t>dropout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72" idx="2"/>
            <a:endCxn id="94" idx="0"/>
          </p:cNvCxnSpPr>
          <p:nvPr/>
        </p:nvCxnSpPr>
        <p:spPr>
          <a:xfrm flipH="1">
            <a:off x="10570283" y="2728258"/>
            <a:ext cx="279300" cy="18135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2" idx="1"/>
            <a:endCxn id="93" idx="0"/>
          </p:cNvCxnSpPr>
          <p:nvPr/>
        </p:nvCxnSpPr>
        <p:spPr>
          <a:xfrm flipH="1">
            <a:off x="8614953" y="2573626"/>
            <a:ext cx="1568979" cy="34445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0935674" y="3282590"/>
            <a:ext cx="1107713" cy="30926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复现基线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643423" y="2920651"/>
            <a:ext cx="1026996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cpu</a:t>
            </a:r>
            <a:r>
              <a:rPr lang="zh-CN" altLang="en-US" sz="1600" dirty="0" smtClean="0"/>
              <a:t>类型</a:t>
            </a:r>
            <a:endParaRPr lang="zh-CN" altLang="en-US" sz="1600" dirty="0"/>
          </a:p>
        </p:txBody>
      </p:sp>
      <p:sp>
        <p:nvSpPr>
          <p:cNvPr id="107" name="爆炸形 1 106"/>
          <p:cNvSpPr/>
          <p:nvPr/>
        </p:nvSpPr>
        <p:spPr>
          <a:xfrm>
            <a:off x="-208683" y="1168398"/>
            <a:ext cx="3615459" cy="18457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原来是好的，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后面怎么不行了</a:t>
            </a:r>
            <a:endParaRPr lang="zh-CN" altLang="en-US" dirty="0"/>
          </a:p>
        </p:txBody>
      </p:sp>
      <p:sp>
        <p:nvSpPr>
          <p:cNvPr id="108" name="圆角矩形 107"/>
          <p:cNvSpPr/>
          <p:nvPr/>
        </p:nvSpPr>
        <p:spPr>
          <a:xfrm>
            <a:off x="7393427" y="398457"/>
            <a:ext cx="4708846" cy="4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定点很容易出问题，</a:t>
            </a:r>
            <a:r>
              <a:rPr lang="en-US" altLang="zh-CN" sz="2400" dirty="0" smtClean="0"/>
              <a:t>fp16</a:t>
            </a:r>
            <a:r>
              <a:rPr lang="zh-CN" altLang="en-US" sz="2400" dirty="0" smtClean="0"/>
              <a:t>很省事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27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6992" y="1738589"/>
            <a:ext cx="108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0736" y="1681218"/>
            <a:ext cx="6234540" cy="65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6992" y="3053461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0736" y="3012812"/>
            <a:ext cx="6234540" cy="57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国产化相关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6992" y="4368333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3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0736" y="4267320"/>
            <a:ext cx="6234540" cy="63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国产化工作及优化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795" y="303096"/>
            <a:ext cx="3883852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目录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6992" y="5683205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4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0736" y="5583689"/>
            <a:ext cx="6234540" cy="63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国产化流程优化总结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6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—MLU270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99916" y="5762698"/>
            <a:ext cx="3380232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通过</a:t>
            </a:r>
            <a:r>
              <a:rPr lang="en-US" altLang="zh-CN" sz="2000" dirty="0" smtClean="0">
                <a:solidFill>
                  <a:schemeClr val="tx1"/>
                </a:solidFill>
              </a:rPr>
              <a:t>python</a:t>
            </a:r>
            <a:r>
              <a:rPr lang="zh-CN" altLang="en-US" sz="2000" dirty="0" smtClean="0">
                <a:solidFill>
                  <a:schemeClr val="tx1"/>
                </a:solidFill>
              </a:rPr>
              <a:t>脚本等方式加速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70929" y="5717544"/>
            <a:ext cx="1519282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耗时步骤优化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虚尾箭头 86"/>
          <p:cNvSpPr/>
          <p:nvPr/>
        </p:nvSpPr>
        <p:spPr>
          <a:xfrm>
            <a:off x="2523373" y="5728202"/>
            <a:ext cx="457200" cy="549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406795" y="3797898"/>
            <a:ext cx="2271185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 MLU270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耗时优化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570555" y="1443838"/>
            <a:ext cx="3239311" cy="14883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又要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一致性对比了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4284888" y="1988171"/>
            <a:ext cx="705401" cy="54953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tx1"/>
                </a:solidFill>
              </a:rPr>
              <a:t>头大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5465311" y="1988171"/>
            <a:ext cx="925761" cy="54953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耗时长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6170712" y="4135114"/>
            <a:ext cx="1193026" cy="4246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基线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399916" y="3106667"/>
            <a:ext cx="2368586" cy="366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>
                <a:solidFill>
                  <a:schemeClr val="bg1"/>
                </a:solidFill>
              </a:rPr>
              <a:t>原来一致性对比方式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5818011" y="3207676"/>
            <a:ext cx="1193026" cy="4246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MLU</a:t>
            </a:r>
            <a:r>
              <a:rPr lang="zh-CN" altLang="en-US" dirty="0" smtClean="0">
                <a:solidFill>
                  <a:schemeClr val="tx1"/>
                </a:solidFill>
              </a:rPr>
              <a:t>基线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7179243" y="2852555"/>
            <a:ext cx="2256587" cy="5259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 smtClean="0">
                <a:solidFill>
                  <a:schemeClr val="tx1"/>
                </a:solidFill>
              </a:rPr>
              <a:t>修改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json</a:t>
            </a:r>
            <a:r>
              <a:rPr lang="en-US" altLang="zh-CN" sz="1600" dirty="0" smtClean="0">
                <a:solidFill>
                  <a:schemeClr val="tx1"/>
                </a:solidFill>
              </a:rPr>
              <a:t> heads</a:t>
            </a:r>
            <a:r>
              <a:rPr lang="zh-CN" altLang="en-US" sz="1600" dirty="0" smtClean="0">
                <a:solidFill>
                  <a:schemeClr val="tx1"/>
                </a:solidFill>
              </a:rPr>
              <a:t>输出，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对比记录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9601196" y="2784308"/>
            <a:ext cx="2480555" cy="2957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600</a:t>
            </a:r>
            <a:r>
              <a:rPr lang="zh-CN" altLang="en-US" sz="1600" dirty="0" smtClean="0">
                <a:solidFill>
                  <a:schemeClr val="tx1"/>
                </a:solidFill>
              </a:rPr>
              <a:t>节点，</a:t>
            </a:r>
            <a:r>
              <a:rPr lang="en-US" altLang="zh-CN" sz="1600" dirty="0" smtClean="0">
                <a:solidFill>
                  <a:schemeClr val="tx1"/>
                </a:solidFill>
              </a:rPr>
              <a:t>log2</a:t>
            </a:r>
            <a:r>
              <a:rPr lang="zh-CN" altLang="en-US" sz="1600" dirty="0" smtClean="0">
                <a:solidFill>
                  <a:schemeClr val="tx1"/>
                </a:solidFill>
              </a:rPr>
              <a:t>次数</a:t>
            </a:r>
            <a:r>
              <a:rPr lang="zh-CN" altLang="en-US" sz="1600" dirty="0">
                <a:solidFill>
                  <a:schemeClr val="tx1"/>
                </a:solidFill>
              </a:rPr>
              <a:t>也</a:t>
            </a:r>
            <a:r>
              <a:rPr lang="zh-CN" altLang="en-US" sz="1600" dirty="0" smtClean="0">
                <a:solidFill>
                  <a:schemeClr val="tx1"/>
                </a:solidFill>
              </a:rPr>
              <a:t>多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9601196" y="3144489"/>
            <a:ext cx="2480555" cy="31361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Dump</a:t>
            </a:r>
            <a:r>
              <a:rPr lang="zh-CN" altLang="en-US" sz="1600" dirty="0" smtClean="0">
                <a:solidFill>
                  <a:schemeClr val="tx1"/>
                </a:solidFill>
              </a:rPr>
              <a:t>每层输出，耗时久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403390" y="4301140"/>
            <a:ext cx="2611778" cy="562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现在 </a:t>
            </a:r>
            <a:r>
              <a:rPr lang="en-US" altLang="zh-CN" dirty="0" err="1" smtClean="0">
                <a:solidFill>
                  <a:schemeClr val="bg1"/>
                </a:solidFill>
              </a:rPr>
              <a:t>diff_checker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6170712" y="4621565"/>
            <a:ext cx="1193026" cy="4246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MLU</a:t>
            </a:r>
            <a:r>
              <a:rPr lang="zh-CN" altLang="en-US" dirty="0" smtClean="0">
                <a:solidFill>
                  <a:schemeClr val="tx1"/>
                </a:solidFill>
              </a:rPr>
              <a:t>基线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7770407" y="3906578"/>
            <a:ext cx="3358036" cy="33217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通过指定</a:t>
            </a:r>
            <a:r>
              <a:rPr lang="en-US" altLang="zh-CN" sz="1600" dirty="0" smtClean="0">
                <a:solidFill>
                  <a:schemeClr val="tx1"/>
                </a:solidFill>
              </a:rPr>
              <a:t>node</a:t>
            </a:r>
            <a:r>
              <a:rPr lang="zh-CN" altLang="en-US" sz="1600" dirty="0" smtClean="0">
                <a:solidFill>
                  <a:schemeClr val="tx1"/>
                </a:solidFill>
              </a:rPr>
              <a:t>名字</a:t>
            </a:r>
            <a:r>
              <a:rPr lang="en-US" altLang="zh-CN" sz="1600" dirty="0" smtClean="0">
                <a:solidFill>
                  <a:schemeClr val="tx1"/>
                </a:solidFill>
              </a:rPr>
              <a:t> dump</a:t>
            </a:r>
            <a:r>
              <a:rPr lang="zh-CN" altLang="en-US" sz="1600" dirty="0" smtClean="0">
                <a:solidFill>
                  <a:schemeClr val="tx1"/>
                </a:solidFill>
              </a:rPr>
              <a:t>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770407" y="4307692"/>
            <a:ext cx="3358036" cy="55627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node</a:t>
            </a:r>
            <a:r>
              <a:rPr lang="zh-CN" altLang="en-US" sz="1600" dirty="0" smtClean="0">
                <a:solidFill>
                  <a:schemeClr val="tx1"/>
                </a:solidFill>
              </a:rPr>
              <a:t>列表的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start_index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end_index</a:t>
            </a:r>
            <a:r>
              <a:rPr lang="en-US" altLang="zh-CN" sz="1600" dirty="0" smtClean="0">
                <a:solidFill>
                  <a:schemeClr val="tx1"/>
                </a:solidFill>
              </a:rPr>
              <a:t> step dump</a:t>
            </a:r>
            <a:r>
              <a:rPr lang="zh-CN" altLang="en-US" sz="1600" dirty="0" smtClean="0">
                <a:solidFill>
                  <a:schemeClr val="tx1"/>
                </a:solidFill>
              </a:rPr>
              <a:t>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770407" y="4922424"/>
            <a:ext cx="3358036" cy="36139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dirty="0" smtClean="0">
                <a:solidFill>
                  <a:schemeClr val="tx1"/>
                </a:solidFill>
              </a:rPr>
              <a:t>输出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numpy</a:t>
            </a:r>
            <a:r>
              <a:rPr lang="zh-CN" altLang="en-US" sz="1600" dirty="0" smtClean="0">
                <a:solidFill>
                  <a:schemeClr val="tx1"/>
                </a:solidFill>
              </a:rPr>
              <a:t>二进制对比一致性差异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808183" y="2719851"/>
            <a:ext cx="1193026" cy="4246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基线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770407" y="5356150"/>
            <a:ext cx="3358036" cy="36139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方便使用，复现和记录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—MLU270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89938" y="5275173"/>
            <a:ext cx="779968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规范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04211" y="4672651"/>
            <a:ext cx="3720576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1. </a:t>
            </a:r>
            <a:r>
              <a:rPr lang="zh-CN" altLang="en-US" sz="2000" dirty="0" smtClean="0">
                <a:solidFill>
                  <a:schemeClr val="tx1"/>
                </a:solidFill>
              </a:rPr>
              <a:t>训练模型及基线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浮点</a:t>
            </a:r>
            <a:r>
              <a:rPr lang="en-US" altLang="zh-CN" sz="2000" dirty="0" smtClean="0">
                <a:solidFill>
                  <a:schemeClr val="tx1"/>
                </a:solidFill>
              </a:rPr>
              <a:t>or</a:t>
            </a:r>
            <a:r>
              <a:rPr lang="zh-CN" altLang="en-US" sz="2000" dirty="0" smtClean="0">
                <a:solidFill>
                  <a:schemeClr val="tx1"/>
                </a:solidFill>
              </a:rPr>
              <a:t>定点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98737" y="5167612"/>
            <a:ext cx="2396753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2. </a:t>
            </a:r>
            <a:r>
              <a:rPr lang="zh-CN" altLang="en-US" sz="2000" dirty="0" smtClean="0">
                <a:solidFill>
                  <a:schemeClr val="tx1"/>
                </a:solidFill>
              </a:rPr>
              <a:t>网络搭建（优化）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98736" y="5651192"/>
            <a:ext cx="3382339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3. </a:t>
            </a:r>
            <a:r>
              <a:rPr lang="zh-CN" altLang="en-US" sz="2000" dirty="0" smtClean="0">
                <a:solidFill>
                  <a:schemeClr val="tx1"/>
                </a:solidFill>
              </a:rPr>
              <a:t>网络运行及一致性（调试）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98737" y="6134772"/>
            <a:ext cx="2396753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4. </a:t>
            </a:r>
            <a:r>
              <a:rPr lang="zh-CN" altLang="en-US" sz="2000" dirty="0" smtClean="0">
                <a:solidFill>
                  <a:schemeClr val="tx1"/>
                </a:solidFill>
              </a:rPr>
              <a:t>测试集验证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58558" y="5240678"/>
            <a:ext cx="2351961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任务较相似，容易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出现类似细节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</p:txBody>
      </p:sp>
      <p:sp>
        <p:nvSpPr>
          <p:cNvPr id="65" name="矩形 64"/>
          <p:cNvSpPr/>
          <p:nvPr/>
        </p:nvSpPr>
        <p:spPr>
          <a:xfrm>
            <a:off x="4360835" y="5307368"/>
            <a:ext cx="2146972" cy="41615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Lite</a:t>
            </a:r>
            <a:r>
              <a:rPr lang="zh-CN" altLang="en-US" sz="2000" dirty="0">
                <a:solidFill>
                  <a:schemeClr val="tx1"/>
                </a:solidFill>
              </a:rPr>
              <a:t>模型适配规范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964143" y="2806970"/>
            <a:ext cx="1295620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HyperCNN</a:t>
            </a:r>
            <a:endParaRPr lang="zh-CN" altLang="en-US" sz="1600" dirty="0"/>
          </a:p>
        </p:txBody>
      </p:sp>
      <p:sp>
        <p:nvSpPr>
          <p:cNvPr id="67" name="圆角矩形 66"/>
          <p:cNvSpPr/>
          <p:nvPr/>
        </p:nvSpPr>
        <p:spPr>
          <a:xfrm>
            <a:off x="1931616" y="3506183"/>
            <a:ext cx="1317305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Transfomer</a:t>
            </a:r>
            <a:endParaRPr lang="zh-CN" altLang="en-US" sz="1600" dirty="0"/>
          </a:p>
        </p:txBody>
      </p:sp>
      <p:sp>
        <p:nvSpPr>
          <p:cNvPr id="68" name="圆角矩形 67"/>
          <p:cNvSpPr/>
          <p:nvPr/>
        </p:nvSpPr>
        <p:spPr>
          <a:xfrm>
            <a:off x="1965697" y="4361511"/>
            <a:ext cx="1292511" cy="30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Faster </a:t>
            </a:r>
            <a:r>
              <a:rPr lang="en-US" altLang="zh-CN" sz="1600" dirty="0" err="1" smtClean="0"/>
              <a:t>rcnn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383746" y="2733484"/>
            <a:ext cx="1309105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听写</a:t>
            </a:r>
          </a:p>
        </p:txBody>
      </p:sp>
      <p:sp>
        <p:nvSpPr>
          <p:cNvPr id="70" name="矩形 69"/>
          <p:cNvSpPr/>
          <p:nvPr/>
        </p:nvSpPr>
        <p:spPr>
          <a:xfrm>
            <a:off x="383746" y="3432697"/>
            <a:ext cx="1317303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翻译</a:t>
            </a:r>
          </a:p>
        </p:txBody>
      </p:sp>
      <p:sp>
        <p:nvSpPr>
          <p:cNvPr id="71" name="矩形 70"/>
          <p:cNvSpPr/>
          <p:nvPr/>
        </p:nvSpPr>
        <p:spPr>
          <a:xfrm>
            <a:off x="383746" y="4198382"/>
            <a:ext cx="1309105" cy="456236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</a:rPr>
              <a:t>光机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虚尾箭头 71"/>
          <p:cNvSpPr/>
          <p:nvPr/>
        </p:nvSpPr>
        <p:spPr>
          <a:xfrm>
            <a:off x="2975739" y="5240677"/>
            <a:ext cx="457200" cy="549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429340" y="3506183"/>
            <a:ext cx="1317305" cy="30926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enc6dec6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429340" y="3875798"/>
            <a:ext cx="1317305" cy="30926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enc15dec6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32939" y="4359215"/>
            <a:ext cx="1036926" cy="30926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浮点模型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32939" y="4728830"/>
            <a:ext cx="1036926" cy="30926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量化模型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429340" y="2819173"/>
            <a:ext cx="2277202" cy="30926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不同场景少量差异模型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784025" y="5821222"/>
            <a:ext cx="2321034" cy="946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将一致性对比脚本保留，随时复现。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修改</a:t>
            </a:r>
            <a:r>
              <a:rPr lang="en-US" altLang="zh-CN" sz="1600" dirty="0" smtClean="0"/>
              <a:t>heads</a:t>
            </a:r>
            <a:r>
              <a:rPr lang="zh-CN" altLang="en-US" sz="1600" dirty="0" smtClean="0"/>
              <a:t>复现较麻烦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641352" y="5853391"/>
            <a:ext cx="1585938" cy="326487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记录关键过程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" name="爆炸形 1 26"/>
          <p:cNvSpPr/>
          <p:nvPr/>
        </p:nvSpPr>
        <p:spPr>
          <a:xfrm>
            <a:off x="249171" y="1164583"/>
            <a:ext cx="3364889" cy="160250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原来解决过的，给忘了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6992" y="1738589"/>
            <a:ext cx="108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0736" y="1681218"/>
            <a:ext cx="6234540" cy="65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6992" y="3053461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0736" y="3012812"/>
            <a:ext cx="6234540" cy="577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国产化相关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6992" y="4368333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3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0736" y="4267320"/>
            <a:ext cx="6234540" cy="63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国产化工作及优化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795" y="303096"/>
            <a:ext cx="3883852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目录 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06992" y="5683205"/>
            <a:ext cx="1075597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4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0736" y="5583689"/>
            <a:ext cx="6234540" cy="63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国产化流程优化总结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国产化工作流程优化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9895" y="3058914"/>
            <a:ext cx="1005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773496" y="5421311"/>
            <a:ext cx="779968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规范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6560" y="4930941"/>
            <a:ext cx="3935439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1. </a:t>
            </a:r>
            <a:r>
              <a:rPr lang="zh-CN" altLang="en-US" sz="2000" dirty="0" smtClean="0">
                <a:solidFill>
                  <a:schemeClr val="tx1"/>
                </a:solidFill>
              </a:rPr>
              <a:t>训练模型及基线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浮点</a:t>
            </a:r>
            <a:r>
              <a:rPr lang="en-US" altLang="zh-CN" sz="2000" dirty="0" smtClean="0">
                <a:solidFill>
                  <a:schemeClr val="tx1"/>
                </a:solidFill>
              </a:rPr>
              <a:t>or</a:t>
            </a:r>
            <a:r>
              <a:rPr lang="zh-CN" altLang="en-US" sz="2000" dirty="0" smtClean="0">
                <a:solidFill>
                  <a:schemeClr val="tx1"/>
                </a:solidFill>
              </a:rPr>
              <a:t>定点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1087" y="5425902"/>
            <a:ext cx="2687530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2. </a:t>
            </a:r>
            <a:r>
              <a:rPr lang="zh-CN" altLang="en-US" sz="2000" dirty="0" smtClean="0">
                <a:solidFill>
                  <a:schemeClr val="tx1"/>
                </a:solidFill>
              </a:rPr>
              <a:t>网络搭建（优化）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1086" y="5909482"/>
            <a:ext cx="3634265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</a:rPr>
              <a:t>网络运行及一致性（调试）</a:t>
            </a:r>
          </a:p>
        </p:txBody>
      </p:sp>
      <p:sp>
        <p:nvSpPr>
          <p:cNvPr id="9" name="矩形 8"/>
          <p:cNvSpPr/>
          <p:nvPr/>
        </p:nvSpPr>
        <p:spPr>
          <a:xfrm>
            <a:off x="8251087" y="6393062"/>
            <a:ext cx="2396753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4. </a:t>
            </a:r>
            <a:r>
              <a:rPr lang="zh-CN" altLang="en-US" sz="2000" dirty="0" smtClean="0">
                <a:solidFill>
                  <a:schemeClr val="tx1"/>
                </a:solidFill>
              </a:rPr>
              <a:t>测试集验证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5620" y="1377604"/>
            <a:ext cx="5012354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简单文档沟通，上下游快速复现，自行调整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218412" y="1366946"/>
            <a:ext cx="2351961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多团队协同，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上下游调整和验证耗时</a:t>
            </a:r>
          </a:p>
        </p:txBody>
      </p:sp>
      <p:cxnSp>
        <p:nvCxnSpPr>
          <p:cNvPr id="12" name="曲线连接符 11"/>
          <p:cNvCxnSpPr>
            <a:stCxn id="3" idx="3"/>
            <a:endCxn id="11" idx="1"/>
          </p:cNvCxnSpPr>
          <p:nvPr/>
        </p:nvCxnSpPr>
        <p:spPr>
          <a:xfrm flipV="1">
            <a:off x="1265298" y="1641714"/>
            <a:ext cx="953114" cy="195580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虚尾箭头 13"/>
          <p:cNvSpPr/>
          <p:nvPr/>
        </p:nvSpPr>
        <p:spPr>
          <a:xfrm>
            <a:off x="4982933" y="1357423"/>
            <a:ext cx="457200" cy="549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218412" y="5535982"/>
            <a:ext cx="2351961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任务较相似，容易出现细节问题。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16288" y="2381949"/>
            <a:ext cx="2351961" cy="549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流程较复杂，出现问题难排查和回溯</a:t>
            </a:r>
          </a:p>
        </p:txBody>
      </p:sp>
      <p:sp>
        <p:nvSpPr>
          <p:cNvPr id="17" name="虚尾箭头 16"/>
          <p:cNvSpPr/>
          <p:nvPr/>
        </p:nvSpPr>
        <p:spPr>
          <a:xfrm>
            <a:off x="4959322" y="5535982"/>
            <a:ext cx="457200" cy="549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61894" y="5250830"/>
            <a:ext cx="1403436" cy="103599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Lite</a:t>
            </a:r>
            <a:r>
              <a:rPr lang="zh-CN" altLang="en-US" dirty="0" smtClean="0">
                <a:solidFill>
                  <a:schemeClr val="tx1"/>
                </a:solidFill>
              </a:rPr>
              <a:t>模型适配规范文档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细节积累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曲线连接符 18"/>
          <p:cNvCxnSpPr>
            <a:stCxn id="3" idx="3"/>
            <a:endCxn id="15" idx="1"/>
          </p:cNvCxnSpPr>
          <p:nvPr/>
        </p:nvCxnSpPr>
        <p:spPr>
          <a:xfrm>
            <a:off x="1265298" y="3597523"/>
            <a:ext cx="953114" cy="221322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3" idx="3"/>
            <a:endCxn id="16" idx="1"/>
          </p:cNvCxnSpPr>
          <p:nvPr/>
        </p:nvCxnSpPr>
        <p:spPr>
          <a:xfrm flipV="1">
            <a:off x="1265298" y="2656717"/>
            <a:ext cx="950990" cy="94080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虚尾箭头 24"/>
          <p:cNvSpPr/>
          <p:nvPr/>
        </p:nvSpPr>
        <p:spPr>
          <a:xfrm>
            <a:off x="4982933" y="2376498"/>
            <a:ext cx="457200" cy="549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75620" y="2267235"/>
            <a:ext cx="2803321" cy="710675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文档简单纪录关键细节，关键节点存档。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63631" y="1939073"/>
            <a:ext cx="742156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代码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79766" y="1939073"/>
            <a:ext cx="2405586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git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分支 </a:t>
            </a:r>
            <a:r>
              <a:rPr lang="en-US" altLang="zh-CN" sz="2000" dirty="0" smtClean="0">
                <a:solidFill>
                  <a:schemeClr val="tx1"/>
                </a:solidFill>
              </a:rPr>
              <a:t>commit id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63631" y="2367162"/>
            <a:ext cx="742156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库</a:t>
            </a:r>
          </a:p>
        </p:txBody>
      </p:sp>
      <p:sp>
        <p:nvSpPr>
          <p:cNvPr id="37" name="矩形 36"/>
          <p:cNvSpPr/>
          <p:nvPr/>
        </p:nvSpPr>
        <p:spPr>
          <a:xfrm>
            <a:off x="9479766" y="2367161"/>
            <a:ext cx="1560273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artifactor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63631" y="2800562"/>
            <a:ext cx="742156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资源</a:t>
            </a:r>
          </a:p>
        </p:txBody>
      </p:sp>
      <p:sp>
        <p:nvSpPr>
          <p:cNvPr id="39" name="矩形 38"/>
          <p:cNvSpPr/>
          <p:nvPr/>
        </p:nvSpPr>
        <p:spPr>
          <a:xfrm>
            <a:off x="9479766" y="2800561"/>
            <a:ext cx="1560273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artifactor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84514" y="2983282"/>
            <a:ext cx="585531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git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63631" y="3218472"/>
            <a:ext cx="1215069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工作目录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73496" y="4152321"/>
            <a:ext cx="3380232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通过</a:t>
            </a:r>
            <a:r>
              <a:rPr lang="en-US" altLang="zh-CN" sz="2000" dirty="0" smtClean="0">
                <a:solidFill>
                  <a:schemeClr val="tx1"/>
                </a:solidFill>
              </a:rPr>
              <a:t>python</a:t>
            </a:r>
            <a:r>
              <a:rPr lang="zh-CN" altLang="en-US" sz="2000" dirty="0" smtClean="0">
                <a:solidFill>
                  <a:schemeClr val="tx1"/>
                </a:solidFill>
              </a:rPr>
              <a:t>脚本等方式加速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216288" y="4180896"/>
            <a:ext cx="2351961" cy="4112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耗时长步骤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虚尾箭头 56"/>
          <p:cNvSpPr/>
          <p:nvPr/>
        </p:nvSpPr>
        <p:spPr>
          <a:xfrm>
            <a:off x="4980809" y="4132140"/>
            <a:ext cx="457200" cy="549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" idx="3"/>
            <a:endCxn id="56" idx="1"/>
          </p:cNvCxnSpPr>
          <p:nvPr/>
        </p:nvCxnSpPr>
        <p:spPr>
          <a:xfrm>
            <a:off x="1265298" y="3597523"/>
            <a:ext cx="950990" cy="78901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7470045" y="5037644"/>
            <a:ext cx="622724" cy="2850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9405787" y="4481854"/>
            <a:ext cx="622724" cy="2850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381635" y="4088452"/>
            <a:ext cx="1658404" cy="35755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diff checker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539601" y="3597733"/>
            <a:ext cx="622724" cy="2850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850963" y="1146755"/>
            <a:ext cx="1372608" cy="35755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Atlas 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512744" y="3205172"/>
            <a:ext cx="1372608" cy="35755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MLU </a:t>
            </a:r>
            <a:r>
              <a:rPr lang="zh-CN" altLang="en-US" sz="2000" dirty="0" smtClean="0">
                <a:solidFill>
                  <a:schemeClr val="tx1"/>
                </a:solidFill>
              </a:rPr>
              <a:t>实现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270312" y="6142173"/>
            <a:ext cx="1507554" cy="37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新人较难上手</a:t>
            </a:r>
            <a:endParaRPr lang="zh-CN" altLang="en-US" sz="1600" dirty="0"/>
          </a:p>
        </p:txBody>
      </p:sp>
      <p:sp>
        <p:nvSpPr>
          <p:cNvPr id="76" name="圆角矩形 75"/>
          <p:cNvSpPr/>
          <p:nvPr/>
        </p:nvSpPr>
        <p:spPr>
          <a:xfrm>
            <a:off x="158328" y="4232379"/>
            <a:ext cx="1287954" cy="61189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其他条线可参考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162099" y="6329298"/>
            <a:ext cx="1999311" cy="3832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理想：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-&gt;Web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爆炸形 1 78"/>
          <p:cNvSpPr/>
          <p:nvPr/>
        </p:nvSpPr>
        <p:spPr>
          <a:xfrm>
            <a:off x="10635320" y="6200938"/>
            <a:ext cx="1556680" cy="6238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可回溯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67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78694" y="2438401"/>
            <a:ext cx="3631805" cy="19145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457977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概述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8988" y="5411686"/>
            <a:ext cx="219017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工作流程优化</a:t>
            </a:r>
            <a:endParaRPr lang="en-US" altLang="zh-CN" sz="2400" dirty="0"/>
          </a:p>
        </p:txBody>
      </p:sp>
      <p:cxnSp>
        <p:nvCxnSpPr>
          <p:cNvPr id="9" name="曲线连接符 8"/>
          <p:cNvCxnSpPr>
            <a:stCxn id="2" idx="3"/>
            <a:endCxn id="7" idx="1"/>
          </p:cNvCxnSpPr>
          <p:nvPr/>
        </p:nvCxnSpPr>
        <p:spPr>
          <a:xfrm>
            <a:off x="1415772" y="3946107"/>
            <a:ext cx="543216" cy="1696412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03065" y="2074085"/>
            <a:ext cx="111206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国产化实现</a:t>
            </a:r>
            <a:endParaRPr lang="zh-CN" altLang="en-US" sz="2400" dirty="0"/>
          </a:p>
        </p:txBody>
      </p:sp>
      <p:cxnSp>
        <p:nvCxnSpPr>
          <p:cNvPr id="24" name="曲线连接符 23"/>
          <p:cNvCxnSpPr>
            <a:stCxn id="2" idx="3"/>
            <a:endCxn id="14" idx="1"/>
          </p:cNvCxnSpPr>
          <p:nvPr/>
        </p:nvCxnSpPr>
        <p:spPr>
          <a:xfrm flipV="1">
            <a:off x="1415772" y="2489584"/>
            <a:ext cx="587293" cy="145652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365371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国产化</a:t>
            </a:r>
            <a:endParaRPr lang="zh-CN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3601865" y="1748452"/>
            <a:ext cx="2085537" cy="48054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Atlas C3X</a:t>
            </a:r>
            <a:r>
              <a:rPr lang="zh-CN" altLang="en-US" sz="2000" dirty="0">
                <a:solidFill>
                  <a:schemeClr val="tx1"/>
                </a:solidFill>
              </a:rPr>
              <a:t>架构</a:t>
            </a:r>
          </a:p>
        </p:txBody>
      </p:sp>
      <p:sp>
        <p:nvSpPr>
          <p:cNvPr id="46" name="矩形 45"/>
          <p:cNvSpPr/>
          <p:nvPr/>
        </p:nvSpPr>
        <p:spPr>
          <a:xfrm>
            <a:off x="3601865" y="2784270"/>
            <a:ext cx="2085537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寒武纪 架构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40730" y="1056385"/>
            <a:ext cx="3612165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Atlas300 </a:t>
            </a:r>
            <a:r>
              <a:rPr lang="zh-CN" altLang="en-US" sz="2000" dirty="0" smtClean="0">
                <a:solidFill>
                  <a:schemeClr val="tx1"/>
                </a:solidFill>
              </a:rPr>
              <a:t>政法</a:t>
            </a:r>
            <a:r>
              <a:rPr lang="en-US" altLang="zh-CN" sz="2000" dirty="0" smtClean="0">
                <a:solidFill>
                  <a:schemeClr val="tx1"/>
                </a:solidFill>
              </a:rPr>
              <a:t>OCR</a:t>
            </a:r>
            <a:r>
              <a:rPr lang="zh-CN" altLang="en-US" sz="2000" dirty="0" smtClean="0">
                <a:solidFill>
                  <a:schemeClr val="tx1"/>
                </a:solidFill>
              </a:rPr>
              <a:t>已上线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21334" y="2392057"/>
            <a:ext cx="4203924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MLU270 </a:t>
            </a:r>
            <a:r>
              <a:rPr lang="zh-CN" altLang="en-US" sz="2000" dirty="0" smtClean="0">
                <a:solidFill>
                  <a:schemeClr val="tx1"/>
                </a:solidFill>
              </a:rPr>
              <a:t>听写</a:t>
            </a:r>
            <a:r>
              <a:rPr lang="en-US" altLang="zh-CN" sz="2000" dirty="0" smtClean="0">
                <a:solidFill>
                  <a:schemeClr val="tx1"/>
                </a:solidFill>
              </a:rPr>
              <a:t>2s</a:t>
            </a:r>
            <a:r>
              <a:rPr lang="zh-CN" altLang="en-US" sz="2000" dirty="0" smtClean="0">
                <a:solidFill>
                  <a:schemeClr val="tx1"/>
                </a:solidFill>
              </a:rPr>
              <a:t>集群已上线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61545" y="2869510"/>
            <a:ext cx="4156257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MLU270 OCR ED</a:t>
            </a:r>
            <a:r>
              <a:rPr lang="zh-CN" altLang="en-US" sz="2000" dirty="0" smtClean="0">
                <a:solidFill>
                  <a:schemeClr val="tx1"/>
                </a:solidFill>
              </a:rPr>
              <a:t>开发中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61545" y="3335966"/>
            <a:ext cx="4217283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MLU270 Transformer</a:t>
            </a:r>
            <a:r>
              <a:rPr lang="zh-CN" altLang="en-US" sz="2000" dirty="0" smtClean="0">
                <a:solidFill>
                  <a:schemeClr val="tx1"/>
                </a:solidFill>
              </a:rPr>
              <a:t>阶段完成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曲线连接符 42"/>
          <p:cNvCxnSpPr>
            <a:stCxn id="54" idx="3"/>
            <a:endCxn id="25" idx="1"/>
          </p:cNvCxnSpPr>
          <p:nvPr/>
        </p:nvCxnSpPr>
        <p:spPr>
          <a:xfrm flipV="1">
            <a:off x="5687402" y="1277807"/>
            <a:ext cx="1053328" cy="71091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46" idx="3"/>
            <a:endCxn id="27" idx="1"/>
          </p:cNvCxnSpPr>
          <p:nvPr/>
        </p:nvCxnSpPr>
        <p:spPr>
          <a:xfrm flipV="1">
            <a:off x="5687402" y="2574779"/>
            <a:ext cx="1033932" cy="45992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6" idx="3"/>
            <a:endCxn id="29" idx="1"/>
          </p:cNvCxnSpPr>
          <p:nvPr/>
        </p:nvCxnSpPr>
        <p:spPr>
          <a:xfrm>
            <a:off x="5687402" y="3034701"/>
            <a:ext cx="1074143" cy="1753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46" idx="3"/>
            <a:endCxn id="30" idx="1"/>
          </p:cNvCxnSpPr>
          <p:nvPr/>
        </p:nvCxnSpPr>
        <p:spPr>
          <a:xfrm>
            <a:off x="5687402" y="3034701"/>
            <a:ext cx="1074143" cy="48398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761545" y="1729238"/>
            <a:ext cx="3612165" cy="442844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Atlas300 </a:t>
            </a:r>
            <a:r>
              <a:rPr lang="zh-CN" altLang="en-US" sz="2000" dirty="0" smtClean="0">
                <a:solidFill>
                  <a:schemeClr val="tx1"/>
                </a:solidFill>
              </a:rPr>
              <a:t>小语种安全已上线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61545" y="3848777"/>
            <a:ext cx="4217283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MLU220 X</a:t>
            </a:r>
            <a:r>
              <a:rPr lang="zh-CN" altLang="en-US" sz="2000" dirty="0" smtClean="0">
                <a:solidFill>
                  <a:schemeClr val="tx1"/>
                </a:solidFill>
              </a:rPr>
              <a:t>光机开发中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曲线连接符 58"/>
          <p:cNvCxnSpPr>
            <a:stCxn id="46" idx="3"/>
            <a:endCxn id="47" idx="1"/>
          </p:cNvCxnSpPr>
          <p:nvPr/>
        </p:nvCxnSpPr>
        <p:spPr>
          <a:xfrm>
            <a:off x="5687402" y="3034701"/>
            <a:ext cx="1074143" cy="99679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4" idx="3"/>
            <a:endCxn id="45" idx="1"/>
          </p:cNvCxnSpPr>
          <p:nvPr/>
        </p:nvCxnSpPr>
        <p:spPr>
          <a:xfrm flipV="1">
            <a:off x="5687402" y="1950660"/>
            <a:ext cx="1074143" cy="3806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14" idx="3"/>
            <a:endCxn id="54" idx="1"/>
          </p:cNvCxnSpPr>
          <p:nvPr/>
        </p:nvCxnSpPr>
        <p:spPr>
          <a:xfrm flipV="1">
            <a:off x="3115129" y="1988723"/>
            <a:ext cx="486736" cy="500861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14" idx="3"/>
            <a:endCxn id="46" idx="1"/>
          </p:cNvCxnSpPr>
          <p:nvPr/>
        </p:nvCxnSpPr>
        <p:spPr>
          <a:xfrm>
            <a:off x="3115129" y="2489584"/>
            <a:ext cx="486736" cy="545117"/>
          </a:xfrm>
          <a:prstGeom prst="curvedConnector3">
            <a:avLst>
              <a:gd name="adj1" fmla="val 50000"/>
            </a:avLst>
          </a:prstGeom>
          <a:ln w="25400">
            <a:solidFill>
              <a:srgbClr val="FAD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835773" y="54426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zh-CN" altLang="en-US" sz="2000" dirty="0"/>
          </a:p>
        </p:txBody>
      </p:sp>
      <p:sp>
        <p:nvSpPr>
          <p:cNvPr id="136" name="圆角矩形 135"/>
          <p:cNvSpPr/>
          <p:nvPr/>
        </p:nvSpPr>
        <p:spPr>
          <a:xfrm>
            <a:off x="2008608" y="3335966"/>
            <a:ext cx="1164969" cy="43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代码开发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2025480" y="4131513"/>
            <a:ext cx="1640665" cy="43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模型适配流程</a:t>
            </a:r>
            <a:endParaRPr lang="zh-CN" altLang="en-US" dirty="0"/>
          </a:p>
        </p:txBody>
      </p:sp>
      <p:sp>
        <p:nvSpPr>
          <p:cNvPr id="143" name="右弧形箭头 142"/>
          <p:cNvSpPr/>
          <p:nvPr/>
        </p:nvSpPr>
        <p:spPr>
          <a:xfrm>
            <a:off x="3732637" y="4306232"/>
            <a:ext cx="354463" cy="9761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4693587" y="4761234"/>
            <a:ext cx="3740294" cy="3673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多团队协同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，上下游 调整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和验证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4691433" y="6160286"/>
            <a:ext cx="3742448" cy="33779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任务较相似，容易出现细节问题。</a:t>
            </a:r>
          </a:p>
        </p:txBody>
      </p:sp>
      <p:sp>
        <p:nvSpPr>
          <p:cNvPr id="212" name="圆角矩形 211"/>
          <p:cNvSpPr/>
          <p:nvPr/>
        </p:nvSpPr>
        <p:spPr>
          <a:xfrm>
            <a:off x="4691433" y="5263944"/>
            <a:ext cx="3742448" cy="2954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流程较复杂，出现问题难排查和回溯</a:t>
            </a:r>
          </a:p>
        </p:txBody>
      </p:sp>
      <p:sp>
        <p:nvSpPr>
          <p:cNvPr id="213" name="圆角矩形 212"/>
          <p:cNvSpPr/>
          <p:nvPr/>
        </p:nvSpPr>
        <p:spPr>
          <a:xfrm>
            <a:off x="4691433" y="5672344"/>
            <a:ext cx="3742448" cy="3605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耗时长步骤（例如一致性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5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976913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6795" y="2243640"/>
            <a:ext cx="17809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中美贸易战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3198335" y="2243640"/>
            <a:ext cx="6654966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含美国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技术的计算卡加速平台如</a:t>
            </a:r>
            <a:r>
              <a:rPr lang="en-US" altLang="zh-CN" sz="2000" kern="0" dirty="0" err="1">
                <a:solidFill>
                  <a:schemeClr val="tx1"/>
                </a:solidFill>
                <a:sym typeface="微软雅黑"/>
              </a:rPr>
              <a:t>Nvidia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平台无法正常使用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虚尾箭头 2"/>
          <p:cNvSpPr/>
          <p:nvPr/>
        </p:nvSpPr>
        <p:spPr>
          <a:xfrm>
            <a:off x="2449474" y="2243640"/>
            <a:ext cx="487110" cy="4614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198335" y="3282505"/>
            <a:ext cx="1752363" cy="37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替代国产平台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5188081" y="3090363"/>
            <a:ext cx="725609" cy="37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华为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5222264" y="3621566"/>
            <a:ext cx="973437" cy="37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寒武纪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922236" y="3090362"/>
            <a:ext cx="1162228" cy="37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Atlas300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201565" y="3614762"/>
            <a:ext cx="1162228" cy="37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MLU270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172235" y="5151514"/>
            <a:ext cx="3602427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加速了现有业务的迁移速度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6795" y="4807218"/>
            <a:ext cx="423357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通用推理引擎支持国产化平台和统一调度接口</a:t>
            </a:r>
          </a:p>
        </p:txBody>
      </p:sp>
      <p:sp>
        <p:nvSpPr>
          <p:cNvPr id="57" name="矩形 56"/>
          <p:cNvSpPr/>
          <p:nvPr/>
        </p:nvSpPr>
        <p:spPr>
          <a:xfrm>
            <a:off x="5188080" y="4434970"/>
            <a:ext cx="3602427" cy="365443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降低了国产化平台的使用难度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72236" y="5868058"/>
            <a:ext cx="6082576" cy="412818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业务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引擎和研究员可以专注算法研发和引擎调度设计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虚尾箭头 58"/>
          <p:cNvSpPr/>
          <p:nvPr/>
        </p:nvSpPr>
        <p:spPr>
          <a:xfrm rot="5400000">
            <a:off x="6636346" y="4762683"/>
            <a:ext cx="292665" cy="4614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虚尾箭头 59"/>
          <p:cNvSpPr/>
          <p:nvPr/>
        </p:nvSpPr>
        <p:spPr>
          <a:xfrm rot="5400000">
            <a:off x="6647655" y="5462268"/>
            <a:ext cx="292665" cy="4614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976913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加速卡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6921" y="3023475"/>
            <a:ext cx="157586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Atlas 300 AI</a:t>
            </a:r>
            <a:r>
              <a:rPr lang="zh-CN" altLang="zh-CN" sz="2400" dirty="0"/>
              <a:t>加速卡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3183761" y="2217778"/>
            <a:ext cx="3211825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海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思</a:t>
            </a:r>
            <a:r>
              <a:rPr lang="en-US" altLang="zh-CN" sz="2000" kern="0" dirty="0">
                <a:solidFill>
                  <a:schemeClr val="tx1"/>
                </a:solidFill>
                <a:sym typeface="微软雅黑"/>
              </a:rPr>
              <a:t>Ascend 310 AI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处理器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910315" y="3083595"/>
            <a:ext cx="764472" cy="37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16x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343764" y="2198580"/>
            <a:ext cx="2663216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芯片内置</a:t>
            </a:r>
            <a:r>
              <a:rPr lang="en-US" altLang="zh-CN" sz="2000" kern="0" dirty="0">
                <a:solidFill>
                  <a:schemeClr val="tx1"/>
                </a:solidFill>
                <a:sym typeface="微软雅黑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个</a:t>
            </a:r>
            <a:r>
              <a:rPr lang="en-US" altLang="zh-CN" sz="2000" kern="0" dirty="0">
                <a:solidFill>
                  <a:schemeClr val="tx1"/>
                </a:solidFill>
                <a:sym typeface="微软雅黑"/>
              </a:rPr>
              <a:t>AI core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8422" y="2980358"/>
            <a:ext cx="2591893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标准的</a:t>
            </a:r>
            <a:r>
              <a:rPr lang="en-US" altLang="zh-CN" sz="2000" kern="0" dirty="0" err="1">
                <a:solidFill>
                  <a:schemeClr val="tx1"/>
                </a:solidFill>
                <a:sym typeface="微软雅黑"/>
              </a:rPr>
              <a:t>PCIe</a:t>
            </a:r>
            <a:r>
              <a:rPr lang="en-US" altLang="zh-CN" sz="2000" kern="0" dirty="0">
                <a:solidFill>
                  <a:schemeClr val="tx1"/>
                </a:solidFill>
                <a:sym typeface="微软雅黑"/>
              </a:rPr>
              <a:t> HHHL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92480" y="3912701"/>
            <a:ext cx="4865131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配合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主设备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（</a:t>
            </a:r>
            <a:r>
              <a:rPr lang="en-US" altLang="zh-CN" sz="2000" kern="0" dirty="0">
                <a:solidFill>
                  <a:schemeClr val="tx1"/>
                </a:solidFill>
                <a:sym typeface="微软雅黑"/>
              </a:rPr>
              <a:t>X86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、</a:t>
            </a:r>
            <a:r>
              <a:rPr lang="en-US" altLang="zh-CN" sz="2000" kern="0" dirty="0">
                <a:solidFill>
                  <a:schemeClr val="tx1"/>
                </a:solidFill>
                <a:sym typeface="微软雅黑"/>
              </a:rPr>
              <a:t>ARM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等各种服务器）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43764" y="2677841"/>
            <a:ext cx="3943665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可支持</a:t>
            </a:r>
            <a:r>
              <a:rPr lang="en-US" altLang="zh-CN" sz="2000" dirty="0">
                <a:solidFill>
                  <a:schemeClr val="tx1"/>
                </a:solidFill>
              </a:rPr>
              <a:t>128</a:t>
            </a:r>
            <a:r>
              <a:rPr lang="zh-CN" altLang="en-US" sz="2000" dirty="0">
                <a:solidFill>
                  <a:schemeClr val="tx1"/>
                </a:solidFill>
              </a:rPr>
              <a:t>位宽的</a:t>
            </a:r>
            <a:r>
              <a:rPr lang="en-US" altLang="zh-CN" sz="2000" dirty="0">
                <a:solidFill>
                  <a:schemeClr val="tx1"/>
                </a:solidFill>
              </a:rPr>
              <a:t>LPDDR4X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42651" y="2265711"/>
            <a:ext cx="743445" cy="452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个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173" y="4131348"/>
            <a:ext cx="2654585" cy="261788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362942" y="1719320"/>
            <a:ext cx="1820397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8GB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设备内存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4557" y="6320220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总带宽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204.8GByte/s</a:t>
            </a: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43395"/>
              </p:ext>
            </p:extLst>
          </p:nvPr>
        </p:nvGraphicFramePr>
        <p:xfrm>
          <a:off x="6569688" y="-2710"/>
          <a:ext cx="542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00"/>
                <a:gridCol w="1356500"/>
                <a:gridCol w="1356500"/>
                <a:gridCol w="135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TFLOPS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Atals300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fp32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8.1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fp16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int8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16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130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406795" y="5609118"/>
            <a:ext cx="14818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开发环境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668800" y="5196185"/>
            <a:ext cx="1356269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C3X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版本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8528" y="5839951"/>
            <a:ext cx="1356269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C7X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版本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29852" y="5218629"/>
            <a:ext cx="3357222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仅支持</a:t>
            </a:r>
            <a:r>
              <a:rPr lang="en-US" altLang="zh-CN" sz="2000" kern="0" dirty="0" err="1" smtClean="0">
                <a:solidFill>
                  <a:schemeClr val="tx1"/>
                </a:solidFill>
                <a:sym typeface="微软雅黑"/>
              </a:rPr>
              <a:t>caffe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，</a:t>
            </a:r>
            <a:r>
              <a:rPr lang="en-US" altLang="zh-CN" sz="2000" kern="0" dirty="0" err="1" smtClean="0">
                <a:solidFill>
                  <a:schemeClr val="tx1"/>
                </a:solidFill>
                <a:sym typeface="微软雅黑"/>
              </a:rPr>
              <a:t>tf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框架，固定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29852" y="5884841"/>
            <a:ext cx="3357222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支持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单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算子，图构建，灵活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62943" y="3166977"/>
            <a:ext cx="1079942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12.8W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883636" y="1662429"/>
            <a:ext cx="1112052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总</a:t>
            </a:r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32GB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695079" y="3201342"/>
            <a:ext cx="1300609" cy="387239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总</a:t>
            </a:r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67W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62942" y="3663438"/>
            <a:ext cx="3499448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H.264 H.265 JPEG PNG</a:t>
            </a:r>
            <a:r>
              <a:rPr lang="zh-CN" altLang="en-US" sz="2000" dirty="0" smtClean="0">
                <a:solidFill>
                  <a:schemeClr val="tx1"/>
                </a:solidFill>
              </a:rPr>
              <a:t>解码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93334" y="4260108"/>
            <a:ext cx="1502839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12nm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工艺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976913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加速卡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6703" y="3110270"/>
            <a:ext cx="157586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MLU 270</a:t>
            </a:r>
          </a:p>
          <a:p>
            <a:r>
              <a:rPr lang="en-US" altLang="zh-CN" sz="2400" dirty="0" smtClean="0"/>
              <a:t>AI</a:t>
            </a:r>
            <a:r>
              <a:rPr lang="zh-CN" altLang="zh-CN" sz="2400" dirty="0"/>
              <a:t>加速卡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684423" y="2645854"/>
            <a:ext cx="3211825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16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核</a:t>
            </a:r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AI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处理器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290335" y="3525768"/>
            <a:ext cx="764472" cy="37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16x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85282" y="3440406"/>
            <a:ext cx="1510704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标准的</a:t>
            </a:r>
            <a:r>
              <a:rPr lang="en-US" altLang="zh-CN" sz="2000" kern="0" dirty="0" err="1" smtClean="0">
                <a:solidFill>
                  <a:schemeClr val="tx1"/>
                </a:solidFill>
                <a:sym typeface="微软雅黑"/>
              </a:rPr>
              <a:t>PCIe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84423" y="4293285"/>
            <a:ext cx="3884407" cy="500861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配合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主设备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（</a:t>
            </a:r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X86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等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各种服务器）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78914" y="2429311"/>
            <a:ext cx="907448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DDR4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87072" y="2429311"/>
            <a:ext cx="2782091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16GB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设备内存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12378" y="4867902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总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带宽</a:t>
            </a:r>
            <a:r>
              <a:rPr lang="en-US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102GByte/s</a:t>
            </a:r>
            <a:endParaRPr lang="zh-CN" altLang="en-US" sz="24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00459"/>
              </p:ext>
            </p:extLst>
          </p:nvPr>
        </p:nvGraphicFramePr>
        <p:xfrm>
          <a:off x="6569688" y="-2710"/>
          <a:ext cx="542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00"/>
                <a:gridCol w="1356500"/>
                <a:gridCol w="1356500"/>
                <a:gridCol w="135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TFLOPS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MLU270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fp32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5.5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8.1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fp16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int8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int16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int4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256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/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260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7612379" y="2984435"/>
            <a:ext cx="3773983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70W</a:t>
            </a:r>
            <a:r>
              <a:rPr lang="zh-CN" altLang="en-US" sz="2000" dirty="0" smtClean="0">
                <a:solidFill>
                  <a:schemeClr val="tx1"/>
                </a:solidFill>
              </a:rPr>
              <a:t>被动散热，</a:t>
            </a:r>
            <a:r>
              <a:rPr lang="en-US" altLang="zh-CN" sz="2000" dirty="0" smtClean="0">
                <a:solidFill>
                  <a:schemeClr val="tx1"/>
                </a:solidFill>
              </a:rPr>
              <a:t>150W</a:t>
            </a:r>
            <a:r>
              <a:rPr lang="zh-CN" altLang="en-US" sz="2000" dirty="0" smtClean="0">
                <a:solidFill>
                  <a:schemeClr val="tx1"/>
                </a:solidFill>
              </a:rPr>
              <a:t>主动散热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795" y="5609118"/>
            <a:ext cx="148182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开发环境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684424" y="5277435"/>
            <a:ext cx="4194940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支持</a:t>
            </a:r>
            <a:r>
              <a:rPr lang="zh-CN" altLang="en-US" sz="2000" kern="0" dirty="0">
                <a:solidFill>
                  <a:schemeClr val="tx1"/>
                </a:solidFill>
                <a:sym typeface="微软雅黑"/>
              </a:rPr>
              <a:t>单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算子，图构建，灵活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4423" y="5891090"/>
            <a:ext cx="4194941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集成到公版</a:t>
            </a:r>
            <a:r>
              <a:rPr lang="en-US" altLang="zh-CN" sz="2000" kern="0" dirty="0" err="1" smtClean="0">
                <a:solidFill>
                  <a:schemeClr val="tx1"/>
                </a:solidFill>
                <a:sym typeface="微软雅黑"/>
              </a:rPr>
              <a:t>Mxnet</a:t>
            </a:r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, </a:t>
            </a:r>
            <a:r>
              <a:rPr lang="en-US" altLang="zh-CN" sz="2000" kern="0" dirty="0" err="1" smtClean="0">
                <a:solidFill>
                  <a:schemeClr val="tx1"/>
                </a:solidFill>
                <a:sym typeface="微软雅黑"/>
              </a:rPr>
              <a:t>pytorch</a:t>
            </a:r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, </a:t>
            </a:r>
            <a:r>
              <a:rPr lang="en-US" altLang="zh-CN" sz="2000" kern="0" dirty="0" err="1" smtClean="0">
                <a:solidFill>
                  <a:schemeClr val="tx1"/>
                </a:solidFill>
                <a:sym typeface="微软雅黑"/>
              </a:rPr>
              <a:t>tf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框架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12378" y="3494987"/>
            <a:ext cx="2782091" cy="45597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0" dirty="0" smtClean="0">
                <a:solidFill>
                  <a:schemeClr val="tx1"/>
                </a:solidFill>
                <a:sym typeface="微软雅黑"/>
              </a:rPr>
              <a:t>16nm</a:t>
            </a:r>
            <a:r>
              <a:rPr lang="zh-CN" altLang="en-US" sz="2000" kern="0" dirty="0" smtClean="0">
                <a:solidFill>
                  <a:schemeClr val="tx1"/>
                </a:solidFill>
                <a:sym typeface="微软雅黑"/>
              </a:rPr>
              <a:t>工艺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976913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35"/>
          <p:cNvGrpSpPr/>
          <p:nvPr/>
        </p:nvGrpSpPr>
        <p:grpSpPr>
          <a:xfrm>
            <a:off x="911947" y="1737163"/>
            <a:ext cx="8058602" cy="936944"/>
            <a:chOff x="0" y="-1"/>
            <a:chExt cx="8058601" cy="936943"/>
          </a:xfrm>
        </p:grpSpPr>
        <p:sp>
          <p:nvSpPr>
            <p:cNvPr id="26" name="矩形: 圆角 11"/>
            <p:cNvSpPr/>
            <p:nvPr/>
          </p:nvSpPr>
          <p:spPr>
            <a:xfrm>
              <a:off x="0" y="45489"/>
              <a:ext cx="891452" cy="891453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Freeform 67"/>
            <p:cNvSpPr/>
            <p:nvPr/>
          </p:nvSpPr>
          <p:spPr>
            <a:xfrm>
              <a:off x="224659" y="288129"/>
              <a:ext cx="422416" cy="42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5" y="6750"/>
                  </a:moveTo>
                  <a:cubicBezTo>
                    <a:pt x="8437" y="6750"/>
                    <a:pt x="8100" y="7088"/>
                    <a:pt x="8100" y="7425"/>
                  </a:cubicBezTo>
                  <a:cubicBezTo>
                    <a:pt x="8100" y="14175"/>
                    <a:pt x="8100" y="14175"/>
                    <a:pt x="8100" y="14175"/>
                  </a:cubicBezTo>
                  <a:cubicBezTo>
                    <a:pt x="8100" y="14513"/>
                    <a:pt x="8437" y="14850"/>
                    <a:pt x="8775" y="14850"/>
                  </a:cubicBezTo>
                  <a:cubicBezTo>
                    <a:pt x="9113" y="14850"/>
                    <a:pt x="9450" y="14513"/>
                    <a:pt x="9450" y="14175"/>
                  </a:cubicBezTo>
                  <a:cubicBezTo>
                    <a:pt x="9450" y="7425"/>
                    <a:pt x="9450" y="7425"/>
                    <a:pt x="9450" y="7425"/>
                  </a:cubicBezTo>
                  <a:cubicBezTo>
                    <a:pt x="9450" y="7088"/>
                    <a:pt x="9113" y="6750"/>
                    <a:pt x="8775" y="6750"/>
                  </a:cubicBezTo>
                  <a:close/>
                  <a:moveTo>
                    <a:pt x="10800" y="0"/>
                  </a:moveTo>
                  <a:cubicBezTo>
                    <a:pt x="4894" y="0"/>
                    <a:pt x="0" y="4894"/>
                    <a:pt x="0" y="10800"/>
                  </a:cubicBezTo>
                  <a:cubicBezTo>
                    <a:pt x="0" y="16706"/>
                    <a:pt x="4894" y="21600"/>
                    <a:pt x="10800" y="21600"/>
                  </a:cubicBezTo>
                  <a:cubicBezTo>
                    <a:pt x="16706" y="21600"/>
                    <a:pt x="21600" y="16706"/>
                    <a:pt x="21600" y="10800"/>
                  </a:cubicBezTo>
                  <a:cubicBezTo>
                    <a:pt x="21600" y="4894"/>
                    <a:pt x="16706" y="0"/>
                    <a:pt x="10800" y="0"/>
                  </a:cubicBezTo>
                  <a:close/>
                  <a:moveTo>
                    <a:pt x="10800" y="20250"/>
                  </a:moveTo>
                  <a:cubicBezTo>
                    <a:pt x="5569" y="20250"/>
                    <a:pt x="1350" y="16031"/>
                    <a:pt x="1350" y="10800"/>
                  </a:cubicBezTo>
                  <a:cubicBezTo>
                    <a:pt x="1350" y="5569"/>
                    <a:pt x="5569" y="1350"/>
                    <a:pt x="10800" y="1350"/>
                  </a:cubicBezTo>
                  <a:cubicBezTo>
                    <a:pt x="16031" y="1350"/>
                    <a:pt x="20250" y="5569"/>
                    <a:pt x="20250" y="10800"/>
                  </a:cubicBezTo>
                  <a:cubicBezTo>
                    <a:pt x="20250" y="16031"/>
                    <a:pt x="16031" y="20250"/>
                    <a:pt x="10800" y="20250"/>
                  </a:cubicBezTo>
                  <a:close/>
                  <a:moveTo>
                    <a:pt x="12825" y="6750"/>
                  </a:moveTo>
                  <a:cubicBezTo>
                    <a:pt x="12487" y="6750"/>
                    <a:pt x="12150" y="7088"/>
                    <a:pt x="12150" y="7425"/>
                  </a:cubicBezTo>
                  <a:cubicBezTo>
                    <a:pt x="12150" y="14175"/>
                    <a:pt x="12150" y="14175"/>
                    <a:pt x="12150" y="14175"/>
                  </a:cubicBezTo>
                  <a:cubicBezTo>
                    <a:pt x="12150" y="14513"/>
                    <a:pt x="12487" y="14850"/>
                    <a:pt x="12825" y="14850"/>
                  </a:cubicBezTo>
                  <a:cubicBezTo>
                    <a:pt x="13162" y="14850"/>
                    <a:pt x="13500" y="14513"/>
                    <a:pt x="13500" y="14175"/>
                  </a:cubicBezTo>
                  <a:cubicBezTo>
                    <a:pt x="13500" y="7425"/>
                    <a:pt x="13500" y="7425"/>
                    <a:pt x="13500" y="7425"/>
                  </a:cubicBezTo>
                  <a:cubicBezTo>
                    <a:pt x="13500" y="7088"/>
                    <a:pt x="13162" y="6750"/>
                    <a:pt x="12825" y="6750"/>
                  </a:cubicBez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8" name="组合 28"/>
            <p:cNvGrpSpPr/>
            <p:nvPr/>
          </p:nvGrpSpPr>
          <p:grpSpPr>
            <a:xfrm>
              <a:off x="1140373" y="-1"/>
              <a:ext cx="6918228" cy="692098"/>
              <a:chOff x="0" y="0"/>
              <a:chExt cx="6918226" cy="692097"/>
            </a:xfrm>
          </p:grpSpPr>
          <p:sp>
            <p:nvSpPr>
              <p:cNvPr id="29" name="矩形 26"/>
              <p:cNvSpPr txBox="1"/>
              <p:nvPr/>
            </p:nvSpPr>
            <p:spPr>
              <a:xfrm>
                <a:off x="0" y="363164"/>
                <a:ext cx="6918226" cy="328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暂时没有任何一个开源框架支持国产化平台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0" name="矩形 27"/>
              <p:cNvSpPr txBox="1"/>
              <p:nvPr/>
            </p:nvSpPr>
            <p:spPr>
              <a:xfrm>
                <a:off x="0" y="0"/>
                <a:ext cx="2034164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开源框架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1" name="组合 36"/>
          <p:cNvGrpSpPr/>
          <p:nvPr/>
        </p:nvGrpSpPr>
        <p:grpSpPr>
          <a:xfrm>
            <a:off x="911948" y="2976922"/>
            <a:ext cx="5412655" cy="972560"/>
            <a:chOff x="0" y="-1"/>
            <a:chExt cx="5412654" cy="972558"/>
          </a:xfrm>
        </p:grpSpPr>
        <p:sp>
          <p:nvSpPr>
            <p:cNvPr id="32" name="矩形: 圆角 12"/>
            <p:cNvSpPr/>
            <p:nvPr/>
          </p:nvSpPr>
          <p:spPr>
            <a:xfrm>
              <a:off x="0" y="50800"/>
              <a:ext cx="891452" cy="891453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Freeform 57"/>
            <p:cNvSpPr/>
            <p:nvPr/>
          </p:nvSpPr>
          <p:spPr>
            <a:xfrm>
              <a:off x="230744" y="299030"/>
              <a:ext cx="397241" cy="4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5" y="2709"/>
                  </a:moveTo>
                  <a:lnTo>
                    <a:pt x="7225" y="0"/>
                  </a:lnTo>
                  <a:lnTo>
                    <a:pt x="0" y="2709"/>
                  </a:lnTo>
                  <a:lnTo>
                    <a:pt x="0" y="21600"/>
                  </a:lnTo>
                  <a:lnTo>
                    <a:pt x="7225" y="18891"/>
                  </a:lnTo>
                  <a:lnTo>
                    <a:pt x="14375" y="21600"/>
                  </a:lnTo>
                  <a:lnTo>
                    <a:pt x="21600" y="18891"/>
                  </a:lnTo>
                  <a:lnTo>
                    <a:pt x="21600" y="0"/>
                  </a:lnTo>
                  <a:lnTo>
                    <a:pt x="14375" y="2709"/>
                  </a:lnTo>
                  <a:close/>
                  <a:moveTo>
                    <a:pt x="6465" y="17537"/>
                  </a:moveTo>
                  <a:lnTo>
                    <a:pt x="1445" y="19390"/>
                  </a:lnTo>
                  <a:lnTo>
                    <a:pt x="1445" y="3921"/>
                  </a:lnTo>
                  <a:lnTo>
                    <a:pt x="6465" y="2067"/>
                  </a:lnTo>
                  <a:lnTo>
                    <a:pt x="6465" y="17537"/>
                  </a:lnTo>
                  <a:close/>
                  <a:moveTo>
                    <a:pt x="13690" y="19604"/>
                  </a:moveTo>
                  <a:lnTo>
                    <a:pt x="7910" y="17537"/>
                  </a:lnTo>
                  <a:lnTo>
                    <a:pt x="7910" y="2067"/>
                  </a:lnTo>
                  <a:lnTo>
                    <a:pt x="13690" y="4063"/>
                  </a:lnTo>
                  <a:lnTo>
                    <a:pt x="13690" y="19604"/>
                  </a:lnTo>
                  <a:close/>
                  <a:moveTo>
                    <a:pt x="20155" y="17750"/>
                  </a:moveTo>
                  <a:lnTo>
                    <a:pt x="15135" y="19604"/>
                  </a:lnTo>
                  <a:lnTo>
                    <a:pt x="15135" y="4063"/>
                  </a:lnTo>
                  <a:lnTo>
                    <a:pt x="20155" y="2210"/>
                  </a:lnTo>
                  <a:lnTo>
                    <a:pt x="20155" y="17750"/>
                  </a:ln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" name="组合 29"/>
            <p:cNvGrpSpPr/>
            <p:nvPr/>
          </p:nvGrpSpPr>
          <p:grpSpPr>
            <a:xfrm>
              <a:off x="1140373" y="-1"/>
              <a:ext cx="4272281" cy="972558"/>
              <a:chOff x="0" y="0"/>
              <a:chExt cx="4272279" cy="972557"/>
            </a:xfrm>
          </p:grpSpPr>
          <p:sp>
            <p:nvSpPr>
              <p:cNvPr id="35" name="矩形 30"/>
              <p:cNvSpPr txBox="1"/>
              <p:nvPr/>
            </p:nvSpPr>
            <p:spPr>
              <a:xfrm>
                <a:off x="0" y="363164"/>
                <a:ext cx="4272279" cy="609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已知当前主要竞争对手均有布局国产化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已知案例：百度的小度音箱使用寒武纪加速卡；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" name="矩形 31"/>
              <p:cNvSpPr txBox="1"/>
              <p:nvPr/>
            </p:nvSpPr>
            <p:spPr>
              <a:xfrm>
                <a:off x="0" y="0"/>
                <a:ext cx="2034164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BAT</a:t>
                </a: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cs typeface="Calibri" panose="020F0502020204030204"/>
                    <a:sym typeface="Calibri" panose="020F0502020204030204"/>
                  </a:rPr>
                  <a:t>等互联网企业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7" name="组合 37"/>
          <p:cNvGrpSpPr/>
          <p:nvPr/>
        </p:nvGrpSpPr>
        <p:grpSpPr>
          <a:xfrm>
            <a:off x="911947" y="4272794"/>
            <a:ext cx="11032402" cy="1748158"/>
            <a:chOff x="0" y="-1"/>
            <a:chExt cx="8952319" cy="1748153"/>
          </a:xfrm>
        </p:grpSpPr>
        <p:sp>
          <p:nvSpPr>
            <p:cNvPr id="38" name="矩形: 圆角 13"/>
            <p:cNvSpPr/>
            <p:nvPr/>
          </p:nvSpPr>
          <p:spPr>
            <a:xfrm>
              <a:off x="0" y="67398"/>
              <a:ext cx="891452" cy="89145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Freeform 34"/>
            <p:cNvSpPr/>
            <p:nvPr/>
          </p:nvSpPr>
          <p:spPr>
            <a:xfrm>
              <a:off x="215036" y="325621"/>
              <a:ext cx="422416" cy="38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12150" y="10080"/>
                  </a:moveTo>
                  <a:cubicBezTo>
                    <a:pt x="4725" y="10080"/>
                    <a:pt x="4725" y="10080"/>
                    <a:pt x="4725" y="10080"/>
                  </a:cubicBezTo>
                  <a:cubicBezTo>
                    <a:pt x="4219" y="10080"/>
                    <a:pt x="4050" y="10440"/>
                    <a:pt x="4050" y="10800"/>
                  </a:cubicBezTo>
                  <a:cubicBezTo>
                    <a:pt x="4050" y="11160"/>
                    <a:pt x="4219" y="11520"/>
                    <a:pt x="4725" y="11520"/>
                  </a:cubicBezTo>
                  <a:cubicBezTo>
                    <a:pt x="12150" y="11520"/>
                    <a:pt x="12150" y="11520"/>
                    <a:pt x="12150" y="11520"/>
                  </a:cubicBezTo>
                  <a:cubicBezTo>
                    <a:pt x="12487" y="11520"/>
                    <a:pt x="12825" y="11160"/>
                    <a:pt x="12825" y="10800"/>
                  </a:cubicBezTo>
                  <a:cubicBezTo>
                    <a:pt x="12825" y="10440"/>
                    <a:pt x="12487" y="10080"/>
                    <a:pt x="12150" y="10080"/>
                  </a:cubicBezTo>
                  <a:close/>
                  <a:moveTo>
                    <a:pt x="19575" y="0"/>
                  </a:moveTo>
                  <a:cubicBezTo>
                    <a:pt x="2025" y="0"/>
                    <a:pt x="2025" y="0"/>
                    <a:pt x="2025" y="0"/>
                  </a:cubicBezTo>
                  <a:cubicBezTo>
                    <a:pt x="844" y="0"/>
                    <a:pt x="0" y="900"/>
                    <a:pt x="0" y="216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0" y="15480"/>
                    <a:pt x="844" y="16560"/>
                    <a:pt x="2025" y="16560"/>
                  </a:cubicBezTo>
                  <a:cubicBezTo>
                    <a:pt x="4725" y="16560"/>
                    <a:pt x="4725" y="16560"/>
                    <a:pt x="4725" y="16560"/>
                  </a:cubicBezTo>
                  <a:cubicBezTo>
                    <a:pt x="4725" y="19620"/>
                    <a:pt x="4725" y="19620"/>
                    <a:pt x="4725" y="19620"/>
                  </a:cubicBezTo>
                  <a:cubicBezTo>
                    <a:pt x="4894" y="20520"/>
                    <a:pt x="5906" y="21600"/>
                    <a:pt x="7425" y="20340"/>
                  </a:cubicBezTo>
                  <a:cubicBezTo>
                    <a:pt x="11475" y="16560"/>
                    <a:pt x="11475" y="16560"/>
                    <a:pt x="11475" y="16560"/>
                  </a:cubicBezTo>
                  <a:cubicBezTo>
                    <a:pt x="19575" y="16560"/>
                    <a:pt x="19575" y="16560"/>
                    <a:pt x="19575" y="16560"/>
                  </a:cubicBezTo>
                  <a:cubicBezTo>
                    <a:pt x="20588" y="16560"/>
                    <a:pt x="21600" y="15480"/>
                    <a:pt x="21600" y="14400"/>
                  </a:cubicBezTo>
                  <a:cubicBezTo>
                    <a:pt x="21600" y="2160"/>
                    <a:pt x="21600" y="2160"/>
                    <a:pt x="21600" y="2160"/>
                  </a:cubicBezTo>
                  <a:cubicBezTo>
                    <a:pt x="21600" y="900"/>
                    <a:pt x="20588" y="0"/>
                    <a:pt x="19575" y="0"/>
                  </a:cubicBezTo>
                  <a:close/>
                  <a:moveTo>
                    <a:pt x="20250" y="13680"/>
                  </a:moveTo>
                  <a:cubicBezTo>
                    <a:pt x="20250" y="14400"/>
                    <a:pt x="19575" y="15120"/>
                    <a:pt x="18900" y="15120"/>
                  </a:cubicBezTo>
                  <a:cubicBezTo>
                    <a:pt x="11137" y="15120"/>
                    <a:pt x="11137" y="15120"/>
                    <a:pt x="11137" y="15120"/>
                  </a:cubicBezTo>
                  <a:cubicBezTo>
                    <a:pt x="6581" y="19260"/>
                    <a:pt x="6581" y="19260"/>
                    <a:pt x="6581" y="19260"/>
                  </a:cubicBezTo>
                  <a:cubicBezTo>
                    <a:pt x="5906" y="20340"/>
                    <a:pt x="6075" y="17640"/>
                    <a:pt x="6075" y="16560"/>
                  </a:cubicBezTo>
                  <a:cubicBezTo>
                    <a:pt x="6075" y="16560"/>
                    <a:pt x="6075" y="16560"/>
                    <a:pt x="6075" y="16560"/>
                  </a:cubicBezTo>
                  <a:cubicBezTo>
                    <a:pt x="6075" y="15120"/>
                    <a:pt x="6075" y="15120"/>
                    <a:pt x="6075" y="15120"/>
                  </a:cubicBezTo>
                  <a:cubicBezTo>
                    <a:pt x="2700" y="15120"/>
                    <a:pt x="2700" y="15120"/>
                    <a:pt x="2700" y="15120"/>
                  </a:cubicBezTo>
                  <a:cubicBezTo>
                    <a:pt x="1856" y="15120"/>
                    <a:pt x="1350" y="14400"/>
                    <a:pt x="1350" y="13680"/>
                  </a:cubicBezTo>
                  <a:cubicBezTo>
                    <a:pt x="1350" y="2880"/>
                    <a:pt x="1350" y="2880"/>
                    <a:pt x="1350" y="2880"/>
                  </a:cubicBezTo>
                  <a:cubicBezTo>
                    <a:pt x="1350" y="1980"/>
                    <a:pt x="1856" y="1440"/>
                    <a:pt x="2700" y="1440"/>
                  </a:cubicBezTo>
                  <a:cubicBezTo>
                    <a:pt x="18900" y="1440"/>
                    <a:pt x="18900" y="1440"/>
                    <a:pt x="18900" y="1440"/>
                  </a:cubicBezTo>
                  <a:cubicBezTo>
                    <a:pt x="19575" y="1440"/>
                    <a:pt x="20250" y="1980"/>
                    <a:pt x="20250" y="2880"/>
                  </a:cubicBezTo>
                  <a:lnTo>
                    <a:pt x="20250" y="13680"/>
                  </a:lnTo>
                  <a:close/>
                  <a:moveTo>
                    <a:pt x="16875" y="7200"/>
                  </a:moveTo>
                  <a:cubicBezTo>
                    <a:pt x="4725" y="7200"/>
                    <a:pt x="4725" y="7200"/>
                    <a:pt x="4725" y="7200"/>
                  </a:cubicBezTo>
                  <a:cubicBezTo>
                    <a:pt x="4219" y="7200"/>
                    <a:pt x="4050" y="7560"/>
                    <a:pt x="4050" y="7920"/>
                  </a:cubicBezTo>
                  <a:cubicBezTo>
                    <a:pt x="4050" y="8280"/>
                    <a:pt x="4219" y="8640"/>
                    <a:pt x="4725" y="8640"/>
                  </a:cubicBezTo>
                  <a:cubicBezTo>
                    <a:pt x="16875" y="8640"/>
                    <a:pt x="16875" y="8640"/>
                    <a:pt x="16875" y="8640"/>
                  </a:cubicBezTo>
                  <a:cubicBezTo>
                    <a:pt x="17213" y="8640"/>
                    <a:pt x="17550" y="8280"/>
                    <a:pt x="17550" y="7920"/>
                  </a:cubicBezTo>
                  <a:cubicBezTo>
                    <a:pt x="17550" y="7560"/>
                    <a:pt x="17213" y="7200"/>
                    <a:pt x="16875" y="7200"/>
                  </a:cubicBezTo>
                  <a:close/>
                  <a:moveTo>
                    <a:pt x="16875" y="4320"/>
                  </a:moveTo>
                  <a:cubicBezTo>
                    <a:pt x="4725" y="4320"/>
                    <a:pt x="4725" y="4320"/>
                    <a:pt x="4725" y="4320"/>
                  </a:cubicBezTo>
                  <a:cubicBezTo>
                    <a:pt x="4219" y="4320"/>
                    <a:pt x="4050" y="4680"/>
                    <a:pt x="4050" y="5040"/>
                  </a:cubicBezTo>
                  <a:cubicBezTo>
                    <a:pt x="4050" y="5400"/>
                    <a:pt x="4219" y="5760"/>
                    <a:pt x="4725" y="5760"/>
                  </a:cubicBezTo>
                  <a:cubicBezTo>
                    <a:pt x="16875" y="5760"/>
                    <a:pt x="16875" y="5760"/>
                    <a:pt x="16875" y="5760"/>
                  </a:cubicBezTo>
                  <a:cubicBezTo>
                    <a:pt x="17213" y="5760"/>
                    <a:pt x="17550" y="5400"/>
                    <a:pt x="17550" y="5040"/>
                  </a:cubicBezTo>
                  <a:cubicBezTo>
                    <a:pt x="17550" y="4680"/>
                    <a:pt x="17213" y="4320"/>
                    <a:pt x="16875" y="4320"/>
                  </a:cubicBez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" name="组合 32"/>
            <p:cNvGrpSpPr/>
            <p:nvPr/>
          </p:nvGrpSpPr>
          <p:grpSpPr>
            <a:xfrm>
              <a:off x="1140373" y="-1"/>
              <a:ext cx="7811946" cy="1748153"/>
              <a:chOff x="0" y="0"/>
              <a:chExt cx="7811943" cy="1748152"/>
            </a:xfrm>
          </p:grpSpPr>
          <p:sp>
            <p:nvSpPr>
              <p:cNvPr id="41" name="矩形 33"/>
              <p:cNvSpPr txBox="1"/>
              <p:nvPr/>
            </p:nvSpPr>
            <p:spPr>
              <a:xfrm>
                <a:off x="0" y="363163"/>
                <a:ext cx="7811943" cy="1384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通用推理引擎支持鲲鹏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CPU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，海光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CPU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，寒武纪加速卡，华为加速卡。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部分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引擎完成适配。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/>
                  <a:sym typeface="Calibri" panose="020F0502020204030204"/>
                </a:endParaRPr>
              </a:p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历程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1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：早期寒武纪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MLU100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发布时，通用推理引擎进行适配。联合图聆和语音识别组完成听写以及会议系统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Demo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cs typeface="Calibri" panose="020F0502020204030204"/>
                    <a:sym typeface="Calibri" panose="020F0502020204030204"/>
                  </a:rPr>
                  <a:t>搭建；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/>
                  <a:sym typeface="Calibri" panose="020F0502020204030204"/>
                </a:endParaRPr>
              </a:p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历程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2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：通用推理引擎基于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Arm+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华为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Atlas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平台早期版本适配，验证多个网络。部署在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OCR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和小语种引擎。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历程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3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：通用推理引擎基于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Arm+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华为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Atlas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平台新版本适配，验证多个网络。暂未部署。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历程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4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：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通用推理引擎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基于海光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CPU+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寒武纪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MLU270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适配，部署在听写引擎。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在</a:t>
                </a:r>
                <a:r>
                  <a:rPr kumimoji="0" lang="en-US" altLang="zh-CN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Transfomer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，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OCR</a:t>
                </a: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实践。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" name="矩形 34"/>
              <p:cNvSpPr txBox="1"/>
              <p:nvPr/>
            </p:nvSpPr>
            <p:spPr>
              <a:xfrm>
                <a:off x="0" y="0"/>
                <a:ext cx="2034164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 marL="0" marR="0" lvl="0" indent="0" defTabSz="914400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讯</a:t>
                </a: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飞现状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9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976913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技术现状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35"/>
          <p:cNvGrpSpPr/>
          <p:nvPr/>
        </p:nvGrpSpPr>
        <p:grpSpPr>
          <a:xfrm>
            <a:off x="911947" y="1737163"/>
            <a:ext cx="8058602" cy="972560"/>
            <a:chOff x="0" y="-1"/>
            <a:chExt cx="8058601" cy="972559"/>
          </a:xfrm>
        </p:grpSpPr>
        <p:sp>
          <p:nvSpPr>
            <p:cNvPr id="22" name="矩形: 圆角 11"/>
            <p:cNvSpPr/>
            <p:nvPr/>
          </p:nvSpPr>
          <p:spPr>
            <a:xfrm>
              <a:off x="0" y="45489"/>
              <a:ext cx="891452" cy="891453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Freeform 67"/>
            <p:cNvSpPr/>
            <p:nvPr/>
          </p:nvSpPr>
          <p:spPr>
            <a:xfrm>
              <a:off x="224659" y="288129"/>
              <a:ext cx="422416" cy="42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75" y="6750"/>
                  </a:moveTo>
                  <a:cubicBezTo>
                    <a:pt x="8437" y="6750"/>
                    <a:pt x="8100" y="7088"/>
                    <a:pt x="8100" y="7425"/>
                  </a:cubicBezTo>
                  <a:cubicBezTo>
                    <a:pt x="8100" y="14175"/>
                    <a:pt x="8100" y="14175"/>
                    <a:pt x="8100" y="14175"/>
                  </a:cubicBezTo>
                  <a:cubicBezTo>
                    <a:pt x="8100" y="14513"/>
                    <a:pt x="8437" y="14850"/>
                    <a:pt x="8775" y="14850"/>
                  </a:cubicBezTo>
                  <a:cubicBezTo>
                    <a:pt x="9113" y="14850"/>
                    <a:pt x="9450" y="14513"/>
                    <a:pt x="9450" y="14175"/>
                  </a:cubicBezTo>
                  <a:cubicBezTo>
                    <a:pt x="9450" y="7425"/>
                    <a:pt x="9450" y="7425"/>
                    <a:pt x="9450" y="7425"/>
                  </a:cubicBezTo>
                  <a:cubicBezTo>
                    <a:pt x="9450" y="7088"/>
                    <a:pt x="9113" y="6750"/>
                    <a:pt x="8775" y="6750"/>
                  </a:cubicBezTo>
                  <a:close/>
                  <a:moveTo>
                    <a:pt x="10800" y="0"/>
                  </a:moveTo>
                  <a:cubicBezTo>
                    <a:pt x="4894" y="0"/>
                    <a:pt x="0" y="4894"/>
                    <a:pt x="0" y="10800"/>
                  </a:cubicBezTo>
                  <a:cubicBezTo>
                    <a:pt x="0" y="16706"/>
                    <a:pt x="4894" y="21600"/>
                    <a:pt x="10800" y="21600"/>
                  </a:cubicBezTo>
                  <a:cubicBezTo>
                    <a:pt x="16706" y="21600"/>
                    <a:pt x="21600" y="16706"/>
                    <a:pt x="21600" y="10800"/>
                  </a:cubicBezTo>
                  <a:cubicBezTo>
                    <a:pt x="21600" y="4894"/>
                    <a:pt x="16706" y="0"/>
                    <a:pt x="10800" y="0"/>
                  </a:cubicBezTo>
                  <a:close/>
                  <a:moveTo>
                    <a:pt x="10800" y="20250"/>
                  </a:moveTo>
                  <a:cubicBezTo>
                    <a:pt x="5569" y="20250"/>
                    <a:pt x="1350" y="16031"/>
                    <a:pt x="1350" y="10800"/>
                  </a:cubicBezTo>
                  <a:cubicBezTo>
                    <a:pt x="1350" y="5569"/>
                    <a:pt x="5569" y="1350"/>
                    <a:pt x="10800" y="1350"/>
                  </a:cubicBezTo>
                  <a:cubicBezTo>
                    <a:pt x="16031" y="1350"/>
                    <a:pt x="20250" y="5569"/>
                    <a:pt x="20250" y="10800"/>
                  </a:cubicBezTo>
                  <a:cubicBezTo>
                    <a:pt x="20250" y="16031"/>
                    <a:pt x="16031" y="20250"/>
                    <a:pt x="10800" y="20250"/>
                  </a:cubicBezTo>
                  <a:close/>
                  <a:moveTo>
                    <a:pt x="12825" y="6750"/>
                  </a:moveTo>
                  <a:cubicBezTo>
                    <a:pt x="12487" y="6750"/>
                    <a:pt x="12150" y="7088"/>
                    <a:pt x="12150" y="7425"/>
                  </a:cubicBezTo>
                  <a:cubicBezTo>
                    <a:pt x="12150" y="14175"/>
                    <a:pt x="12150" y="14175"/>
                    <a:pt x="12150" y="14175"/>
                  </a:cubicBezTo>
                  <a:cubicBezTo>
                    <a:pt x="12150" y="14513"/>
                    <a:pt x="12487" y="14850"/>
                    <a:pt x="12825" y="14850"/>
                  </a:cubicBezTo>
                  <a:cubicBezTo>
                    <a:pt x="13162" y="14850"/>
                    <a:pt x="13500" y="14513"/>
                    <a:pt x="13500" y="14175"/>
                  </a:cubicBezTo>
                  <a:cubicBezTo>
                    <a:pt x="13500" y="7425"/>
                    <a:pt x="13500" y="7425"/>
                    <a:pt x="13500" y="7425"/>
                  </a:cubicBezTo>
                  <a:cubicBezTo>
                    <a:pt x="13500" y="7088"/>
                    <a:pt x="13162" y="6750"/>
                    <a:pt x="12825" y="6750"/>
                  </a:cubicBez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24" name="组合 28"/>
            <p:cNvGrpSpPr/>
            <p:nvPr/>
          </p:nvGrpSpPr>
          <p:grpSpPr>
            <a:xfrm>
              <a:off x="1140373" y="-1"/>
              <a:ext cx="6918228" cy="972559"/>
              <a:chOff x="0" y="0"/>
              <a:chExt cx="6918226" cy="972558"/>
            </a:xfrm>
          </p:grpSpPr>
          <p:sp>
            <p:nvSpPr>
              <p:cNvPr id="43" name="矩形 26"/>
              <p:cNvSpPr txBox="1"/>
              <p:nvPr/>
            </p:nvSpPr>
            <p:spPr>
              <a:xfrm>
                <a:off x="0" y="363164"/>
                <a:ext cx="6918226" cy="6093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完成了对寒武纪平台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MLU270,MLU100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X86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平台（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Intel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，海光）适配；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完成了对华为平台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Atlas300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在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X86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平台（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Intel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）和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ARM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平台（鲲鹏）适配；</a:t>
                </a:r>
                <a:endParaRPr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4" name="矩形 27"/>
              <p:cNvSpPr txBox="1"/>
              <p:nvPr/>
            </p:nvSpPr>
            <p:spPr>
              <a:xfrm>
                <a:off x="0" y="0"/>
                <a:ext cx="2034164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当前硬件支持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45" name="组合 36"/>
          <p:cNvGrpSpPr/>
          <p:nvPr/>
        </p:nvGrpSpPr>
        <p:grpSpPr>
          <a:xfrm>
            <a:off x="911948" y="2976922"/>
            <a:ext cx="3174539" cy="942257"/>
            <a:chOff x="0" y="-1"/>
            <a:chExt cx="3174538" cy="942254"/>
          </a:xfrm>
        </p:grpSpPr>
        <p:sp>
          <p:nvSpPr>
            <p:cNvPr id="46" name="矩形: 圆角 12"/>
            <p:cNvSpPr/>
            <p:nvPr/>
          </p:nvSpPr>
          <p:spPr>
            <a:xfrm>
              <a:off x="0" y="50800"/>
              <a:ext cx="891452" cy="891453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Freeform 57"/>
            <p:cNvSpPr/>
            <p:nvPr/>
          </p:nvSpPr>
          <p:spPr>
            <a:xfrm>
              <a:off x="230744" y="299030"/>
              <a:ext cx="397241" cy="4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5" y="2709"/>
                  </a:moveTo>
                  <a:lnTo>
                    <a:pt x="7225" y="0"/>
                  </a:lnTo>
                  <a:lnTo>
                    <a:pt x="0" y="2709"/>
                  </a:lnTo>
                  <a:lnTo>
                    <a:pt x="0" y="21600"/>
                  </a:lnTo>
                  <a:lnTo>
                    <a:pt x="7225" y="18891"/>
                  </a:lnTo>
                  <a:lnTo>
                    <a:pt x="14375" y="21600"/>
                  </a:lnTo>
                  <a:lnTo>
                    <a:pt x="21600" y="18891"/>
                  </a:lnTo>
                  <a:lnTo>
                    <a:pt x="21600" y="0"/>
                  </a:lnTo>
                  <a:lnTo>
                    <a:pt x="14375" y="2709"/>
                  </a:lnTo>
                  <a:close/>
                  <a:moveTo>
                    <a:pt x="6465" y="17537"/>
                  </a:moveTo>
                  <a:lnTo>
                    <a:pt x="1445" y="19390"/>
                  </a:lnTo>
                  <a:lnTo>
                    <a:pt x="1445" y="3921"/>
                  </a:lnTo>
                  <a:lnTo>
                    <a:pt x="6465" y="2067"/>
                  </a:lnTo>
                  <a:lnTo>
                    <a:pt x="6465" y="17537"/>
                  </a:lnTo>
                  <a:close/>
                  <a:moveTo>
                    <a:pt x="13690" y="19604"/>
                  </a:moveTo>
                  <a:lnTo>
                    <a:pt x="7910" y="17537"/>
                  </a:lnTo>
                  <a:lnTo>
                    <a:pt x="7910" y="2067"/>
                  </a:lnTo>
                  <a:lnTo>
                    <a:pt x="13690" y="4063"/>
                  </a:lnTo>
                  <a:lnTo>
                    <a:pt x="13690" y="19604"/>
                  </a:lnTo>
                  <a:close/>
                  <a:moveTo>
                    <a:pt x="20155" y="17750"/>
                  </a:moveTo>
                  <a:lnTo>
                    <a:pt x="15135" y="19604"/>
                  </a:lnTo>
                  <a:lnTo>
                    <a:pt x="15135" y="4063"/>
                  </a:lnTo>
                  <a:lnTo>
                    <a:pt x="20155" y="2210"/>
                  </a:lnTo>
                  <a:lnTo>
                    <a:pt x="20155" y="17750"/>
                  </a:ln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矩形 31"/>
            <p:cNvSpPr txBox="1"/>
            <p:nvPr/>
          </p:nvSpPr>
          <p:spPr>
            <a:xfrm>
              <a:off x="1140373" y="-1"/>
              <a:ext cx="2034165" cy="396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当前网络结构支持</a:t>
              </a:r>
              <a:endPara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51" name="组合 37"/>
          <p:cNvGrpSpPr/>
          <p:nvPr/>
        </p:nvGrpSpPr>
        <p:grpSpPr>
          <a:xfrm>
            <a:off x="911947" y="5397235"/>
            <a:ext cx="7050955" cy="972560"/>
            <a:chOff x="0" y="-1"/>
            <a:chExt cx="7050954" cy="972557"/>
          </a:xfrm>
        </p:grpSpPr>
        <p:sp>
          <p:nvSpPr>
            <p:cNvPr id="52" name="矩形: 圆角 13"/>
            <p:cNvSpPr/>
            <p:nvPr/>
          </p:nvSpPr>
          <p:spPr>
            <a:xfrm>
              <a:off x="0" y="67398"/>
              <a:ext cx="891452" cy="89145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257EF5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Freeform 34"/>
            <p:cNvSpPr/>
            <p:nvPr/>
          </p:nvSpPr>
          <p:spPr>
            <a:xfrm>
              <a:off x="215036" y="325621"/>
              <a:ext cx="422416" cy="38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12150" y="10080"/>
                  </a:moveTo>
                  <a:cubicBezTo>
                    <a:pt x="4725" y="10080"/>
                    <a:pt x="4725" y="10080"/>
                    <a:pt x="4725" y="10080"/>
                  </a:cubicBezTo>
                  <a:cubicBezTo>
                    <a:pt x="4219" y="10080"/>
                    <a:pt x="4050" y="10440"/>
                    <a:pt x="4050" y="10800"/>
                  </a:cubicBezTo>
                  <a:cubicBezTo>
                    <a:pt x="4050" y="11160"/>
                    <a:pt x="4219" y="11520"/>
                    <a:pt x="4725" y="11520"/>
                  </a:cubicBezTo>
                  <a:cubicBezTo>
                    <a:pt x="12150" y="11520"/>
                    <a:pt x="12150" y="11520"/>
                    <a:pt x="12150" y="11520"/>
                  </a:cubicBezTo>
                  <a:cubicBezTo>
                    <a:pt x="12487" y="11520"/>
                    <a:pt x="12825" y="11160"/>
                    <a:pt x="12825" y="10800"/>
                  </a:cubicBezTo>
                  <a:cubicBezTo>
                    <a:pt x="12825" y="10440"/>
                    <a:pt x="12487" y="10080"/>
                    <a:pt x="12150" y="10080"/>
                  </a:cubicBezTo>
                  <a:close/>
                  <a:moveTo>
                    <a:pt x="19575" y="0"/>
                  </a:moveTo>
                  <a:cubicBezTo>
                    <a:pt x="2025" y="0"/>
                    <a:pt x="2025" y="0"/>
                    <a:pt x="2025" y="0"/>
                  </a:cubicBezTo>
                  <a:cubicBezTo>
                    <a:pt x="844" y="0"/>
                    <a:pt x="0" y="900"/>
                    <a:pt x="0" y="216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0" y="15480"/>
                    <a:pt x="844" y="16560"/>
                    <a:pt x="2025" y="16560"/>
                  </a:cubicBezTo>
                  <a:cubicBezTo>
                    <a:pt x="4725" y="16560"/>
                    <a:pt x="4725" y="16560"/>
                    <a:pt x="4725" y="16560"/>
                  </a:cubicBezTo>
                  <a:cubicBezTo>
                    <a:pt x="4725" y="19620"/>
                    <a:pt x="4725" y="19620"/>
                    <a:pt x="4725" y="19620"/>
                  </a:cubicBezTo>
                  <a:cubicBezTo>
                    <a:pt x="4894" y="20520"/>
                    <a:pt x="5906" y="21600"/>
                    <a:pt x="7425" y="20340"/>
                  </a:cubicBezTo>
                  <a:cubicBezTo>
                    <a:pt x="11475" y="16560"/>
                    <a:pt x="11475" y="16560"/>
                    <a:pt x="11475" y="16560"/>
                  </a:cubicBezTo>
                  <a:cubicBezTo>
                    <a:pt x="19575" y="16560"/>
                    <a:pt x="19575" y="16560"/>
                    <a:pt x="19575" y="16560"/>
                  </a:cubicBezTo>
                  <a:cubicBezTo>
                    <a:pt x="20588" y="16560"/>
                    <a:pt x="21600" y="15480"/>
                    <a:pt x="21600" y="14400"/>
                  </a:cubicBezTo>
                  <a:cubicBezTo>
                    <a:pt x="21600" y="2160"/>
                    <a:pt x="21600" y="2160"/>
                    <a:pt x="21600" y="2160"/>
                  </a:cubicBezTo>
                  <a:cubicBezTo>
                    <a:pt x="21600" y="900"/>
                    <a:pt x="20588" y="0"/>
                    <a:pt x="19575" y="0"/>
                  </a:cubicBezTo>
                  <a:close/>
                  <a:moveTo>
                    <a:pt x="20250" y="13680"/>
                  </a:moveTo>
                  <a:cubicBezTo>
                    <a:pt x="20250" y="14400"/>
                    <a:pt x="19575" y="15120"/>
                    <a:pt x="18900" y="15120"/>
                  </a:cubicBezTo>
                  <a:cubicBezTo>
                    <a:pt x="11137" y="15120"/>
                    <a:pt x="11137" y="15120"/>
                    <a:pt x="11137" y="15120"/>
                  </a:cubicBezTo>
                  <a:cubicBezTo>
                    <a:pt x="6581" y="19260"/>
                    <a:pt x="6581" y="19260"/>
                    <a:pt x="6581" y="19260"/>
                  </a:cubicBezTo>
                  <a:cubicBezTo>
                    <a:pt x="5906" y="20340"/>
                    <a:pt x="6075" y="17640"/>
                    <a:pt x="6075" y="16560"/>
                  </a:cubicBezTo>
                  <a:cubicBezTo>
                    <a:pt x="6075" y="16560"/>
                    <a:pt x="6075" y="16560"/>
                    <a:pt x="6075" y="16560"/>
                  </a:cubicBezTo>
                  <a:cubicBezTo>
                    <a:pt x="6075" y="15120"/>
                    <a:pt x="6075" y="15120"/>
                    <a:pt x="6075" y="15120"/>
                  </a:cubicBezTo>
                  <a:cubicBezTo>
                    <a:pt x="2700" y="15120"/>
                    <a:pt x="2700" y="15120"/>
                    <a:pt x="2700" y="15120"/>
                  </a:cubicBezTo>
                  <a:cubicBezTo>
                    <a:pt x="1856" y="15120"/>
                    <a:pt x="1350" y="14400"/>
                    <a:pt x="1350" y="13680"/>
                  </a:cubicBezTo>
                  <a:cubicBezTo>
                    <a:pt x="1350" y="2880"/>
                    <a:pt x="1350" y="2880"/>
                    <a:pt x="1350" y="2880"/>
                  </a:cubicBezTo>
                  <a:cubicBezTo>
                    <a:pt x="1350" y="1980"/>
                    <a:pt x="1856" y="1440"/>
                    <a:pt x="2700" y="1440"/>
                  </a:cubicBezTo>
                  <a:cubicBezTo>
                    <a:pt x="18900" y="1440"/>
                    <a:pt x="18900" y="1440"/>
                    <a:pt x="18900" y="1440"/>
                  </a:cubicBezTo>
                  <a:cubicBezTo>
                    <a:pt x="19575" y="1440"/>
                    <a:pt x="20250" y="1980"/>
                    <a:pt x="20250" y="2880"/>
                  </a:cubicBezTo>
                  <a:lnTo>
                    <a:pt x="20250" y="13680"/>
                  </a:lnTo>
                  <a:close/>
                  <a:moveTo>
                    <a:pt x="16875" y="7200"/>
                  </a:moveTo>
                  <a:cubicBezTo>
                    <a:pt x="4725" y="7200"/>
                    <a:pt x="4725" y="7200"/>
                    <a:pt x="4725" y="7200"/>
                  </a:cubicBezTo>
                  <a:cubicBezTo>
                    <a:pt x="4219" y="7200"/>
                    <a:pt x="4050" y="7560"/>
                    <a:pt x="4050" y="7920"/>
                  </a:cubicBezTo>
                  <a:cubicBezTo>
                    <a:pt x="4050" y="8280"/>
                    <a:pt x="4219" y="8640"/>
                    <a:pt x="4725" y="8640"/>
                  </a:cubicBezTo>
                  <a:cubicBezTo>
                    <a:pt x="16875" y="8640"/>
                    <a:pt x="16875" y="8640"/>
                    <a:pt x="16875" y="8640"/>
                  </a:cubicBezTo>
                  <a:cubicBezTo>
                    <a:pt x="17213" y="8640"/>
                    <a:pt x="17550" y="8280"/>
                    <a:pt x="17550" y="7920"/>
                  </a:cubicBezTo>
                  <a:cubicBezTo>
                    <a:pt x="17550" y="7560"/>
                    <a:pt x="17213" y="7200"/>
                    <a:pt x="16875" y="7200"/>
                  </a:cubicBezTo>
                  <a:close/>
                  <a:moveTo>
                    <a:pt x="16875" y="4320"/>
                  </a:moveTo>
                  <a:cubicBezTo>
                    <a:pt x="4725" y="4320"/>
                    <a:pt x="4725" y="4320"/>
                    <a:pt x="4725" y="4320"/>
                  </a:cubicBezTo>
                  <a:cubicBezTo>
                    <a:pt x="4219" y="4320"/>
                    <a:pt x="4050" y="4680"/>
                    <a:pt x="4050" y="5040"/>
                  </a:cubicBezTo>
                  <a:cubicBezTo>
                    <a:pt x="4050" y="5400"/>
                    <a:pt x="4219" y="5760"/>
                    <a:pt x="4725" y="5760"/>
                  </a:cubicBezTo>
                  <a:cubicBezTo>
                    <a:pt x="16875" y="5760"/>
                    <a:pt x="16875" y="5760"/>
                    <a:pt x="16875" y="5760"/>
                  </a:cubicBezTo>
                  <a:cubicBezTo>
                    <a:pt x="17213" y="5760"/>
                    <a:pt x="17550" y="5400"/>
                    <a:pt x="17550" y="5040"/>
                  </a:cubicBezTo>
                  <a:cubicBezTo>
                    <a:pt x="17550" y="4680"/>
                    <a:pt x="17213" y="4320"/>
                    <a:pt x="16875" y="4320"/>
                  </a:cubicBezTo>
                  <a:close/>
                </a:path>
              </a:pathLst>
            </a:custGeom>
            <a:solidFill>
              <a:srgbClr val="257E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54" name="组合 32"/>
            <p:cNvGrpSpPr/>
            <p:nvPr/>
          </p:nvGrpSpPr>
          <p:grpSpPr>
            <a:xfrm>
              <a:off x="1140373" y="-1"/>
              <a:ext cx="5910581" cy="972557"/>
              <a:chOff x="0" y="0"/>
              <a:chExt cx="5910579" cy="972557"/>
            </a:xfrm>
          </p:grpSpPr>
          <p:sp>
            <p:nvSpPr>
              <p:cNvPr id="55" name="矩形 33"/>
              <p:cNvSpPr txBox="1"/>
              <p:nvPr/>
            </p:nvSpPr>
            <p:spPr>
              <a:xfrm>
                <a:off x="0" y="363163"/>
                <a:ext cx="5910579" cy="6093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针对当前不支持的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RNN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结构网络和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较为复杂的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ED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结构网络进行支持；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针对当前不支持的变长输入进行支持；</a:t>
                </a:r>
                <a:endParaRPr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6" name="矩形 34"/>
              <p:cNvSpPr txBox="1"/>
              <p:nvPr/>
            </p:nvSpPr>
            <p:spPr>
              <a:xfrm>
                <a:off x="0" y="0"/>
                <a:ext cx="2034164" cy="401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20000"/>
                  </a:lnSpc>
                  <a:defRPr b="1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Calibri" panose="020F0502020204030204"/>
                    <a:sym typeface="Calibri" panose="020F0502020204030204"/>
                  </a:rPr>
                  <a:t>未来计划</a:t>
                </a:r>
                <a:endParaRPr dirty="0">
                  <a:solidFill>
                    <a:schemeClr val="tx1"/>
                  </a:solidFill>
                  <a:sym typeface="微软雅黑" panose="020B0503020204020204" charset="-122"/>
                </a:endParaRPr>
              </a:p>
            </p:txBody>
          </p:sp>
        </p:grpSp>
      </p:grp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10004"/>
              </p:ext>
            </p:extLst>
          </p:nvPr>
        </p:nvGraphicFramePr>
        <p:xfrm>
          <a:off x="2034144" y="3423416"/>
          <a:ext cx="7280772" cy="1767840"/>
        </p:xfrm>
        <a:graphic>
          <a:graphicData uri="http://schemas.openxmlformats.org/drawingml/2006/table">
            <a:tbl>
              <a:tblPr firstRow="1" bandRow="1"/>
              <a:tblGrid>
                <a:gridCol w="1213462"/>
                <a:gridCol w="1213462"/>
                <a:gridCol w="1213462"/>
                <a:gridCol w="1213462"/>
                <a:gridCol w="1213462"/>
                <a:gridCol w="1213462"/>
              </a:tblGrid>
              <a:tr h="2714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人脸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OCR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语音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NLP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通用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93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寒武纪平台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人脸分类、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识别等网络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PSE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听写、转写引擎等非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Transformer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翻译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引擎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常见的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A5A5A5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alpha val="20000"/>
                      </a:srgbClr>
                    </a:solidFill>
                  </a:tcPr>
                </a:tc>
              </a:tr>
              <a:tr h="6693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华为平台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普通人脸、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识别网络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PSE,CTC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等网络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听写、转写引擎等非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要素提取引擎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Bert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常见的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A5A5A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6795" y="303096"/>
            <a:ext cx="5976913" cy="850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国产化相关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加速卡信息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92546"/>
              </p:ext>
            </p:extLst>
          </p:nvPr>
        </p:nvGraphicFramePr>
        <p:xfrm>
          <a:off x="406793" y="2193670"/>
          <a:ext cx="9061946" cy="2789815"/>
        </p:xfrm>
        <a:graphic>
          <a:graphicData uri="http://schemas.openxmlformats.org/drawingml/2006/table">
            <a:tbl>
              <a:tblPr firstRow="1" bandRow="1"/>
              <a:tblGrid>
                <a:gridCol w="1812390"/>
                <a:gridCol w="1812390"/>
                <a:gridCol w="1887352"/>
                <a:gridCol w="1633590"/>
                <a:gridCol w="1916224"/>
              </a:tblGrid>
              <a:tr h="505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endParaRPr lang="zh-CN" altLang="en-US" sz="14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+mj-lt"/>
                        </a:rPr>
                        <a:t>AI</a:t>
                      </a:r>
                      <a:r>
                        <a:rPr lang="zh-CN" altLang="en-US" sz="1400" dirty="0" smtClean="0">
                          <a:latin typeface="+mj-lt"/>
                        </a:rPr>
                        <a:t>卡型号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latin typeface="+mj-lt"/>
                        </a:rPr>
                        <a:t>计算能力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latin typeface="+mj-lt"/>
                        </a:rPr>
                        <a:t>功耗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latin typeface="+mj-lt"/>
                        </a:rPr>
                        <a:t>内存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/>
                    </a:solidFill>
                  </a:tcPr>
                </a:tc>
              </a:tr>
              <a:tr h="76160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200" dirty="0" smtClean="0">
                          <a:latin typeface="+mj-lt"/>
                        </a:rPr>
                        <a:t>国产</a:t>
                      </a:r>
                      <a:r>
                        <a:rPr lang="en-US" altLang="zh-CN" sz="1200" dirty="0" smtClean="0">
                          <a:latin typeface="+mj-lt"/>
                        </a:rPr>
                        <a:t>AI</a:t>
                      </a:r>
                      <a:r>
                        <a:rPr lang="zh-CN" altLang="en-US" sz="1200" dirty="0" smtClean="0">
                          <a:latin typeface="+mj-lt"/>
                        </a:rPr>
                        <a:t>加速卡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MLU270(</a:t>
                      </a:r>
                      <a:r>
                        <a:rPr lang="zh-CN" altLang="en-US" sz="1200" dirty="0" smtClean="0">
                          <a:latin typeface="+mj-lt"/>
                        </a:rPr>
                        <a:t>寒武纪</a:t>
                      </a:r>
                      <a:r>
                        <a:rPr lang="en-US" altLang="zh-CN" sz="1200" dirty="0" smtClean="0">
                          <a:latin typeface="+mj-lt"/>
                        </a:rPr>
                        <a:t>)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128T(int8)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75w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16GB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</a:tr>
              <a:tr h="761603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Atlas300(</a:t>
                      </a:r>
                      <a:r>
                        <a:rPr lang="zh-CN" altLang="en-US" sz="1200" dirty="0" smtClean="0">
                          <a:latin typeface="+mj-lt"/>
                        </a:rPr>
                        <a:t>华为</a:t>
                      </a:r>
                      <a:r>
                        <a:rPr lang="en-US" altLang="zh-CN" sz="1200" dirty="0" smtClean="0">
                          <a:latin typeface="+mj-lt"/>
                        </a:rPr>
                        <a:t>)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64T</a:t>
                      </a:r>
                      <a:r>
                        <a:rPr lang="en-US" altLang="zh-CN" sz="1200" baseline="0" dirty="0" smtClean="0">
                          <a:latin typeface="+mj-lt"/>
                        </a:rPr>
                        <a:t>(int8)</a:t>
                      </a:r>
                      <a:endParaRPr lang="en-US" altLang="zh-CN" sz="1200" dirty="0" smtClean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67w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32GB</a:t>
                      </a:r>
                    </a:p>
                    <a:p>
                      <a:r>
                        <a:rPr lang="zh-CN" altLang="en-US" sz="1200" dirty="0" smtClean="0">
                          <a:latin typeface="+mj-lt"/>
                        </a:rPr>
                        <a:t>（</a:t>
                      </a:r>
                      <a:r>
                        <a:rPr lang="en-US" altLang="zh-CN" sz="1200" dirty="0" smtClean="0">
                          <a:latin typeface="+mj-lt"/>
                        </a:rPr>
                        <a:t>4Chip</a:t>
                      </a:r>
                      <a:r>
                        <a:rPr lang="zh-CN" altLang="en-US" sz="1200" dirty="0" smtClean="0">
                          <a:latin typeface="+mj-lt"/>
                        </a:rPr>
                        <a:t>分别</a:t>
                      </a:r>
                      <a:r>
                        <a:rPr lang="en-US" altLang="zh-CN" sz="1200" dirty="0" smtClean="0">
                          <a:latin typeface="+mj-lt"/>
                        </a:rPr>
                        <a:t>8GB</a:t>
                      </a:r>
                      <a:r>
                        <a:rPr lang="zh-CN" altLang="en-US" sz="1200" dirty="0" smtClean="0">
                          <a:latin typeface="+mj-lt"/>
                        </a:rPr>
                        <a:t>，独立）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20000"/>
                      </a:srgbClr>
                    </a:solidFill>
                  </a:tcPr>
                </a:tc>
              </a:tr>
              <a:tr h="7616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err="1" smtClean="0">
                          <a:latin typeface="+mj-lt"/>
                        </a:rPr>
                        <a:t>Nvidia</a:t>
                      </a:r>
                      <a:r>
                        <a:rPr lang="en-US" altLang="zh-CN" sz="1200" baseline="0" dirty="0" smtClean="0">
                          <a:latin typeface="+mj-lt"/>
                        </a:rPr>
                        <a:t> AI</a:t>
                      </a:r>
                      <a:r>
                        <a:rPr lang="zh-CN" altLang="en-US" sz="1200" baseline="0" dirty="0" smtClean="0">
                          <a:latin typeface="+mj-lt"/>
                        </a:rPr>
                        <a:t>加速卡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P4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22T(int8)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75w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200" dirty="0" smtClean="0">
                          <a:latin typeface="+mj-lt"/>
                        </a:rPr>
                        <a:t>8GB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9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0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22896</TotalTime>
  <Words>1878</Words>
  <Application>Microsoft Office PowerPoint</Application>
  <PresentationFormat>宽屏</PresentationFormat>
  <Paragraphs>455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Helvetica</vt:lpstr>
      <vt:lpstr>Times New Roman</vt:lpstr>
      <vt:lpstr>Office 主题</vt:lpstr>
      <vt:lpstr>从国产化看工作流程优化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李华清</dc:creator>
  <cp:lastModifiedBy>李华清</cp:lastModifiedBy>
  <cp:revision>1057</cp:revision>
  <dcterms:created xsi:type="dcterms:W3CDTF">2018-07-20T09:01:27Z</dcterms:created>
  <dcterms:modified xsi:type="dcterms:W3CDTF">2020-09-22T10:50:24Z</dcterms:modified>
</cp:coreProperties>
</file>