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52" r:id="rId2"/>
    <p:sldId id="353" r:id="rId3"/>
    <p:sldId id="354" r:id="rId4"/>
    <p:sldId id="341" r:id="rId5"/>
    <p:sldId id="385" r:id="rId6"/>
    <p:sldId id="444" r:id="rId7"/>
    <p:sldId id="445" r:id="rId8"/>
    <p:sldId id="448" r:id="rId9"/>
    <p:sldId id="454" r:id="rId10"/>
    <p:sldId id="455" r:id="rId11"/>
    <p:sldId id="456" r:id="rId12"/>
    <p:sldId id="457" r:id="rId13"/>
    <p:sldId id="440" r:id="rId14"/>
    <p:sldId id="446" r:id="rId15"/>
    <p:sldId id="449" r:id="rId16"/>
    <p:sldId id="453" r:id="rId17"/>
    <p:sldId id="450" r:id="rId18"/>
    <p:sldId id="451" r:id="rId19"/>
    <p:sldId id="452" r:id="rId20"/>
    <p:sldId id="441" r:id="rId21"/>
    <p:sldId id="447" r:id="rId22"/>
    <p:sldId id="458" r:id="rId23"/>
    <p:sldId id="437" r:id="rId2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558ED5"/>
    <a:srgbClr val="106ABE"/>
    <a:srgbClr val="242247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2" autoAdjust="0"/>
    <p:restoredTop sz="79815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1584" y="114"/>
      </p:cViewPr>
      <p:guideLst>
        <p:guide orient="horz" pos="320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E1B86-93EB-4894-8A2B-42B8E23179C1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0CF3-E2D8-4B4E-A96D-F38A82A61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96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D7446-2996-7245-AEC9-8CA712C18DA5}" type="datetimeFigureOut">
              <a:rPr kumimoji="1" lang="zh-CN" altLang="en-US" smtClean="0"/>
              <a:t>2020/9/10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8CCD-5220-0B44-B03B-8060159D5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25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529817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306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86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的数据转发到与通过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87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5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会向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可以注册自己的异常处理函数，默认情况下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会终止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经常出现在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这样的能够进行底层内存访问的语言</a:t>
            </a: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的叫法源自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1950s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的是程序的地址空间，为了保护内存，只有程序自己的地址空间可以读，只有栈或者数据段的可写部分可以写，只读数据段或者代码段是只读的。因此试图读程序地址空间之外的地址，或者写只读段，都会出现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segmentation fault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，因此得名</a:t>
            </a: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848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会向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可以注册自己的异常处理函数，默认情况下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会终止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经常出现在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这样的能够进行底层内存访问的语言</a:t>
            </a: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的叫法源自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1950s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的是程序的地址空间，为了保护内存，只有程序自己的地址空间可以读，只有栈或者数据段的可写部分可以写，只读数据段或者代码段是只读的。因此试图读程序地址空间之外的地址，或者写只读段，都会出现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segmentation fault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，因此得名</a:t>
            </a: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818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221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303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320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680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8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86C21-BEFF-4418-8D23-D620466D78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5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6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开发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5</a:t>
            </a:r>
            <a:r>
              <a:rPr lang="zh-CN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分钟，调试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小时</a:t>
            </a:r>
            <a:r>
              <a:rPr lang="zh-CN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4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62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29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87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77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861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01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0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429"/>
            <a:ext cx="9144000" cy="5143073"/>
            <a:chOff x="0" y="0"/>
            <a:chExt cx="9144000" cy="5143073"/>
          </a:xfrm>
        </p:grpSpPr>
        <p:pic>
          <p:nvPicPr>
            <p:cNvPr id="12" name="图片 11" descr="PPT-0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0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42247"/>
                </a:clrFrom>
                <a:clrTo>
                  <a:srgbClr val="242247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29500" y="136615"/>
              <a:ext cx="1600200" cy="349159"/>
            </a:xfrm>
            <a:prstGeom prst="rect">
              <a:avLst/>
            </a:prstGeom>
            <a:solidFill>
              <a:srgbClr val="242247"/>
            </a:solidFill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4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2020/9/10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97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9532-6D34-4C45-A76C-EF88F7E9DDBF}" type="datetimeFigureOut">
              <a:rPr kumimoji="1" lang="zh-CN" altLang="en-US" smtClean="0"/>
              <a:t>2020/9/10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9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端调试交流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分享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牛杰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2020.09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946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Vscode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gdb+gdbserver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步骤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Android remote development </a:t>
            </a:r>
            <a:r>
              <a:rPr lang="zh-CN" altLang="en-US" sz="1700" dirty="0" smtClean="0">
                <a:solidFill>
                  <a:schemeClr val="bg1"/>
                </a:solidFill>
              </a:rPr>
              <a:t>插件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C/C++ </a:t>
            </a:r>
            <a:r>
              <a:rPr lang="zh-CN" altLang="en-US" sz="1700" dirty="0" smtClean="0">
                <a:solidFill>
                  <a:schemeClr val="bg1"/>
                </a:solidFill>
              </a:rPr>
              <a:t>插件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远程连接到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linux</a:t>
            </a:r>
            <a:r>
              <a:rPr lang="zh-CN" altLang="en-US" sz="1700" dirty="0" smtClean="0">
                <a:solidFill>
                  <a:schemeClr val="bg1"/>
                </a:solidFill>
              </a:rPr>
              <a:t>服务器（连接</a:t>
            </a:r>
            <a:r>
              <a:rPr lang="en-US" altLang="zh-CN" sz="1700" dirty="0" smtClean="0">
                <a:solidFill>
                  <a:schemeClr val="bg1"/>
                </a:solidFill>
              </a:rPr>
              <a:t>arm</a:t>
            </a:r>
            <a:r>
              <a:rPr lang="zh-CN" altLang="en-US" sz="1700" dirty="0" smtClean="0">
                <a:solidFill>
                  <a:schemeClr val="bg1"/>
                </a:solidFill>
              </a:rPr>
              <a:t>开发板）</a:t>
            </a:r>
            <a:endParaRPr lang="en-US" altLang="zh-CN" sz="17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44" y="845914"/>
            <a:ext cx="5673325" cy="42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946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Vscode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gdb+gdbserver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步骤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配置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launch.json</a:t>
            </a:r>
            <a:endParaRPr lang="en-US" altLang="zh-CN" sz="17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513" y="1422401"/>
            <a:ext cx="6186249" cy="36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946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Vscode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gdb+gdbserver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步骤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将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gdbserver</a:t>
            </a:r>
            <a:r>
              <a:rPr lang="zh-CN" altLang="en-US" sz="1700" dirty="0" smtClean="0">
                <a:solidFill>
                  <a:schemeClr val="bg1"/>
                </a:solidFill>
              </a:rPr>
              <a:t>、</a:t>
            </a:r>
            <a:r>
              <a:rPr lang="en-US" altLang="zh-CN" sz="1700" dirty="0">
                <a:solidFill>
                  <a:schemeClr val="bg1"/>
                </a:solidFill>
              </a:rPr>
              <a:t> </a:t>
            </a:r>
            <a:r>
              <a:rPr lang="en-US" altLang="zh-CN" sz="1700" dirty="0" err="1">
                <a:solidFill>
                  <a:schemeClr val="bg1"/>
                </a:solidFill>
              </a:rPr>
              <a:t>your_exe</a:t>
            </a:r>
            <a:r>
              <a:rPr lang="zh-CN" altLang="en-US" sz="1700" dirty="0" smtClean="0">
                <a:solidFill>
                  <a:schemeClr val="bg1"/>
                </a:solidFill>
              </a:rPr>
              <a:t>拷贝到</a:t>
            </a:r>
            <a:r>
              <a:rPr lang="en-US" altLang="zh-CN" sz="1700" dirty="0" smtClean="0">
                <a:solidFill>
                  <a:schemeClr val="bg1"/>
                </a:solidFill>
              </a:rPr>
              <a:t>device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在</a:t>
            </a:r>
            <a:r>
              <a:rPr lang="en-US" altLang="zh-CN" sz="1700" dirty="0" smtClean="0">
                <a:solidFill>
                  <a:schemeClr val="bg1"/>
                </a:solidFill>
              </a:rPr>
              <a:t>device</a:t>
            </a:r>
            <a:r>
              <a:rPr lang="zh-CN" altLang="en-US" sz="1700" dirty="0" smtClean="0">
                <a:solidFill>
                  <a:schemeClr val="bg1"/>
                </a:solidFill>
              </a:rPr>
              <a:t>：</a:t>
            </a:r>
            <a:r>
              <a:rPr lang="en-US" altLang="zh-CN" sz="1700" dirty="0" smtClean="0">
                <a:solidFill>
                  <a:schemeClr val="bg1"/>
                </a:solidFill>
              </a:rPr>
              <a:t>./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gdbserver</a:t>
            </a:r>
            <a:r>
              <a:rPr lang="en-US" altLang="zh-CN" sz="1700" dirty="0" smtClean="0">
                <a:solidFill>
                  <a:schemeClr val="bg1"/>
                </a:solidFill>
              </a:rPr>
              <a:t> :1234 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your_exe</a:t>
            </a:r>
            <a:r>
              <a:rPr lang="en-US" altLang="zh-CN" sz="1700" dirty="0" smtClean="0">
                <a:solidFill>
                  <a:schemeClr val="bg1"/>
                </a:solidFill>
              </a:rPr>
              <a:t> [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args</a:t>
            </a:r>
            <a:r>
              <a:rPr lang="en-US" altLang="zh-CN" sz="1700" dirty="0" smtClean="0">
                <a:solidFill>
                  <a:schemeClr val="bg1"/>
                </a:solidFill>
              </a:rPr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在</a:t>
            </a:r>
            <a:r>
              <a:rPr lang="en-US" altLang="zh-CN" sz="1700" dirty="0" smtClean="0">
                <a:solidFill>
                  <a:schemeClr val="bg1"/>
                </a:solidFill>
              </a:rPr>
              <a:t>host</a:t>
            </a:r>
            <a:r>
              <a:rPr lang="zh-CN" altLang="en-US" sz="1700" dirty="0" smtClean="0">
                <a:solidFill>
                  <a:schemeClr val="bg1"/>
                </a:solidFill>
              </a:rPr>
              <a:t>：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adb</a:t>
            </a:r>
            <a:r>
              <a:rPr lang="en-US" altLang="zh-CN" sz="1700" dirty="0" smtClean="0">
                <a:solidFill>
                  <a:schemeClr val="bg1"/>
                </a:solidFill>
              </a:rPr>
              <a:t> forward tcp:1234 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tcp:1234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打断点，</a:t>
            </a:r>
            <a:r>
              <a:rPr lang="en-US" altLang="zh-CN" sz="1700" dirty="0" smtClean="0">
                <a:solidFill>
                  <a:schemeClr val="bg1"/>
                </a:solidFill>
              </a:rPr>
              <a:t>F5</a:t>
            </a:r>
            <a:endParaRPr lang="en-US" altLang="zh-CN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9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8245" y="1817736"/>
            <a:ext cx="537038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kumimoji="1" lang="zh-CN" altLang="en-US" sz="3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en-US" altLang="zh-CN" sz="3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3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端常见的运行时</a:t>
            </a:r>
            <a:r>
              <a:rPr kumimoji="1" lang="zh-CN" altLang="en-US" sz="3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错误</a:t>
            </a:r>
            <a:endParaRPr kumimoji="1" lang="zh-CN" altLang="en-US" sz="3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4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ARM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端常见的错误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Segmentation 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Bus error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char unsigned char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363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Segmentation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fault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2000" dirty="0">
                <a:solidFill>
                  <a:schemeClr val="bg1"/>
                </a:solidFill>
              </a:rPr>
              <a:t>Segmentation </a:t>
            </a:r>
            <a:r>
              <a:rPr lang="en-US" altLang="zh-CN" sz="2000" dirty="0" smtClean="0">
                <a:solidFill>
                  <a:schemeClr val="bg1"/>
                </a:solidFill>
              </a:rPr>
              <a:t>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对</a:t>
            </a:r>
            <a:r>
              <a:rPr lang="zh-CN" altLang="en-US" sz="1700" dirty="0">
                <a:solidFill>
                  <a:schemeClr val="bg1"/>
                </a:solidFill>
              </a:rPr>
              <a:t>虚拟的地址的错误使用，特别是非法访问。地址不允许访问，或者试图写入只读区域，或者覆盖系统</a:t>
            </a:r>
            <a:r>
              <a:rPr lang="zh-CN" altLang="en-US" sz="1700" dirty="0" smtClean="0">
                <a:solidFill>
                  <a:schemeClr val="bg1"/>
                </a:solidFill>
              </a:rPr>
              <a:t>区域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原因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chemeClr val="bg1"/>
                </a:solidFill>
              </a:rPr>
              <a:t>试图访问不存在的内存地址（在进程的地址空间之外</a:t>
            </a:r>
            <a:r>
              <a:rPr lang="zh-CN" altLang="en-US" sz="1700" dirty="0" smtClean="0">
                <a:solidFill>
                  <a:schemeClr val="bg1"/>
                </a:solidFill>
              </a:rPr>
              <a:t>）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chemeClr val="bg1"/>
                </a:solidFill>
              </a:rPr>
              <a:t>试图访问进程没有权限访问的内存（内核空间</a:t>
            </a:r>
            <a:r>
              <a:rPr lang="zh-CN" altLang="en-US" sz="1700" dirty="0" smtClean="0">
                <a:solidFill>
                  <a:schemeClr val="bg1"/>
                </a:solidFill>
              </a:rPr>
              <a:t>）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chemeClr val="bg1"/>
                </a:solidFill>
              </a:rPr>
              <a:t>试图对只读内存进行写操作（比如代码段）</a:t>
            </a:r>
            <a:endParaRPr lang="en-US" altLang="zh-CN" sz="17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char unsigned char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3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363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Segmentation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fault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代码错误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chemeClr val="bg1"/>
                </a:solidFill>
              </a:rPr>
              <a:t>解引用</a:t>
            </a:r>
            <a:r>
              <a:rPr lang="en-US" altLang="zh-CN" sz="1700" dirty="0">
                <a:solidFill>
                  <a:schemeClr val="bg1"/>
                </a:solidFill>
              </a:rPr>
              <a:t>null</a:t>
            </a:r>
            <a:r>
              <a:rPr lang="zh-CN" altLang="en-US" sz="1700" dirty="0">
                <a:solidFill>
                  <a:schemeClr val="bg1"/>
                </a:solidFill>
              </a:rPr>
              <a:t>（访问该进程以外的</a:t>
            </a:r>
            <a:r>
              <a:rPr lang="zh-CN" altLang="en-US" sz="1700" dirty="0" smtClean="0">
                <a:solidFill>
                  <a:schemeClr val="bg1"/>
                </a:solidFill>
              </a:rPr>
              <a:t>地址）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chemeClr val="bg1"/>
                </a:solidFill>
              </a:rPr>
              <a:t>解引用或者给未初始化的指针赋值（指向随机地址的野指针</a:t>
            </a:r>
            <a:r>
              <a:rPr lang="zh-CN" altLang="en-US" sz="1700" dirty="0" smtClean="0">
                <a:solidFill>
                  <a:schemeClr val="bg1"/>
                </a:solidFill>
              </a:rPr>
              <a:t>）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chemeClr val="bg1"/>
                </a:solidFill>
              </a:rPr>
              <a:t>解引用或者给释放过的指针赋值（悬垂指针</a:t>
            </a:r>
            <a:r>
              <a:rPr lang="zh-CN" altLang="en-US" sz="1700" dirty="0" smtClean="0">
                <a:solidFill>
                  <a:schemeClr val="bg1"/>
                </a:solidFill>
              </a:rPr>
              <a:t>）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>
                <a:solidFill>
                  <a:schemeClr val="bg1"/>
                </a:solidFill>
              </a:rPr>
              <a:t>buffer </a:t>
            </a:r>
            <a:r>
              <a:rPr lang="en-US" altLang="zh-CN" sz="1700" dirty="0" smtClean="0">
                <a:solidFill>
                  <a:schemeClr val="bg1"/>
                </a:solidFill>
              </a:rPr>
              <a:t>overflow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>
                <a:solidFill>
                  <a:schemeClr val="bg1"/>
                </a:solidFill>
              </a:rPr>
              <a:t>stack </a:t>
            </a:r>
            <a:r>
              <a:rPr lang="en-US" altLang="zh-CN" sz="1700" dirty="0" smtClean="0">
                <a:solidFill>
                  <a:schemeClr val="bg1"/>
                </a:solidFill>
              </a:rPr>
              <a:t>overflow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chemeClr val="bg1"/>
                </a:solidFill>
              </a:rPr>
              <a:t>试图执行一个编译有问题的程序（有些编译器在出错时，仍然可以生成可执行问题）</a:t>
            </a:r>
            <a:endParaRPr lang="en-US" altLang="zh-CN" sz="17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char unsigned char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363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Segmentation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fault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案例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char unsigned char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81" y="1707295"/>
            <a:ext cx="2695575" cy="122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63" y="3110501"/>
            <a:ext cx="2381250" cy="676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63" y="3961257"/>
            <a:ext cx="2581275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643" y="1607695"/>
            <a:ext cx="24384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1718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Bus </a:t>
            </a:r>
            <a:r>
              <a:rPr lang="en-US" altLang="zh-CN" sz="3200" dirty="0" smtClean="0">
                <a:solidFill>
                  <a:schemeClr val="bg1"/>
                </a:solidFill>
              </a:rPr>
              <a:t>error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2000" dirty="0">
                <a:solidFill>
                  <a:schemeClr val="bg1"/>
                </a:solidFill>
              </a:rPr>
              <a:t>Bus </a:t>
            </a:r>
            <a:r>
              <a:rPr lang="en-US" altLang="zh-CN" sz="2000" dirty="0" smtClean="0">
                <a:solidFill>
                  <a:schemeClr val="bg1"/>
                </a:solidFill>
              </a:rPr>
              <a:t>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chemeClr val="bg1"/>
                </a:solidFill>
              </a:rPr>
              <a:t>错误使用物理内存地址或者非对齐内存访问。硬件不能</a:t>
            </a:r>
            <a:r>
              <a:rPr lang="zh-CN" altLang="en-US" sz="1700" dirty="0" smtClean="0">
                <a:solidFill>
                  <a:schemeClr val="bg1"/>
                </a:solidFill>
              </a:rPr>
              <a:t>寻址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7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原因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未</a:t>
            </a:r>
            <a:r>
              <a:rPr lang="zh-CN" altLang="en-US" sz="1700" dirty="0">
                <a:solidFill>
                  <a:schemeClr val="bg1"/>
                </a:solidFill>
              </a:rPr>
              <a:t>对齐</a:t>
            </a:r>
            <a:r>
              <a:rPr lang="zh-CN" altLang="en-US" sz="1700" dirty="0" smtClean="0">
                <a:solidFill>
                  <a:schemeClr val="bg1"/>
                </a:solidFill>
              </a:rPr>
              <a:t>访问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chemeClr val="bg1"/>
                </a:solidFill>
              </a:rPr>
              <a:t>访问不存在的物理地址</a:t>
            </a:r>
          </a:p>
          <a:p>
            <a:pPr marL="342900" lvl="1" indent="0">
              <a:buNone/>
            </a:pPr>
            <a:endParaRPr lang="en-US" altLang="zh-CN" sz="17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char unsigned char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5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1718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Bus </a:t>
            </a:r>
            <a:r>
              <a:rPr lang="en-US" altLang="zh-CN" sz="3200" dirty="0" smtClean="0">
                <a:solidFill>
                  <a:schemeClr val="bg1"/>
                </a:solidFill>
              </a:rPr>
              <a:t>error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案例</a:t>
            </a:r>
            <a:endParaRPr lang="en-US" altLang="zh-CN" sz="17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char unsigned char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9" y="845914"/>
            <a:ext cx="5552098" cy="40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9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7"/>
          <p:cNvCxnSpPr/>
          <p:nvPr/>
        </p:nvCxnSpPr>
        <p:spPr>
          <a:xfrm>
            <a:off x="1737259" y="2014878"/>
            <a:ext cx="986936" cy="0"/>
          </a:xfrm>
          <a:prstGeom prst="line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8"/>
          <p:cNvCxnSpPr/>
          <p:nvPr/>
        </p:nvCxnSpPr>
        <p:spPr>
          <a:xfrm>
            <a:off x="1780954" y="3203895"/>
            <a:ext cx="986936" cy="0"/>
          </a:xfrm>
          <a:prstGeom prst="line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15912" y="215312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9780" y="258743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content</a:t>
            </a:r>
            <a:endParaRPr kumimoji="1" lang="zh-CN" altLang="en-US" sz="240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8" name="内容占位符 7"/>
          <p:cNvSpPr txBox="1">
            <a:spLocks noGrp="1"/>
          </p:cNvSpPr>
          <p:nvPr>
            <p:ph idx="1"/>
          </p:nvPr>
        </p:nvSpPr>
        <p:spPr>
          <a:xfrm>
            <a:off x="3268784" y="1636400"/>
            <a:ext cx="5820508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ARM</a:t>
            </a:r>
            <a:r>
              <a:rPr lang="zh-CN" altLang="en-US" dirty="0">
                <a:solidFill>
                  <a:schemeClr val="bg1"/>
                </a:solidFill>
              </a:rPr>
              <a:t>端调试</a:t>
            </a:r>
            <a:r>
              <a:rPr lang="zh-CN" altLang="en-US" dirty="0" smtClean="0">
                <a:solidFill>
                  <a:schemeClr val="bg1"/>
                </a:solidFill>
              </a:rPr>
              <a:t>的方法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ARM</a:t>
            </a:r>
            <a:r>
              <a:rPr lang="zh-CN" altLang="en-US" dirty="0" smtClean="0">
                <a:solidFill>
                  <a:schemeClr val="bg1"/>
                </a:solidFill>
              </a:rPr>
              <a:t>端常见的运行时错误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chemeClr val="bg1"/>
                </a:solidFill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9491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4068" y="1817736"/>
            <a:ext cx="172354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kumimoji="1" lang="zh-CN" altLang="en-US" sz="3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、工具</a:t>
            </a:r>
            <a:endParaRPr kumimoji="1" lang="zh-CN" altLang="en-US" sz="3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5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工具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err="1">
                <a:solidFill>
                  <a:schemeClr val="bg1"/>
                </a:solidFill>
              </a:rPr>
              <a:t>valgrind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Address sanitizer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err="1">
                <a:solidFill>
                  <a:schemeClr val="bg1"/>
                </a:solidFill>
              </a:rPr>
              <a:t>vtune</a:t>
            </a:r>
            <a:endParaRPr lang="en-US" altLang="zh-CN" sz="17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char unsigned char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推荐阅读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5046" y="1195388"/>
            <a:ext cx="3189183" cy="383222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char unsigned char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2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00" y="2196750"/>
            <a:ext cx="3450000" cy="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37925" y="1817736"/>
            <a:ext cx="4309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kumimoji="1" lang="zh-CN" altLang="en-US" sz="3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kumimoji="1" lang="en-US" altLang="zh-CN" sz="3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ARM</a:t>
            </a:r>
            <a:r>
              <a:rPr kumimoji="1" lang="zh-CN" altLang="en-US" sz="3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端调试的</a:t>
            </a:r>
            <a:r>
              <a:rPr kumimoji="1" lang="zh-CN" altLang="en-US" sz="3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kumimoji="1" lang="zh-CN" altLang="en-US" sz="3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3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为什么要调试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427" y="135623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chemeClr val="bg1"/>
                </a:solidFill>
              </a:rPr>
              <a:t>验证代码是否正常</a:t>
            </a:r>
            <a:r>
              <a:rPr lang="zh-CN" altLang="en-US" sz="1700" dirty="0">
                <a:solidFill>
                  <a:schemeClr val="bg1"/>
                </a:solidFill>
              </a:rPr>
              <a:t>工作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>
                <a:solidFill>
                  <a:schemeClr val="bg1"/>
                </a:solidFill>
              </a:rPr>
              <a:t>Debug</a:t>
            </a:r>
            <a:r>
              <a:rPr lang="zh-CN" altLang="en-US" sz="1700" dirty="0">
                <a:solidFill>
                  <a:schemeClr val="bg1"/>
                </a:solidFill>
              </a:rPr>
              <a:t>（开发</a:t>
            </a:r>
            <a:r>
              <a:rPr lang="en-US" altLang="zh-CN" sz="1700" dirty="0">
                <a:solidFill>
                  <a:schemeClr val="bg1"/>
                </a:solidFill>
              </a:rPr>
              <a:t>5</a:t>
            </a:r>
            <a:r>
              <a:rPr lang="zh-CN" altLang="en-US" sz="1700" dirty="0">
                <a:solidFill>
                  <a:schemeClr val="bg1"/>
                </a:solidFill>
              </a:rPr>
              <a:t>分钟，调试</a:t>
            </a:r>
            <a:r>
              <a:rPr lang="en-US" altLang="zh-CN" sz="1700" dirty="0">
                <a:solidFill>
                  <a:schemeClr val="bg1"/>
                </a:solidFill>
              </a:rPr>
              <a:t>2</a:t>
            </a:r>
            <a:r>
              <a:rPr lang="zh-CN" altLang="en-US" sz="1700" dirty="0">
                <a:solidFill>
                  <a:schemeClr val="bg1"/>
                </a:solidFill>
              </a:rPr>
              <a:t>小时）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chemeClr val="bg1"/>
                </a:solidFill>
              </a:rPr>
              <a:t>更</a:t>
            </a:r>
            <a:r>
              <a:rPr lang="zh-CN" altLang="en-US" sz="1700" dirty="0">
                <a:solidFill>
                  <a:schemeClr val="bg1"/>
                </a:solidFill>
              </a:rPr>
              <a:t>方便阅读理解</a:t>
            </a:r>
            <a:r>
              <a:rPr lang="zh-CN" altLang="en-US" sz="1700" dirty="0">
                <a:solidFill>
                  <a:schemeClr val="bg1"/>
                </a:solidFill>
              </a:rPr>
              <a:t>代码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什么平台调试最爽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Windows VS</a:t>
            </a:r>
            <a:endParaRPr lang="en-US" altLang="zh-CN" sz="17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Vs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err="1" smtClean="0">
                <a:solidFill>
                  <a:schemeClr val="bg1"/>
                </a:solidFill>
              </a:rPr>
              <a:t>Vim+GDB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ARM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端调试的困难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执行环境和开发环境不同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执行环境资源受限，可用高级工具较少</a:t>
            </a:r>
            <a:endParaRPr lang="en-US" altLang="zh-CN" sz="1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ARM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端调试方法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err="1" smtClean="0">
                <a:solidFill>
                  <a:schemeClr val="bg1"/>
                </a:solidFill>
              </a:rPr>
              <a:t>Printf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Windows</a:t>
            </a:r>
            <a:r>
              <a:rPr lang="zh-CN" altLang="en-US" sz="1700" dirty="0" smtClean="0">
                <a:solidFill>
                  <a:schemeClr val="bg1"/>
                </a:solidFill>
              </a:rPr>
              <a:t>或者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linux</a:t>
            </a:r>
            <a:r>
              <a:rPr lang="zh-CN" altLang="en-US" sz="1700" dirty="0" smtClean="0">
                <a:solidFill>
                  <a:schemeClr val="bg1"/>
                </a:solidFill>
              </a:rPr>
              <a:t>模拟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err="1">
                <a:solidFill>
                  <a:schemeClr val="bg1"/>
                </a:solidFill>
              </a:rPr>
              <a:t>g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db+gdbserver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err="1" smtClean="0">
                <a:solidFill>
                  <a:schemeClr val="bg1"/>
                </a:solidFill>
              </a:rPr>
              <a:t>Vscode</a:t>
            </a:r>
            <a:r>
              <a:rPr lang="en-US" altLang="zh-CN" sz="1700" dirty="0" smtClean="0">
                <a:solidFill>
                  <a:schemeClr val="bg1"/>
                </a:solidFill>
              </a:rPr>
              <a:t> </a:t>
            </a:r>
            <a:r>
              <a:rPr lang="en-US" altLang="zh-CN" sz="1700" dirty="0" err="1">
                <a:solidFill>
                  <a:schemeClr val="bg1"/>
                </a:solidFill>
              </a:rPr>
              <a:t>g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db+gdbserver</a:t>
            </a:r>
            <a:endParaRPr lang="en-US" altLang="zh-CN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946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Vscode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gdb+gdbserver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744451"/>
            <a:ext cx="3915508" cy="440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073" y="261139"/>
            <a:ext cx="3946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Vscode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gdb+gdbserver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7073" y="1194676"/>
            <a:ext cx="8124007" cy="3832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步骤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Android remote development </a:t>
            </a:r>
            <a:r>
              <a:rPr lang="zh-CN" altLang="en-US" sz="1700" dirty="0" smtClean="0">
                <a:solidFill>
                  <a:schemeClr val="bg1"/>
                </a:solidFill>
              </a:rPr>
              <a:t>插件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C/C++ </a:t>
            </a:r>
            <a:r>
              <a:rPr lang="zh-CN" altLang="en-US" sz="1700" dirty="0" smtClean="0">
                <a:solidFill>
                  <a:schemeClr val="bg1"/>
                </a:solidFill>
              </a:rPr>
              <a:t>插件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远程连接到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linux</a:t>
            </a:r>
            <a:r>
              <a:rPr lang="zh-CN" altLang="en-US" sz="1700" dirty="0" smtClean="0">
                <a:solidFill>
                  <a:schemeClr val="bg1"/>
                </a:solidFill>
              </a:rPr>
              <a:t>服务器（连接</a:t>
            </a:r>
            <a:r>
              <a:rPr lang="en-US" altLang="zh-CN" sz="1700" dirty="0" smtClean="0">
                <a:solidFill>
                  <a:schemeClr val="bg1"/>
                </a:solidFill>
              </a:rPr>
              <a:t>arm</a:t>
            </a:r>
            <a:r>
              <a:rPr lang="zh-CN" altLang="en-US" sz="1700" dirty="0" smtClean="0">
                <a:solidFill>
                  <a:schemeClr val="bg1"/>
                </a:solidFill>
              </a:rPr>
              <a:t>开发板）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配置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launch.json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将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gdbserver</a:t>
            </a:r>
            <a:r>
              <a:rPr lang="zh-CN" altLang="en-US" sz="1700" dirty="0" smtClean="0">
                <a:solidFill>
                  <a:schemeClr val="bg1"/>
                </a:solidFill>
              </a:rPr>
              <a:t>拷贝到</a:t>
            </a:r>
            <a:r>
              <a:rPr lang="en-US" altLang="zh-CN" sz="1700" dirty="0" smtClean="0">
                <a:solidFill>
                  <a:schemeClr val="bg1"/>
                </a:solidFill>
              </a:rPr>
              <a:t>device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smtClean="0">
                <a:solidFill>
                  <a:schemeClr val="bg1"/>
                </a:solidFill>
              </a:rPr>
              <a:t>./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gdbserver</a:t>
            </a:r>
            <a:r>
              <a:rPr lang="en-US" altLang="zh-CN" sz="1700" dirty="0" smtClean="0">
                <a:solidFill>
                  <a:schemeClr val="bg1"/>
                </a:solidFill>
              </a:rPr>
              <a:t> :1234 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your_exe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 err="1" smtClean="0">
                <a:solidFill>
                  <a:schemeClr val="bg1"/>
                </a:solidFill>
              </a:rPr>
              <a:t>adb</a:t>
            </a:r>
            <a:r>
              <a:rPr lang="en-US" altLang="zh-CN" sz="1700" dirty="0" smtClean="0">
                <a:solidFill>
                  <a:schemeClr val="bg1"/>
                </a:solidFill>
              </a:rPr>
              <a:t> forward tcp:1234 </a:t>
            </a:r>
            <a:r>
              <a:rPr lang="en-US" altLang="zh-CN" sz="1700" dirty="0" err="1" smtClean="0">
                <a:solidFill>
                  <a:schemeClr val="bg1"/>
                </a:solidFill>
              </a:rPr>
              <a:t>tcp:1234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solidFill>
                  <a:schemeClr val="bg1"/>
                </a:solidFill>
              </a:rPr>
              <a:t>打断点，</a:t>
            </a:r>
            <a:r>
              <a:rPr lang="en-US" altLang="zh-CN" sz="1700" dirty="0" smtClean="0">
                <a:solidFill>
                  <a:schemeClr val="bg1"/>
                </a:solidFill>
              </a:rPr>
              <a:t>F5</a:t>
            </a:r>
            <a:endParaRPr lang="en-US" altLang="zh-CN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FFFFFF"/>
            </a:solidFill>
            <a:latin typeface="微软雅黑"/>
            <a:ea typeface="微软雅黑"/>
            <a:cs typeface="微软雅黑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18996</TotalTime>
  <Words>689</Words>
  <Application>Microsoft Office PowerPoint</Application>
  <PresentationFormat>全屏显示(16:9)</PresentationFormat>
  <Paragraphs>131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ARM端调试交流分享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quinty 徐</dc:creator>
  <cp:lastModifiedBy>牛杰杰</cp:lastModifiedBy>
  <cp:revision>837</cp:revision>
  <dcterms:created xsi:type="dcterms:W3CDTF">2015-09-24T04:12:14Z</dcterms:created>
  <dcterms:modified xsi:type="dcterms:W3CDTF">2020-09-10T10:53:30Z</dcterms:modified>
</cp:coreProperties>
</file>