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21" r:id="rId7"/>
    <p:sldId id="311" r:id="rId8"/>
    <p:sldId id="313" r:id="rId9"/>
    <p:sldId id="312" r:id="rId10"/>
    <p:sldId id="316" r:id="rId11"/>
    <p:sldId id="322" r:id="rId12"/>
    <p:sldId id="317" r:id="rId13"/>
    <p:sldId id="318" r:id="rId14"/>
    <p:sldId id="314" r:id="rId15"/>
    <p:sldId id="315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BEB34-EE01-4596-8F35-8DD796B8F7A7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E33FE6F-440C-4442-9459-3ECEC87794B7}">
      <dgm:prSet phldrT="[Text]" custT="1"/>
      <dgm:spPr/>
      <dgm:t>
        <a:bodyPr/>
        <a:lstStyle/>
        <a:p>
          <a:r>
            <a:rPr lang="en-US" sz="1800" dirty="0"/>
            <a:t>Technical Indicators</a:t>
          </a:r>
        </a:p>
      </dgm:t>
    </dgm:pt>
    <dgm:pt modelId="{17161346-F120-4CF2-A8DE-FD7313EC3308}" type="parTrans" cxnId="{398722F7-B096-4053-9DFF-5A852DE0F808}">
      <dgm:prSet/>
      <dgm:spPr/>
      <dgm:t>
        <a:bodyPr/>
        <a:lstStyle/>
        <a:p>
          <a:endParaRPr lang="en-US"/>
        </a:p>
      </dgm:t>
    </dgm:pt>
    <dgm:pt modelId="{6417B765-77B9-4B37-85B1-4CBAF904191D}" type="sibTrans" cxnId="{398722F7-B096-4053-9DFF-5A852DE0F808}">
      <dgm:prSet/>
      <dgm:spPr/>
      <dgm:t>
        <a:bodyPr/>
        <a:lstStyle/>
        <a:p>
          <a:endParaRPr lang="en-US"/>
        </a:p>
      </dgm:t>
    </dgm:pt>
    <dgm:pt modelId="{41EFD610-D54E-4C9E-A895-717433666843}">
      <dgm:prSet phldrT="[Text]"/>
      <dgm:spPr/>
      <dgm:t>
        <a:bodyPr/>
        <a:lstStyle/>
        <a:p>
          <a:r>
            <a:rPr lang="en-US" dirty="0"/>
            <a:t>Create baseline performance  and generate trading signals  using technical indicators</a:t>
          </a:r>
        </a:p>
      </dgm:t>
    </dgm:pt>
    <dgm:pt modelId="{2F356D03-60E0-43AC-8AAB-5473CBDE4644}" type="parTrans" cxnId="{8DF68C6B-AD22-4315-A8D7-5F4671307701}">
      <dgm:prSet/>
      <dgm:spPr/>
      <dgm:t>
        <a:bodyPr/>
        <a:lstStyle/>
        <a:p>
          <a:endParaRPr lang="en-US"/>
        </a:p>
      </dgm:t>
    </dgm:pt>
    <dgm:pt modelId="{5F38B459-1A94-480A-9812-B2648B557EF3}" type="sibTrans" cxnId="{8DF68C6B-AD22-4315-A8D7-5F4671307701}">
      <dgm:prSet/>
      <dgm:spPr/>
      <dgm:t>
        <a:bodyPr/>
        <a:lstStyle/>
        <a:p>
          <a:endParaRPr lang="en-US"/>
        </a:p>
      </dgm:t>
    </dgm:pt>
    <dgm:pt modelId="{ECE07146-8373-4E12-AFD4-29F13D202A64}">
      <dgm:prSet phldrT="[Text]" custT="1"/>
      <dgm:spPr/>
      <dgm:t>
        <a:bodyPr/>
        <a:lstStyle/>
        <a:p>
          <a:r>
            <a:rPr lang="en-US" sz="1800" dirty="0"/>
            <a:t>Machine Learning </a:t>
          </a:r>
        </a:p>
      </dgm:t>
    </dgm:pt>
    <dgm:pt modelId="{AAC98376-2057-4E62-A2EB-B00439F3C619}" type="parTrans" cxnId="{448955CE-A857-4BD6-A310-464946E2BC42}">
      <dgm:prSet/>
      <dgm:spPr/>
      <dgm:t>
        <a:bodyPr/>
        <a:lstStyle/>
        <a:p>
          <a:endParaRPr lang="en-US"/>
        </a:p>
      </dgm:t>
    </dgm:pt>
    <dgm:pt modelId="{D173C041-C722-415C-A6E7-42606EFD56E0}" type="sibTrans" cxnId="{448955CE-A857-4BD6-A310-464946E2BC42}">
      <dgm:prSet/>
      <dgm:spPr/>
      <dgm:t>
        <a:bodyPr/>
        <a:lstStyle/>
        <a:p>
          <a:endParaRPr lang="en-US"/>
        </a:p>
      </dgm:t>
    </dgm:pt>
    <dgm:pt modelId="{D6C1465A-641E-45E6-A463-64DAF2206C90}">
      <dgm:prSet phldrT="[Text]"/>
      <dgm:spPr/>
      <dgm:t>
        <a:bodyPr/>
        <a:lstStyle/>
        <a:p>
          <a:r>
            <a:rPr lang="en-US" dirty="0"/>
            <a:t>Try to optimize technical indicators data using machine learning algorithms</a:t>
          </a:r>
        </a:p>
      </dgm:t>
    </dgm:pt>
    <dgm:pt modelId="{84ABB9FE-57BF-4FC7-BAEE-3699BAA05165}" type="parTrans" cxnId="{1DC54F5B-5B6F-498A-BFE8-015DEEF87FBC}">
      <dgm:prSet/>
      <dgm:spPr/>
      <dgm:t>
        <a:bodyPr/>
        <a:lstStyle/>
        <a:p>
          <a:endParaRPr lang="en-US"/>
        </a:p>
      </dgm:t>
    </dgm:pt>
    <dgm:pt modelId="{81DB7D12-5739-4E97-84A5-8F5832616014}" type="sibTrans" cxnId="{1DC54F5B-5B6F-498A-BFE8-015DEEF87FBC}">
      <dgm:prSet/>
      <dgm:spPr/>
      <dgm:t>
        <a:bodyPr/>
        <a:lstStyle/>
        <a:p>
          <a:endParaRPr lang="en-US"/>
        </a:p>
      </dgm:t>
    </dgm:pt>
    <dgm:pt modelId="{41640F28-6194-41C1-AFEF-70F2AEDACB1C}">
      <dgm:prSet phldrT="[Text]" custT="1"/>
      <dgm:spPr/>
      <dgm:t>
        <a:bodyPr/>
        <a:lstStyle/>
        <a:p>
          <a:r>
            <a:rPr lang="en-US" sz="1800" dirty="0"/>
            <a:t>Test with crypto</a:t>
          </a:r>
        </a:p>
      </dgm:t>
    </dgm:pt>
    <dgm:pt modelId="{90F3CC67-115C-4DA6-8B52-E452589ECE1C}" type="parTrans" cxnId="{50256A46-E012-45E6-BBD6-87400E4ADD4D}">
      <dgm:prSet/>
      <dgm:spPr/>
      <dgm:t>
        <a:bodyPr/>
        <a:lstStyle/>
        <a:p>
          <a:endParaRPr lang="en-US"/>
        </a:p>
      </dgm:t>
    </dgm:pt>
    <dgm:pt modelId="{6B64FD84-7D34-48AA-861A-79111E2625D4}" type="sibTrans" cxnId="{50256A46-E012-45E6-BBD6-87400E4ADD4D}">
      <dgm:prSet/>
      <dgm:spPr/>
      <dgm:t>
        <a:bodyPr/>
        <a:lstStyle/>
        <a:p>
          <a:endParaRPr lang="en-US"/>
        </a:p>
      </dgm:t>
    </dgm:pt>
    <dgm:pt modelId="{A1757831-9F5E-41C1-A5FE-259549B409EE}">
      <dgm:prSet phldrT="[Text]"/>
      <dgm:spPr/>
      <dgm:t>
        <a:bodyPr/>
        <a:lstStyle/>
        <a:p>
          <a:r>
            <a:rPr lang="en-US" dirty="0"/>
            <a:t>Apply a model trained on SPY data to cryptocurrency trading</a:t>
          </a:r>
        </a:p>
      </dgm:t>
    </dgm:pt>
    <dgm:pt modelId="{35B3B9F7-DE5D-46B0-B2C6-938D8FD15ED3}" type="parTrans" cxnId="{C3C61E46-B050-45B0-8C25-B3095D2DC61A}">
      <dgm:prSet/>
      <dgm:spPr/>
      <dgm:t>
        <a:bodyPr/>
        <a:lstStyle/>
        <a:p>
          <a:endParaRPr lang="en-US"/>
        </a:p>
      </dgm:t>
    </dgm:pt>
    <dgm:pt modelId="{1834FA58-94AD-447D-AB0C-5D5971804D96}" type="sibTrans" cxnId="{C3C61E46-B050-45B0-8C25-B3095D2DC61A}">
      <dgm:prSet/>
      <dgm:spPr/>
      <dgm:t>
        <a:bodyPr/>
        <a:lstStyle/>
        <a:p>
          <a:endParaRPr lang="en-US"/>
        </a:p>
      </dgm:t>
    </dgm:pt>
    <dgm:pt modelId="{95F102C9-FB23-4D49-A69F-155E1865467B}">
      <dgm:prSet phldrT="[Text]"/>
      <dgm:spPr/>
      <dgm:t>
        <a:bodyPr/>
        <a:lstStyle/>
        <a:p>
          <a:r>
            <a:rPr lang="en-US" dirty="0"/>
            <a:t>Try to optimize with a neural network model</a:t>
          </a:r>
        </a:p>
      </dgm:t>
    </dgm:pt>
    <dgm:pt modelId="{92FD251D-26DE-40BF-9318-B58ACEE0A11C}" type="parTrans" cxnId="{E2DD861F-FD12-4BF0-9080-E00D5E8127F4}">
      <dgm:prSet/>
      <dgm:spPr/>
      <dgm:t>
        <a:bodyPr/>
        <a:lstStyle/>
        <a:p>
          <a:endParaRPr lang="en-US"/>
        </a:p>
      </dgm:t>
    </dgm:pt>
    <dgm:pt modelId="{1B4693CD-3D98-4AF2-AD65-5F6A432CF0E1}" type="sibTrans" cxnId="{E2DD861F-FD12-4BF0-9080-E00D5E8127F4}">
      <dgm:prSet/>
      <dgm:spPr/>
      <dgm:t>
        <a:bodyPr/>
        <a:lstStyle/>
        <a:p>
          <a:endParaRPr lang="en-US"/>
        </a:p>
      </dgm:t>
    </dgm:pt>
    <dgm:pt modelId="{2F7B6612-606C-4125-94F5-21813E29BD9A}">
      <dgm:prSet phldrT="[Text]"/>
      <dgm:spPr/>
      <dgm:t>
        <a:bodyPr/>
        <a:lstStyle/>
        <a:p>
          <a:r>
            <a:rPr lang="en-US" dirty="0"/>
            <a:t>MACD, RSI, Stochastic Double Cross, custom</a:t>
          </a:r>
        </a:p>
      </dgm:t>
    </dgm:pt>
    <dgm:pt modelId="{9C87F75E-60B9-441F-977F-1FD35830C1F3}" type="parTrans" cxnId="{E57ABABE-86C0-486C-B574-91683DDDF16C}">
      <dgm:prSet/>
      <dgm:spPr/>
      <dgm:t>
        <a:bodyPr/>
        <a:lstStyle/>
        <a:p>
          <a:endParaRPr lang="en-US"/>
        </a:p>
      </dgm:t>
    </dgm:pt>
    <dgm:pt modelId="{8E365BF0-0E79-4887-9062-B944DD4E1562}" type="sibTrans" cxnId="{E57ABABE-86C0-486C-B574-91683DDDF16C}">
      <dgm:prSet/>
      <dgm:spPr/>
      <dgm:t>
        <a:bodyPr/>
        <a:lstStyle/>
        <a:p>
          <a:endParaRPr lang="en-US"/>
        </a:p>
      </dgm:t>
    </dgm:pt>
    <dgm:pt modelId="{F9F8F1C5-8A2B-4520-825F-37A5C5476CE2}">
      <dgm:prSet phldrT="[Text]"/>
      <dgm:spPr/>
      <dgm:t>
        <a:bodyPr/>
        <a:lstStyle/>
        <a:p>
          <a:r>
            <a:rPr lang="en-US" dirty="0"/>
            <a:t>Train-test the algorithm with 4 indicators</a:t>
          </a:r>
        </a:p>
      </dgm:t>
    </dgm:pt>
    <dgm:pt modelId="{BA41623A-4598-4334-A8D7-46B75E67E974}" type="parTrans" cxnId="{C4A6C5C5-AE43-485C-876D-32BB288540CB}">
      <dgm:prSet/>
      <dgm:spPr/>
      <dgm:t>
        <a:bodyPr/>
        <a:lstStyle/>
        <a:p>
          <a:endParaRPr lang="en-US"/>
        </a:p>
      </dgm:t>
    </dgm:pt>
    <dgm:pt modelId="{AA78411F-4CEE-41F2-B352-3F6195B34980}" type="sibTrans" cxnId="{C4A6C5C5-AE43-485C-876D-32BB288540CB}">
      <dgm:prSet/>
      <dgm:spPr/>
      <dgm:t>
        <a:bodyPr/>
        <a:lstStyle/>
        <a:p>
          <a:endParaRPr lang="en-US"/>
        </a:p>
      </dgm:t>
    </dgm:pt>
    <dgm:pt modelId="{88A59A92-154E-470A-B3AA-6E56B326732E}">
      <dgm:prSet phldrT="[Text]"/>
      <dgm:spPr/>
      <dgm:t>
        <a:bodyPr/>
        <a:lstStyle/>
        <a:p>
          <a:r>
            <a:rPr lang="en-US" dirty="0"/>
            <a:t>Back-tested</a:t>
          </a:r>
        </a:p>
      </dgm:t>
    </dgm:pt>
    <dgm:pt modelId="{E6B899D2-1692-4CE1-ADA4-11BF2A5C2D4D}" type="parTrans" cxnId="{8390D001-99CD-4CB5-8D68-7CFA2CFB3951}">
      <dgm:prSet/>
      <dgm:spPr/>
      <dgm:t>
        <a:bodyPr/>
        <a:lstStyle/>
        <a:p>
          <a:endParaRPr lang="en-US"/>
        </a:p>
      </dgm:t>
    </dgm:pt>
    <dgm:pt modelId="{3DEE322E-00DC-49B5-9F77-67865B61643C}" type="sibTrans" cxnId="{8390D001-99CD-4CB5-8D68-7CFA2CFB3951}">
      <dgm:prSet/>
      <dgm:spPr/>
      <dgm:t>
        <a:bodyPr/>
        <a:lstStyle/>
        <a:p>
          <a:endParaRPr lang="en-US"/>
        </a:p>
      </dgm:t>
    </dgm:pt>
    <dgm:pt modelId="{FC265AAF-BBFC-4566-82BB-CFE87D72E4AB}" type="pres">
      <dgm:prSet presAssocID="{DCABEB34-EE01-4596-8F35-8DD796B8F7A7}" presName="linearFlow" presStyleCnt="0">
        <dgm:presLayoutVars>
          <dgm:dir/>
          <dgm:animLvl val="lvl"/>
          <dgm:resizeHandles val="exact"/>
        </dgm:presLayoutVars>
      </dgm:prSet>
      <dgm:spPr/>
    </dgm:pt>
    <dgm:pt modelId="{0074DA0E-3A97-44A2-BC0D-2E500F152D94}" type="pres">
      <dgm:prSet presAssocID="{3E33FE6F-440C-4442-9459-3ECEC87794B7}" presName="composite" presStyleCnt="0"/>
      <dgm:spPr/>
    </dgm:pt>
    <dgm:pt modelId="{6D0B5C18-61B1-44EF-83B1-CE3F7B259A20}" type="pres">
      <dgm:prSet presAssocID="{3E33FE6F-440C-4442-9459-3ECEC87794B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8958752-1E34-4DFC-A245-5AA02815B063}" type="pres">
      <dgm:prSet presAssocID="{3E33FE6F-440C-4442-9459-3ECEC87794B7}" presName="parSh" presStyleLbl="node1" presStyleIdx="0" presStyleCnt="3"/>
      <dgm:spPr/>
    </dgm:pt>
    <dgm:pt modelId="{14E6F844-17BF-41D2-9162-1B1A47D9C632}" type="pres">
      <dgm:prSet presAssocID="{3E33FE6F-440C-4442-9459-3ECEC87794B7}" presName="desTx" presStyleLbl="fgAcc1" presStyleIdx="0" presStyleCnt="3">
        <dgm:presLayoutVars>
          <dgm:bulletEnabled val="1"/>
        </dgm:presLayoutVars>
      </dgm:prSet>
      <dgm:spPr/>
    </dgm:pt>
    <dgm:pt modelId="{8CFD22DE-6DB7-4558-9B15-31E322EEA23D}" type="pres">
      <dgm:prSet presAssocID="{6417B765-77B9-4B37-85B1-4CBAF904191D}" presName="sibTrans" presStyleLbl="sibTrans2D1" presStyleIdx="0" presStyleCnt="2"/>
      <dgm:spPr/>
    </dgm:pt>
    <dgm:pt modelId="{3EF1395A-4D52-4FAD-BECF-A40D6CAEF50A}" type="pres">
      <dgm:prSet presAssocID="{6417B765-77B9-4B37-85B1-4CBAF904191D}" presName="connTx" presStyleLbl="sibTrans2D1" presStyleIdx="0" presStyleCnt="2"/>
      <dgm:spPr/>
    </dgm:pt>
    <dgm:pt modelId="{FB4D4646-2D66-4E30-B96D-B60A5EDEDECE}" type="pres">
      <dgm:prSet presAssocID="{ECE07146-8373-4E12-AFD4-29F13D202A64}" presName="composite" presStyleCnt="0"/>
      <dgm:spPr/>
    </dgm:pt>
    <dgm:pt modelId="{01D057F2-C745-4C80-96B8-158D3273C76E}" type="pres">
      <dgm:prSet presAssocID="{ECE07146-8373-4E12-AFD4-29F13D202A6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EA201DB-5885-4F21-9241-DAB0924C6F9A}" type="pres">
      <dgm:prSet presAssocID="{ECE07146-8373-4E12-AFD4-29F13D202A64}" presName="parSh" presStyleLbl="node1" presStyleIdx="1" presStyleCnt="3"/>
      <dgm:spPr/>
    </dgm:pt>
    <dgm:pt modelId="{5CF11A8A-CFFE-498B-8FD5-346F87737EFF}" type="pres">
      <dgm:prSet presAssocID="{ECE07146-8373-4E12-AFD4-29F13D202A64}" presName="desTx" presStyleLbl="fgAcc1" presStyleIdx="1" presStyleCnt="3">
        <dgm:presLayoutVars>
          <dgm:bulletEnabled val="1"/>
        </dgm:presLayoutVars>
      </dgm:prSet>
      <dgm:spPr/>
    </dgm:pt>
    <dgm:pt modelId="{47AA38D0-45DE-400D-BA29-0523AB4FA2C7}" type="pres">
      <dgm:prSet presAssocID="{D173C041-C722-415C-A6E7-42606EFD56E0}" presName="sibTrans" presStyleLbl="sibTrans2D1" presStyleIdx="1" presStyleCnt="2"/>
      <dgm:spPr/>
    </dgm:pt>
    <dgm:pt modelId="{98DF7AEC-413D-4A8E-956A-731F1C874943}" type="pres">
      <dgm:prSet presAssocID="{D173C041-C722-415C-A6E7-42606EFD56E0}" presName="connTx" presStyleLbl="sibTrans2D1" presStyleIdx="1" presStyleCnt="2"/>
      <dgm:spPr/>
    </dgm:pt>
    <dgm:pt modelId="{B2BD66CB-CBBF-4E16-8765-E599E69D931D}" type="pres">
      <dgm:prSet presAssocID="{41640F28-6194-41C1-AFEF-70F2AEDACB1C}" presName="composite" presStyleCnt="0"/>
      <dgm:spPr/>
    </dgm:pt>
    <dgm:pt modelId="{3BF93673-C243-4181-B0E6-B944728CDB02}" type="pres">
      <dgm:prSet presAssocID="{41640F28-6194-41C1-AFEF-70F2AEDACB1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C3D8B14-E9F0-41C5-901E-B163EB4942CF}" type="pres">
      <dgm:prSet presAssocID="{41640F28-6194-41C1-AFEF-70F2AEDACB1C}" presName="parSh" presStyleLbl="node1" presStyleIdx="2" presStyleCnt="3"/>
      <dgm:spPr/>
    </dgm:pt>
    <dgm:pt modelId="{F7078490-B688-4FFD-94F7-2D30616FD3B8}" type="pres">
      <dgm:prSet presAssocID="{41640F28-6194-41C1-AFEF-70F2AEDACB1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390D001-99CD-4CB5-8D68-7CFA2CFB3951}" srcId="{3E33FE6F-440C-4442-9459-3ECEC87794B7}" destId="{88A59A92-154E-470A-B3AA-6E56B326732E}" srcOrd="2" destOrd="0" parTransId="{E6B899D2-1692-4CE1-ADA4-11BF2A5C2D4D}" sibTransId="{3DEE322E-00DC-49B5-9F77-67865B61643C}"/>
    <dgm:cxn modelId="{3059DE01-20A2-42DC-8FDD-7FED9AF21770}" type="presOf" srcId="{3E33FE6F-440C-4442-9459-3ECEC87794B7}" destId="{E8958752-1E34-4DFC-A245-5AA02815B063}" srcOrd="1" destOrd="0" presId="urn:microsoft.com/office/officeart/2005/8/layout/process3"/>
    <dgm:cxn modelId="{4FD8FF01-41EC-47DC-8DEB-B296C73B9494}" type="presOf" srcId="{DCABEB34-EE01-4596-8F35-8DD796B8F7A7}" destId="{FC265AAF-BBFC-4566-82BB-CFE87D72E4AB}" srcOrd="0" destOrd="0" presId="urn:microsoft.com/office/officeart/2005/8/layout/process3"/>
    <dgm:cxn modelId="{2DBCE315-B3C3-420B-9E7F-68D69C489453}" type="presOf" srcId="{41640F28-6194-41C1-AFEF-70F2AEDACB1C}" destId="{3BF93673-C243-4181-B0E6-B944728CDB02}" srcOrd="0" destOrd="0" presId="urn:microsoft.com/office/officeart/2005/8/layout/process3"/>
    <dgm:cxn modelId="{E2DD861F-FD12-4BF0-9080-E00D5E8127F4}" srcId="{ECE07146-8373-4E12-AFD4-29F13D202A64}" destId="{95F102C9-FB23-4D49-A69F-155E1865467B}" srcOrd="1" destOrd="0" parTransId="{92FD251D-26DE-40BF-9318-B58ACEE0A11C}" sibTransId="{1B4693CD-3D98-4AF2-AD65-5F6A432CF0E1}"/>
    <dgm:cxn modelId="{46D2382B-C22D-4CF1-947C-2587C316CEDB}" type="presOf" srcId="{A1757831-9F5E-41C1-A5FE-259549B409EE}" destId="{F7078490-B688-4FFD-94F7-2D30616FD3B8}" srcOrd="0" destOrd="0" presId="urn:microsoft.com/office/officeart/2005/8/layout/process3"/>
    <dgm:cxn modelId="{20521938-4CEC-49F0-8E38-EE7B9C481A91}" type="presOf" srcId="{D6C1465A-641E-45E6-A463-64DAF2206C90}" destId="{5CF11A8A-CFFE-498B-8FD5-346F87737EFF}" srcOrd="0" destOrd="0" presId="urn:microsoft.com/office/officeart/2005/8/layout/process3"/>
    <dgm:cxn modelId="{20FA033F-9C8D-49C9-BA3E-0EA85DF32197}" type="presOf" srcId="{ECE07146-8373-4E12-AFD4-29F13D202A64}" destId="{01D057F2-C745-4C80-96B8-158D3273C76E}" srcOrd="0" destOrd="0" presId="urn:microsoft.com/office/officeart/2005/8/layout/process3"/>
    <dgm:cxn modelId="{1DC54F5B-5B6F-498A-BFE8-015DEEF87FBC}" srcId="{ECE07146-8373-4E12-AFD4-29F13D202A64}" destId="{D6C1465A-641E-45E6-A463-64DAF2206C90}" srcOrd="0" destOrd="0" parTransId="{84ABB9FE-57BF-4FC7-BAEE-3699BAA05165}" sibTransId="{81DB7D12-5739-4E97-84A5-8F5832616014}"/>
    <dgm:cxn modelId="{1AB37541-84F3-44E7-BF9D-8B0D49DCE6E6}" type="presOf" srcId="{ECE07146-8373-4E12-AFD4-29F13D202A64}" destId="{6EA201DB-5885-4F21-9241-DAB0924C6F9A}" srcOrd="1" destOrd="0" presId="urn:microsoft.com/office/officeart/2005/8/layout/process3"/>
    <dgm:cxn modelId="{C3C61E46-B050-45B0-8C25-B3095D2DC61A}" srcId="{41640F28-6194-41C1-AFEF-70F2AEDACB1C}" destId="{A1757831-9F5E-41C1-A5FE-259549B409EE}" srcOrd="0" destOrd="0" parTransId="{35B3B9F7-DE5D-46B0-B2C6-938D8FD15ED3}" sibTransId="{1834FA58-94AD-447D-AB0C-5D5971804D96}"/>
    <dgm:cxn modelId="{50256A46-E012-45E6-BBD6-87400E4ADD4D}" srcId="{DCABEB34-EE01-4596-8F35-8DD796B8F7A7}" destId="{41640F28-6194-41C1-AFEF-70F2AEDACB1C}" srcOrd="2" destOrd="0" parTransId="{90F3CC67-115C-4DA6-8B52-E452589ECE1C}" sibTransId="{6B64FD84-7D34-48AA-861A-79111E2625D4}"/>
    <dgm:cxn modelId="{8DF68C6B-AD22-4315-A8D7-5F4671307701}" srcId="{3E33FE6F-440C-4442-9459-3ECEC87794B7}" destId="{41EFD610-D54E-4C9E-A895-717433666843}" srcOrd="0" destOrd="0" parTransId="{2F356D03-60E0-43AC-8AAB-5473CBDE4644}" sibTransId="{5F38B459-1A94-480A-9812-B2648B557EF3}"/>
    <dgm:cxn modelId="{7127A255-B333-49EF-9465-8C7B4C632CCC}" type="presOf" srcId="{6417B765-77B9-4B37-85B1-4CBAF904191D}" destId="{8CFD22DE-6DB7-4558-9B15-31E322EEA23D}" srcOrd="0" destOrd="0" presId="urn:microsoft.com/office/officeart/2005/8/layout/process3"/>
    <dgm:cxn modelId="{264D3F7B-1CD8-4F74-B51C-54084343DC41}" type="presOf" srcId="{2F7B6612-606C-4125-94F5-21813E29BD9A}" destId="{14E6F844-17BF-41D2-9162-1B1A47D9C632}" srcOrd="0" destOrd="3" presId="urn:microsoft.com/office/officeart/2005/8/layout/process3"/>
    <dgm:cxn modelId="{B31B2C87-7A96-4B46-BFAD-9CD3293B862C}" type="presOf" srcId="{F9F8F1C5-8A2B-4520-825F-37A5C5476CE2}" destId="{14E6F844-17BF-41D2-9162-1B1A47D9C632}" srcOrd="0" destOrd="1" presId="urn:microsoft.com/office/officeart/2005/8/layout/process3"/>
    <dgm:cxn modelId="{4BFC4198-1FC2-4F25-81DB-B0AE121F9BAF}" type="presOf" srcId="{41640F28-6194-41C1-AFEF-70F2AEDACB1C}" destId="{2C3D8B14-E9F0-41C5-901E-B163EB4942CF}" srcOrd="1" destOrd="0" presId="urn:microsoft.com/office/officeart/2005/8/layout/process3"/>
    <dgm:cxn modelId="{74D9A1B0-2E09-4043-9DB1-47D3DF5C2501}" type="presOf" srcId="{88A59A92-154E-470A-B3AA-6E56B326732E}" destId="{14E6F844-17BF-41D2-9162-1B1A47D9C632}" srcOrd="0" destOrd="2" presId="urn:microsoft.com/office/officeart/2005/8/layout/process3"/>
    <dgm:cxn modelId="{E57ABABE-86C0-486C-B574-91683DDDF16C}" srcId="{3E33FE6F-440C-4442-9459-3ECEC87794B7}" destId="{2F7B6612-606C-4125-94F5-21813E29BD9A}" srcOrd="3" destOrd="0" parTransId="{9C87F75E-60B9-441F-977F-1FD35830C1F3}" sibTransId="{8E365BF0-0E79-4887-9062-B944DD4E1562}"/>
    <dgm:cxn modelId="{D0BBF2C1-5903-44D7-8F9A-7FFD37DEFFFA}" type="presOf" srcId="{41EFD610-D54E-4C9E-A895-717433666843}" destId="{14E6F844-17BF-41D2-9162-1B1A47D9C632}" srcOrd="0" destOrd="0" presId="urn:microsoft.com/office/officeart/2005/8/layout/process3"/>
    <dgm:cxn modelId="{C4A6C5C5-AE43-485C-876D-32BB288540CB}" srcId="{3E33FE6F-440C-4442-9459-3ECEC87794B7}" destId="{F9F8F1C5-8A2B-4520-825F-37A5C5476CE2}" srcOrd="1" destOrd="0" parTransId="{BA41623A-4598-4334-A8D7-46B75E67E974}" sibTransId="{AA78411F-4CEE-41F2-B352-3F6195B34980}"/>
    <dgm:cxn modelId="{BA71FBCC-704C-4FF3-9CF8-171D31B9D8EE}" type="presOf" srcId="{95F102C9-FB23-4D49-A69F-155E1865467B}" destId="{5CF11A8A-CFFE-498B-8FD5-346F87737EFF}" srcOrd="0" destOrd="1" presId="urn:microsoft.com/office/officeart/2005/8/layout/process3"/>
    <dgm:cxn modelId="{448955CE-A857-4BD6-A310-464946E2BC42}" srcId="{DCABEB34-EE01-4596-8F35-8DD796B8F7A7}" destId="{ECE07146-8373-4E12-AFD4-29F13D202A64}" srcOrd="1" destOrd="0" parTransId="{AAC98376-2057-4E62-A2EB-B00439F3C619}" sibTransId="{D173C041-C722-415C-A6E7-42606EFD56E0}"/>
    <dgm:cxn modelId="{DFCE8CD3-FCAE-4DEF-8A3A-7A71BABE7B1B}" type="presOf" srcId="{6417B765-77B9-4B37-85B1-4CBAF904191D}" destId="{3EF1395A-4D52-4FAD-BECF-A40D6CAEF50A}" srcOrd="1" destOrd="0" presId="urn:microsoft.com/office/officeart/2005/8/layout/process3"/>
    <dgm:cxn modelId="{F34563ED-7D21-4B1C-A324-C4B4B329A378}" type="presOf" srcId="{D173C041-C722-415C-A6E7-42606EFD56E0}" destId="{98DF7AEC-413D-4A8E-956A-731F1C874943}" srcOrd="1" destOrd="0" presId="urn:microsoft.com/office/officeart/2005/8/layout/process3"/>
    <dgm:cxn modelId="{9320B3F5-D6B2-4ABC-80EE-4F1A6BE49A8D}" type="presOf" srcId="{D173C041-C722-415C-A6E7-42606EFD56E0}" destId="{47AA38D0-45DE-400D-BA29-0523AB4FA2C7}" srcOrd="0" destOrd="0" presId="urn:microsoft.com/office/officeart/2005/8/layout/process3"/>
    <dgm:cxn modelId="{398722F7-B096-4053-9DFF-5A852DE0F808}" srcId="{DCABEB34-EE01-4596-8F35-8DD796B8F7A7}" destId="{3E33FE6F-440C-4442-9459-3ECEC87794B7}" srcOrd="0" destOrd="0" parTransId="{17161346-F120-4CF2-A8DE-FD7313EC3308}" sibTransId="{6417B765-77B9-4B37-85B1-4CBAF904191D}"/>
    <dgm:cxn modelId="{2A376BFB-E8CD-4BEE-A890-E0E2352A2B5A}" type="presOf" srcId="{3E33FE6F-440C-4442-9459-3ECEC87794B7}" destId="{6D0B5C18-61B1-44EF-83B1-CE3F7B259A20}" srcOrd="0" destOrd="0" presId="urn:microsoft.com/office/officeart/2005/8/layout/process3"/>
    <dgm:cxn modelId="{FEE17684-CBAA-45E4-91D9-46E23CC86513}" type="presParOf" srcId="{FC265AAF-BBFC-4566-82BB-CFE87D72E4AB}" destId="{0074DA0E-3A97-44A2-BC0D-2E500F152D94}" srcOrd="0" destOrd="0" presId="urn:microsoft.com/office/officeart/2005/8/layout/process3"/>
    <dgm:cxn modelId="{D996E01F-43E4-4D91-8121-EA81799972C5}" type="presParOf" srcId="{0074DA0E-3A97-44A2-BC0D-2E500F152D94}" destId="{6D0B5C18-61B1-44EF-83B1-CE3F7B259A20}" srcOrd="0" destOrd="0" presId="urn:microsoft.com/office/officeart/2005/8/layout/process3"/>
    <dgm:cxn modelId="{ACB8AEEF-EE7F-4E1D-A927-AF94E7E008DC}" type="presParOf" srcId="{0074DA0E-3A97-44A2-BC0D-2E500F152D94}" destId="{E8958752-1E34-4DFC-A245-5AA02815B063}" srcOrd="1" destOrd="0" presId="urn:microsoft.com/office/officeart/2005/8/layout/process3"/>
    <dgm:cxn modelId="{B5863262-C154-433A-BC41-1E3A8191FB26}" type="presParOf" srcId="{0074DA0E-3A97-44A2-BC0D-2E500F152D94}" destId="{14E6F844-17BF-41D2-9162-1B1A47D9C632}" srcOrd="2" destOrd="0" presId="urn:microsoft.com/office/officeart/2005/8/layout/process3"/>
    <dgm:cxn modelId="{AE284D26-C180-49DA-9E23-61DCB4B92F42}" type="presParOf" srcId="{FC265AAF-BBFC-4566-82BB-CFE87D72E4AB}" destId="{8CFD22DE-6DB7-4558-9B15-31E322EEA23D}" srcOrd="1" destOrd="0" presId="urn:microsoft.com/office/officeart/2005/8/layout/process3"/>
    <dgm:cxn modelId="{AD858CF3-D74A-44D6-B744-72B3B6A69E67}" type="presParOf" srcId="{8CFD22DE-6DB7-4558-9B15-31E322EEA23D}" destId="{3EF1395A-4D52-4FAD-BECF-A40D6CAEF50A}" srcOrd="0" destOrd="0" presId="urn:microsoft.com/office/officeart/2005/8/layout/process3"/>
    <dgm:cxn modelId="{627DCE69-EB49-443C-8B68-77FBDD58BD9E}" type="presParOf" srcId="{FC265AAF-BBFC-4566-82BB-CFE87D72E4AB}" destId="{FB4D4646-2D66-4E30-B96D-B60A5EDEDECE}" srcOrd="2" destOrd="0" presId="urn:microsoft.com/office/officeart/2005/8/layout/process3"/>
    <dgm:cxn modelId="{AEEDEA6C-ED7C-4DC1-ACA3-FA70597269C6}" type="presParOf" srcId="{FB4D4646-2D66-4E30-B96D-B60A5EDEDECE}" destId="{01D057F2-C745-4C80-96B8-158D3273C76E}" srcOrd="0" destOrd="0" presId="urn:microsoft.com/office/officeart/2005/8/layout/process3"/>
    <dgm:cxn modelId="{30A22A69-2F99-4C4C-8F78-0792714C55CF}" type="presParOf" srcId="{FB4D4646-2D66-4E30-B96D-B60A5EDEDECE}" destId="{6EA201DB-5885-4F21-9241-DAB0924C6F9A}" srcOrd="1" destOrd="0" presId="urn:microsoft.com/office/officeart/2005/8/layout/process3"/>
    <dgm:cxn modelId="{D3E1163C-D582-4F2D-B15A-6BA145C8C940}" type="presParOf" srcId="{FB4D4646-2D66-4E30-B96D-B60A5EDEDECE}" destId="{5CF11A8A-CFFE-498B-8FD5-346F87737EFF}" srcOrd="2" destOrd="0" presId="urn:microsoft.com/office/officeart/2005/8/layout/process3"/>
    <dgm:cxn modelId="{1244F012-679E-42B5-8E96-ECE4E1A2CEF6}" type="presParOf" srcId="{FC265AAF-BBFC-4566-82BB-CFE87D72E4AB}" destId="{47AA38D0-45DE-400D-BA29-0523AB4FA2C7}" srcOrd="3" destOrd="0" presId="urn:microsoft.com/office/officeart/2005/8/layout/process3"/>
    <dgm:cxn modelId="{BA77CE96-B573-4AEF-AC04-BD525EA7DCE0}" type="presParOf" srcId="{47AA38D0-45DE-400D-BA29-0523AB4FA2C7}" destId="{98DF7AEC-413D-4A8E-956A-731F1C874943}" srcOrd="0" destOrd="0" presId="urn:microsoft.com/office/officeart/2005/8/layout/process3"/>
    <dgm:cxn modelId="{33D493B1-BD5F-41DB-86E8-022A4A817785}" type="presParOf" srcId="{FC265AAF-BBFC-4566-82BB-CFE87D72E4AB}" destId="{B2BD66CB-CBBF-4E16-8765-E599E69D931D}" srcOrd="4" destOrd="0" presId="urn:microsoft.com/office/officeart/2005/8/layout/process3"/>
    <dgm:cxn modelId="{D6B0CAFF-CA04-4C22-819A-0D060AC0024A}" type="presParOf" srcId="{B2BD66CB-CBBF-4E16-8765-E599E69D931D}" destId="{3BF93673-C243-4181-B0E6-B944728CDB02}" srcOrd="0" destOrd="0" presId="urn:microsoft.com/office/officeart/2005/8/layout/process3"/>
    <dgm:cxn modelId="{4478692D-6553-413B-AEEC-764E7C0F821D}" type="presParOf" srcId="{B2BD66CB-CBBF-4E16-8765-E599E69D931D}" destId="{2C3D8B14-E9F0-41C5-901E-B163EB4942CF}" srcOrd="1" destOrd="0" presId="urn:microsoft.com/office/officeart/2005/8/layout/process3"/>
    <dgm:cxn modelId="{118E787A-14B8-4242-A276-0E80CE395582}" type="presParOf" srcId="{B2BD66CB-CBBF-4E16-8765-E599E69D931D}" destId="{F7078490-B688-4FFD-94F7-2D30616FD3B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58752-1E34-4DFC-A245-5AA02815B063}">
      <dsp:nvSpPr>
        <dsp:cNvPr id="0" name=""/>
        <dsp:cNvSpPr/>
      </dsp:nvSpPr>
      <dsp:spPr>
        <a:xfrm>
          <a:off x="4042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 Indicators</a:t>
          </a:r>
        </a:p>
      </dsp:txBody>
      <dsp:txXfrm>
        <a:off x="4042" y="800068"/>
        <a:ext cx="1838086" cy="693730"/>
      </dsp:txXfrm>
    </dsp:sp>
    <dsp:sp modelId="{14E6F844-17BF-41D2-9162-1B1A47D9C632}">
      <dsp:nvSpPr>
        <dsp:cNvPr id="0" name=""/>
        <dsp:cNvSpPr/>
      </dsp:nvSpPr>
      <dsp:spPr>
        <a:xfrm>
          <a:off x="380518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baseline performance  and generate trading signals  using technical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Train-test the algorithm with 4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Back-tested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MACD, RSI, Stochastic Double Cross, custom</a:t>
          </a:r>
        </a:p>
      </dsp:txBody>
      <dsp:txXfrm>
        <a:off x="434354" y="1547634"/>
        <a:ext cx="1730414" cy="3017128"/>
      </dsp:txXfrm>
    </dsp:sp>
    <dsp:sp modelId="{8CFD22DE-6DB7-4558-9B15-31E322EEA23D}">
      <dsp:nvSpPr>
        <dsp:cNvPr id="0" name=""/>
        <dsp:cNvSpPr/>
      </dsp:nvSpPr>
      <dsp:spPr>
        <a:xfrm>
          <a:off x="2120776" y="918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20776" y="1009644"/>
        <a:ext cx="453443" cy="274578"/>
      </dsp:txXfrm>
    </dsp:sp>
    <dsp:sp modelId="{6EA201DB-5885-4F21-9241-DAB0924C6F9A}">
      <dsp:nvSpPr>
        <dsp:cNvPr id="0" name=""/>
        <dsp:cNvSpPr/>
      </dsp:nvSpPr>
      <dsp:spPr>
        <a:xfrm>
          <a:off x="2956718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</a:t>
          </a:r>
        </a:p>
      </dsp:txBody>
      <dsp:txXfrm>
        <a:off x="2956718" y="800068"/>
        <a:ext cx="1838086" cy="693730"/>
      </dsp:txXfrm>
    </dsp:sp>
    <dsp:sp modelId="{5CF11A8A-CFFE-498B-8FD5-346F87737EFF}">
      <dsp:nvSpPr>
        <dsp:cNvPr id="0" name=""/>
        <dsp:cNvSpPr/>
      </dsp:nvSpPr>
      <dsp:spPr>
        <a:xfrm>
          <a:off x="3333194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Try to optimize technical indicators data using machine learning algorithms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Try to optimize with a neural network model</a:t>
          </a:r>
        </a:p>
      </dsp:txBody>
      <dsp:txXfrm>
        <a:off x="3387030" y="1547634"/>
        <a:ext cx="1730414" cy="3017128"/>
      </dsp:txXfrm>
    </dsp:sp>
    <dsp:sp modelId="{47AA38D0-45DE-400D-BA29-0523AB4FA2C7}">
      <dsp:nvSpPr>
        <dsp:cNvPr id="0" name=""/>
        <dsp:cNvSpPr/>
      </dsp:nvSpPr>
      <dsp:spPr>
        <a:xfrm>
          <a:off x="5073452" y="918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73452" y="1009644"/>
        <a:ext cx="453443" cy="274578"/>
      </dsp:txXfrm>
    </dsp:sp>
    <dsp:sp modelId="{2C3D8B14-E9F0-41C5-901E-B163EB4942CF}">
      <dsp:nvSpPr>
        <dsp:cNvPr id="0" name=""/>
        <dsp:cNvSpPr/>
      </dsp:nvSpPr>
      <dsp:spPr>
        <a:xfrm>
          <a:off x="5909394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with crypto</a:t>
          </a:r>
        </a:p>
      </dsp:txBody>
      <dsp:txXfrm>
        <a:off x="5909394" y="800068"/>
        <a:ext cx="1838086" cy="693730"/>
      </dsp:txXfrm>
    </dsp:sp>
    <dsp:sp modelId="{F7078490-B688-4FFD-94F7-2D30616FD3B8}">
      <dsp:nvSpPr>
        <dsp:cNvPr id="0" name=""/>
        <dsp:cNvSpPr/>
      </dsp:nvSpPr>
      <dsp:spPr>
        <a:xfrm>
          <a:off x="6285870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Apply a model trained on SPY data to cryptocurrency trading</a:t>
          </a:r>
        </a:p>
      </dsp:txBody>
      <dsp:txXfrm>
        <a:off x="6339706" y="1547634"/>
        <a:ext cx="1730414" cy="301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metri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strike="sngStrike" dirty="0">
                <a:solidFill>
                  <a:schemeClr val="tx1"/>
                </a:solidFill>
              </a:rPr>
              <a:t>WALL</a:t>
            </a:r>
            <a:r>
              <a:rPr lang="en-US" sz="4400" dirty="0">
                <a:solidFill>
                  <a:schemeClr val="tx1"/>
                </a:solidFill>
              </a:rPr>
              <a:t> easy street Trading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 signals and machine learning for profitable trading</a:t>
            </a:r>
          </a:p>
          <a:p>
            <a:r>
              <a:rPr lang="en-US" dirty="0">
                <a:solidFill>
                  <a:schemeClr val="tx1"/>
                </a:solidFill>
              </a:rPr>
              <a:t>April 2022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 – confusion and classification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6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applied a neural network to detect complex relationships within the data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layer included xxx; hidden layer included x neurons, the output layer was XX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functions used: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metrics: model predictive accuracy for classification model  and mean squared error (MSE) for regression models 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https://www.tensorflow.org/api_docs/python/tf/keras/metrics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5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5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these results, we determined: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continue to improve this analysis, we propose: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Team: Group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343" y="2014194"/>
            <a:ext cx="3461657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Kevin Gross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 Howell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Neil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Mendelow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Angela Richter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algorithmic trading model that can correctly predict buying or selling entries/ exits from the S&amp;P 500 with 60% accuracy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technical indicators create the most consistent profit trading?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machine learning improve the models and which model is best?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 model trained and tested on equities data be re-used for crypto data?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analysis leverages machine learning models and thinking to automate a FinTech solution. The ability to predict and quickly respond to market changes could result in significant profit through buy and sell signals without the bias of human decision making.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375028"/>
            <a:ext cx="10058400" cy="12264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Hourly SPY data pulled via API from Yahoo Finance to cover previous 252 trading days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Libraries: Python libraries include Scikit-Learn, Tensor Flow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6BA452-30A3-4B6A-840C-D178809C9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6968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8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Trading with Technical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Trying to find a set if rules to tell the system when to buy or sell an asset and execute a trading strategy</a:t>
            </a: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MACD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moving average convergence/divergence )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trading indicator that shows the relationship between two moving averages of a security's price; identify when bullish or bearish momentum is high in order to identify entry and exit points for trades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RSI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(Relative Strength Index): </a:t>
            </a:r>
            <a:r>
              <a:rPr lang="en-US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charts the current and historical strength or weakness of a stock or market based on the closing prices of a recent trading period; measures the magnitude of recent price changes to analyze overbought or oversold conditions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Stochastic Double Cross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has two lines – an indicator line and a signal line; used to identify oversold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overbought conditions and spot divergences between the price and indicator; often paired with the MACD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Custom Indicator: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Combined Stochastic and MACD</a:t>
            </a:r>
          </a:p>
          <a:p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Technical Indicators</a:t>
            </a:r>
            <a:br>
              <a:rPr lang="en-US" dirty="0"/>
            </a:br>
            <a:r>
              <a:rPr lang="en-US" sz="1600" dirty="0"/>
              <a:t>*Based on data pulled on 4/11/2022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37B27F-525E-4A87-A99A-DAD85F91D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41883"/>
              </p:ext>
            </p:extLst>
          </p:nvPr>
        </p:nvGraphicFramePr>
        <p:xfrm>
          <a:off x="1634308" y="1811046"/>
          <a:ext cx="78740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121579226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98385310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75749629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78162199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503833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Stochastic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</a:t>
                      </a:r>
                    </a:p>
                    <a:p>
                      <a:pPr algn="ctr"/>
                      <a:r>
                        <a:rPr lang="en-US" dirty="0"/>
                        <a:t>(MACD/ Stochastic)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17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1571 hold</a:t>
                      </a:r>
                    </a:p>
                    <a:p>
                      <a:r>
                        <a:rPr lang="en-US" dirty="0"/>
                        <a:t>69 sell</a:t>
                      </a:r>
                    </a:p>
                    <a:p>
                      <a:r>
                        <a:rPr lang="en-US" dirty="0"/>
                        <a:t>69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1470 hold</a:t>
                      </a:r>
                    </a:p>
                    <a:p>
                      <a:r>
                        <a:rPr lang="en-US" dirty="0"/>
                        <a:t>146 sell</a:t>
                      </a:r>
                    </a:p>
                    <a:p>
                      <a:r>
                        <a:rPr lang="en-US" dirty="0"/>
                        <a:t>94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1327 hold</a:t>
                      </a:r>
                    </a:p>
                    <a:p>
                      <a:r>
                        <a:rPr lang="en-US" dirty="0"/>
                        <a:t>207 sell</a:t>
                      </a:r>
                    </a:p>
                    <a:p>
                      <a:r>
                        <a:rPr lang="en-US" dirty="0"/>
                        <a:t>207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9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40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-$42,335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Long-only strategy = </a:t>
                      </a:r>
                    </a:p>
                    <a:p>
                      <a:pPr algn="ctr"/>
                      <a:r>
                        <a:rPr lang="en-US" b="1" dirty="0"/>
                        <a:t>-$404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$2092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$6244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25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8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17" y="111371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SPY Market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988BB-D32C-46E6-A12F-3714DADA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7" y="1148777"/>
            <a:ext cx="5527284" cy="2470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70342-5C7A-4FC6-9F6F-8A11BA75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21" y="3742509"/>
            <a:ext cx="5872744" cy="26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Indicator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4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18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{D2C9DCD3-5C72-45A6-8976-8A7B30F3EDD1}tf78829772_win32</Template>
  <TotalTime>178</TotalTime>
  <Words>559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Garamond</vt:lpstr>
      <vt:lpstr>Sagona Book</vt:lpstr>
      <vt:lpstr>Sagona ExtraLight</vt:lpstr>
      <vt:lpstr>SavonVTI</vt:lpstr>
      <vt:lpstr>WALL easy street Trading algorithm</vt:lpstr>
      <vt:lpstr>Team: Group 2</vt:lpstr>
      <vt:lpstr>Goal &amp; Key Questions</vt:lpstr>
      <vt:lpstr>Analysis Steps</vt:lpstr>
      <vt:lpstr>Algorithmic Trading with Technical Indicators</vt:lpstr>
      <vt:lpstr>Results for Technical Indicators *Based on data pulled on 4/11/2022</vt:lpstr>
      <vt:lpstr>SPY Market Overview</vt:lpstr>
      <vt:lpstr>Technical Indicator Graphs</vt:lpstr>
      <vt:lpstr>Machine Learning Models</vt:lpstr>
      <vt:lpstr>Machine Learning Results – confusion and classification matrices</vt:lpstr>
      <vt:lpstr>Neural Network Analysis</vt:lpstr>
      <vt:lpstr>Cryptocurrency Test</vt:lpstr>
      <vt:lpstr>Conclusions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Ann Howell</dc:creator>
  <cp:lastModifiedBy>Ann Howell</cp:lastModifiedBy>
  <cp:revision>15</cp:revision>
  <dcterms:created xsi:type="dcterms:W3CDTF">2022-04-08T20:48:14Z</dcterms:created>
  <dcterms:modified xsi:type="dcterms:W3CDTF">2022-04-12T01:43:17Z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