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8"/>
  </p:notesMasterIdLst>
  <p:handoutMasterIdLst>
    <p:handoutMasterId r:id="rId29"/>
  </p:handoutMasterIdLst>
  <p:sldIdLst>
    <p:sldId id="256" r:id="rId5"/>
    <p:sldId id="2434" r:id="rId6"/>
    <p:sldId id="2450" r:id="rId7"/>
    <p:sldId id="2444" r:id="rId8"/>
    <p:sldId id="2452" r:id="rId9"/>
    <p:sldId id="2445" r:id="rId10"/>
    <p:sldId id="2455" r:id="rId11"/>
    <p:sldId id="2446" r:id="rId12"/>
    <p:sldId id="2447" r:id="rId13"/>
    <p:sldId id="2448" r:id="rId14"/>
    <p:sldId id="2449" r:id="rId15"/>
    <p:sldId id="2454" r:id="rId16"/>
    <p:sldId id="2451" r:id="rId17"/>
    <p:sldId id="2439" r:id="rId18"/>
    <p:sldId id="2440" r:id="rId19"/>
    <p:sldId id="260" r:id="rId20"/>
    <p:sldId id="2453" r:id="rId21"/>
    <p:sldId id="258" r:id="rId22"/>
    <p:sldId id="2432" r:id="rId23"/>
    <p:sldId id="2433" r:id="rId24"/>
    <p:sldId id="2438" r:id="rId25"/>
    <p:sldId id="2441" r:id="rId26"/>
    <p:sldId id="244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84" autoAdjust="0"/>
    <p:restoredTop sz="94584" autoAdjust="0"/>
  </p:normalViewPr>
  <p:slideViewPr>
    <p:cSldViewPr snapToGrid="0">
      <p:cViewPr varScale="1">
        <p:scale>
          <a:sx n="73" d="100"/>
          <a:sy n="73" d="100"/>
        </p:scale>
        <p:origin x="200" y="71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2/15/22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2/15/22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D40D-9CB2-8A40-B8D6-E6BF89707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E3D9C-E746-7847-A523-687E2EC84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84A2C-33D0-B64E-92CB-EDB1B1168268}"/>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147F6D96-2B20-3541-95B0-AA03BC417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CC7CE-240D-3B41-90B3-969BFC75A966}"/>
              </a:ext>
            </a:extLst>
          </p:cNvPr>
          <p:cNvSpPr>
            <a:spLocks noGrp="1"/>
          </p:cNvSpPr>
          <p:nvPr>
            <p:ph type="sldNum" sz="quarter" idx="12"/>
          </p:nvPr>
        </p:nvSpPr>
        <p:spPr/>
        <p:txBody>
          <a:bodyPr/>
          <a:lstStyle/>
          <a:p>
            <a:fld id="{C9C6A6DF-0C73-D444-BD99-C0D4834D56BB}" type="slidenum">
              <a:rPr lang="en-US" smtClean="0"/>
              <a:t>‹#›</a:t>
            </a:fld>
            <a:endParaRPr lang="en-US"/>
          </a:p>
        </p:txBody>
      </p:sp>
      <p:grpSp>
        <p:nvGrpSpPr>
          <p:cNvPr id="7" name="Group 6">
            <a:extLst>
              <a:ext uri="{FF2B5EF4-FFF2-40B4-BE49-F238E27FC236}">
                <a16:creationId xmlns:a16="http://schemas.microsoft.com/office/drawing/2014/main" id="{4B1EF027-2929-E54E-B576-4D1E444677FB}"/>
              </a:ext>
            </a:extLst>
          </p:cNvPr>
          <p:cNvGrpSpPr/>
          <p:nvPr userDrawn="1"/>
        </p:nvGrpSpPr>
        <p:grpSpPr>
          <a:xfrm flipH="1">
            <a:off x="2076202" y="1374276"/>
            <a:ext cx="7324426" cy="3883523"/>
            <a:chOff x="252031" y="-22763"/>
            <a:chExt cx="7324426" cy="7269964"/>
          </a:xfrm>
        </p:grpSpPr>
        <p:sp>
          <p:nvSpPr>
            <p:cNvPr id="8" name="Rectangle 7">
              <a:extLst>
                <a:ext uri="{FF2B5EF4-FFF2-40B4-BE49-F238E27FC236}">
                  <a16:creationId xmlns:a16="http://schemas.microsoft.com/office/drawing/2014/main" id="{EC806744-0900-5044-A3B9-12CF41D871A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9" name="Rectangle 8">
              <a:extLst>
                <a:ext uri="{FF2B5EF4-FFF2-40B4-BE49-F238E27FC236}">
                  <a16:creationId xmlns:a16="http://schemas.microsoft.com/office/drawing/2014/main" id="{B87C7D55-B6AD-BE4C-A9BA-3A60173E9B50}"/>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D168FC9-CAC7-8745-B504-9A0471792CC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242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DC3D-4E56-2044-B3D8-A6571206D5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923B2B-F3D0-5C4D-B526-338D36EB85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8E0B9-21DC-4647-9D4B-649BC9A6C852}"/>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3413C059-254E-3F4D-811F-FE5AB22FF42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FF231226-51E4-424A-B8A5-63844D63A1A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0569486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69ED3-8C36-F24D-9D4C-1CBC6BB6E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74A20A-E32C-AD4A-8B00-F3609CBEAB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BC1F3-5927-9741-8EEA-B5EC847006DC}"/>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7041B9CB-427D-6941-A738-AAFA77B72EBA}"/>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DF47D96-6DED-A147-A00F-606AA4BF1A88}"/>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377449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A8B7EA64-2D10-47A5-B818-8DF064244994}"/>
              </a:ext>
            </a:extLst>
          </p:cNvPr>
          <p:cNvPicPr>
            <a:picLocks noChangeAspect="1"/>
          </p:cNvPicPr>
          <p:nvPr userDrawn="1"/>
        </p:nvPicPr>
        <p:blipFill>
          <a:blip r:embed="rId2"/>
          <a:stretch>
            <a:fillRect/>
          </a:stretch>
        </p:blipFill>
        <p:spPr>
          <a:xfrm>
            <a:off x="65593" y="133671"/>
            <a:ext cx="1761897" cy="1390008"/>
          </a:xfrm>
          <a:prstGeom prst="rect">
            <a:avLst/>
          </a:prstGeom>
        </p:spPr>
      </p:pic>
    </p:spTree>
    <p:extLst>
      <p:ext uri="{BB962C8B-B14F-4D97-AF65-F5344CB8AC3E}">
        <p14:creationId xmlns:p14="http://schemas.microsoft.com/office/powerpoint/2010/main" val="235016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26709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011984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60630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275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332231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0150174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1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17E-7195-8249-B531-AF70DBE14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D727CE-5160-9B49-899F-8A548A33B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6F25-3F7A-FA4C-99D2-500833F3046A}"/>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19D1822E-B359-5C4D-9C98-B2ACA097741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F69F5511-0612-0944-ADB5-942AE4A2E72B}"/>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Slide Number Placeholder 5">
            <a:extLst>
              <a:ext uri="{FF2B5EF4-FFF2-40B4-BE49-F238E27FC236}">
                <a16:creationId xmlns:a16="http://schemas.microsoft.com/office/drawing/2014/main" id="{33DF4EEC-1504-1441-A21A-B644B3A1759F}"/>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8" name="Rectangle 7" descr="Open square accent block">
            <a:extLst>
              <a:ext uri="{FF2B5EF4-FFF2-40B4-BE49-F238E27FC236}">
                <a16:creationId xmlns:a16="http://schemas.microsoft.com/office/drawing/2014/main" id="{E35A1203-E3DB-5D4D-A11C-B728DC8E3A6A}"/>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C754D87-9377-9C45-9F86-484E65F5CE85}"/>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1663704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2AEF-EC69-774F-932E-06B3B28ED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D12CDC-68D9-054B-8218-B4A7113F5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D8E00-E157-7942-B224-AD2A1742E05B}"/>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6EC51F11-0EFC-6640-B9B6-C16F90E50A65}"/>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43528D47-BC23-7649-A126-D24D744A2A3B}"/>
              </a:ext>
            </a:extLst>
          </p:cNvPr>
          <p:cNvSpPr>
            <a:spLocks noGrp="1"/>
          </p:cNvSpPr>
          <p:nvPr>
            <p:ph type="sldNum" sz="quarter" idx="12"/>
          </p:nvPr>
        </p:nvSpPr>
        <p:spPr/>
        <p:txBody>
          <a:bodyPr/>
          <a:lstStyle/>
          <a:p>
            <a:fld id="{8C2E478F-E849-4A8C-AF1F-CBCC78A7CBFA}" type="slidenum">
              <a:rPr lang="en-US" smtClean="0"/>
              <a:pPr/>
              <a:t>‹#›</a:t>
            </a:fld>
            <a:endParaRPr lang="en-US" dirty="0"/>
          </a:p>
        </p:txBody>
      </p:sp>
      <p:grpSp>
        <p:nvGrpSpPr>
          <p:cNvPr id="7" name="Group 6">
            <a:extLst>
              <a:ext uri="{FF2B5EF4-FFF2-40B4-BE49-F238E27FC236}">
                <a16:creationId xmlns:a16="http://schemas.microsoft.com/office/drawing/2014/main" id="{4075E443-7E8E-3747-A7FF-EFAB0DDAA2DB}"/>
              </a:ext>
            </a:extLst>
          </p:cNvPr>
          <p:cNvGrpSpPr/>
          <p:nvPr userDrawn="1"/>
        </p:nvGrpSpPr>
        <p:grpSpPr>
          <a:xfrm flipH="1" flipV="1">
            <a:off x="3581400" y="451189"/>
            <a:ext cx="5276606" cy="5768636"/>
            <a:chOff x="883522" y="408327"/>
            <a:chExt cx="5276606" cy="5768636"/>
          </a:xfrm>
        </p:grpSpPr>
        <p:sp>
          <p:nvSpPr>
            <p:cNvPr id="8" name="Rectangle 7">
              <a:extLst>
                <a:ext uri="{FF2B5EF4-FFF2-40B4-BE49-F238E27FC236}">
                  <a16:creationId xmlns:a16="http://schemas.microsoft.com/office/drawing/2014/main" id="{FCA5A8FC-5065-1743-9E32-20509B5516F3}"/>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9" name="Graphic 8">
              <a:extLst>
                <a:ext uri="{FF2B5EF4-FFF2-40B4-BE49-F238E27FC236}">
                  <a16:creationId xmlns:a16="http://schemas.microsoft.com/office/drawing/2014/main" id="{0B3FBDB1-3F89-AB41-B570-CC7DE1B12F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0" name="Rectangle 9">
              <a:extLst>
                <a:ext uri="{FF2B5EF4-FFF2-40B4-BE49-F238E27FC236}">
                  <a16:creationId xmlns:a16="http://schemas.microsoft.com/office/drawing/2014/main" id="{2E6F51DB-F257-954D-BA42-192215C88DF5}"/>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Tree>
    <p:extLst>
      <p:ext uri="{BB962C8B-B14F-4D97-AF65-F5344CB8AC3E}">
        <p14:creationId xmlns:p14="http://schemas.microsoft.com/office/powerpoint/2010/main" val="93194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DFE3-CAF7-2D45-8142-24B3A5B0B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B5913-60FF-394C-A77A-E0742D84C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32AC1-EA19-4D40-8F7B-422DB5C04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91B870-9468-2044-9664-9B691C8000AC}"/>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6" name="Footer Placeholder 5">
            <a:extLst>
              <a:ext uri="{FF2B5EF4-FFF2-40B4-BE49-F238E27FC236}">
                <a16:creationId xmlns:a16="http://schemas.microsoft.com/office/drawing/2014/main" id="{8E2E24B5-37E6-8A47-9463-D6B09608350E}"/>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2D839D8A-974F-554A-8D9E-4F5275426AF1}"/>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a16="http://schemas.microsoft.com/office/drawing/2014/main" id="{D6674E19-0215-8F45-9BC4-79DB19188803}"/>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9" name="Rectangle 8">
            <a:extLst>
              <a:ext uri="{FF2B5EF4-FFF2-40B4-BE49-F238E27FC236}">
                <a16:creationId xmlns:a16="http://schemas.microsoft.com/office/drawing/2014/main" id="{B5D13C44-A5D6-6A42-AB70-218B9F0E58FD}"/>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1272C110-9978-2842-832D-E93D50C03179}"/>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417546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EE51-0061-974B-8E8E-9ED862083A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6DE84F-D868-8F4B-B01D-12BDF7139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B573B-FADF-214A-A5DF-E60955B05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35870-E0A9-194F-8B76-DBEFCA640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7FEE7-CBBA-184B-95C0-4BFB938DA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A97B03-96A0-2244-80F5-7F480B236B17}"/>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8" name="Footer Placeholder 7">
            <a:extLst>
              <a:ext uri="{FF2B5EF4-FFF2-40B4-BE49-F238E27FC236}">
                <a16:creationId xmlns:a16="http://schemas.microsoft.com/office/drawing/2014/main" id="{3BD28F46-6EC0-D946-B8B9-2A0C2311DA0D}"/>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1DD660E7-8ED5-9645-91B6-A3B6A301DBD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0" name="Rectangle 9">
            <a:extLst>
              <a:ext uri="{FF2B5EF4-FFF2-40B4-BE49-F238E27FC236}">
                <a16:creationId xmlns:a16="http://schemas.microsoft.com/office/drawing/2014/main" id="{69EA593D-4C80-BD4C-AFAF-FDB23D054930}"/>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1" name="Rectangle 10">
            <a:extLst>
              <a:ext uri="{FF2B5EF4-FFF2-40B4-BE49-F238E27FC236}">
                <a16:creationId xmlns:a16="http://schemas.microsoft.com/office/drawing/2014/main" id="{E93EF59E-3969-AC4F-A181-CF6082DB8498}"/>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2" name="Rectangle 11">
            <a:extLst>
              <a:ext uri="{FF2B5EF4-FFF2-40B4-BE49-F238E27FC236}">
                <a16:creationId xmlns:a16="http://schemas.microsoft.com/office/drawing/2014/main" id="{753DD2AB-E1D8-0F49-B270-EE0537B0675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40356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F895-DDD2-C54A-A1D9-8F6ECB50A4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5B9F98-063F-1049-8C96-C107A0BB96EA}"/>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4" name="Footer Placeholder 3">
            <a:extLst>
              <a:ext uri="{FF2B5EF4-FFF2-40B4-BE49-F238E27FC236}">
                <a16:creationId xmlns:a16="http://schemas.microsoft.com/office/drawing/2014/main" id="{73FF3BCF-9A4E-194A-A870-82D459ED8028}"/>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DB542D24-0F2E-694B-9163-83837EF66AD5}"/>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6" name="Slide Number Placeholder 5">
            <a:extLst>
              <a:ext uri="{FF2B5EF4-FFF2-40B4-BE49-F238E27FC236}">
                <a16:creationId xmlns:a16="http://schemas.microsoft.com/office/drawing/2014/main" id="{C6FD2304-A8B0-9F46-9177-812D6F4A8796}"/>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Rectangle 6" descr="Open square accent block">
            <a:extLst>
              <a:ext uri="{FF2B5EF4-FFF2-40B4-BE49-F238E27FC236}">
                <a16:creationId xmlns:a16="http://schemas.microsoft.com/office/drawing/2014/main" id="{4B8F240C-B44B-884C-AA67-92E5F9BD7B94}"/>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80657B1-F254-9045-83AC-B27FF393ED91}"/>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9" name="Rectangle 8">
            <a:extLst>
              <a:ext uri="{FF2B5EF4-FFF2-40B4-BE49-F238E27FC236}">
                <a16:creationId xmlns:a16="http://schemas.microsoft.com/office/drawing/2014/main" id="{ED28B8B7-66AB-EB4E-B9A2-DC251ECFA05B}"/>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686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ADEAF-B291-944A-A618-39C8FB2B6657}"/>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3" name="Footer Placeholder 2">
            <a:extLst>
              <a:ext uri="{FF2B5EF4-FFF2-40B4-BE49-F238E27FC236}">
                <a16:creationId xmlns:a16="http://schemas.microsoft.com/office/drawing/2014/main" id="{DD82F87F-2036-A642-9945-7DB8232F2F38}"/>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368A3BF2-3612-C341-ACFA-0CB2BE1D85FB}"/>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Slide Number Placeholder 5">
            <a:extLst>
              <a:ext uri="{FF2B5EF4-FFF2-40B4-BE49-F238E27FC236}">
                <a16:creationId xmlns:a16="http://schemas.microsoft.com/office/drawing/2014/main" id="{B5FC530F-D3E6-8D45-A2FB-8881E6846B3E}"/>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Tree>
    <p:extLst>
      <p:ext uri="{BB962C8B-B14F-4D97-AF65-F5344CB8AC3E}">
        <p14:creationId xmlns:p14="http://schemas.microsoft.com/office/powerpoint/2010/main" val="418312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1F51-3336-8644-BDBF-6EC3D4B8E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ECA86-9BE0-FE45-9DEE-AD49B95B5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4623DE-5FE4-0D45-AC3B-C32DD1D6A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7B67A-3503-764A-96D0-0C538F02C89F}"/>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6" name="Footer Placeholder 5">
            <a:extLst>
              <a:ext uri="{FF2B5EF4-FFF2-40B4-BE49-F238E27FC236}">
                <a16:creationId xmlns:a16="http://schemas.microsoft.com/office/drawing/2014/main" id="{3EA06189-51D2-7B49-AF90-5810FF4A5ED4}"/>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61D31BE1-358A-2F42-80C4-6DEC106CECEE}"/>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8" name="Rectangle 7">
            <a:extLst>
              <a:ext uri="{FF2B5EF4-FFF2-40B4-BE49-F238E27FC236}">
                <a16:creationId xmlns:a16="http://schemas.microsoft.com/office/drawing/2014/main" id="{6C4D65D0-A0E4-0046-8819-7A814355B480}"/>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9" name="Rectangle 8">
            <a:extLst>
              <a:ext uri="{FF2B5EF4-FFF2-40B4-BE49-F238E27FC236}">
                <a16:creationId xmlns:a16="http://schemas.microsoft.com/office/drawing/2014/main" id="{7088E4FA-569D-3445-B874-832D3C05F7E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3DF8D279-922B-1E4B-880A-F603634226F3}"/>
              </a:ext>
            </a:extLst>
          </p:cNvPr>
          <p:cNvGrpSpPr/>
          <p:nvPr userDrawn="1"/>
        </p:nvGrpSpPr>
        <p:grpSpPr>
          <a:xfrm>
            <a:off x="657060" y="435124"/>
            <a:ext cx="5134751" cy="5965370"/>
            <a:chOff x="252031" y="391887"/>
            <a:chExt cx="7433283" cy="5965370"/>
          </a:xfrm>
        </p:grpSpPr>
        <p:sp>
          <p:nvSpPr>
            <p:cNvPr id="11" name="Rectangle 10">
              <a:extLst>
                <a:ext uri="{FF2B5EF4-FFF2-40B4-BE49-F238E27FC236}">
                  <a16:creationId xmlns:a16="http://schemas.microsoft.com/office/drawing/2014/main" id="{74EB4A56-53FD-2546-ACA2-81245D61D2A4}"/>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B1C2C27-2E87-F94F-82A2-ADD9BF0C2447}"/>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hidden="1">
            <a:extLst>
              <a:ext uri="{FF2B5EF4-FFF2-40B4-BE49-F238E27FC236}">
                <a16:creationId xmlns:a16="http://schemas.microsoft.com/office/drawing/2014/main" id="{CAF55D8C-8DD0-5542-B058-369AB01E4EE7}"/>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212338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83BC-AF70-7F44-9254-69560C88E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9277D6-7D71-3741-848F-5199F035F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387F1-F9DE-AF42-B749-CCD1D2666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E73CD-AEBC-4645-99E6-3A44BAFAEE5A}"/>
              </a:ext>
            </a:extLst>
          </p:cNvPr>
          <p:cNvSpPr>
            <a:spLocks noGrp="1"/>
          </p:cNvSpPr>
          <p:nvPr>
            <p:ph type="dt" sz="half" idx="10"/>
          </p:nvPr>
        </p:nvSpPr>
        <p:spPr/>
        <p:txBody>
          <a:bodyPr/>
          <a:lstStyle/>
          <a:p>
            <a:fld id="{279B0EC9-2411-7A48-833A-1ABB3C2AD940}" type="datetimeFigureOut">
              <a:rPr lang="en-US" smtClean="0"/>
              <a:t>2/15/22</a:t>
            </a:fld>
            <a:endParaRPr lang="en-US"/>
          </a:p>
        </p:txBody>
      </p:sp>
      <p:sp>
        <p:nvSpPr>
          <p:cNvPr id="6" name="Footer Placeholder 5">
            <a:extLst>
              <a:ext uri="{FF2B5EF4-FFF2-40B4-BE49-F238E27FC236}">
                <a16:creationId xmlns:a16="http://schemas.microsoft.com/office/drawing/2014/main" id="{FAA8A7FC-1362-7342-A6C4-8822B38CC6AE}"/>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AEE67202-2AD7-4443-8BC6-0E932FFCB745}"/>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7275096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FE6BD-3B78-C34E-8379-38A812E8C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1DD09-54CC-5B4C-AF61-3D98BD90D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E455C-28B9-6349-8E33-DFAEA3620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B0EC9-2411-7A48-833A-1ABB3C2AD940}" type="datetimeFigureOut">
              <a:rPr lang="en-US" smtClean="0"/>
              <a:t>2/15/22</a:t>
            </a:fld>
            <a:endParaRPr lang="en-US"/>
          </a:p>
        </p:txBody>
      </p:sp>
      <p:sp>
        <p:nvSpPr>
          <p:cNvPr id="5" name="Footer Placeholder 4">
            <a:extLst>
              <a:ext uri="{FF2B5EF4-FFF2-40B4-BE49-F238E27FC236}">
                <a16:creationId xmlns:a16="http://schemas.microsoft.com/office/drawing/2014/main" id="{8FF4EBD3-4CEA-054A-A916-45EF81FDD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672F7055-278E-2644-A8E7-FF1EF5052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7" name="Rectangle: Single Corner Snipped 7">
            <a:extLst>
              <a:ext uri="{FF2B5EF4-FFF2-40B4-BE49-F238E27FC236}">
                <a16:creationId xmlns:a16="http://schemas.microsoft.com/office/drawing/2014/main" id="{5319F605-D53D-2943-80EA-4F9F1B35B481}"/>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399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61" r:id="rId20"/>
    <p:sldLayoutId id="2147483650" r:id="rId21"/>
    <p:sldLayoutId id="2147483670" r:id="rId22"/>
    <p:sldLayoutId id="2147483669" r:id="rId23"/>
    <p:sldLayoutId id="2147483667" r:id="rId24"/>
    <p:sldLayoutId id="2147483668" r:id="rId25"/>
    <p:sldLayoutId id="2147483666" r:id="rId26"/>
    <p:sldLayoutId id="2147483671" r:id="rId2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0" r="80"/>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PORTFOLIO</a:t>
            </a:r>
            <a:br>
              <a:rPr lang="en-US" dirty="0">
                <a:solidFill>
                  <a:srgbClr val="2F3342"/>
                </a:solidFill>
              </a:rPr>
            </a:br>
            <a:r>
              <a:rPr lang="en-US" dirty="0">
                <a:solidFill>
                  <a:srgbClr val="2F3342"/>
                </a:solidFill>
              </a:rPr>
              <a:t>SUITABILITY APP</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4235406" y="3967554"/>
            <a:ext cx="3721188" cy="634800"/>
          </a:xfrm>
        </p:spPr>
        <p:txBody>
          <a:bodyPr>
            <a:normAutofit fontScale="92500" lnSpcReduction="20000"/>
          </a:bodyPr>
          <a:lstStyle/>
          <a:p>
            <a:r>
              <a:rPr lang="en-US" sz="1800" dirty="0"/>
              <a:t>ATTRACT CLIENTS</a:t>
            </a:r>
          </a:p>
          <a:p>
            <a:r>
              <a:rPr lang="en-US" sz="1800" dirty="0"/>
              <a:t>WITH A FREE REPORT</a:t>
            </a:r>
            <a:endParaRPr lang="en-US" sz="1800" dirty="0">
              <a:solidFill>
                <a:srgbClr val="2F3342"/>
              </a:solidFill>
            </a:endParaRPr>
          </a:p>
        </p:txBody>
      </p:sp>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005896A6-C538-481A-841F-8E38380E0409}"/>
              </a:ext>
            </a:extLst>
          </p:cNvPr>
          <p:cNvPicPr>
            <a:picLocks noChangeAspect="1"/>
          </p:cNvPicPr>
          <p:nvPr/>
        </p:nvPicPr>
        <p:blipFill>
          <a:blip r:embed="rId3"/>
          <a:stretch>
            <a:fillRect/>
          </a:stretch>
        </p:blipFill>
        <p:spPr>
          <a:xfrm>
            <a:off x="133916" y="204880"/>
            <a:ext cx="1761897" cy="1725318"/>
          </a:xfrm>
          <a:prstGeom prst="rect">
            <a:avLst/>
          </a:prstGeom>
        </p:spPr>
      </p:pic>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10</a:t>
            </a:fld>
            <a:endParaRPr lang="en-US" dirty="0"/>
          </a:p>
        </p:txBody>
      </p:sp>
      <p:pic>
        <p:nvPicPr>
          <p:cNvPr id="6" name="Picture 5">
            <a:extLst>
              <a:ext uri="{FF2B5EF4-FFF2-40B4-BE49-F238E27FC236}">
                <a16:creationId xmlns:a16="http://schemas.microsoft.com/office/drawing/2014/main" id="{D753ADF3-3991-497D-BFFF-B814207A6099}"/>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0595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91745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1D91A4-2603-4662-A8C0-8959C95F0621}"/>
              </a:ext>
            </a:extLst>
          </p:cNvPr>
          <p:cNvSpPr>
            <a:spLocks noGrp="1"/>
          </p:cNvSpPr>
          <p:nvPr>
            <p:ph type="sldNum" sz="quarter" idx="12"/>
          </p:nvPr>
        </p:nvSpPr>
        <p:spPr/>
        <p:txBody>
          <a:bodyPr/>
          <a:lstStyle/>
          <a:p>
            <a:fld id="{8C2E478F-E849-4A8C-AF1F-CBCC78A7CBFA}" type="slidenum">
              <a:rPr lang="en-US" smtClean="0"/>
              <a:pPr/>
              <a:t>12</a:t>
            </a:fld>
            <a:endParaRPr lang="en-US" dirty="0"/>
          </a:p>
        </p:txBody>
      </p:sp>
      <p:pic>
        <p:nvPicPr>
          <p:cNvPr id="7" name="Picture 6">
            <a:extLst>
              <a:ext uri="{FF2B5EF4-FFF2-40B4-BE49-F238E27FC236}">
                <a16:creationId xmlns:a16="http://schemas.microsoft.com/office/drawing/2014/main" id="{D7E57432-49DD-4444-9E7F-482D8790C94A}"/>
              </a:ext>
            </a:extLst>
          </p:cNvPr>
          <p:cNvPicPr>
            <a:picLocks noChangeAspect="1"/>
          </p:cNvPicPr>
          <p:nvPr/>
        </p:nvPicPr>
        <p:blipFill>
          <a:blip r:embed="rId2"/>
          <a:stretch>
            <a:fillRect/>
          </a:stretch>
        </p:blipFill>
        <p:spPr>
          <a:xfrm>
            <a:off x="1371599" y="1028700"/>
            <a:ext cx="1762125" cy="1724519"/>
          </a:xfrm>
          <a:prstGeom prst="rect">
            <a:avLst/>
          </a:prstGeom>
        </p:spPr>
      </p:pic>
      <p:pic>
        <p:nvPicPr>
          <p:cNvPr id="8" name="Picture 7">
            <a:extLst>
              <a:ext uri="{FF2B5EF4-FFF2-40B4-BE49-F238E27FC236}">
                <a16:creationId xmlns:a16="http://schemas.microsoft.com/office/drawing/2014/main" id="{9C8B1336-0D3C-4455-9EB4-499F6F52BA57}"/>
              </a:ext>
            </a:extLst>
          </p:cNvPr>
          <p:cNvPicPr>
            <a:picLocks noChangeAspect="1"/>
          </p:cNvPicPr>
          <p:nvPr/>
        </p:nvPicPr>
        <p:blipFill rotWithShape="1">
          <a:blip r:embed="rId2"/>
          <a:srcRect b="19360"/>
          <a:stretch/>
        </p:blipFill>
        <p:spPr>
          <a:xfrm>
            <a:off x="4333875" y="1028699"/>
            <a:ext cx="1762125" cy="1390651"/>
          </a:xfrm>
          <a:prstGeom prst="rect">
            <a:avLst/>
          </a:prstGeom>
        </p:spPr>
      </p:pic>
      <p:pic>
        <p:nvPicPr>
          <p:cNvPr id="9" name="Picture 8">
            <a:extLst>
              <a:ext uri="{FF2B5EF4-FFF2-40B4-BE49-F238E27FC236}">
                <a16:creationId xmlns:a16="http://schemas.microsoft.com/office/drawing/2014/main" id="{B0AF2C44-96AB-4330-81EC-802F3322BB4C}"/>
              </a:ext>
            </a:extLst>
          </p:cNvPr>
          <p:cNvPicPr>
            <a:picLocks noChangeAspect="1"/>
          </p:cNvPicPr>
          <p:nvPr/>
        </p:nvPicPr>
        <p:blipFill rotWithShape="1">
          <a:blip r:embed="rId2"/>
          <a:srcRect l="23243" t="18779" r="18918" b="19360"/>
          <a:stretch/>
        </p:blipFill>
        <p:spPr>
          <a:xfrm>
            <a:off x="7296152" y="1428750"/>
            <a:ext cx="971548" cy="1066800"/>
          </a:xfrm>
          <a:prstGeom prst="rect">
            <a:avLst/>
          </a:prstGeom>
        </p:spPr>
      </p:pic>
      <p:pic>
        <p:nvPicPr>
          <p:cNvPr id="10" name="Picture 9">
            <a:extLst>
              <a:ext uri="{FF2B5EF4-FFF2-40B4-BE49-F238E27FC236}">
                <a16:creationId xmlns:a16="http://schemas.microsoft.com/office/drawing/2014/main" id="{BFF7299C-F603-4B2C-913C-25B3875DCE6C}"/>
              </a:ext>
            </a:extLst>
          </p:cNvPr>
          <p:cNvPicPr>
            <a:picLocks noChangeAspect="1"/>
          </p:cNvPicPr>
          <p:nvPr/>
        </p:nvPicPr>
        <p:blipFill>
          <a:blip r:embed="rId3"/>
          <a:stretch>
            <a:fillRect/>
          </a:stretch>
        </p:blipFill>
        <p:spPr>
          <a:xfrm>
            <a:off x="6391275" y="1350992"/>
            <a:ext cx="4824886" cy="2645905"/>
          </a:xfrm>
          <a:prstGeom prst="rect">
            <a:avLst/>
          </a:prstGeom>
        </p:spPr>
      </p:pic>
    </p:spTree>
    <p:extLst>
      <p:ext uri="{BB962C8B-B14F-4D97-AF65-F5344CB8AC3E}">
        <p14:creationId xmlns:p14="http://schemas.microsoft.com/office/powerpoint/2010/main" val="213795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49554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t="112" b="112"/>
          <a:stretch>
            <a:fillRect/>
          </a:stretch>
        </p:blipFill>
        <p:spPr/>
      </p:pic>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14</a:t>
            </a:fld>
            <a:endParaRPr lang="en-US" dirty="0"/>
          </a:p>
        </p:txBody>
      </p:sp>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4830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l="80" r="80"/>
          <a:stretch>
            <a:fillRect/>
          </a:stretch>
        </p:blipFill>
        <p:spPr/>
      </p:pic>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632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t="29" b="29"/>
          <a:stretch>
            <a:fillRect/>
          </a:stretch>
        </p:blipFill>
        <p:spPr/>
      </p:pic>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16</a:t>
            </a:fld>
            <a:endParaRPr lang="en-US" dirty="0"/>
          </a:p>
        </p:txBody>
      </p:sp>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853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l="78" r="78"/>
          <a:stretch>
            <a:fillRect/>
          </a:stretch>
        </p:blipFill>
        <p:spPr/>
      </p:pic>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228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8" b="28"/>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18</a:t>
            </a:fld>
            <a:endParaRPr lang="en-US" dirty="0"/>
          </a:p>
        </p:txBody>
      </p:sp>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l="78" r="78"/>
          <a:stretch>
            <a:fillRect/>
          </a:stretch>
        </p:blipFill>
        <p:spPr/>
      </p:pic>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PORTFOLIO SUITABILITY APP</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957282"/>
            <a:ext cx="6117771" cy="1938047"/>
          </a:xfrm>
        </p:spPr>
        <p:txBody>
          <a:bodyPr>
            <a:normAutofit fontScale="92500" lnSpcReduction="20000"/>
          </a:bodyPr>
          <a:lstStyle/>
          <a:p>
            <a:pPr marL="0" indent="0">
              <a:buNone/>
            </a:pPr>
            <a:r>
              <a:rPr lang="en-US" dirty="0"/>
              <a:t>You can attract new clients by giving them something for free according to the marketing rule of reciprocity. This app allows you to offer a free report to potential clients that suggests a portfolio of ETFs based on their risk tolerance and investing goals.  That report starts a conversation that enables you to show how you can customize a portfolio for them and how it would compare to common benchmarks like the S&amp;P 500.</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6547865" y="1497308"/>
            <a:ext cx="3883398" cy="696829"/>
          </a:xfrm>
        </p:spPr>
        <p:txBody>
          <a:bodyPr/>
          <a:lstStyle/>
          <a:p>
            <a:pPr algn="ctr"/>
            <a:r>
              <a:rPr lang="en-US" dirty="0"/>
              <a:t>ATTRACT CLIENTS WITH A FREE REPORT</a:t>
            </a:r>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45D1FB63-27D7-4E49-B69D-2E329333B015}"/>
              </a:ext>
            </a:extLst>
          </p:cNvPr>
          <p:cNvPicPr>
            <a:picLocks noChangeAspect="1"/>
          </p:cNvPicPr>
          <p:nvPr/>
        </p:nvPicPr>
        <p:blipFill>
          <a:blip r:embed="rId4"/>
          <a:stretch>
            <a:fillRect/>
          </a:stretch>
        </p:blipFill>
        <p:spPr>
          <a:xfrm>
            <a:off x="109845" y="55261"/>
            <a:ext cx="969348" cy="1066892"/>
          </a:xfrm>
          <a:prstGeom prst="rect">
            <a:avLst/>
          </a:prstGeom>
        </p:spPr>
      </p:pic>
    </p:spTree>
    <p:extLst>
      <p:ext uri="{BB962C8B-B14F-4D97-AF65-F5344CB8AC3E}">
        <p14:creationId xmlns:p14="http://schemas.microsoft.com/office/powerpoint/2010/main" val="25973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277909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22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0" r="80"/>
          <a:stretch>
            <a:fillRect/>
          </a:stretch>
        </p:blipFill>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063" y="6413500"/>
            <a:ext cx="642937" cy="407988"/>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22</a:t>
            </a:fld>
            <a:endParaRPr lang="en-US" dirty="0"/>
          </a:p>
        </p:txBody>
      </p:sp>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07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a:xfrm>
            <a:off x="571500" y="1246211"/>
            <a:ext cx="4101084" cy="489654"/>
          </a:xfrm>
        </p:spPr>
        <p:txBody>
          <a:bodyPr>
            <a:normAutofit fontScale="90000"/>
          </a:bodyPr>
          <a:lstStyle/>
          <a:p>
            <a:r>
              <a:rPr lang="en-US" dirty="0"/>
              <a:t>RECIPROCITY</a:t>
            </a:r>
          </a:p>
        </p:txBody>
      </p:sp>
      <p:sp>
        <p:nvSpPr>
          <p:cNvPr id="12" name="Content Placeholder 11">
            <a:extLst>
              <a:ext uri="{FF2B5EF4-FFF2-40B4-BE49-F238E27FC236}">
                <a16:creationId xmlns:a16="http://schemas.microsoft.com/office/drawing/2014/main" id="{A4E360D2-FF07-4611-A0AE-75B2362CCC7C}"/>
              </a:ext>
            </a:extLst>
          </p:cNvPr>
          <p:cNvSpPr>
            <a:spLocks noGrp="1"/>
          </p:cNvSpPr>
          <p:nvPr>
            <p:ph idx="1"/>
          </p:nvPr>
        </p:nvSpPr>
        <p:spPr>
          <a:xfrm>
            <a:off x="6294478" y="759533"/>
            <a:ext cx="5326022" cy="4441371"/>
          </a:xfrm>
        </p:spPr>
        <p:txBody>
          <a:bodyPr/>
          <a:lstStyle/>
          <a:p>
            <a:pPr marL="0" indent="0">
              <a:buNone/>
            </a:pPr>
            <a:r>
              <a:rPr lang="en-US" sz="2400" dirty="0"/>
              <a:t>Reciprocity shows that giving someone something causes people to want to give back.</a:t>
            </a:r>
          </a:p>
          <a:p>
            <a:pPr marL="0" indent="0">
              <a:buNone/>
            </a:pPr>
            <a:endParaRPr lang="en-US" sz="2400" dirty="0"/>
          </a:p>
          <a:p>
            <a:pPr marL="0" indent="0">
              <a:buNone/>
            </a:pPr>
            <a:r>
              <a:rPr lang="en-US" sz="2400" dirty="0"/>
              <a:t>One study showed that a small gift left with a restaurant check led to 21% increase in tips.</a:t>
            </a:r>
          </a:p>
          <a:p>
            <a:pPr marL="0" indent="0" algn="ctr">
              <a:buNone/>
            </a:pPr>
            <a:endParaRPr lang="en-US" i="1" dirty="0"/>
          </a:p>
          <a:p>
            <a:pPr marL="0" indent="0" algn="ctr">
              <a:buNone/>
            </a:pPr>
            <a:r>
              <a:rPr lang="en-US" sz="2400" i="1" dirty="0"/>
              <a:t>This gift of this free report should encourage potential clients to sign up for financial advising.</a:t>
            </a:r>
          </a:p>
          <a:p>
            <a:pPr marL="0" indent="0">
              <a:buNone/>
            </a:pPr>
            <a:endParaRPr lang="en-US" dirty="0"/>
          </a:p>
          <a:p>
            <a:pPr marL="0" indent="0">
              <a:buNone/>
            </a:pPr>
            <a:endParaRPr lang="en-US" dirty="0"/>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3</a:t>
            </a:fld>
            <a:endParaRPr lang="en-US" dirty="0"/>
          </a:p>
        </p:txBody>
      </p:sp>
      <p:pic>
        <p:nvPicPr>
          <p:cNvPr id="7" name="Picture 6">
            <a:extLst>
              <a:ext uri="{FF2B5EF4-FFF2-40B4-BE49-F238E27FC236}">
                <a16:creationId xmlns:a16="http://schemas.microsoft.com/office/drawing/2014/main" id="{5635CE5E-43C6-4944-A6D8-48A0108F03DE}"/>
              </a:ext>
            </a:extLst>
          </p:cNvPr>
          <p:cNvPicPr>
            <a:picLocks noChangeAspect="1"/>
          </p:cNvPicPr>
          <p:nvPr/>
        </p:nvPicPr>
        <p:blipFill>
          <a:blip r:embed="rId2"/>
          <a:stretch>
            <a:fillRect/>
          </a:stretch>
        </p:blipFill>
        <p:spPr>
          <a:xfrm>
            <a:off x="250368" y="2103461"/>
            <a:ext cx="4743347" cy="3350620"/>
          </a:xfrm>
          <a:prstGeom prst="rect">
            <a:avLst/>
          </a:prstGeom>
        </p:spPr>
      </p:pic>
      <p:sp>
        <p:nvSpPr>
          <p:cNvPr id="10" name="TextBox 9">
            <a:extLst>
              <a:ext uri="{FF2B5EF4-FFF2-40B4-BE49-F238E27FC236}">
                <a16:creationId xmlns:a16="http://schemas.microsoft.com/office/drawing/2014/main" id="{F29E6E60-7A8F-4AD1-B4C3-397FCD44242E}"/>
              </a:ext>
            </a:extLst>
          </p:cNvPr>
          <p:cNvSpPr txBox="1"/>
          <p:nvPr/>
        </p:nvSpPr>
        <p:spPr>
          <a:xfrm>
            <a:off x="6617989" y="5390581"/>
            <a:ext cx="4679000" cy="707886"/>
          </a:xfrm>
          <a:prstGeom prst="rect">
            <a:avLst/>
          </a:prstGeom>
          <a:noFill/>
        </p:spPr>
        <p:txBody>
          <a:bodyPr wrap="square" rtlCol="0">
            <a:spAutoFit/>
          </a:bodyPr>
          <a:lstStyle/>
          <a:p>
            <a:pPr algn="l"/>
            <a:r>
              <a:rPr lang="en-US" sz="1000" b="1" i="0" dirty="0">
                <a:solidFill>
                  <a:srgbClr val="292929"/>
                </a:solidFill>
                <a:effectLst/>
                <a:latin typeface="sohne"/>
              </a:rPr>
              <a:t>The Rule of Reciprocity: To owe or not to owe</a:t>
            </a:r>
          </a:p>
          <a:p>
            <a:r>
              <a:rPr lang="en-US" sz="1000" b="0" i="0" dirty="0">
                <a:solidFill>
                  <a:srgbClr val="292929"/>
                </a:solidFill>
                <a:effectLst/>
                <a:latin typeface="charter"/>
              </a:rPr>
              <a:t>By </a:t>
            </a:r>
            <a:r>
              <a:rPr lang="en-US" sz="1000" b="0" i="0" dirty="0" err="1">
                <a:solidFill>
                  <a:srgbClr val="292929"/>
                </a:solidFill>
                <a:effectLst/>
                <a:latin typeface="charter"/>
              </a:rPr>
              <a:t>Akalya</a:t>
            </a:r>
            <a:r>
              <a:rPr lang="en-US" sz="1000" b="0" i="0" dirty="0">
                <a:solidFill>
                  <a:srgbClr val="292929"/>
                </a:solidFill>
                <a:effectLst/>
                <a:latin typeface="charter"/>
              </a:rPr>
              <a:t> </a:t>
            </a:r>
            <a:r>
              <a:rPr lang="en-US" sz="1000" b="0" i="0" dirty="0" err="1">
                <a:solidFill>
                  <a:srgbClr val="292929"/>
                </a:solidFill>
                <a:effectLst/>
                <a:latin typeface="charter"/>
              </a:rPr>
              <a:t>Srikumar</a:t>
            </a:r>
            <a:r>
              <a:rPr lang="en-US" sz="1000" b="0" i="0" dirty="0">
                <a:solidFill>
                  <a:srgbClr val="292929"/>
                </a:solidFill>
                <a:effectLst/>
                <a:latin typeface="charter"/>
              </a:rPr>
              <a:t>(UG 22), </a:t>
            </a:r>
            <a:r>
              <a:rPr lang="en-US" sz="1000" b="0" i="1" dirty="0">
                <a:solidFill>
                  <a:srgbClr val="292929"/>
                </a:solidFill>
                <a:effectLst/>
                <a:latin typeface="Charter"/>
              </a:rPr>
              <a:t>Edited by Nitya Deep(UG 23) </a:t>
            </a:r>
            <a:r>
              <a:rPr lang="en-US" sz="1000" i="1" dirty="0">
                <a:solidFill>
                  <a:srgbClr val="292929"/>
                </a:solidFill>
                <a:latin typeface="Charter"/>
              </a:rPr>
              <a:t>On Medium.com</a:t>
            </a:r>
            <a:endParaRPr lang="en-US" sz="1000" b="0" i="0" dirty="0">
              <a:solidFill>
                <a:srgbClr val="292929"/>
              </a:solidFill>
              <a:effectLst/>
              <a:latin typeface="charter"/>
            </a:endParaRPr>
          </a:p>
          <a:p>
            <a:r>
              <a:rPr lang="en-US" sz="1000" dirty="0"/>
              <a:t>https://medium.com/the-nudgelet/the-rule-of-reciprocity-to-owe-or-not-to-owe-80747cd87735</a:t>
            </a:r>
          </a:p>
        </p:txBody>
      </p:sp>
      <p:pic>
        <p:nvPicPr>
          <p:cNvPr id="11" name="Picture 10">
            <a:extLst>
              <a:ext uri="{FF2B5EF4-FFF2-40B4-BE49-F238E27FC236}">
                <a16:creationId xmlns:a16="http://schemas.microsoft.com/office/drawing/2014/main" id="{D7C9B960-42EA-454A-BAEF-18D01750DD19}"/>
              </a:ext>
            </a:extLst>
          </p:cNvPr>
          <p:cNvPicPr>
            <a:picLocks noChangeAspect="1"/>
          </p:cNvPicPr>
          <p:nvPr/>
        </p:nvPicPr>
        <p:blipFill>
          <a:blip r:embed="rId3"/>
          <a:stretch>
            <a:fillRect/>
          </a:stretch>
        </p:blipFill>
        <p:spPr>
          <a:xfrm>
            <a:off x="109845" y="55261"/>
            <a:ext cx="969348" cy="1066892"/>
          </a:xfrm>
          <a:prstGeom prst="rect">
            <a:avLst/>
          </a:prstGeom>
        </p:spPr>
      </p:pic>
    </p:spTree>
    <p:extLst>
      <p:ext uri="{BB962C8B-B14F-4D97-AF65-F5344CB8AC3E}">
        <p14:creationId xmlns:p14="http://schemas.microsoft.com/office/powerpoint/2010/main" val="24247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normAutofit/>
          </a:bodyPr>
          <a:lstStyle/>
          <a:p>
            <a:r>
              <a:rPr lang="en-US" dirty="0"/>
              <a:t>FEATURES</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noAutofit/>
          </a:bodyPr>
          <a:lstStyle/>
          <a:p>
            <a:r>
              <a:rPr lang="en-US" sz="1800" dirty="0"/>
              <a:t>As a financial advisor, use this app to attract new clients by offering them something of value and creating reciprocity</a:t>
            </a:r>
          </a:p>
          <a:p>
            <a:r>
              <a:rPr lang="en-US" sz="1800" dirty="0"/>
              <a:t>The app provides simple ETF investment recommendations that you can build on to create a more customized portfolio  once the client signs on with you</a:t>
            </a:r>
          </a:p>
          <a:p>
            <a:r>
              <a:rPr lang="en-US" sz="1800" dirty="0"/>
              <a:t>The app:</a:t>
            </a:r>
          </a:p>
          <a:p>
            <a:pPr lvl="1"/>
            <a:r>
              <a:rPr lang="en-US" sz="1800" dirty="0"/>
              <a:t> Collects data from the potential client</a:t>
            </a:r>
          </a:p>
          <a:p>
            <a:pPr lvl="1"/>
            <a:r>
              <a:rPr lang="en-US" sz="1800" dirty="0"/>
              <a:t> Translates data into a risk score</a:t>
            </a:r>
          </a:p>
          <a:p>
            <a:pPr lvl="1"/>
            <a:r>
              <a:rPr lang="en-US" sz="1800" dirty="0"/>
              <a:t>Uses the client information and risk score to recommend a portfolio of ETFs</a:t>
            </a:r>
          </a:p>
          <a:p>
            <a:pPr lvl="1"/>
            <a:r>
              <a:rPr lang="en-US" sz="1800" dirty="0"/>
              <a:t>Generates graphs to show how the recommended portfolio compares to portfolios with other levels of risk and benchmarks like the S&amp;P500</a:t>
            </a:r>
          </a:p>
          <a:p>
            <a:pPr lvl="1"/>
            <a:r>
              <a:rPr lang="en-US" sz="1800" dirty="0"/>
              <a:t>Outputs a pdf of the graphical results that can be shared with the potential client</a:t>
            </a:r>
          </a:p>
          <a:p>
            <a:r>
              <a:rPr lang="en-US" sz="1800" dirty="0"/>
              <a:t>The app is answering these three questions:</a:t>
            </a:r>
          </a:p>
          <a:p>
            <a:pPr lvl="1"/>
            <a:r>
              <a:rPr lang="en-US" sz="1400" dirty="0"/>
              <a:t>1. Which criteria are important in determining portfolio suitability?</a:t>
            </a:r>
          </a:p>
          <a:p>
            <a:pPr lvl="1"/>
            <a:r>
              <a:rPr lang="en-US" sz="1400" dirty="0"/>
              <a:t>2. Which ETFs are best suited for each type of investor?</a:t>
            </a:r>
          </a:p>
          <a:p>
            <a:pPr lvl="1"/>
            <a:r>
              <a:rPr lang="en-US" sz="1400" dirty="0"/>
              <a:t>3. How are these different types of portfolios likely to perform compared to benchmarks?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6" name="Picture 5">
            <a:extLst>
              <a:ext uri="{FF2B5EF4-FFF2-40B4-BE49-F238E27FC236}">
                <a16:creationId xmlns:a16="http://schemas.microsoft.com/office/drawing/2014/main" id="{B26B8433-6A5B-4A87-849E-2B13FCA1C343}"/>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10211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INPUT CLIENT information</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a:xfrm>
            <a:off x="1524001" y="1189038"/>
            <a:ext cx="8308768" cy="4834129"/>
          </a:xfrm>
        </p:spPr>
        <p:txBody>
          <a:bodyPr>
            <a:normAutofit/>
          </a:bodyPr>
          <a:lstStyle/>
          <a:p>
            <a:pPr marL="0" indent="0">
              <a:buNone/>
            </a:pPr>
            <a:endParaRPr lang="en-US" sz="1600" dirty="0"/>
          </a:p>
          <a:p>
            <a:pPr marL="0" indent="0">
              <a:buNone/>
            </a:pPr>
            <a:endParaRPr lang="en-US" sz="1600" dirty="0"/>
          </a:p>
          <a:p>
            <a:pPr marL="0" indent="0">
              <a:buNone/>
            </a:pPr>
            <a:r>
              <a:rPr lang="en-US" sz="1600" dirty="0"/>
              <a:t>You or the potential client would enter the following information into the app:</a:t>
            </a:r>
          </a:p>
          <a:p>
            <a:pPr lvl="1"/>
            <a:r>
              <a:rPr lang="en-US" sz="1200" dirty="0"/>
              <a:t>What is your name?</a:t>
            </a:r>
          </a:p>
          <a:p>
            <a:pPr lvl="1"/>
            <a:r>
              <a:rPr lang="en-US" sz="1200" dirty="0"/>
              <a:t>What is your phone number?</a:t>
            </a:r>
          </a:p>
          <a:p>
            <a:pPr lvl="1"/>
            <a:r>
              <a:rPr lang="en-US" sz="1200" dirty="0"/>
              <a:t>What is your email address?</a:t>
            </a:r>
          </a:p>
          <a:p>
            <a:pPr lvl="1"/>
            <a:r>
              <a:rPr lang="en-US" sz="1200" dirty="0"/>
              <a:t>What’s your annual income?</a:t>
            </a:r>
          </a:p>
          <a:p>
            <a:pPr lvl="1"/>
            <a:r>
              <a:rPr lang="en-US" sz="1200" dirty="0"/>
              <a:t>How many years of investing experience do you have?</a:t>
            </a:r>
          </a:p>
          <a:p>
            <a:pPr lvl="1"/>
            <a:r>
              <a:rPr lang="en-US" sz="1200" dirty="0"/>
              <a:t>What is the amount you want to start investing?</a:t>
            </a:r>
          </a:p>
          <a:p>
            <a:pPr lvl="1"/>
            <a:r>
              <a:rPr lang="en-US" sz="1200" dirty="0"/>
              <a:t>What are your annual expenses?</a:t>
            </a:r>
          </a:p>
          <a:p>
            <a:pPr lvl="1"/>
            <a:r>
              <a:rPr lang="en-US" sz="1200" dirty="0"/>
              <a:t>Is your source of income stable?</a:t>
            </a:r>
          </a:p>
          <a:p>
            <a:pPr lvl="1"/>
            <a:r>
              <a:rPr lang="en-US" sz="1200" dirty="0"/>
              <a:t>What is your level of risk? (Low, Moderate, High, Speculative)</a:t>
            </a:r>
          </a:p>
          <a:p>
            <a:pPr lvl="1"/>
            <a:r>
              <a:rPr lang="en-US" sz="1200" dirty="0"/>
              <a:t>What do you want to do with this investment? (Income, Growth, Value, Income/ Growth, Income/ Value, Growth/ Value, Income/Growth/ Value)</a:t>
            </a:r>
          </a:p>
          <a:p>
            <a:pPr lvl="1"/>
            <a:r>
              <a:rPr lang="en-US" sz="1200" dirty="0"/>
              <a:t>How long do you plan to invest the money in years?</a:t>
            </a:r>
          </a:p>
          <a:p>
            <a:endParaRPr lang="en-US" sz="1600" dirty="0"/>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5</a:t>
            </a:fld>
            <a:endParaRPr lang="en-US" dirty="0"/>
          </a:p>
        </p:txBody>
      </p:sp>
      <p:pic>
        <p:nvPicPr>
          <p:cNvPr id="6" name="Picture 5">
            <a:extLst>
              <a:ext uri="{FF2B5EF4-FFF2-40B4-BE49-F238E27FC236}">
                <a16:creationId xmlns:a16="http://schemas.microsoft.com/office/drawing/2014/main" id="{F2A8F2E1-E24A-49BB-90B7-B4FEB01AC58F}"/>
              </a:ext>
            </a:extLst>
          </p:cNvPr>
          <p:cNvPicPr>
            <a:picLocks noChangeAspect="1"/>
          </p:cNvPicPr>
          <p:nvPr/>
        </p:nvPicPr>
        <p:blipFill>
          <a:blip r:embed="rId2"/>
          <a:stretch>
            <a:fillRect/>
          </a:stretch>
        </p:blipFill>
        <p:spPr>
          <a:xfrm>
            <a:off x="124926" y="61073"/>
            <a:ext cx="969348" cy="1066892"/>
          </a:xfrm>
          <a:prstGeom prst="rect">
            <a:avLst/>
          </a:prstGeom>
        </p:spPr>
      </p:pic>
    </p:spTree>
    <p:extLst>
      <p:ext uri="{BB962C8B-B14F-4D97-AF65-F5344CB8AC3E}">
        <p14:creationId xmlns:p14="http://schemas.microsoft.com/office/powerpoint/2010/main" val="13171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uses a simplified version of 6 profiles from RBC Wealth Management in their RBC Strategic Asset Allocation model</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6</a:t>
            </a:fld>
            <a:endParaRPr lang="en-US" dirty="0"/>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pic>
        <p:nvPicPr>
          <p:cNvPr id="8" name="Picture 7">
            <a:extLst>
              <a:ext uri="{FF2B5EF4-FFF2-40B4-BE49-F238E27FC236}">
                <a16:creationId xmlns:a16="http://schemas.microsoft.com/office/drawing/2014/main" id="{BB2B281E-C0BF-472E-9C95-626D6AF38E82}"/>
              </a:ext>
            </a:extLst>
          </p:cNvPr>
          <p:cNvPicPr>
            <a:picLocks noChangeAspect="1"/>
          </p:cNvPicPr>
          <p:nvPr/>
        </p:nvPicPr>
        <p:blipFill>
          <a:blip r:embed="rId3"/>
          <a:stretch>
            <a:fillRect/>
          </a:stretch>
        </p:blipFill>
        <p:spPr>
          <a:xfrm>
            <a:off x="1008396" y="2595404"/>
            <a:ext cx="10058917" cy="3073558"/>
          </a:xfrm>
          <a:prstGeom prst="rect">
            <a:avLst/>
          </a:prstGeom>
        </p:spPr>
      </p:pic>
    </p:spTree>
    <p:extLst>
      <p:ext uri="{BB962C8B-B14F-4D97-AF65-F5344CB8AC3E}">
        <p14:creationId xmlns:p14="http://schemas.microsoft.com/office/powerpoint/2010/main" val="31629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sz="2000" dirty="0"/>
              <a:t>The six profiles have been simplified and applied to ETF holdings based on the following percentages.</a:t>
            </a:r>
          </a:p>
          <a:p>
            <a:pPr marL="0" indent="0">
              <a:buNone/>
            </a:pPr>
            <a:endParaRPr lang="en-US" dirty="0"/>
          </a:p>
          <a:p>
            <a:pPr marL="0" indent="0">
              <a:buNone/>
            </a:pPr>
            <a:endParaRPr lang="en-US" dirty="0"/>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7</a:t>
            </a:fld>
            <a:endParaRPr lang="en-US" dirty="0"/>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graphicFrame>
        <p:nvGraphicFramePr>
          <p:cNvPr id="7" name="Table 8">
            <a:extLst>
              <a:ext uri="{FF2B5EF4-FFF2-40B4-BE49-F238E27FC236}">
                <a16:creationId xmlns:a16="http://schemas.microsoft.com/office/drawing/2014/main" id="{DFF79F8D-8E63-4AD4-9018-8426247EE032}"/>
              </a:ext>
            </a:extLst>
          </p:cNvPr>
          <p:cNvGraphicFramePr>
            <a:graphicFrameLocks noGrp="1"/>
          </p:cNvGraphicFramePr>
          <p:nvPr>
            <p:extLst>
              <p:ext uri="{D42A27DB-BD31-4B8C-83A1-F6EECF244321}">
                <p14:modId xmlns:p14="http://schemas.microsoft.com/office/powerpoint/2010/main" val="2774780483"/>
              </p:ext>
            </p:extLst>
          </p:nvPr>
        </p:nvGraphicFramePr>
        <p:xfrm>
          <a:off x="1582297" y="1722103"/>
          <a:ext cx="9533833" cy="4201160"/>
        </p:xfrm>
        <a:graphic>
          <a:graphicData uri="http://schemas.openxmlformats.org/drawingml/2006/table">
            <a:tbl>
              <a:tblPr firstRow="1" bandRow="1">
                <a:tableStyleId>{00A15C55-8517-42AA-B614-E9B94910E393}</a:tableStyleId>
              </a:tblPr>
              <a:tblGrid>
                <a:gridCol w="1361976">
                  <a:extLst>
                    <a:ext uri="{9D8B030D-6E8A-4147-A177-3AD203B41FA5}">
                      <a16:colId xmlns:a16="http://schemas.microsoft.com/office/drawing/2014/main" val="3980051804"/>
                    </a:ext>
                  </a:extLst>
                </a:gridCol>
                <a:gridCol w="1306885">
                  <a:extLst>
                    <a:ext uri="{9D8B030D-6E8A-4147-A177-3AD203B41FA5}">
                      <a16:colId xmlns:a16="http://schemas.microsoft.com/office/drawing/2014/main" val="3920046003"/>
                    </a:ext>
                  </a:extLst>
                </a:gridCol>
                <a:gridCol w="1417068">
                  <a:extLst>
                    <a:ext uri="{9D8B030D-6E8A-4147-A177-3AD203B41FA5}">
                      <a16:colId xmlns:a16="http://schemas.microsoft.com/office/drawing/2014/main" val="3984170608"/>
                    </a:ext>
                  </a:extLst>
                </a:gridCol>
                <a:gridCol w="1361976">
                  <a:extLst>
                    <a:ext uri="{9D8B030D-6E8A-4147-A177-3AD203B41FA5}">
                      <a16:colId xmlns:a16="http://schemas.microsoft.com/office/drawing/2014/main" val="401991740"/>
                    </a:ext>
                  </a:extLst>
                </a:gridCol>
                <a:gridCol w="1361976">
                  <a:extLst>
                    <a:ext uri="{9D8B030D-6E8A-4147-A177-3AD203B41FA5}">
                      <a16:colId xmlns:a16="http://schemas.microsoft.com/office/drawing/2014/main" val="2267246189"/>
                    </a:ext>
                  </a:extLst>
                </a:gridCol>
                <a:gridCol w="1361976">
                  <a:extLst>
                    <a:ext uri="{9D8B030D-6E8A-4147-A177-3AD203B41FA5}">
                      <a16:colId xmlns:a16="http://schemas.microsoft.com/office/drawing/2014/main" val="2684587244"/>
                    </a:ext>
                  </a:extLst>
                </a:gridCol>
                <a:gridCol w="1361976">
                  <a:extLst>
                    <a:ext uri="{9D8B030D-6E8A-4147-A177-3AD203B41FA5}">
                      <a16:colId xmlns:a16="http://schemas.microsoft.com/office/drawing/2014/main" val="11563535"/>
                    </a:ext>
                  </a:extLst>
                </a:gridCol>
              </a:tblGrid>
              <a:tr h="370840">
                <a:tc>
                  <a:txBody>
                    <a:bodyPr/>
                    <a:lstStyle/>
                    <a:p>
                      <a:pPr algn="ctr"/>
                      <a:r>
                        <a:rPr lang="en-US" sz="1400" dirty="0"/>
                        <a:t>Asset Class</a:t>
                      </a:r>
                    </a:p>
                  </a:txBody>
                  <a:tcPr anchor="ctr"/>
                </a:tc>
                <a:tc>
                  <a:txBody>
                    <a:bodyPr/>
                    <a:lstStyle/>
                    <a:p>
                      <a:pPr algn="ctr"/>
                      <a:r>
                        <a:rPr lang="en-US" sz="1400" dirty="0"/>
                        <a:t>Profile 0</a:t>
                      </a:r>
                    </a:p>
                    <a:p>
                      <a:pPr algn="ctr"/>
                      <a:r>
                        <a:rPr lang="en-US" sz="1200" dirty="0"/>
                        <a:t>Fixed Income</a:t>
                      </a:r>
                    </a:p>
                  </a:txBody>
                  <a:tcPr anchor="ctr"/>
                </a:tc>
                <a:tc>
                  <a:txBody>
                    <a:bodyPr/>
                    <a:lstStyle/>
                    <a:p>
                      <a:pPr algn="ctr"/>
                      <a:r>
                        <a:rPr lang="en-US" sz="1400" dirty="0"/>
                        <a:t>Profile 1</a:t>
                      </a:r>
                    </a:p>
                  </a:txBody>
                  <a:tcPr anchor="ctr"/>
                </a:tc>
                <a:tc>
                  <a:txBody>
                    <a:bodyPr/>
                    <a:lstStyle/>
                    <a:p>
                      <a:pPr algn="ctr"/>
                      <a:r>
                        <a:rPr lang="en-US" sz="1400" dirty="0"/>
                        <a:t>Profile 2</a:t>
                      </a:r>
                    </a:p>
                  </a:txBody>
                  <a:tcPr anchor="ctr"/>
                </a:tc>
                <a:tc>
                  <a:txBody>
                    <a:bodyPr/>
                    <a:lstStyle/>
                    <a:p>
                      <a:pPr algn="ctr"/>
                      <a:r>
                        <a:rPr lang="en-US" sz="1400" dirty="0"/>
                        <a:t>Profile 3</a:t>
                      </a:r>
                    </a:p>
                  </a:txBody>
                  <a:tcPr anchor="ctr"/>
                </a:tc>
                <a:tc>
                  <a:txBody>
                    <a:bodyPr/>
                    <a:lstStyle/>
                    <a:p>
                      <a:pPr algn="ctr"/>
                      <a:r>
                        <a:rPr lang="en-US" sz="1400" dirty="0"/>
                        <a:t>Profile 4</a:t>
                      </a:r>
                    </a:p>
                  </a:txBody>
                  <a:tcPr anchor="ctr"/>
                </a:tc>
                <a:tc>
                  <a:txBody>
                    <a:bodyPr/>
                    <a:lstStyle/>
                    <a:p>
                      <a:pPr algn="ctr"/>
                      <a:r>
                        <a:rPr lang="en-US" sz="1400" dirty="0"/>
                        <a:t>Profile 5</a:t>
                      </a:r>
                    </a:p>
                    <a:p>
                      <a:pPr algn="ctr"/>
                      <a:r>
                        <a:rPr lang="en-US" sz="1200" dirty="0"/>
                        <a:t>Speculative</a:t>
                      </a:r>
                    </a:p>
                  </a:txBody>
                  <a:tcPr anchor="ctr"/>
                </a:tc>
                <a:extLst>
                  <a:ext uri="{0D108BD9-81ED-4DB2-BD59-A6C34878D82A}">
                    <a16:rowId xmlns:a16="http://schemas.microsoft.com/office/drawing/2014/main" val="4252818080"/>
                  </a:ext>
                </a:extLst>
              </a:tr>
              <a:tr h="370840">
                <a:tc>
                  <a:txBody>
                    <a:bodyPr/>
                    <a:lstStyle/>
                    <a:p>
                      <a:r>
                        <a:rPr lang="en-US" sz="1200" dirty="0"/>
                        <a:t>Cash &amp; Cash Alternatives</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tc>
                  <a:txBody>
                    <a:bodyPr/>
                    <a:lstStyle/>
                    <a:p>
                      <a:pPr algn="ctr"/>
                      <a:r>
                        <a:rPr lang="en-US" sz="1400" dirty="0"/>
                        <a:t>2%</a:t>
                      </a:r>
                    </a:p>
                  </a:txBody>
                  <a:tcPr anchor="ctr"/>
                </a:tc>
                <a:extLst>
                  <a:ext uri="{0D108BD9-81ED-4DB2-BD59-A6C34878D82A}">
                    <a16:rowId xmlns:a16="http://schemas.microsoft.com/office/drawing/2014/main" val="897694916"/>
                  </a:ext>
                </a:extLst>
              </a:tr>
              <a:tr h="370840">
                <a:tc>
                  <a:txBody>
                    <a:bodyPr/>
                    <a:lstStyle/>
                    <a:p>
                      <a:r>
                        <a:rPr lang="en-US" sz="1200" dirty="0"/>
                        <a:t>Fixed Income</a:t>
                      </a:r>
                    </a:p>
                  </a:txBody>
                  <a:tcPr anchor="ctr"/>
                </a:tc>
                <a:tc>
                  <a:txBody>
                    <a:bodyPr/>
                    <a:lstStyle/>
                    <a:p>
                      <a:pPr algn="ctr"/>
                      <a:r>
                        <a:rPr lang="en-US" sz="1400" dirty="0"/>
                        <a:t>98%</a:t>
                      </a:r>
                    </a:p>
                  </a:txBody>
                  <a:tcPr anchor="ctr"/>
                </a:tc>
                <a:tc>
                  <a:txBody>
                    <a:bodyPr/>
                    <a:lstStyle/>
                    <a:p>
                      <a:pPr algn="ctr"/>
                      <a:r>
                        <a:rPr lang="en-US" sz="1400" dirty="0"/>
                        <a:t>78%</a:t>
                      </a:r>
                    </a:p>
                  </a:txBody>
                  <a:tcPr anchor="ctr"/>
                </a:tc>
                <a:tc>
                  <a:txBody>
                    <a:bodyPr/>
                    <a:lstStyle/>
                    <a:p>
                      <a:pPr algn="ctr"/>
                      <a:r>
                        <a:rPr lang="en-US" sz="1400" dirty="0"/>
                        <a:t>58%</a:t>
                      </a:r>
                    </a:p>
                  </a:txBody>
                  <a:tcPr anchor="ctr"/>
                </a:tc>
                <a:tc>
                  <a:txBody>
                    <a:bodyPr/>
                    <a:lstStyle/>
                    <a:p>
                      <a:pPr algn="ctr"/>
                      <a:r>
                        <a:rPr lang="en-US" sz="1400" dirty="0"/>
                        <a:t>38%</a:t>
                      </a:r>
                    </a:p>
                  </a:txBody>
                  <a:tcPr anchor="ctr"/>
                </a:tc>
                <a:tc>
                  <a:txBody>
                    <a:bodyPr/>
                    <a:lstStyle/>
                    <a:p>
                      <a:pPr algn="ctr"/>
                      <a:r>
                        <a:rPr lang="en-US" sz="1400" dirty="0"/>
                        <a:t>18%</a:t>
                      </a:r>
                    </a:p>
                  </a:txBody>
                  <a:tcPr anchor="ctr"/>
                </a:tc>
                <a:tc>
                  <a:txBody>
                    <a:bodyPr/>
                    <a:lstStyle/>
                    <a:p>
                      <a:pPr algn="ctr"/>
                      <a:r>
                        <a:rPr lang="en-US" sz="1400" dirty="0"/>
                        <a:t>NA</a:t>
                      </a:r>
                    </a:p>
                  </a:txBody>
                  <a:tcPr anchor="ctr"/>
                </a:tc>
                <a:extLst>
                  <a:ext uri="{0D108BD9-81ED-4DB2-BD59-A6C34878D82A}">
                    <a16:rowId xmlns:a16="http://schemas.microsoft.com/office/drawing/2014/main" val="4004479858"/>
                  </a:ext>
                </a:extLst>
              </a:tr>
              <a:tr h="370840">
                <a:tc>
                  <a:txBody>
                    <a:bodyPr/>
                    <a:lstStyle/>
                    <a:p>
                      <a:r>
                        <a:rPr lang="en-US" sz="1200" dirty="0"/>
                        <a:t>Equity: Large Cap</a:t>
                      </a:r>
                    </a:p>
                  </a:txBody>
                  <a:tcPr anchor="ctr"/>
                </a:tc>
                <a:tc>
                  <a:txBody>
                    <a:bodyPr/>
                    <a:lstStyle/>
                    <a:p>
                      <a:pPr algn="ctr"/>
                      <a:r>
                        <a:rPr lang="en-US" sz="1400" dirty="0"/>
                        <a:t>NA</a:t>
                      </a:r>
                    </a:p>
                  </a:txBody>
                  <a:tcPr anchor="ctr"/>
                </a:tc>
                <a:tc>
                  <a:txBody>
                    <a:bodyPr/>
                    <a:lstStyle/>
                    <a:p>
                      <a:pPr algn="ctr"/>
                      <a:r>
                        <a:rPr lang="en-US" sz="1400" dirty="0"/>
                        <a:t>12%</a:t>
                      </a:r>
                    </a:p>
                  </a:txBody>
                  <a:tcPr anchor="ctr"/>
                </a:tc>
                <a:tc>
                  <a:txBody>
                    <a:bodyPr/>
                    <a:lstStyle/>
                    <a:p>
                      <a:pPr algn="ctr"/>
                      <a:r>
                        <a:rPr lang="en-US" sz="1400" dirty="0"/>
                        <a:t>18%</a:t>
                      </a:r>
                    </a:p>
                  </a:txBody>
                  <a:tcPr anchor="ctr"/>
                </a:tc>
                <a:tc>
                  <a:txBody>
                    <a:bodyPr/>
                    <a:lstStyle/>
                    <a:p>
                      <a:pPr algn="ctr"/>
                      <a:r>
                        <a:rPr lang="en-US" sz="1400" dirty="0"/>
                        <a:t>24%</a:t>
                      </a:r>
                    </a:p>
                  </a:txBody>
                  <a:tcPr anchor="ctr"/>
                </a:tc>
                <a:tc>
                  <a:txBody>
                    <a:bodyPr/>
                    <a:lstStyle/>
                    <a:p>
                      <a:pPr algn="ctr"/>
                      <a:r>
                        <a:rPr lang="en-US" sz="1400" dirty="0"/>
                        <a:t>32%</a:t>
                      </a:r>
                    </a:p>
                  </a:txBody>
                  <a:tcPr anchor="ctr"/>
                </a:tc>
                <a:tc>
                  <a:txBody>
                    <a:bodyPr/>
                    <a:lstStyle/>
                    <a:p>
                      <a:pPr algn="ctr"/>
                      <a:r>
                        <a:rPr lang="en-US" sz="1400" dirty="0"/>
                        <a:t>38%</a:t>
                      </a:r>
                    </a:p>
                  </a:txBody>
                  <a:tcPr anchor="ctr"/>
                </a:tc>
                <a:extLst>
                  <a:ext uri="{0D108BD9-81ED-4DB2-BD59-A6C34878D82A}">
                    <a16:rowId xmlns:a16="http://schemas.microsoft.com/office/drawing/2014/main" val="1716399603"/>
                  </a:ext>
                </a:extLst>
              </a:tr>
              <a:tr h="370840">
                <a:tc>
                  <a:txBody>
                    <a:bodyPr/>
                    <a:lstStyle/>
                    <a:p>
                      <a:r>
                        <a:rPr lang="en-US" sz="1200" dirty="0"/>
                        <a:t>Equity: Mid Cap</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6%</a:t>
                      </a:r>
                    </a:p>
                  </a:txBody>
                  <a:tcPr anchor="ctr"/>
                </a:tc>
                <a:tc>
                  <a:txBody>
                    <a:bodyPr/>
                    <a:lstStyle/>
                    <a:p>
                      <a:pPr algn="ctr"/>
                      <a:r>
                        <a:rPr lang="en-US" sz="1400" dirty="0"/>
                        <a:t>9%</a:t>
                      </a:r>
                    </a:p>
                  </a:txBody>
                  <a:tcPr anchor="ctr"/>
                </a:tc>
                <a:tc>
                  <a:txBody>
                    <a:bodyPr/>
                    <a:lstStyle/>
                    <a:p>
                      <a:pPr algn="ctr"/>
                      <a:r>
                        <a:rPr lang="en-US" sz="1400" dirty="0"/>
                        <a:t>10%</a:t>
                      </a:r>
                    </a:p>
                  </a:txBody>
                  <a:tcPr anchor="ctr"/>
                </a:tc>
                <a:tc>
                  <a:txBody>
                    <a:bodyPr/>
                    <a:lstStyle/>
                    <a:p>
                      <a:pPr algn="ctr"/>
                      <a:r>
                        <a:rPr lang="en-US" sz="1400" dirty="0"/>
                        <a:t>13%</a:t>
                      </a:r>
                    </a:p>
                  </a:txBody>
                  <a:tcPr anchor="ctr"/>
                </a:tc>
                <a:extLst>
                  <a:ext uri="{0D108BD9-81ED-4DB2-BD59-A6C34878D82A}">
                    <a16:rowId xmlns:a16="http://schemas.microsoft.com/office/drawing/2014/main" val="3463530189"/>
                  </a:ext>
                </a:extLst>
              </a:tr>
              <a:tr h="370840">
                <a:tc>
                  <a:txBody>
                    <a:bodyPr/>
                    <a:lstStyle/>
                    <a:p>
                      <a:r>
                        <a:rPr lang="en-US" sz="1200" dirty="0"/>
                        <a:t>Equity: Small Cap</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3%</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290545000"/>
                  </a:ext>
                </a:extLst>
              </a:tr>
              <a:tr h="370840">
                <a:tc>
                  <a:txBody>
                    <a:bodyPr/>
                    <a:lstStyle/>
                    <a:p>
                      <a:r>
                        <a:rPr lang="en-US" sz="1200" dirty="0"/>
                        <a:t>Equity: Intl</a:t>
                      </a:r>
                    </a:p>
                  </a:txBody>
                  <a:tcPr anchor="ctr"/>
                </a:tc>
                <a:tc>
                  <a:txBody>
                    <a:bodyPr/>
                    <a:lstStyle/>
                    <a:p>
                      <a:pPr algn="ctr"/>
                      <a:r>
                        <a:rPr lang="en-US" sz="1400" dirty="0"/>
                        <a:t>NA</a:t>
                      </a:r>
                    </a:p>
                  </a:txBody>
                  <a:tcPr anchor="ctr"/>
                </a:tc>
                <a:tc>
                  <a:txBody>
                    <a:bodyPr/>
                    <a:lstStyle/>
                    <a:p>
                      <a:pPr algn="ctr"/>
                      <a:r>
                        <a:rPr lang="en-US" sz="1400" dirty="0"/>
                        <a:t>8%</a:t>
                      </a:r>
                    </a:p>
                  </a:txBody>
                  <a:tcPr anchor="ctr"/>
                </a:tc>
                <a:tc>
                  <a:txBody>
                    <a:bodyPr/>
                    <a:lstStyle/>
                    <a:p>
                      <a:pPr algn="ctr"/>
                      <a:r>
                        <a:rPr lang="en-US" sz="1400" dirty="0"/>
                        <a:t>16%</a:t>
                      </a:r>
                    </a:p>
                  </a:txBody>
                  <a:tcPr anchor="ctr"/>
                </a:tc>
                <a:tc>
                  <a:txBody>
                    <a:bodyPr/>
                    <a:lstStyle/>
                    <a:p>
                      <a:pPr algn="ctr"/>
                      <a:r>
                        <a:rPr lang="en-US" sz="1400" dirty="0"/>
                        <a:t>20%</a:t>
                      </a:r>
                    </a:p>
                  </a:txBody>
                  <a:tcPr anchor="ctr"/>
                </a:tc>
                <a:tc>
                  <a:txBody>
                    <a:bodyPr/>
                    <a:lstStyle/>
                    <a:p>
                      <a:pPr algn="ctr"/>
                      <a:r>
                        <a:rPr lang="en-US" sz="1400" dirty="0"/>
                        <a:t>26%</a:t>
                      </a:r>
                    </a:p>
                  </a:txBody>
                  <a:tcPr anchor="ctr"/>
                </a:tc>
                <a:tc>
                  <a:txBody>
                    <a:bodyPr/>
                    <a:lstStyle/>
                    <a:p>
                      <a:pPr algn="ctr"/>
                      <a:r>
                        <a:rPr lang="en-US" sz="1400" dirty="0"/>
                        <a:t>33%</a:t>
                      </a:r>
                    </a:p>
                  </a:txBody>
                  <a:tcPr anchor="ctr"/>
                </a:tc>
                <a:extLst>
                  <a:ext uri="{0D108BD9-81ED-4DB2-BD59-A6C34878D82A}">
                    <a16:rowId xmlns:a16="http://schemas.microsoft.com/office/drawing/2014/main" val="2187623495"/>
                  </a:ext>
                </a:extLst>
              </a:tr>
              <a:tr h="370840">
                <a:tc>
                  <a:txBody>
                    <a:bodyPr/>
                    <a:lstStyle/>
                    <a:p>
                      <a:r>
                        <a:rPr lang="en-US" sz="1200" dirty="0"/>
                        <a:t>Equity: Emerging Mkts</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NA</a:t>
                      </a:r>
                    </a:p>
                  </a:txBody>
                  <a:tcPr anchor="ctr"/>
                </a:tc>
                <a:tc>
                  <a:txBody>
                    <a:bodyPr/>
                    <a:lstStyle/>
                    <a:p>
                      <a:pPr algn="ctr"/>
                      <a:r>
                        <a:rPr lang="en-US" sz="1400" dirty="0"/>
                        <a:t>4%</a:t>
                      </a:r>
                    </a:p>
                  </a:txBody>
                  <a:tcPr anchor="ctr"/>
                </a:tc>
                <a:tc>
                  <a:txBody>
                    <a:bodyPr/>
                    <a:lstStyle/>
                    <a:p>
                      <a:pPr algn="ctr"/>
                      <a:r>
                        <a:rPr lang="en-US" sz="1400" dirty="0"/>
                        <a:t>6%</a:t>
                      </a:r>
                    </a:p>
                  </a:txBody>
                  <a:tcPr anchor="ctr"/>
                </a:tc>
                <a:tc>
                  <a:txBody>
                    <a:bodyPr/>
                    <a:lstStyle/>
                    <a:p>
                      <a:pPr algn="ctr"/>
                      <a:r>
                        <a:rPr lang="en-US" sz="1400" dirty="0"/>
                        <a:t>7%</a:t>
                      </a:r>
                    </a:p>
                  </a:txBody>
                  <a:tcPr anchor="ctr"/>
                </a:tc>
                <a:extLst>
                  <a:ext uri="{0D108BD9-81ED-4DB2-BD59-A6C34878D82A}">
                    <a16:rowId xmlns:a16="http://schemas.microsoft.com/office/drawing/2014/main" val="3890309346"/>
                  </a:ext>
                </a:extLst>
              </a:tr>
              <a:tr h="370840">
                <a:tc>
                  <a:txBody>
                    <a:bodyPr/>
                    <a:lstStyle/>
                    <a:p>
                      <a:r>
                        <a:rPr lang="en-US" sz="1200" dirty="0"/>
                        <a:t>ETFs</a:t>
                      </a:r>
                    </a:p>
                  </a:txBody>
                  <a:tcPr anchor="ctr"/>
                </a:tc>
                <a:tc>
                  <a:txBody>
                    <a:bodyPr/>
                    <a:lstStyle/>
                    <a:p>
                      <a:pPr algn="ctr"/>
                      <a:r>
                        <a:rPr lang="en-US" sz="1400" dirty="0"/>
                        <a:t>AGG, VCIT, HYG, BNDX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VTV, VXUS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AGG, VCIT, HYG, BNDX, EMB, VTV, IJH, VB, VXUS, VWO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VTV, IJH, VB, VXUS, VWO</a:t>
                      </a:r>
                    </a:p>
                    <a:p>
                      <a:pPr algn="ctr"/>
                      <a:endParaRPr lang="en-US" sz="1400" dirty="0"/>
                    </a:p>
                  </a:txBody>
                  <a:tcPr anchor="ctr"/>
                </a:tc>
                <a:extLst>
                  <a:ext uri="{0D108BD9-81ED-4DB2-BD59-A6C34878D82A}">
                    <a16:rowId xmlns:a16="http://schemas.microsoft.com/office/drawing/2014/main" val="3866984510"/>
                  </a:ext>
                </a:extLst>
              </a:tr>
            </a:tbl>
          </a:graphicData>
        </a:graphic>
      </p:graphicFrame>
    </p:spTree>
    <p:extLst>
      <p:ext uri="{BB962C8B-B14F-4D97-AF65-F5344CB8AC3E}">
        <p14:creationId xmlns:p14="http://schemas.microsoft.com/office/powerpoint/2010/main" val="377861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Risk SCORES</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calculates basic risk scores based on percentage of annual income being invested, disposable income and an </a:t>
            </a:r>
            <a:r>
              <a:rPr lang="en-US" dirty="0">
                <a:highlight>
                  <a:srgbClr val="FFFF00"/>
                </a:highlight>
              </a:rPr>
              <a:t>investment ratio</a:t>
            </a:r>
            <a:r>
              <a:rPr lang="en-US" dirty="0"/>
              <a:t>.</a:t>
            </a:r>
          </a:p>
          <a:p>
            <a:pPr marL="0" indent="0">
              <a:buNone/>
            </a:pPr>
            <a:endParaRPr lang="en-US" dirty="0"/>
          </a:p>
          <a:p>
            <a:pPr marL="0" indent="0">
              <a:buNone/>
            </a:pPr>
            <a:r>
              <a:rPr lang="en-US" dirty="0"/>
              <a:t>Need explanation  </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8</a:t>
            </a:fld>
            <a:endParaRPr lang="en-US" dirty="0"/>
          </a:p>
        </p:txBody>
      </p:sp>
      <p:pic>
        <p:nvPicPr>
          <p:cNvPr id="6" name="Picture 5">
            <a:extLst>
              <a:ext uri="{FF2B5EF4-FFF2-40B4-BE49-F238E27FC236}">
                <a16:creationId xmlns:a16="http://schemas.microsoft.com/office/drawing/2014/main" id="{38173E07-8BB9-43CE-B1BB-F68C4742EE04}"/>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6649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Comparing portfolios</a:t>
            </a:r>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2"/>
          </p:nvPr>
        </p:nvSpPr>
        <p:spPr/>
        <p:txBody>
          <a:bodyPr/>
          <a:lstStyle/>
          <a:p>
            <a:fld id="{8C2E478F-E849-4A8C-AF1F-CBCC78A7CBFA}" type="slidenum">
              <a:rPr lang="en-US" smtClean="0"/>
              <a:pPr/>
              <a:t>9</a:t>
            </a:fld>
            <a:endParaRPr lang="en-US" dirty="0"/>
          </a:p>
        </p:txBody>
      </p:sp>
      <p:pic>
        <p:nvPicPr>
          <p:cNvPr id="6" name="Picture 5">
            <a:extLst>
              <a:ext uri="{FF2B5EF4-FFF2-40B4-BE49-F238E27FC236}">
                <a16:creationId xmlns:a16="http://schemas.microsoft.com/office/drawing/2014/main" id="{66543059-C99F-43C8-85CE-096FD64E727F}"/>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23645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242</TotalTime>
  <Words>1480</Words>
  <Application>Microsoft Macintosh PowerPoint</Application>
  <PresentationFormat>Widescreen</PresentationFormat>
  <Paragraphs>1162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Charter</vt:lpstr>
      <vt:lpstr>Charter</vt:lpstr>
      <vt:lpstr>Gill Sans</vt:lpstr>
      <vt:lpstr>Gill Sans Light</vt:lpstr>
      <vt:lpstr>sohne</vt:lpstr>
      <vt:lpstr>Office Theme</vt:lpstr>
      <vt:lpstr>PORTFOLIO SUITABILITY APP</vt:lpstr>
      <vt:lpstr>PORTFOLIO SUITABILITY APP</vt:lpstr>
      <vt:lpstr>RECIPROCITY</vt:lpstr>
      <vt:lpstr>FEATURES</vt:lpstr>
      <vt:lpstr>INPUT CLIENT information</vt:lpstr>
      <vt:lpstr>Portfolio construction</vt:lpstr>
      <vt:lpstr>Portfolio construction</vt:lpstr>
      <vt:lpstr>Risk SCORES</vt:lpstr>
      <vt:lpstr>Comparing portfolios</vt:lpstr>
      <vt:lpstr>Sample Data</vt:lpstr>
      <vt:lpstr>SAMPLE Data</vt:lpstr>
      <vt:lpstr>PowerPoint Presentation</vt:lpstr>
      <vt:lpstr>Portfolio construction</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 Howell</dc:creator>
  <cp:lastModifiedBy>Charles Brown</cp:lastModifiedBy>
  <cp:revision>16</cp:revision>
  <dcterms:created xsi:type="dcterms:W3CDTF">2022-02-08T19:08:04Z</dcterms:created>
  <dcterms:modified xsi:type="dcterms:W3CDTF">2022-02-15T15:10:00Z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