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434" r:id="rId6"/>
    <p:sldId id="2450" r:id="rId7"/>
    <p:sldId id="2444" r:id="rId8"/>
    <p:sldId id="2452" r:id="rId9"/>
    <p:sldId id="2463" r:id="rId10"/>
    <p:sldId id="2445" r:id="rId11"/>
    <p:sldId id="2455" r:id="rId12"/>
    <p:sldId id="2464" r:id="rId13"/>
    <p:sldId id="2465" r:id="rId14"/>
    <p:sldId id="2467" r:id="rId15"/>
    <p:sldId id="2466" r:id="rId16"/>
    <p:sldId id="2461" r:id="rId17"/>
    <p:sldId id="2447" r:id="rId18"/>
    <p:sldId id="2462" r:id="rId19"/>
    <p:sldId id="2454" r:id="rId20"/>
    <p:sldId id="2456" r:id="rId21"/>
    <p:sldId id="2460" r:id="rId22"/>
    <p:sldId id="2449" r:id="rId23"/>
    <p:sldId id="2448" r:id="rId24"/>
    <p:sldId id="24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3" autoAdjust="0"/>
    <p:restoredTop sz="94584" autoAdjust="0"/>
  </p:normalViewPr>
  <p:slideViewPr>
    <p:cSldViewPr snapToGrid="0">
      <p:cViewPr varScale="1">
        <p:scale>
          <a:sx n="157" d="100"/>
          <a:sy n="157" d="100"/>
        </p:scale>
        <p:origin x="1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7EA64-2D10-47A5-B818-8DF064244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93" y="133671"/>
            <a:ext cx="1761897" cy="13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B32411-640A-47B5-9A67-FED6430E9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9038"/>
            <a:ext cx="10939668" cy="4834129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4" r:id="rId4"/>
    <p:sldLayoutId id="2147483651" r:id="rId5"/>
    <p:sldLayoutId id="2147483653" r:id="rId6"/>
    <p:sldLayoutId id="2147483657" r:id="rId7"/>
    <p:sldLayoutId id="2147483660" r:id="rId8"/>
    <p:sldLayoutId id="2147483663" r:id="rId9"/>
    <p:sldLayoutId id="2147483670" r:id="rId10"/>
    <p:sldLayoutId id="2147483669" r:id="rId11"/>
    <p:sldLayoutId id="2147483667" r:id="rId12"/>
    <p:sldLayoutId id="2147483668" r:id="rId13"/>
    <p:sldLayoutId id="2147483666" r:id="rId14"/>
    <p:sldLayoutId id="2147483671" r:id="rId15"/>
    <p:sldLayoutId id="2147483655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F3342"/>
                </a:solidFill>
              </a:rPr>
              <a:t>PORTFOLIO</a:t>
            </a:r>
            <a:br>
              <a:rPr lang="en-US" dirty="0">
                <a:solidFill>
                  <a:srgbClr val="2F3342"/>
                </a:solidFill>
              </a:rPr>
            </a:br>
            <a:r>
              <a:rPr lang="en-US" dirty="0">
                <a:solidFill>
                  <a:srgbClr val="2F3342"/>
                </a:solidFill>
              </a:rPr>
              <a:t>SUITABILITY APP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5406" y="3967554"/>
            <a:ext cx="3721188" cy="6348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ATTRACT CLIENTS</a:t>
            </a:r>
          </a:p>
          <a:p>
            <a:r>
              <a:rPr lang="en-US" sz="1800" dirty="0"/>
              <a:t>WITH A FREE REPORT</a:t>
            </a:r>
            <a:endParaRPr lang="en-US" sz="1800" dirty="0">
              <a:solidFill>
                <a:srgbClr val="2F334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20811-B60E-4991-98FA-07D0DEE0F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8" y="175992"/>
            <a:ext cx="1713124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03E1-EC1F-2440-91F5-61ABEEC8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063" y="0"/>
            <a:ext cx="11002962" cy="1189038"/>
          </a:xfrm>
        </p:spPr>
        <p:txBody>
          <a:bodyPr/>
          <a:lstStyle/>
          <a:p>
            <a:r>
              <a:rPr lang="en-US" dirty="0"/>
              <a:t>ETF Fixed Income Holding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EFA71-6336-DB44-9584-34C3E139DA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AD255-FD87-2045-9F49-CAE9A974E8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F4C9F1-02D8-A04F-BD6E-9ED68B042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0890" y="246931"/>
            <a:ext cx="479486" cy="168706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F76664-A2E2-3447-B12C-DF67039485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714693"/>
              </p:ext>
            </p:extLst>
          </p:nvPr>
        </p:nvGraphicFramePr>
        <p:xfrm>
          <a:off x="1355033" y="1474211"/>
          <a:ext cx="105156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93794387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868608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98010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5228310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3094163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2399298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113202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871211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426125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8958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VCIT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BNDX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87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1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11.16%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13.67%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1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15.38%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33.79%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2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Below B/Other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Below B/Other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Below B/Other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16.92%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7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Below B, B,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Other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16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28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73FD-2C10-F748-AC06-A824B0F0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ETF Equity Selection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0AAC5-47C8-C849-A290-80024F9E7C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12509-E745-5745-955A-A3A003A2F9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64B2A6-EB9E-8C41-A923-99D4B751684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2084869" y="36547"/>
            <a:ext cx="107130" cy="45719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noFill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8C2AF4-E5C9-BC40-8722-3C4165A8E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167152"/>
              </p:ext>
            </p:extLst>
          </p:nvPr>
        </p:nvGraphicFramePr>
        <p:xfrm>
          <a:off x="2718761" y="2790423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810622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0144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997556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3315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54675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U.S Large Cap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U.S Mid Cap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U.S Small Cap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International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Emerging Markets Equity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83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IJH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VXUS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021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CCD6F90-CF05-C443-890E-4DE74C71D666}"/>
              </a:ext>
            </a:extLst>
          </p:cNvPr>
          <p:cNvSpPr txBox="1"/>
          <p:nvPr/>
        </p:nvSpPr>
        <p:spPr>
          <a:xfrm>
            <a:off x="3900361" y="1632208"/>
            <a:ext cx="4919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selection for our equity ETFs were based upon the requirements seen below as well as having a blended strategy of growth and value.</a:t>
            </a:r>
          </a:p>
        </p:txBody>
      </p:sp>
    </p:spTree>
    <p:extLst>
      <p:ext uri="{BB962C8B-B14F-4D97-AF65-F5344CB8AC3E}">
        <p14:creationId xmlns:p14="http://schemas.microsoft.com/office/powerpoint/2010/main" val="391337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495E-19E0-714D-8A2E-A1FDE0F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ETF Equity Investment Strategy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E4C16-11DB-7543-9395-B2D636EB0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E58B3-B0FD-2746-949C-326C88C62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B03BEF-D275-F44F-9E6E-EFC6FC17AA4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801359" y="172389"/>
            <a:ext cx="69274" cy="4221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pic>
        <p:nvPicPr>
          <p:cNvPr id="6" name="Picture 2" descr="Morningstar Style Box">
            <a:extLst>
              <a:ext uri="{FF2B5EF4-FFF2-40B4-BE49-F238E27FC236}">
                <a16:creationId xmlns:a16="http://schemas.microsoft.com/office/drawing/2014/main" id="{542F1C39-1A4C-7148-BBFE-D48E8CE6F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43" y="1891565"/>
            <a:ext cx="24892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70D7F0-207E-C148-9F6B-5F96B94EE46D}"/>
              </a:ext>
            </a:extLst>
          </p:cNvPr>
          <p:cNvSpPr txBox="1"/>
          <p:nvPr/>
        </p:nvSpPr>
        <p:spPr>
          <a:xfrm>
            <a:off x="2036618" y="1486319"/>
            <a:ext cx="748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SPGP</a:t>
            </a:r>
          </a:p>
        </p:txBody>
      </p:sp>
      <p:pic>
        <p:nvPicPr>
          <p:cNvPr id="12" name="Picture 4" descr="Morningstar Style Box">
            <a:extLst>
              <a:ext uri="{FF2B5EF4-FFF2-40B4-BE49-F238E27FC236}">
                <a16:creationId xmlns:a16="http://schemas.microsoft.com/office/drawing/2014/main" id="{F2F75B50-80D0-1C4D-AC07-2C03FB247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51" y="1891565"/>
            <a:ext cx="24892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1E1C40-7754-B14B-8399-20FDB40559AC}"/>
              </a:ext>
            </a:extLst>
          </p:cNvPr>
          <p:cNvSpPr txBox="1"/>
          <p:nvPr/>
        </p:nvSpPr>
        <p:spPr>
          <a:xfrm>
            <a:off x="5229779" y="1496046"/>
            <a:ext cx="595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IJH</a:t>
            </a:r>
          </a:p>
        </p:txBody>
      </p:sp>
      <p:pic>
        <p:nvPicPr>
          <p:cNvPr id="15" name="Picture 8" descr="Morningstar Style Box">
            <a:extLst>
              <a:ext uri="{FF2B5EF4-FFF2-40B4-BE49-F238E27FC236}">
                <a16:creationId xmlns:a16="http://schemas.microsoft.com/office/drawing/2014/main" id="{14EBECAB-8AA3-A145-B120-7070CF63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14" y="1911754"/>
            <a:ext cx="24892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15303A-569E-6A4F-BDD1-531CD8F8D32D}"/>
              </a:ext>
            </a:extLst>
          </p:cNvPr>
          <p:cNvSpPr txBox="1"/>
          <p:nvPr/>
        </p:nvSpPr>
        <p:spPr>
          <a:xfrm>
            <a:off x="8608614" y="1514538"/>
            <a:ext cx="55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VB</a:t>
            </a:r>
          </a:p>
        </p:txBody>
      </p:sp>
      <p:pic>
        <p:nvPicPr>
          <p:cNvPr id="17" name="Picture 10" descr="Morningstar Style Box">
            <a:extLst>
              <a:ext uri="{FF2B5EF4-FFF2-40B4-BE49-F238E27FC236}">
                <a16:creationId xmlns:a16="http://schemas.microsoft.com/office/drawing/2014/main" id="{1E11F462-9404-B643-91DD-E4ACB81C0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9" y="4038243"/>
            <a:ext cx="24892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47C348C-697C-FC40-A3B1-B34CF56D1221}"/>
              </a:ext>
            </a:extLst>
          </p:cNvPr>
          <p:cNvSpPr txBox="1"/>
          <p:nvPr/>
        </p:nvSpPr>
        <p:spPr>
          <a:xfrm>
            <a:off x="3580443" y="3685913"/>
            <a:ext cx="8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VXUS</a:t>
            </a:r>
          </a:p>
        </p:txBody>
      </p:sp>
      <p:pic>
        <p:nvPicPr>
          <p:cNvPr id="19" name="Picture 12" descr="Morningstar Style Box">
            <a:extLst>
              <a:ext uri="{FF2B5EF4-FFF2-40B4-BE49-F238E27FC236}">
                <a16:creationId xmlns:a16="http://schemas.microsoft.com/office/drawing/2014/main" id="{FCC73C8F-77A8-A149-9AE2-6467F9689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643" y="4038243"/>
            <a:ext cx="24892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7D19D4-05EB-294F-B7D4-5AF9310DF0AE}"/>
              </a:ext>
            </a:extLst>
          </p:cNvPr>
          <p:cNvSpPr txBox="1"/>
          <p:nvPr/>
        </p:nvSpPr>
        <p:spPr>
          <a:xfrm>
            <a:off x="6795456" y="3638017"/>
            <a:ext cx="8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VWO</a:t>
            </a:r>
          </a:p>
        </p:txBody>
      </p:sp>
    </p:spTree>
    <p:extLst>
      <p:ext uri="{BB962C8B-B14F-4D97-AF65-F5344CB8AC3E}">
        <p14:creationId xmlns:p14="http://schemas.microsoft.com/office/powerpoint/2010/main" val="65374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2D916-2B17-43E6-8709-D29220B8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app calculates the following financial metrics that can be configured on the backend to be included in the potential client report.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Daily returns </a:t>
            </a:r>
          </a:p>
          <a:p>
            <a:pPr lvl="1"/>
            <a:r>
              <a:rPr lang="en-US" dirty="0"/>
              <a:t>Cumulative returns</a:t>
            </a:r>
          </a:p>
          <a:p>
            <a:pPr lvl="1"/>
            <a:r>
              <a:rPr lang="en-US" dirty="0"/>
              <a:t>Percent of holdings</a:t>
            </a:r>
          </a:p>
          <a:p>
            <a:pPr lvl="1"/>
            <a:r>
              <a:rPr lang="en-US" dirty="0"/>
              <a:t>45 Day volatility </a:t>
            </a:r>
          </a:p>
          <a:p>
            <a:pPr lvl="1"/>
            <a:r>
              <a:rPr lang="en-US" dirty="0"/>
              <a:t>Monte Carlo simulation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0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Suitability Report PDF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0C07CEB-A2AE-4F91-A21F-C69B489CEC3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615886" y="1225947"/>
            <a:ext cx="3396102" cy="4406106"/>
          </a:xfrm>
          <a:ln>
            <a:solidFill>
              <a:srgbClr val="00206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2F834F-3B92-40CA-A83F-E53EE970E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521" y="1225947"/>
            <a:ext cx="3423167" cy="440610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8A77FA-4EEB-49C9-B501-0A4925F2D817}"/>
              </a:ext>
            </a:extLst>
          </p:cNvPr>
          <p:cNvSpPr txBox="1"/>
          <p:nvPr/>
        </p:nvSpPr>
        <p:spPr>
          <a:xfrm>
            <a:off x="987312" y="2139950"/>
            <a:ext cx="1800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sample report with basic graphs displayed. </a:t>
            </a:r>
          </a:p>
          <a:p>
            <a:endParaRPr lang="en-US" dirty="0"/>
          </a:p>
          <a:p>
            <a:r>
              <a:rPr lang="en-US" dirty="0"/>
              <a:t>Other graphs can be configured on the backend.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CD6D68-A3E4-4E4C-83B7-10D4463B4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2838" y="6315441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5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2D916-2B17-43E6-8709-D29220B8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Technical details:</a:t>
            </a:r>
          </a:p>
          <a:p>
            <a:pPr lvl="1"/>
            <a:r>
              <a:rPr lang="en-US" dirty="0"/>
              <a:t>Built using Python</a:t>
            </a:r>
          </a:p>
          <a:p>
            <a:pPr lvl="1"/>
            <a:r>
              <a:rPr lang="en-US" dirty="0"/>
              <a:t>ETF data pulled via an API from Alpaca (an Alpaca account and .env file are required)</a:t>
            </a:r>
          </a:p>
          <a:p>
            <a:pPr lvl="1"/>
            <a:r>
              <a:rPr lang="en-US" dirty="0"/>
              <a:t>Monte Carlo Simulation generated using </a:t>
            </a:r>
            <a:r>
              <a:rPr lang="en-US" dirty="0" err="1"/>
              <a:t>MCSimulation</a:t>
            </a:r>
            <a:r>
              <a:rPr lang="en-US" dirty="0"/>
              <a:t> from </a:t>
            </a:r>
            <a:r>
              <a:rPr lang="en-US" dirty="0" err="1"/>
              <a:t>MCForecast</a:t>
            </a:r>
            <a:endParaRPr lang="en-US" dirty="0"/>
          </a:p>
          <a:p>
            <a:pPr lvl="1"/>
            <a:r>
              <a:rPr lang="en-US" dirty="0"/>
              <a:t>PDF generated using FPDP</a:t>
            </a:r>
          </a:p>
          <a:p>
            <a:pPr lvl="1"/>
            <a:r>
              <a:rPr lang="en-US" dirty="0"/>
              <a:t>Requires program like Visual Studio Code to allow pdf generation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6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D91A4-2603-4662-A8C0-8959C95F06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62E646-3274-43E2-98F6-B86AC6062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86" y="1148080"/>
            <a:ext cx="4702048" cy="335860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32ADB5-6306-44DB-A90B-765E5E8AF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55" y="2376554"/>
            <a:ext cx="4893459" cy="349532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6E22009-8B82-4103-B6F4-558886834F5F}"/>
              </a:ext>
            </a:extLst>
          </p:cNvPr>
          <p:cNvSpPr txBox="1">
            <a:spLocks/>
          </p:cNvSpPr>
          <p:nvPr/>
        </p:nvSpPr>
        <p:spPr>
          <a:xfrm>
            <a:off x="596945" y="407804"/>
            <a:ext cx="11002962" cy="581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ANALYSIS EXAMPLE: DAILY Returns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B912B3-BA8D-40DB-83C5-CCA455EC1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3313" y="6315441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53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D91A4-2603-4662-A8C0-8959C95F06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8D723F-1149-4E5B-B5CE-CDFEA9958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328" y="2159851"/>
            <a:ext cx="5483939" cy="391709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F29B1848-02BA-4753-B5A8-671028487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33" y="1658032"/>
            <a:ext cx="4732971" cy="338069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54D6F7E-376C-46F9-A724-B45186E21E0F}"/>
              </a:ext>
            </a:extLst>
          </p:cNvPr>
          <p:cNvSpPr txBox="1">
            <a:spLocks/>
          </p:cNvSpPr>
          <p:nvPr/>
        </p:nvSpPr>
        <p:spPr>
          <a:xfrm>
            <a:off x="596945" y="407804"/>
            <a:ext cx="11002962" cy="581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ANALYSIS EXAMPLE: Cumulative Returns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09CABB-CB4C-408C-9C8F-94265C760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3313" y="6315441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6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D91A4-2603-4662-A8C0-8959C95F06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497FF5-930C-41A8-ACB9-08E72E95C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13C83FA-DB36-4A6C-ADB1-59A3DF0B8467}"/>
              </a:ext>
            </a:extLst>
          </p:cNvPr>
          <p:cNvSpPr txBox="1">
            <a:spLocks/>
          </p:cNvSpPr>
          <p:nvPr/>
        </p:nvSpPr>
        <p:spPr>
          <a:xfrm>
            <a:off x="596945" y="407804"/>
            <a:ext cx="11002962" cy="581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ANALYSIS EXAMPLE: Percent of holdings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E5C58-2952-4226-8CF8-404BEDF8F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313" y="6315441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46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D6178D-DE3C-4B8F-B7F2-21CA2C0E9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18" y="1556316"/>
            <a:ext cx="5243513" cy="374536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D09145C-DE1D-4E74-BA7A-2C1DC2EF9237}"/>
              </a:ext>
            </a:extLst>
          </p:cNvPr>
          <p:cNvSpPr txBox="1">
            <a:spLocks/>
          </p:cNvSpPr>
          <p:nvPr/>
        </p:nvSpPr>
        <p:spPr>
          <a:xfrm>
            <a:off x="596945" y="407804"/>
            <a:ext cx="11002962" cy="581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ANALYSIS EXAMPLE: 45 DAY VOLATILITY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586B9-AF3E-4902-A625-90B8D3B2A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313" y="6315441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5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5E06080F-9F80-49D4-9D28-F3FD457E427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SUITABILITY APP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547865" y="1497308"/>
            <a:ext cx="3883398" cy="696829"/>
          </a:xfrm>
        </p:spPr>
        <p:txBody>
          <a:bodyPr/>
          <a:lstStyle/>
          <a:p>
            <a:pPr algn="ctr"/>
            <a:r>
              <a:rPr lang="en-US" dirty="0"/>
              <a:t>ATTRACT CLIENTS WITH A FREE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2957282"/>
            <a:ext cx="6117771" cy="19380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You can attract new clients by giving them something for free according to the marketing rule of reciprocity. This app allows you to offer a free report to potential clients that suggests a portfolio of ETFs based on their risk tolerance and investing goals.  That report starts a conversation that enables you to show how you can customize a portfolio for them and how it would compare to common benchmarks like the S&amp;P 500.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1F9C8F-B284-4FE9-A76C-49BE3BEE3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90B54A-2521-49E5-8622-6FC95EBD5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5" y="99792"/>
            <a:ext cx="1713124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A5E05-89D5-47AD-8191-3EF697ACD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366837"/>
            <a:ext cx="7524750" cy="412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71680-D374-4A55-9746-CC345D6C2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313" y="6315441"/>
            <a:ext cx="1274174" cy="5060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3929D2-BC52-40DE-9F3F-FFFABBB8425F}"/>
              </a:ext>
            </a:extLst>
          </p:cNvPr>
          <p:cNvSpPr txBox="1">
            <a:spLocks/>
          </p:cNvSpPr>
          <p:nvPr/>
        </p:nvSpPr>
        <p:spPr>
          <a:xfrm>
            <a:off x="596945" y="407804"/>
            <a:ext cx="11002962" cy="581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ANALYSIS EXAMPLE: Monte carlo simulation</a:t>
            </a:r>
          </a:p>
        </p:txBody>
      </p:sp>
    </p:spTree>
    <p:extLst>
      <p:ext uri="{BB962C8B-B14F-4D97-AF65-F5344CB8AC3E}">
        <p14:creationId xmlns:p14="http://schemas.microsoft.com/office/powerpoint/2010/main" val="3305955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D91A4-2603-4662-A8C0-8959C95F06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1E3E15-FC48-4272-8E69-2032DDA69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6" t="3750" r="63300" b="86389"/>
          <a:stretch/>
        </p:blipFill>
        <p:spPr>
          <a:xfrm>
            <a:off x="3676650" y="257174"/>
            <a:ext cx="1714500" cy="676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28BED6-CE4F-4A88-ABD6-B5E1490B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788" y="493754"/>
            <a:ext cx="1274174" cy="506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430A17-D544-49FD-B76E-91BCD31FCDBD}"/>
              </a:ext>
            </a:extLst>
          </p:cNvPr>
          <p:cNvSpPr txBox="1"/>
          <p:nvPr/>
        </p:nvSpPr>
        <p:spPr>
          <a:xfrm>
            <a:off x="3187338" y="1968137"/>
            <a:ext cx="57154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 – 10 minutes</a:t>
            </a:r>
          </a:p>
          <a:p>
            <a:endParaRPr lang="en-US" dirty="0"/>
          </a:p>
          <a:p>
            <a:r>
              <a:rPr lang="en-US" dirty="0"/>
              <a:t>Intro – Ann – slides 1-3</a:t>
            </a:r>
          </a:p>
          <a:p>
            <a:r>
              <a:rPr lang="en-US" dirty="0"/>
              <a:t>Features- Charles – slides 4-5</a:t>
            </a:r>
          </a:p>
          <a:p>
            <a:r>
              <a:rPr lang="en-US" dirty="0"/>
              <a:t>Portfolio construction – Jacob - slides 6-8</a:t>
            </a:r>
          </a:p>
          <a:p>
            <a:r>
              <a:rPr lang="en-US" dirty="0"/>
              <a:t>Analysis overview &amp; pdf overview – Charles - slides 9-10</a:t>
            </a:r>
          </a:p>
          <a:p>
            <a:r>
              <a:rPr lang="en-US" dirty="0"/>
              <a:t>Technical Details &amp; Review of graphs – Kevin – slides 11-16 </a:t>
            </a:r>
          </a:p>
        </p:txBody>
      </p:sp>
    </p:spTree>
    <p:extLst>
      <p:ext uri="{BB962C8B-B14F-4D97-AF65-F5344CB8AC3E}">
        <p14:creationId xmlns:p14="http://schemas.microsoft.com/office/powerpoint/2010/main" val="41028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4E360D2-FF07-4611-A0AE-75B2362C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759533"/>
            <a:ext cx="5326022" cy="444137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Reciprocity shows that giving someone something causes people to want to give back.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One study showed that a small gift left with a restaurant check led to 21% increase in tips.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sz="2400" i="1" dirty="0"/>
              <a:t>This gift of this free report should encourage potential clients to sign up for financial advising.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246211"/>
            <a:ext cx="4101084" cy="489654"/>
          </a:xfrm>
        </p:spPr>
        <p:txBody>
          <a:bodyPr>
            <a:normAutofit fontScale="90000"/>
          </a:bodyPr>
          <a:lstStyle/>
          <a:p>
            <a:r>
              <a:rPr lang="en-US" dirty="0"/>
              <a:t>RECIPROCITY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35CE5E-43C6-4944-A6D8-48A0108F0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8" y="2103461"/>
            <a:ext cx="4743347" cy="33506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9E6E60-7A8F-4AD1-B4C3-397FCD44242E}"/>
              </a:ext>
            </a:extLst>
          </p:cNvPr>
          <p:cNvSpPr txBox="1"/>
          <p:nvPr/>
        </p:nvSpPr>
        <p:spPr>
          <a:xfrm>
            <a:off x="6617989" y="5390581"/>
            <a:ext cx="467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292929"/>
                </a:solidFill>
                <a:effectLst/>
                <a:latin typeface="sohne"/>
              </a:rPr>
              <a:t>The Rule of Reciprocity: To owe or not to owe</a:t>
            </a:r>
          </a:p>
          <a:p>
            <a:r>
              <a:rPr lang="en-US" sz="1000" b="0" i="0" dirty="0">
                <a:solidFill>
                  <a:srgbClr val="292929"/>
                </a:solidFill>
                <a:effectLst/>
                <a:latin typeface="charter"/>
              </a:rPr>
              <a:t>By </a:t>
            </a:r>
            <a:r>
              <a:rPr lang="en-US" sz="1000" b="0" i="0" dirty="0" err="1">
                <a:solidFill>
                  <a:srgbClr val="292929"/>
                </a:solidFill>
                <a:effectLst/>
                <a:latin typeface="charter"/>
              </a:rPr>
              <a:t>Akalya</a:t>
            </a:r>
            <a:r>
              <a:rPr lang="en-US" sz="1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1000" b="0" i="0" dirty="0" err="1">
                <a:solidFill>
                  <a:srgbClr val="292929"/>
                </a:solidFill>
                <a:effectLst/>
                <a:latin typeface="charter"/>
              </a:rPr>
              <a:t>Srikumar</a:t>
            </a:r>
            <a:r>
              <a:rPr lang="en-US" sz="1000" b="0" i="0" dirty="0">
                <a:solidFill>
                  <a:srgbClr val="292929"/>
                </a:solidFill>
                <a:effectLst/>
                <a:latin typeface="charter"/>
              </a:rPr>
              <a:t>(UG 22), </a:t>
            </a:r>
            <a:r>
              <a:rPr lang="en-US" sz="1000" b="0" i="1" dirty="0">
                <a:solidFill>
                  <a:srgbClr val="292929"/>
                </a:solidFill>
                <a:effectLst/>
                <a:latin typeface="Charter"/>
              </a:rPr>
              <a:t>Edited by Nitya Deep(UG 23) </a:t>
            </a:r>
            <a:r>
              <a:rPr lang="en-US" sz="1000" i="1" dirty="0">
                <a:solidFill>
                  <a:srgbClr val="292929"/>
                </a:solidFill>
                <a:latin typeface="Charter"/>
              </a:rPr>
              <a:t>On Medium.com</a:t>
            </a:r>
            <a:endParaRPr lang="en-US" sz="10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sz="1000" dirty="0"/>
              <a:t>https://medium.com/the-nudgelet/the-rule-of-reciprocity-to-owe-or-not-to-owe-80747cd87735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B0F47-91EE-4C9D-B008-E2F0157AA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327" y="6348618"/>
            <a:ext cx="1275662" cy="5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3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2D916-2B17-43E6-8709-D29220B8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As a financial advisor, use this app to attract new clients by offering them something of value and creating reciprocity</a:t>
            </a:r>
          </a:p>
          <a:p>
            <a:r>
              <a:rPr lang="en-US" sz="1800" dirty="0"/>
              <a:t>The app provides simple ETF investment recommendations that you can build on to create a more customized portfolio  once the client signs on with you</a:t>
            </a:r>
          </a:p>
          <a:p>
            <a:r>
              <a:rPr lang="en-US" sz="1800" dirty="0"/>
              <a:t>The app:</a:t>
            </a:r>
          </a:p>
          <a:p>
            <a:pPr lvl="1"/>
            <a:r>
              <a:rPr lang="en-US" sz="1800" dirty="0"/>
              <a:t> Collects data from the potential client</a:t>
            </a:r>
          </a:p>
          <a:p>
            <a:pPr lvl="1"/>
            <a:r>
              <a:rPr lang="en-US" sz="1800" dirty="0"/>
              <a:t> Translates data into a risk score</a:t>
            </a:r>
          </a:p>
          <a:p>
            <a:pPr lvl="1"/>
            <a:r>
              <a:rPr lang="en-US" sz="1800" dirty="0"/>
              <a:t>Uses the client information and risk score to recommend a portfolio of ETFs</a:t>
            </a:r>
          </a:p>
          <a:p>
            <a:pPr lvl="1"/>
            <a:r>
              <a:rPr lang="en-US" sz="1800" dirty="0"/>
              <a:t>Generates graphs to show how the recommended portfolio compares to portfolios with other levels of risk and benchmarks like the S&amp;P500</a:t>
            </a:r>
          </a:p>
          <a:p>
            <a:pPr lvl="1"/>
            <a:r>
              <a:rPr lang="en-US" sz="1800" dirty="0"/>
              <a:t>Outputs a pdf of the graphical results that can be shared with the potential client</a:t>
            </a:r>
          </a:p>
          <a:p>
            <a:r>
              <a:rPr lang="en-US" sz="1800" dirty="0"/>
              <a:t>The app is answering these three questions:</a:t>
            </a:r>
          </a:p>
          <a:p>
            <a:pPr lvl="1"/>
            <a:r>
              <a:rPr lang="en-US" sz="1400" dirty="0"/>
              <a:t>1. Which criteria are important in determining portfolio suitability?</a:t>
            </a:r>
          </a:p>
          <a:p>
            <a:pPr lvl="1"/>
            <a:r>
              <a:rPr lang="en-US" sz="1400" dirty="0"/>
              <a:t>2. Which ETFs are best suited for each type of investor?</a:t>
            </a:r>
          </a:p>
          <a:p>
            <a:pPr lvl="1"/>
            <a:r>
              <a:rPr lang="en-US" sz="1400" dirty="0"/>
              <a:t>3. How are these different types of portfolios likely to perform compared to benchmarks?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A9810-1A0C-44F1-BA92-EB4838C2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163" y="6315441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1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CLIENT information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2D916-2B17-43E6-8709-D29220B8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189038"/>
            <a:ext cx="8308768" cy="48341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You or the potential client would enter the following information into the app:</a:t>
            </a:r>
          </a:p>
          <a:p>
            <a:pPr lvl="1"/>
            <a:r>
              <a:rPr lang="en-US" sz="1400" dirty="0"/>
              <a:t>What is your name?</a:t>
            </a:r>
          </a:p>
          <a:p>
            <a:pPr lvl="1"/>
            <a:r>
              <a:rPr lang="en-US" sz="1400" dirty="0"/>
              <a:t>What is your phone number?</a:t>
            </a:r>
          </a:p>
          <a:p>
            <a:pPr lvl="1"/>
            <a:r>
              <a:rPr lang="en-US" sz="1400" dirty="0"/>
              <a:t>What is your email address?</a:t>
            </a:r>
          </a:p>
          <a:p>
            <a:pPr lvl="1"/>
            <a:r>
              <a:rPr lang="en-US" sz="1400" dirty="0"/>
              <a:t>What’s your annual income?</a:t>
            </a:r>
          </a:p>
          <a:p>
            <a:pPr lvl="1"/>
            <a:r>
              <a:rPr lang="en-US" sz="1400" dirty="0"/>
              <a:t>How many years of investing experience do you have?</a:t>
            </a:r>
          </a:p>
          <a:p>
            <a:pPr lvl="1"/>
            <a:r>
              <a:rPr lang="en-US" sz="1400" dirty="0"/>
              <a:t>What is the amount you want to start investing?</a:t>
            </a:r>
          </a:p>
          <a:p>
            <a:pPr lvl="1"/>
            <a:r>
              <a:rPr lang="en-US" sz="1400" dirty="0"/>
              <a:t>What are your annual expenses?</a:t>
            </a:r>
          </a:p>
          <a:p>
            <a:pPr lvl="1"/>
            <a:r>
              <a:rPr lang="en-US" sz="1400" dirty="0"/>
              <a:t>Is your source of income stable?</a:t>
            </a:r>
          </a:p>
          <a:p>
            <a:pPr lvl="1"/>
            <a:r>
              <a:rPr lang="en-US" sz="1400" dirty="0"/>
              <a:t>What is your level of risk? (Low, Moderate, High, Speculative)</a:t>
            </a:r>
          </a:p>
          <a:p>
            <a:pPr lvl="1"/>
            <a:r>
              <a:rPr lang="en-US" sz="1400" dirty="0"/>
              <a:t>What type of investment strategy do you want? (Income, Growth, Value, Income/ Growth, Income/ Value, Growth/ Value, Income/Growth/ Value)</a:t>
            </a:r>
          </a:p>
          <a:p>
            <a:pPr lvl="1"/>
            <a:r>
              <a:rPr lang="en-US" sz="1400" dirty="0"/>
              <a:t>How long do you plan to invest the money in years?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2FF47-BE11-41E7-9B18-1458E149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688" y="6315441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9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0"/>
            <a:ext cx="4531663" cy="1189038"/>
          </a:xfrm>
        </p:spPr>
        <p:txBody>
          <a:bodyPr/>
          <a:lstStyle/>
          <a:p>
            <a:r>
              <a:rPr lang="en-US" dirty="0"/>
              <a:t>Risk SCORES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2D916-2B17-43E6-8709-D29220B8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0400" y="594519"/>
            <a:ext cx="526474" cy="2933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21BA6-15A0-0B4E-BCAD-BA2A84D892C3}"/>
              </a:ext>
            </a:extLst>
          </p:cNvPr>
          <p:cNvSpPr txBox="1"/>
          <p:nvPr/>
        </p:nvSpPr>
        <p:spPr>
          <a:xfrm>
            <a:off x="7643770" y="132854"/>
            <a:ext cx="4129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ALLOCATION</a:t>
            </a:r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FB8C7-3547-124B-9B51-C545830E6D88}"/>
              </a:ext>
            </a:extLst>
          </p:cNvPr>
          <p:cNvSpPr txBox="1"/>
          <p:nvPr/>
        </p:nvSpPr>
        <p:spPr>
          <a:xfrm>
            <a:off x="1011382" y="1527975"/>
            <a:ext cx="4114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Our risk scores are established through five risk statements. The first four statements defines the user’s financial situation in order to correctly establish a criteria for investing.  </a:t>
            </a:r>
          </a:p>
          <a:p>
            <a:r>
              <a:rPr lang="en-US" sz="1800" dirty="0"/>
              <a:t>The last statement obtains the users goal for investing, based upon the three financial metrics, income, a blended growth and value strategy, or a mixture of all.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5AC9BD-3CEC-914C-BF9F-DA45112A5A85}"/>
              </a:ext>
            </a:extLst>
          </p:cNvPr>
          <p:cNvSpPr txBox="1"/>
          <p:nvPr/>
        </p:nvSpPr>
        <p:spPr>
          <a:xfrm>
            <a:off x="5971309" y="1809024"/>
            <a:ext cx="46135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ETF portfolios and risk scores were selected using RBCs strategic asset allocation as a guideline, which will be shown in the next slide. Each portfolio is based upon the user’s investment strategy and risk assessment. </a:t>
            </a:r>
          </a:p>
        </p:txBody>
      </p:sp>
    </p:spTree>
    <p:extLst>
      <p:ext uri="{BB962C8B-B14F-4D97-AF65-F5344CB8AC3E}">
        <p14:creationId xmlns:p14="http://schemas.microsoft.com/office/powerpoint/2010/main" val="228474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construction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2D916-2B17-43E6-8709-D29220B8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app uses a simplified version of 6 profiles from RBC Wealth Management in their RBC Strategic Asset Allocation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2B281E-C0BF-472E-9C95-626D6AF38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96" y="2595404"/>
            <a:ext cx="10058917" cy="3073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4A9E9F-F762-44D8-9046-13D0FE407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363" y="6315441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0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construction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2D916-2B17-43E6-8709-D29220B8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six profiles have been simplified and applied to ETF holdings based on the following percentages.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DFF79F8D-8E63-4AD4-9018-8426247EE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0566"/>
              </p:ext>
            </p:extLst>
          </p:nvPr>
        </p:nvGraphicFramePr>
        <p:xfrm>
          <a:off x="1582297" y="1722103"/>
          <a:ext cx="9533833" cy="4201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1976">
                  <a:extLst>
                    <a:ext uri="{9D8B030D-6E8A-4147-A177-3AD203B41FA5}">
                      <a16:colId xmlns:a16="http://schemas.microsoft.com/office/drawing/2014/main" val="3980051804"/>
                    </a:ext>
                  </a:extLst>
                </a:gridCol>
                <a:gridCol w="1306885">
                  <a:extLst>
                    <a:ext uri="{9D8B030D-6E8A-4147-A177-3AD203B41FA5}">
                      <a16:colId xmlns:a16="http://schemas.microsoft.com/office/drawing/2014/main" val="3920046003"/>
                    </a:ext>
                  </a:extLst>
                </a:gridCol>
                <a:gridCol w="1417068">
                  <a:extLst>
                    <a:ext uri="{9D8B030D-6E8A-4147-A177-3AD203B41FA5}">
                      <a16:colId xmlns:a16="http://schemas.microsoft.com/office/drawing/2014/main" val="3984170608"/>
                    </a:ext>
                  </a:extLst>
                </a:gridCol>
                <a:gridCol w="1361976">
                  <a:extLst>
                    <a:ext uri="{9D8B030D-6E8A-4147-A177-3AD203B41FA5}">
                      <a16:colId xmlns:a16="http://schemas.microsoft.com/office/drawing/2014/main" val="401991740"/>
                    </a:ext>
                  </a:extLst>
                </a:gridCol>
                <a:gridCol w="1361976">
                  <a:extLst>
                    <a:ext uri="{9D8B030D-6E8A-4147-A177-3AD203B41FA5}">
                      <a16:colId xmlns:a16="http://schemas.microsoft.com/office/drawing/2014/main" val="2267246189"/>
                    </a:ext>
                  </a:extLst>
                </a:gridCol>
                <a:gridCol w="1361976">
                  <a:extLst>
                    <a:ext uri="{9D8B030D-6E8A-4147-A177-3AD203B41FA5}">
                      <a16:colId xmlns:a16="http://schemas.microsoft.com/office/drawing/2014/main" val="2684587244"/>
                    </a:ext>
                  </a:extLst>
                </a:gridCol>
                <a:gridCol w="1361976">
                  <a:extLst>
                    <a:ext uri="{9D8B030D-6E8A-4147-A177-3AD203B41FA5}">
                      <a16:colId xmlns:a16="http://schemas.microsoft.com/office/drawing/2014/main" val="11563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Asset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Profile 0</a:t>
                      </a:r>
                    </a:p>
                    <a:p>
                      <a:pPr algn="ctr"/>
                      <a:r>
                        <a:rPr lang="en-US" sz="1200" dirty="0"/>
                        <a:t>Fixed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Profile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Profile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Profile 5</a:t>
                      </a:r>
                    </a:p>
                    <a:p>
                      <a:pPr algn="ctr"/>
                      <a:r>
                        <a:rPr lang="en-US" sz="1200" dirty="0"/>
                        <a:t>Speculative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81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Cash &amp; Cash Alternatives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9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Fixed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47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Equity: Large Cap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39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Equity: Mid Cap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53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Equity: Small Cap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54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Equity: Intl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62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Equity: Emerging Mkts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30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ETFs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AGG, VCIT, HYG, BNDX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AGG, VCIT, HYG, BNDX, SPGP, VXUS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AGG, VCIT, HYG, BNDX, EMB, SPGP, IJH, VB, VXUS, VWO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AGG, VCIT, HYG, BNDX, EMB, SPGP, IJH, VB, VXUS, VWO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AGG, VCIT, HYG, BNDX, EMB, SPGP, IJH, VB, VXUS, VWO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SPGP, IJH, VB, VXUS, VWO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98451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74FE935-9ED3-4E90-BB3C-D66DB977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313" y="6303226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1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1E06-9CC7-F046-806B-A4DD99B2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ETF BOND Selection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EE559-79B0-8146-B2BF-913BC7AACE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715CA-19C8-5E47-BB75-FF3A6526A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D7DDD80-6336-A445-A184-B6BDAED69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78324"/>
              </p:ext>
            </p:extLst>
          </p:nvPr>
        </p:nvGraphicFramePr>
        <p:xfrm>
          <a:off x="2856326" y="2241783"/>
          <a:ext cx="8128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810622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0144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997556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3315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54675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Government Fixed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Corporate Investment Grade Fixed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Corporate High Yield Fixed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International Fixed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Emerging Markets Fixed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83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BNDX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021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D97966C-1C56-324A-B2F7-F5BC942D21BA}"/>
              </a:ext>
            </a:extLst>
          </p:cNvPr>
          <p:cNvSpPr txBox="1"/>
          <p:nvPr/>
        </p:nvSpPr>
        <p:spPr>
          <a:xfrm>
            <a:off x="3519464" y="1674674"/>
            <a:ext cx="61237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selected five bonds for our fixed income ETFs: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7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051434_Light modernist presentation_RVA_v3.potx" id="{1300540C-5346-469F-AA5C-717C09787E7E}" vid="{ADCE5FDD-C8BF-4BDC-86F8-B24C14EB90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27BEDAB-01B4-4BD0-9390-31AD928007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D934DA-6EDB-4DB8-AE5C-9399A13698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19B998-C0F0-415C-AF4D-F10DCCD30A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1294</Words>
  <Application>Microsoft Macintosh PowerPoint</Application>
  <PresentationFormat>Widescreen</PresentationFormat>
  <Paragraphs>482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charter</vt:lpstr>
      <vt:lpstr>charter</vt:lpstr>
      <vt:lpstr>sohne</vt:lpstr>
      <vt:lpstr>Office Theme</vt:lpstr>
      <vt:lpstr>PORTFOLIO SUITABILITY APP</vt:lpstr>
      <vt:lpstr>PORTFOLIO SUITABILITY APP</vt:lpstr>
      <vt:lpstr>RECIPROCITY</vt:lpstr>
      <vt:lpstr>FEATURES</vt:lpstr>
      <vt:lpstr>INPUT CLIENT information</vt:lpstr>
      <vt:lpstr>Risk SCORES</vt:lpstr>
      <vt:lpstr>Portfolio construction</vt:lpstr>
      <vt:lpstr>Portfolio construction</vt:lpstr>
      <vt:lpstr>ETF BOND Selection</vt:lpstr>
      <vt:lpstr>ETF Fixed Income Holding</vt:lpstr>
      <vt:lpstr>ETF Equity Selection</vt:lpstr>
      <vt:lpstr>ETF Equity Investment Strategy</vt:lpstr>
      <vt:lpstr>Analysis</vt:lpstr>
      <vt:lpstr>Portfolio Suitability Report PDF</vt:lpstr>
      <vt:lpstr>Technical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>Ann Howell</dc:creator>
  <cp:lastModifiedBy>Jacob Burnett</cp:lastModifiedBy>
  <cp:revision>25</cp:revision>
  <dcterms:created xsi:type="dcterms:W3CDTF">2022-02-08T19:08:04Z</dcterms:created>
  <dcterms:modified xsi:type="dcterms:W3CDTF">2022-02-15T21:35:14Z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