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434" r:id="rId6"/>
    <p:sldId id="2450" r:id="rId7"/>
    <p:sldId id="2444" r:id="rId8"/>
    <p:sldId id="2468" r:id="rId9"/>
    <p:sldId id="2463" r:id="rId10"/>
    <p:sldId id="2445" r:id="rId11"/>
    <p:sldId id="2455" r:id="rId12"/>
    <p:sldId id="2464" r:id="rId13"/>
    <p:sldId id="2465" r:id="rId14"/>
    <p:sldId id="2467" r:id="rId15"/>
    <p:sldId id="2466" r:id="rId16"/>
    <p:sldId id="2447" r:id="rId17"/>
    <p:sldId id="2454" r:id="rId18"/>
    <p:sldId id="2460" r:id="rId19"/>
    <p:sldId id="2472" r:id="rId20"/>
    <p:sldId id="2473" r:id="rId21"/>
    <p:sldId id="2474" r:id="rId22"/>
    <p:sldId id="2469" r:id="rId23"/>
    <p:sldId id="24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584" autoAdjust="0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7EA64-2D10-47A5-B818-8DF064244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93" y="133671"/>
            <a:ext cx="1761897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PORTFOLIO</a:t>
            </a:r>
            <a:br>
              <a:rPr lang="en-US" dirty="0">
                <a:solidFill>
                  <a:srgbClr val="2F3342"/>
                </a:solidFill>
              </a:rPr>
            </a:br>
            <a:r>
              <a:rPr lang="en-US" dirty="0">
                <a:solidFill>
                  <a:srgbClr val="2F3342"/>
                </a:solidFill>
              </a:rPr>
              <a:t>SUITABILITY 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406" y="3967554"/>
            <a:ext cx="3721188" cy="63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ATTRACT CLIENTS</a:t>
            </a:r>
          </a:p>
          <a:p>
            <a:r>
              <a:rPr lang="en-US" sz="1800" dirty="0"/>
              <a:t>WITH A FREE REPORT</a:t>
            </a:r>
            <a:endParaRPr lang="en-US" sz="1800" dirty="0">
              <a:solidFill>
                <a:srgbClr val="2F334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0811-B60E-4991-98FA-07D0DEE0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" y="1759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03E1-EC1F-2440-91F5-61ABEEC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063" y="0"/>
            <a:ext cx="11002962" cy="1189038"/>
          </a:xfrm>
        </p:spPr>
        <p:txBody>
          <a:bodyPr/>
          <a:lstStyle/>
          <a:p>
            <a:r>
              <a:rPr lang="en-US" dirty="0"/>
              <a:t>ETF Fixed Income Holding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D255-FD87-2045-9F49-CAE9A974E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F4C9F1-02D8-A04F-BD6E-9ED68B04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890" y="246931"/>
            <a:ext cx="479486" cy="168706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76664-A2E2-3447-B12C-DF6703948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803268"/>
              </p:ext>
            </p:extLst>
          </p:nvPr>
        </p:nvGraphicFramePr>
        <p:xfrm>
          <a:off x="710599" y="1981183"/>
          <a:ext cx="10515600" cy="368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9379438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68608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980101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522831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094163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239929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11320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871211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426125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895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BNDX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7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2.92%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13.67%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1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15.38%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33.79%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B/Other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16.92%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Below B, B,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8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73FD-2C10-F748-AC06-A824B0F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Equity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2509-E745-5745-955A-A3A003A2F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4B2A6-EB9E-8C41-A923-99D4B751684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084869" y="36547"/>
            <a:ext cx="107130" cy="45719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noFill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8C2AF4-E5C9-BC40-8722-3C4165A8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16119"/>
              </p:ext>
            </p:extLst>
          </p:nvPr>
        </p:nvGraphicFramePr>
        <p:xfrm>
          <a:off x="2971310" y="2811763"/>
          <a:ext cx="81280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1062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01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75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331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67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U.S Large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 Mid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 Small Cap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Markets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VXUS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2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CD6F90-CF05-C443-890E-4DE74C71D666}"/>
              </a:ext>
            </a:extLst>
          </p:cNvPr>
          <p:cNvSpPr txBox="1"/>
          <p:nvPr/>
        </p:nvSpPr>
        <p:spPr>
          <a:xfrm>
            <a:off x="3186258" y="1870199"/>
            <a:ext cx="672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selection for our equity ETFs were based upon the requirements seen below as well as having a blended strategy of growth and value.</a:t>
            </a:r>
          </a:p>
        </p:txBody>
      </p:sp>
    </p:spTree>
    <p:extLst>
      <p:ext uri="{BB962C8B-B14F-4D97-AF65-F5344CB8AC3E}">
        <p14:creationId xmlns:p14="http://schemas.microsoft.com/office/powerpoint/2010/main" val="39133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495E-19E0-714D-8A2E-A1FDE0F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ETF Equity Investment 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58B3-B0FD-2746-949C-326C88C62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03BEF-D275-F44F-9E6E-EFC6FC17AA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801359" y="172389"/>
            <a:ext cx="69274" cy="4221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6" name="Picture 2" descr="Morningstar Style Box">
            <a:extLst>
              <a:ext uri="{FF2B5EF4-FFF2-40B4-BE49-F238E27FC236}">
                <a16:creationId xmlns:a16="http://schemas.microsoft.com/office/drawing/2014/main" id="{542F1C39-1A4C-7148-BBFE-D48E8CE6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43" y="1891565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0D7F0-207E-C148-9F6B-5F96B94EE46D}"/>
              </a:ext>
            </a:extLst>
          </p:cNvPr>
          <p:cNvSpPr txBox="1"/>
          <p:nvPr/>
        </p:nvSpPr>
        <p:spPr>
          <a:xfrm>
            <a:off x="2036618" y="1486319"/>
            <a:ext cx="74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SPGP</a:t>
            </a:r>
          </a:p>
        </p:txBody>
      </p:sp>
      <p:pic>
        <p:nvPicPr>
          <p:cNvPr id="12" name="Picture 4" descr="Morningstar Style Box">
            <a:extLst>
              <a:ext uri="{FF2B5EF4-FFF2-40B4-BE49-F238E27FC236}">
                <a16:creationId xmlns:a16="http://schemas.microsoft.com/office/drawing/2014/main" id="{F2F75B50-80D0-1C4D-AC07-2C03FB24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51" y="1891565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1E1C40-7754-B14B-8399-20FDB40559AC}"/>
              </a:ext>
            </a:extLst>
          </p:cNvPr>
          <p:cNvSpPr txBox="1"/>
          <p:nvPr/>
        </p:nvSpPr>
        <p:spPr>
          <a:xfrm>
            <a:off x="5229779" y="1496046"/>
            <a:ext cx="59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IJH</a:t>
            </a:r>
          </a:p>
        </p:txBody>
      </p:sp>
      <p:pic>
        <p:nvPicPr>
          <p:cNvPr id="15" name="Picture 8" descr="Morningstar Style Box">
            <a:extLst>
              <a:ext uri="{FF2B5EF4-FFF2-40B4-BE49-F238E27FC236}">
                <a16:creationId xmlns:a16="http://schemas.microsoft.com/office/drawing/2014/main" id="{14EBECAB-8AA3-A145-B120-7070CF63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14" y="1911754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15303A-569E-6A4F-BDD1-531CD8F8D32D}"/>
              </a:ext>
            </a:extLst>
          </p:cNvPr>
          <p:cNvSpPr txBox="1"/>
          <p:nvPr/>
        </p:nvSpPr>
        <p:spPr>
          <a:xfrm>
            <a:off x="8608614" y="1514538"/>
            <a:ext cx="55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VB</a:t>
            </a:r>
          </a:p>
        </p:txBody>
      </p:sp>
      <p:pic>
        <p:nvPicPr>
          <p:cNvPr id="17" name="Picture 10" descr="Morningstar Style Box">
            <a:extLst>
              <a:ext uri="{FF2B5EF4-FFF2-40B4-BE49-F238E27FC236}">
                <a16:creationId xmlns:a16="http://schemas.microsoft.com/office/drawing/2014/main" id="{1E11F462-9404-B643-91DD-E4ACB81C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9" y="4038243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7C348C-697C-FC40-A3B1-B34CF56D1221}"/>
              </a:ext>
            </a:extLst>
          </p:cNvPr>
          <p:cNvSpPr txBox="1"/>
          <p:nvPr/>
        </p:nvSpPr>
        <p:spPr>
          <a:xfrm>
            <a:off x="3580443" y="3685913"/>
            <a:ext cx="8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VXUS</a:t>
            </a:r>
          </a:p>
        </p:txBody>
      </p:sp>
      <p:pic>
        <p:nvPicPr>
          <p:cNvPr id="19" name="Picture 12" descr="Morningstar Style Box">
            <a:extLst>
              <a:ext uri="{FF2B5EF4-FFF2-40B4-BE49-F238E27FC236}">
                <a16:creationId xmlns:a16="http://schemas.microsoft.com/office/drawing/2014/main" id="{FCC73C8F-77A8-A149-9AE2-6467F968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43" y="4038243"/>
            <a:ext cx="248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7D19D4-05EB-294F-B7D4-5AF9310DF0AE}"/>
              </a:ext>
            </a:extLst>
          </p:cNvPr>
          <p:cNvSpPr txBox="1"/>
          <p:nvPr/>
        </p:nvSpPr>
        <p:spPr>
          <a:xfrm>
            <a:off x="6795456" y="3638017"/>
            <a:ext cx="8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VWO</a:t>
            </a:r>
          </a:p>
        </p:txBody>
      </p:sp>
    </p:spTree>
    <p:extLst>
      <p:ext uri="{BB962C8B-B14F-4D97-AF65-F5344CB8AC3E}">
        <p14:creationId xmlns:p14="http://schemas.microsoft.com/office/powerpoint/2010/main" val="65374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Report PDF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07CEB-A2AE-4F91-A21F-C69B489CEC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78629" y="1295615"/>
            <a:ext cx="3396102" cy="4406106"/>
          </a:xfrm>
          <a:ln>
            <a:solidFill>
              <a:srgbClr val="00206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D6D68-A3E4-4E4C-83B7-10D4463B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83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E22009-8B82-4103-B6F4-558886834F5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Cumulative Returns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912B3-BA8D-40DB-83C5-CCA455E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427955-F10E-4585-9CE4-B153DA74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2" y="1310451"/>
            <a:ext cx="5419609" cy="387114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C9940-D684-4335-8122-BC47637C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14" y="2037282"/>
            <a:ext cx="5519224" cy="394230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379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3C83FA-DB36-4A6C-ADB1-59A3DF0B846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pie chart 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5C58-2952-4226-8CF8-404BEDF8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53796E-C680-480C-9C4C-9A632AD3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3C83FA-DB36-4A6C-ADB1-59A3DF0B846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Rolling volatility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5C58-2952-4226-8CF8-404BEDF8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349ECB-F554-45AD-B361-C22DC6E3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12" y="1222528"/>
            <a:ext cx="5526290" cy="39473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E2BD7-D119-442E-95B2-F0EE039A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012" y="1954427"/>
            <a:ext cx="5798202" cy="414157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8629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3C83FA-DB36-4A6C-ADB1-59A3DF0B846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SP500 versus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5C58-2952-4226-8CF8-404BEDF8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9DA012-ED96-4246-8A76-F1F6B0E9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541611"/>
            <a:ext cx="5564185" cy="35744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D58B-2520-4E4E-BE79-EC945144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46" y="2499238"/>
            <a:ext cx="6100762" cy="357444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06B06-D9CC-4D6B-87FF-D9F962A702A9}"/>
              </a:ext>
            </a:extLst>
          </p:cNvPr>
          <p:cNvSpPr txBox="1"/>
          <p:nvPr/>
        </p:nvSpPr>
        <p:spPr>
          <a:xfrm>
            <a:off x="2421885" y="1172279"/>
            <a:ext cx="23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S&amp;P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D8E1D-DC2D-4D59-9D27-A468D14B0F46}"/>
              </a:ext>
            </a:extLst>
          </p:cNvPr>
          <p:cNvSpPr txBox="1"/>
          <p:nvPr/>
        </p:nvSpPr>
        <p:spPr>
          <a:xfrm>
            <a:off x="8661320" y="2072810"/>
            <a:ext cx="23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Example</a:t>
            </a:r>
          </a:p>
        </p:txBody>
      </p:sp>
    </p:spTree>
    <p:extLst>
      <p:ext uri="{BB962C8B-B14F-4D97-AF65-F5344CB8AC3E}">
        <p14:creationId xmlns:p14="http://schemas.microsoft.com/office/powerpoint/2010/main" val="156125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PDF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07CEB-A2AE-4F91-A21F-C69B489CEC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78629" y="1295615"/>
            <a:ext cx="3396102" cy="4406106"/>
          </a:xfrm>
          <a:ln>
            <a:solidFill>
              <a:srgbClr val="00206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D6D68-A3E4-4E4C-83B7-10D4463B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83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783" y="1811383"/>
            <a:ext cx="8987246" cy="4211784"/>
          </a:xfrm>
        </p:spPr>
        <p:txBody>
          <a:bodyPr/>
          <a:lstStyle/>
          <a:p>
            <a:r>
              <a:rPr lang="en-US" dirty="0"/>
              <a:t>Build a web interface to replace the CLI</a:t>
            </a:r>
          </a:p>
          <a:p>
            <a:r>
              <a:rPr lang="en-US" dirty="0"/>
              <a:t>Create function to allow financial advisors to email the pdf to potential clients</a:t>
            </a:r>
          </a:p>
          <a:p>
            <a:r>
              <a:rPr lang="en-US" dirty="0"/>
              <a:t>Update software to accept custom-created portfolios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547865" y="1497308"/>
            <a:ext cx="3883398" cy="696829"/>
          </a:xfrm>
        </p:spPr>
        <p:txBody>
          <a:bodyPr/>
          <a:lstStyle/>
          <a:p>
            <a:pPr algn="ctr"/>
            <a:r>
              <a:rPr lang="en-US" dirty="0"/>
              <a:t>ATTRACT CLIENTS WITH A FREE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957282"/>
            <a:ext cx="6117771" cy="1938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can attract new clients by giving them something for free according to the marketing rule of reciprocity. This app allows you to offer a free report to potential clients that suggests a portfolio of ETFs based on their risk tolerance and investing goals.  That report starts a conversation that enables you to show how you can customize a portfolio for them and how it would compare to common benchmarks like the S&amp;P 500.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0B54A-2521-49E5-8622-6FC95EBD5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5" y="997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960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Technical details:</a:t>
            </a:r>
          </a:p>
          <a:p>
            <a:pPr lvl="1"/>
            <a:r>
              <a:rPr lang="en-US" dirty="0"/>
              <a:t>Built using Python</a:t>
            </a:r>
          </a:p>
          <a:p>
            <a:pPr lvl="1"/>
            <a:r>
              <a:rPr lang="en-US" dirty="0"/>
              <a:t>ETF data pulled via an API from Alpaca (an Alpaca account and .env file are required)</a:t>
            </a:r>
          </a:p>
          <a:p>
            <a:pPr lvl="1"/>
            <a:r>
              <a:rPr lang="en-US" dirty="0"/>
              <a:t>Monte Carlo Simulation generated using </a:t>
            </a:r>
            <a:r>
              <a:rPr lang="en-US" dirty="0" err="1"/>
              <a:t>MCSimulation</a:t>
            </a:r>
            <a:r>
              <a:rPr lang="en-US" dirty="0"/>
              <a:t> from </a:t>
            </a:r>
            <a:r>
              <a:rPr lang="en-US" dirty="0" err="1"/>
              <a:t>MCForecast</a:t>
            </a:r>
            <a:endParaRPr lang="en-US" dirty="0"/>
          </a:p>
          <a:p>
            <a:pPr lvl="1"/>
            <a:r>
              <a:rPr lang="en-US" dirty="0"/>
              <a:t>PDF generated using FPDP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E360D2-FF07-4611-A0AE-75B2362C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759533"/>
            <a:ext cx="5326022" cy="444137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Reciprocity shows that giving someone something causes people to want to give back.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study showed that a small gift left with a restaurant check led to 21% increase in tips.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2400" i="1" dirty="0"/>
              <a:t>This gift of this free report should encourage potential clients to sign up for financial advising.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246211"/>
            <a:ext cx="4101084" cy="489654"/>
          </a:xfrm>
        </p:spPr>
        <p:txBody>
          <a:bodyPr>
            <a:normAutofit fontScale="90000"/>
          </a:bodyPr>
          <a:lstStyle/>
          <a:p>
            <a:r>
              <a:rPr lang="en-US" dirty="0"/>
              <a:t>RECIPROCITY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5CE5E-43C6-4944-A6D8-48A0108F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8" y="2103461"/>
            <a:ext cx="4743347" cy="3350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E6E60-7A8F-4AD1-B4C3-397FCD44242E}"/>
              </a:ext>
            </a:extLst>
          </p:cNvPr>
          <p:cNvSpPr txBox="1"/>
          <p:nvPr/>
        </p:nvSpPr>
        <p:spPr>
          <a:xfrm>
            <a:off x="6617989" y="5390581"/>
            <a:ext cx="467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292929"/>
                </a:solidFill>
                <a:effectLst/>
                <a:latin typeface="sohne"/>
              </a:rPr>
              <a:t>The Rule of Reciprocity: To owe or not to owe</a:t>
            </a:r>
          </a:p>
          <a:p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By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Akalya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Srikumar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(UG 22),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Charter"/>
              </a:rPr>
              <a:t>Edited by Nitya Deep(UG 23) </a:t>
            </a:r>
            <a:r>
              <a:rPr lang="en-US" sz="1000" i="1" dirty="0">
                <a:solidFill>
                  <a:srgbClr val="292929"/>
                </a:solidFill>
                <a:latin typeface="Charter"/>
              </a:rPr>
              <a:t>On Medium.com</a:t>
            </a:r>
            <a:endParaRPr lang="en-US" sz="1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1000" dirty="0"/>
              <a:t>https://medium.com/the-nudgelet/the-rule-of-reciprocity-to-owe-or-not-to-owe-80747cd87735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B0F47-91EE-4C9D-B008-E2F0157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327" y="6348618"/>
            <a:ext cx="1275662" cy="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88" y="1820092"/>
            <a:ext cx="10040983" cy="4185658"/>
          </a:xfrm>
        </p:spPr>
        <p:txBody>
          <a:bodyPr>
            <a:noAutofit/>
          </a:bodyPr>
          <a:lstStyle/>
          <a:p>
            <a:r>
              <a:rPr lang="en-US" sz="2000" dirty="0"/>
              <a:t>As a financial advisor, use this app to attract new clients by offering them something of value and creating reciprocity</a:t>
            </a:r>
          </a:p>
          <a:p>
            <a:r>
              <a:rPr lang="en-US" sz="2000" dirty="0"/>
              <a:t>The app provides traditional ETF investment recommendations that you can build on to create a more customized portfolio once the client signs on with you</a:t>
            </a:r>
          </a:p>
          <a:p>
            <a:r>
              <a:rPr lang="en-US" sz="2000" dirty="0"/>
              <a:t>The app:</a:t>
            </a:r>
          </a:p>
          <a:p>
            <a:pPr lvl="1"/>
            <a:r>
              <a:rPr lang="en-US" sz="2000" dirty="0"/>
              <a:t>Collects data from the potential client</a:t>
            </a:r>
          </a:p>
          <a:p>
            <a:pPr lvl="1"/>
            <a:r>
              <a:rPr lang="en-US" sz="2000" dirty="0"/>
              <a:t>Translates data into a risk score</a:t>
            </a:r>
          </a:p>
          <a:p>
            <a:pPr lvl="1"/>
            <a:r>
              <a:rPr lang="en-US" sz="2000" dirty="0"/>
              <a:t>Uses the client information and risk score to recommend a portfolio of ETFs</a:t>
            </a:r>
          </a:p>
          <a:p>
            <a:pPr lvl="1"/>
            <a:r>
              <a:rPr lang="en-US" sz="2000" dirty="0"/>
              <a:t>Generates graphs to show how the recommended portfolio compares to portfolios with other levels of risk and benchmarks like the S&amp;P500</a:t>
            </a:r>
          </a:p>
          <a:p>
            <a:pPr lvl="1"/>
            <a:r>
              <a:rPr lang="en-US" sz="2000" dirty="0"/>
              <a:t>Outputs a pdf of the graphical results that can be shared with the potential client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A9810-1A0C-44F1-BA92-EB4838C2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66" y="2144265"/>
            <a:ext cx="9583467" cy="3557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app is answering these three questions: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Which criteria are important in determining portfolio suitability?</a:t>
            </a:r>
          </a:p>
          <a:p>
            <a:pPr marL="971550" lvl="1" indent="-514350">
              <a:buAutoNum type="arabicPeriod"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2. How are these different types of portfolios likely to perform compared to benchmarks?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3. Which ETFs are best suited for each type of investor?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A9810-1A0C-44F1-BA92-EB4838C2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92FBE07-C376-4982-9D15-BA4A75BF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270" y="436501"/>
            <a:ext cx="2523566" cy="2992499"/>
          </a:xfrm>
        </p:spPr>
        <p:txBody>
          <a:bodyPr>
            <a:normAutofit/>
          </a:bodyPr>
          <a:lstStyle/>
          <a:p>
            <a:r>
              <a:rPr lang="en-US" sz="2800" dirty="0"/>
              <a:t>Which criteria are important in determining portfolio suitability?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FB8C7-3547-124B-9B51-C545830E6D88}"/>
              </a:ext>
            </a:extLst>
          </p:cNvPr>
          <p:cNvSpPr txBox="1"/>
          <p:nvPr/>
        </p:nvSpPr>
        <p:spPr>
          <a:xfrm>
            <a:off x="571500" y="1582340"/>
            <a:ext cx="33299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Our risk scores are established through five risk statements. </a:t>
            </a:r>
          </a:p>
          <a:p>
            <a:endParaRPr lang="en-US" dirty="0"/>
          </a:p>
          <a:p>
            <a:r>
              <a:rPr lang="en-US" sz="1800" dirty="0"/>
              <a:t>The first four statements defines the user’s financial situation in order to correctly establish a criteria for investing.  </a:t>
            </a:r>
          </a:p>
          <a:p>
            <a:endParaRPr lang="en-US" sz="1800" dirty="0"/>
          </a:p>
          <a:p>
            <a:r>
              <a:rPr lang="en-US" sz="1800" dirty="0"/>
              <a:t>The last statement obtains the users goal for investing, based upon the three financial metrics, income, a blended growth and value strategy, or a mixture of all.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AC9BD-3CEC-914C-BF9F-DA45112A5A85}"/>
              </a:ext>
            </a:extLst>
          </p:cNvPr>
          <p:cNvSpPr txBox="1"/>
          <p:nvPr/>
        </p:nvSpPr>
        <p:spPr>
          <a:xfrm>
            <a:off x="8475142" y="2274838"/>
            <a:ext cx="30741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ETF portfolios and risk scores were selected using RBCs strategic asset allocation as a guideline.</a:t>
            </a:r>
          </a:p>
          <a:p>
            <a:endParaRPr lang="en-US" dirty="0"/>
          </a:p>
          <a:p>
            <a:r>
              <a:rPr lang="en-US" dirty="0"/>
              <a:t>Each portfolio is based upon the user’s investment strategy and risk assessment. </a:t>
            </a:r>
          </a:p>
        </p:txBody>
      </p:sp>
    </p:spTree>
    <p:extLst>
      <p:ext uri="{BB962C8B-B14F-4D97-AF65-F5344CB8AC3E}">
        <p14:creationId xmlns:p14="http://schemas.microsoft.com/office/powerpoint/2010/main" val="22847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uses a simplified version of 6 profiles from RBC Wealth Management in their RBC Strategic Asset Allocation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B281E-C0BF-472E-9C95-626D6AF3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96" y="2595404"/>
            <a:ext cx="10058917" cy="3073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A9E9F-F762-44D8-9046-13D0FE40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63" y="6315441"/>
            <a:ext cx="1274174" cy="50601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382B881-07E6-454E-A8CE-7BAB18E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are these different types of portfolios likely to perform </a:t>
            </a:r>
            <a:br>
              <a:rPr lang="en-US" sz="2400" dirty="0"/>
            </a:br>
            <a:r>
              <a:rPr lang="en-US" sz="2400" dirty="0"/>
              <a:t>compared to benchmarks?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90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six profiles have been simplified and applied to ETF holdings based on the following percentages.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FF79F8D-8E63-4AD4-9018-8426247E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0566"/>
              </p:ext>
            </p:extLst>
          </p:nvPr>
        </p:nvGraphicFramePr>
        <p:xfrm>
          <a:off x="1582297" y="1722103"/>
          <a:ext cx="9533833" cy="420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1976">
                  <a:extLst>
                    <a:ext uri="{9D8B030D-6E8A-4147-A177-3AD203B41FA5}">
                      <a16:colId xmlns:a16="http://schemas.microsoft.com/office/drawing/2014/main" val="3980051804"/>
                    </a:ext>
                  </a:extLst>
                </a:gridCol>
                <a:gridCol w="1306885">
                  <a:extLst>
                    <a:ext uri="{9D8B030D-6E8A-4147-A177-3AD203B41FA5}">
                      <a16:colId xmlns:a16="http://schemas.microsoft.com/office/drawing/2014/main" val="3920046003"/>
                    </a:ext>
                  </a:extLst>
                </a:gridCol>
                <a:gridCol w="1417068">
                  <a:extLst>
                    <a:ext uri="{9D8B030D-6E8A-4147-A177-3AD203B41FA5}">
                      <a16:colId xmlns:a16="http://schemas.microsoft.com/office/drawing/2014/main" val="3984170608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401991740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267246189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684587244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1156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Asset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0</a:t>
                      </a:r>
                    </a:p>
                    <a:p>
                      <a:pPr algn="ctr"/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5</a:t>
                      </a:r>
                    </a:p>
                    <a:p>
                      <a:pPr algn="ctr"/>
                      <a:r>
                        <a:rPr lang="en-US" sz="1200" dirty="0"/>
                        <a:t>Speculative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Cash &amp; Cash Alternatives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47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Large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9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Mid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5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Small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4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Intl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Emerging Mkts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3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ETFs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AGG, VCIT, HYG, BNDX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SPGP, VXUS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SPGP,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SPGP, IJH, VB, VXUS, VWO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45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4FE935-9ED3-4E90-BB3C-D66DB977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03226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1E06-9CC7-F046-806B-A4DD99B2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Which ETFs are best suited for each type of investor?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15CA-19C8-5E47-BB75-FF3A6526A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D7DDD80-6336-A445-A184-B6BDAED69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00943"/>
              </p:ext>
            </p:extLst>
          </p:nvPr>
        </p:nvGraphicFramePr>
        <p:xfrm>
          <a:off x="2856326" y="2241783"/>
          <a:ext cx="8128000" cy="1559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1062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01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75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331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67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Government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 Investment Grade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 High Yield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Markets Fixed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BNDX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21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97966C-1C56-324A-B2F7-F5BC942D21BA}"/>
              </a:ext>
            </a:extLst>
          </p:cNvPr>
          <p:cNvSpPr txBox="1"/>
          <p:nvPr/>
        </p:nvSpPr>
        <p:spPr>
          <a:xfrm>
            <a:off x="3519464" y="1674674"/>
            <a:ext cx="6123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selected five bonds for our fixed income ETFs: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1061</Words>
  <Application>Microsoft Office PowerPoint</Application>
  <PresentationFormat>Widescreen</PresentationFormat>
  <Paragraphs>447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charter</vt:lpstr>
      <vt:lpstr>charter</vt:lpstr>
      <vt:lpstr>sohne</vt:lpstr>
      <vt:lpstr>Office Theme</vt:lpstr>
      <vt:lpstr>PORTFOLIO SUITABILITY APP</vt:lpstr>
      <vt:lpstr>PORTFOLIO SUITABILITY APP</vt:lpstr>
      <vt:lpstr>RECIPROCITY</vt:lpstr>
      <vt:lpstr>FEATURES</vt:lpstr>
      <vt:lpstr>Key questions</vt:lpstr>
      <vt:lpstr>Which criteria are important in determining portfolio suitability? </vt:lpstr>
      <vt:lpstr>How are these different types of portfolios likely to perform  compared to benchmarks? </vt:lpstr>
      <vt:lpstr>Portfolio construction</vt:lpstr>
      <vt:lpstr>Which ETFs are best suited for each type of investor?</vt:lpstr>
      <vt:lpstr>ETF Fixed Income Holding</vt:lpstr>
      <vt:lpstr>ETF Equity Selection</vt:lpstr>
      <vt:lpstr>ETF Equity Investment Strategy</vt:lpstr>
      <vt:lpstr>Portfolio Suitability Report PDF</vt:lpstr>
      <vt:lpstr>PowerPoint Presentation</vt:lpstr>
      <vt:lpstr>PowerPoint Presentation</vt:lpstr>
      <vt:lpstr>PowerPoint Presentation</vt:lpstr>
      <vt:lpstr>PowerPoint Presentation</vt:lpstr>
      <vt:lpstr>Demonstration of PDF</vt:lpstr>
      <vt:lpstr>Next steps</vt:lpstr>
      <vt:lpstr>Technical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Ann Howell</dc:creator>
  <cp:lastModifiedBy>Ann Howell</cp:lastModifiedBy>
  <cp:revision>40</cp:revision>
  <dcterms:created xsi:type="dcterms:W3CDTF">2022-02-08T19:08:04Z</dcterms:created>
  <dcterms:modified xsi:type="dcterms:W3CDTF">2022-02-17T00:22:36Z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