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56" r:id="rId5"/>
    <p:sldId id="2434" r:id="rId6"/>
    <p:sldId id="2450" r:id="rId7"/>
    <p:sldId id="2444" r:id="rId8"/>
    <p:sldId id="2452" r:id="rId9"/>
    <p:sldId id="2445" r:id="rId10"/>
    <p:sldId id="2455" r:id="rId11"/>
    <p:sldId id="2446" r:id="rId12"/>
    <p:sldId id="2447" r:id="rId13"/>
    <p:sldId id="2448" r:id="rId14"/>
    <p:sldId id="2449" r:id="rId15"/>
    <p:sldId id="2454" r:id="rId16"/>
    <p:sldId id="2451" r:id="rId17"/>
    <p:sldId id="2439" r:id="rId18"/>
    <p:sldId id="2440" r:id="rId19"/>
    <p:sldId id="260" r:id="rId20"/>
    <p:sldId id="2453" r:id="rId21"/>
    <p:sldId id="258" r:id="rId22"/>
    <p:sldId id="2432" r:id="rId23"/>
    <p:sldId id="2433" r:id="rId24"/>
    <p:sldId id="2438" r:id="rId25"/>
    <p:sldId id="2441" r:id="rId26"/>
    <p:sldId id="244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584" autoAdjust="0"/>
  </p:normalViewPr>
  <p:slideViewPr>
    <p:cSldViewPr snapToGrid="0">
      <p:cViewPr varScale="1">
        <p:scale>
          <a:sx n="110" d="100"/>
          <a:sy n="110" d="100"/>
        </p:scale>
        <p:origin x="720" y="96"/>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r>
              <a:rPr lang="en-US" dirty="0">
                <a:solidFill>
                  <a:srgbClr val="2F3342"/>
                </a:solidFill>
              </a:rPr>
              <a:t>CHART TITLE</a:t>
            </a:r>
          </a:p>
        </c:rich>
      </c:tx>
      <c:layout>
        <c:manualLayout>
          <c:xMode val="edge"/>
          <c:yMode val="edge"/>
          <c:x val="0.39625304136253042"/>
          <c:y val="1.287553648068669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endParaRPr lang="en-US"/>
        </a:p>
      </c:txPr>
    </c:title>
    <c:autoTitleDeleted val="0"/>
    <c:plotArea>
      <c:layout>
        <c:manualLayout>
          <c:layoutTarget val="inner"/>
          <c:xMode val="edge"/>
          <c:yMode val="edge"/>
          <c:x val="0.14688162154913117"/>
          <c:y val="0.17427359670169987"/>
          <c:w val="0.73876314730731663"/>
          <c:h val="0.65157007198134576"/>
        </c:manualLayout>
      </c:layout>
      <c:doughnutChart>
        <c:varyColors val="1"/>
        <c:ser>
          <c:idx val="0"/>
          <c:order val="0"/>
          <c:tx>
            <c:strRef>
              <c:f>Лист1!$B$1</c:f>
              <c:strCache>
                <c:ptCount val="1"/>
                <c:pt idx="0">
                  <c:v>Row</c:v>
                </c:pt>
              </c:strCache>
            </c:strRef>
          </c:tx>
          <c:spPr>
            <a:ln>
              <a:noFill/>
            </a:ln>
          </c:spPr>
          <c:dPt>
            <c:idx val="0"/>
            <c:bubble3D val="0"/>
            <c:spPr>
              <a:solidFill>
                <a:schemeClr val="accent1">
                  <a:lumMod val="20000"/>
                  <a:lumOff val="80000"/>
                </a:schemeClr>
              </a:solidFill>
              <a:ln w="19050">
                <a:noFill/>
              </a:ln>
              <a:effectLst/>
            </c:spPr>
            <c:extLst>
              <c:ext xmlns:c16="http://schemas.microsoft.com/office/drawing/2014/chart" uri="{C3380CC4-5D6E-409C-BE32-E72D297353CC}">
                <c16:uniqueId val="{00000001-52D3-4747-9723-3DDD7CD85D4A}"/>
              </c:ext>
            </c:extLst>
          </c:dPt>
          <c:dPt>
            <c:idx val="1"/>
            <c:bubble3D val="0"/>
            <c:spPr>
              <a:solidFill>
                <a:schemeClr val="accent2">
                  <a:lumMod val="40000"/>
                  <a:lumOff val="60000"/>
                </a:schemeClr>
              </a:solidFill>
              <a:ln w="19050">
                <a:noFill/>
              </a:ln>
              <a:effectLst/>
            </c:spPr>
            <c:extLst>
              <c:ext xmlns:c16="http://schemas.microsoft.com/office/drawing/2014/chart" uri="{C3380CC4-5D6E-409C-BE32-E72D297353CC}">
                <c16:uniqueId val="{00000003-52D3-4747-9723-3DDD7CD85D4A}"/>
              </c:ext>
            </c:extLst>
          </c:dPt>
          <c:dPt>
            <c:idx val="2"/>
            <c:bubble3D val="0"/>
            <c:spPr>
              <a:solidFill>
                <a:schemeClr val="accent6">
                  <a:lumMod val="20000"/>
                  <a:lumOff val="80000"/>
                </a:schemeClr>
              </a:solidFill>
              <a:ln w="19050">
                <a:noFill/>
              </a:ln>
              <a:effectLst/>
            </c:spPr>
            <c:extLst>
              <c:ext xmlns:c16="http://schemas.microsoft.com/office/drawing/2014/chart" uri="{C3380CC4-5D6E-409C-BE32-E72D297353CC}">
                <c16:uniqueId val="{00000005-52D3-4747-9723-3DDD7CD85D4A}"/>
              </c:ext>
            </c:extLst>
          </c:dPt>
          <c:dPt>
            <c:idx val="3"/>
            <c:bubble3D val="0"/>
            <c:spPr>
              <a:solidFill>
                <a:schemeClr val="accent3">
                  <a:lumMod val="20000"/>
                  <a:lumOff val="80000"/>
                </a:schemeClr>
              </a:solidFill>
              <a:ln w="19050">
                <a:noFill/>
              </a:ln>
              <a:effectLst/>
            </c:spPr>
            <c:extLst>
              <c:ext xmlns:c16="http://schemas.microsoft.com/office/drawing/2014/chart" uri="{C3380CC4-5D6E-409C-BE32-E72D297353CC}">
                <c16:uniqueId val="{00000007-52D3-4747-9723-3DDD7CD85D4A}"/>
              </c:ext>
            </c:extLst>
          </c:dPt>
          <c:dPt>
            <c:idx val="4"/>
            <c:bubble3D val="0"/>
            <c:spPr>
              <a:solidFill>
                <a:schemeClr val="accent1">
                  <a:lumMod val="60000"/>
                  <a:lumOff val="40000"/>
                </a:schemeClr>
              </a:solidFill>
              <a:ln w="19050">
                <a:noFill/>
              </a:ln>
              <a:effectLst/>
            </c:spPr>
            <c:extLst>
              <c:ext xmlns:c16="http://schemas.microsoft.com/office/drawing/2014/chart" uri="{C3380CC4-5D6E-409C-BE32-E72D297353CC}">
                <c16:uniqueId val="{00000009-52D3-4747-9723-3DDD7CD85D4A}"/>
              </c:ext>
            </c:extLst>
          </c:dPt>
          <c:dPt>
            <c:idx val="5"/>
            <c:bubble3D val="0"/>
            <c:spPr>
              <a:solidFill>
                <a:schemeClr val="accent6"/>
              </a:solidFill>
              <a:ln w="19050">
                <a:noFill/>
              </a:ln>
              <a:effectLst/>
            </c:spPr>
            <c:extLst>
              <c:ext xmlns:c16="http://schemas.microsoft.com/office/drawing/2014/chart" uri="{C3380CC4-5D6E-409C-BE32-E72D297353CC}">
                <c16:uniqueId val="{0000000B-52D3-4747-9723-3DDD7CD85D4A}"/>
              </c:ext>
            </c:extLst>
          </c:dPt>
          <c:dPt>
            <c:idx val="6"/>
            <c:bubble3D val="0"/>
            <c:spPr>
              <a:solidFill>
                <a:schemeClr val="accent1">
                  <a:lumMod val="60000"/>
                </a:schemeClr>
              </a:solidFill>
              <a:ln w="19050">
                <a:noFill/>
              </a:ln>
              <a:effectLst/>
            </c:spPr>
            <c:extLst>
              <c:ext xmlns:c16="http://schemas.microsoft.com/office/drawing/2014/chart" uri="{C3380CC4-5D6E-409C-BE32-E72D297353CC}">
                <c16:uniqueId val="{0000000D-52D3-4747-9723-3DDD7CD85D4A}"/>
              </c:ext>
            </c:extLst>
          </c:dPt>
          <c:dPt>
            <c:idx val="7"/>
            <c:bubble3D val="0"/>
            <c:spPr>
              <a:solidFill>
                <a:schemeClr val="accent2">
                  <a:lumMod val="60000"/>
                </a:schemeClr>
              </a:solidFill>
              <a:ln w="19050">
                <a:noFill/>
              </a:ln>
              <a:effectLst/>
            </c:spPr>
            <c:extLst>
              <c:ext xmlns:c16="http://schemas.microsoft.com/office/drawing/2014/chart" uri="{C3380CC4-5D6E-409C-BE32-E72D297353CC}">
                <c16:uniqueId val="{0000000F-52D3-4747-9723-3DDD7CD85D4A}"/>
              </c:ext>
            </c:extLst>
          </c:dPt>
          <c:dPt>
            <c:idx val="8"/>
            <c:bubble3D val="0"/>
            <c:spPr>
              <a:solidFill>
                <a:schemeClr val="accent3">
                  <a:lumMod val="60000"/>
                </a:schemeClr>
              </a:solidFill>
              <a:ln w="19050">
                <a:noFill/>
              </a:ln>
              <a:effectLst/>
            </c:spPr>
            <c:extLst>
              <c:ext xmlns:c16="http://schemas.microsoft.com/office/drawing/2014/chart" uri="{C3380CC4-5D6E-409C-BE32-E72D297353CC}">
                <c16:uniqueId val="{00000011-52D3-4747-9723-3DDD7CD85D4A}"/>
              </c:ext>
            </c:extLst>
          </c:dPt>
          <c:dPt>
            <c:idx val="9"/>
            <c:bubble3D val="0"/>
            <c:spPr>
              <a:solidFill>
                <a:schemeClr val="accent4">
                  <a:lumMod val="60000"/>
                </a:schemeClr>
              </a:solidFill>
              <a:ln w="19050">
                <a:noFill/>
              </a:ln>
              <a:effectLst/>
            </c:spPr>
            <c:extLst>
              <c:ext xmlns:c16="http://schemas.microsoft.com/office/drawing/2014/chart" uri="{C3380CC4-5D6E-409C-BE32-E72D297353CC}">
                <c16:uniqueId val="{00000013-52D3-4747-9723-3DDD7CD85D4A}"/>
              </c:ext>
            </c:extLst>
          </c:dPt>
          <c:dPt>
            <c:idx val="10"/>
            <c:bubble3D val="0"/>
            <c:spPr>
              <a:solidFill>
                <a:schemeClr val="accent5">
                  <a:lumMod val="60000"/>
                </a:schemeClr>
              </a:solidFill>
              <a:ln w="19050">
                <a:noFill/>
              </a:ln>
              <a:effectLst/>
            </c:spPr>
            <c:extLst>
              <c:ext xmlns:c16="http://schemas.microsoft.com/office/drawing/2014/chart" uri="{C3380CC4-5D6E-409C-BE32-E72D297353CC}">
                <c16:uniqueId val="{00000015-52D3-4747-9723-3DDD7CD85D4A}"/>
              </c:ext>
            </c:extLst>
          </c:dPt>
          <c:dPt>
            <c:idx val="11"/>
            <c:bubble3D val="0"/>
            <c:spPr>
              <a:solidFill>
                <a:schemeClr val="accent6">
                  <a:lumMod val="60000"/>
                </a:schemeClr>
              </a:solidFill>
              <a:ln w="19050">
                <a:noFill/>
              </a:ln>
              <a:effectLst/>
            </c:spPr>
            <c:extLst>
              <c:ext xmlns:c16="http://schemas.microsoft.com/office/drawing/2014/chart" uri="{C3380CC4-5D6E-409C-BE32-E72D297353CC}">
                <c16:uniqueId val="{00000017-52D3-4747-9723-3DDD7CD85D4A}"/>
              </c:ext>
            </c:extLst>
          </c:dPt>
          <c:dLbls>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Лист1!$A$2:$A$13</c:f>
              <c:strCache>
                <c:ptCount val="5"/>
                <c:pt idx="0">
                  <c:v>Jan </c:v>
                </c:pt>
                <c:pt idx="1">
                  <c:v>Feb</c:v>
                </c:pt>
                <c:pt idx="2">
                  <c:v>Mar</c:v>
                </c:pt>
                <c:pt idx="3">
                  <c:v>Apr</c:v>
                </c:pt>
                <c:pt idx="4">
                  <c:v>May</c:v>
                </c:pt>
              </c:strCache>
            </c:strRef>
          </c:cat>
          <c:val>
            <c:numRef>
              <c:f>Лист1!$B$2:$B$13</c:f>
              <c:numCache>
                <c:formatCode>General</c:formatCode>
                <c:ptCount val="12"/>
                <c:pt idx="0">
                  <c:v>10000</c:v>
                </c:pt>
                <c:pt idx="1">
                  <c:v>17000</c:v>
                </c:pt>
                <c:pt idx="2">
                  <c:v>15000</c:v>
                </c:pt>
                <c:pt idx="3">
                  <c:v>25000</c:v>
                </c:pt>
                <c:pt idx="4">
                  <c:v>21000</c:v>
                </c:pt>
              </c:numCache>
            </c:numRef>
          </c:val>
          <c:extLst>
            <c:ext xmlns:c16="http://schemas.microsoft.com/office/drawing/2014/chart" uri="{C3380CC4-5D6E-409C-BE32-E72D297353CC}">
              <c16:uniqueId val="{00000018-52D3-4747-9723-3DDD7CD85D4A}"/>
            </c:ext>
          </c:extLst>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t"/>
      <c:legendEntry>
        <c:idx val="5"/>
        <c:delete val="1"/>
      </c:legendEntry>
      <c:legendEntry>
        <c:idx val="6"/>
        <c:delete val="1"/>
      </c:legendEntry>
      <c:legendEntry>
        <c:idx val="7"/>
        <c:delete val="1"/>
      </c:legendEntry>
      <c:legendEntry>
        <c:idx val="8"/>
        <c:delete val="1"/>
      </c:legendEntry>
      <c:legendEntry>
        <c:idx val="9"/>
        <c:delete val="1"/>
      </c:legendEntry>
      <c:legendEntry>
        <c:idx val="10"/>
        <c:delete val="1"/>
      </c:legendEntry>
      <c:legendEntry>
        <c:idx val="11"/>
        <c:delete val="1"/>
      </c:legendEntry>
      <c:layout>
        <c:manualLayout>
          <c:xMode val="edge"/>
          <c:yMode val="edge"/>
          <c:x val="0"/>
          <c:y val="0.9026736169781352"/>
          <c:w val="1"/>
          <c:h val="6.0710858031158124E-2"/>
        </c:manualLayout>
      </c:layout>
      <c:overlay val="0"/>
      <c:spPr>
        <a:noFill/>
        <a:ln>
          <a:noFill/>
        </a:ln>
        <a:effectLst/>
      </c:spPr>
      <c:txPr>
        <a:bodyPr rot="0" spcFirstLastPara="1" vertOverflow="ellipsis" vert="horz" wrap="square" anchor="ctr" anchorCtr="1"/>
        <a:lstStyle/>
        <a:p>
          <a:pPr>
            <a:defRPr sz="1050" b="1" i="0" u="none" strike="noStrike" kern="1200" baseline="0">
              <a:solidFill>
                <a:srgbClr val="2F3342"/>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2/11/2022</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2/11/2022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A8B7EA64-2D10-47A5-B818-8DF064244994}"/>
              </a:ext>
            </a:extLst>
          </p:cNvPr>
          <p:cNvPicPr>
            <a:picLocks noChangeAspect="1"/>
          </p:cNvPicPr>
          <p:nvPr userDrawn="1"/>
        </p:nvPicPr>
        <p:blipFill>
          <a:blip r:embed="rId2"/>
          <a:stretch>
            <a:fillRect/>
          </a:stretch>
        </p:blipFill>
        <p:spPr>
          <a:xfrm>
            <a:off x="65593" y="133671"/>
            <a:ext cx="1761897" cy="1390008"/>
          </a:xfrm>
          <a:prstGeom prst="rect">
            <a:avLst/>
          </a:prstGeom>
        </p:spPr>
      </p:pic>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a:t>Click to 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0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Footer Placeholder 4">
            <a:extLst>
              <a:ext uri="{FF2B5EF4-FFF2-40B4-BE49-F238E27FC236}">
                <a16:creationId xmlns:a16="http://schemas.microsoft.com/office/drawing/2014/main" id="{E46FCC97-4D8C-465A-B732-7E27224A0496}"/>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7FF525FF-6103-4229-A91A-8A994A9CCBB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7" name="Title 6">
            <a:extLst>
              <a:ext uri="{FF2B5EF4-FFF2-40B4-BE49-F238E27FC236}">
                <a16:creationId xmlns:a16="http://schemas.microsoft.com/office/drawing/2014/main" id="{6F2F4E1C-EABB-45F0-8593-E3E221094B6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4313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0">
                <a:solidFill>
                  <a:srgbClr val="2F3342"/>
                </a:solidFill>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13" name="Content Placeholder 2">
            <a:extLst>
              <a:ext uri="{FF2B5EF4-FFF2-40B4-BE49-F238E27FC236}">
                <a16:creationId xmlns:a16="http://schemas.microsoft.com/office/drawing/2014/main" id="{B5B32411-640A-47B5-9A67-FED6430E9A73}"/>
              </a:ext>
            </a:extLst>
          </p:cNvPr>
          <p:cNvSpPr>
            <a:spLocks noGrp="1"/>
          </p:cNvSpPr>
          <p:nvPr>
            <p:ph idx="1"/>
          </p:nvPr>
        </p:nvSpPr>
        <p:spPr>
          <a:xfrm>
            <a:off x="609600" y="1189038"/>
            <a:ext cx="10939668" cy="4834129"/>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3F3FF75-3EF1-4F7E-9040-8B957B4D277C}"/>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4" r:id="rId4"/>
    <p:sldLayoutId id="2147483651" r:id="rId5"/>
    <p:sldLayoutId id="2147483653" r:id="rId6"/>
    <p:sldLayoutId id="2147483657" r:id="rId7"/>
    <p:sldLayoutId id="2147483660" r:id="rId8"/>
    <p:sldLayoutId id="2147483663" r:id="rId9"/>
    <p:sldLayoutId id="2147483670" r:id="rId10"/>
    <p:sldLayoutId id="2147483669" r:id="rId11"/>
    <p:sldLayoutId id="2147483667" r:id="rId12"/>
    <p:sldLayoutId id="2147483668" r:id="rId13"/>
    <p:sldLayoutId id="2147483666" r:id="rId14"/>
    <p:sldLayoutId id="2147483662" r:id="rId15"/>
    <p:sldLayoutId id="2147483671" r:id="rId16"/>
    <p:sldLayoutId id="2147483655" r:id="rId17"/>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3.sv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3.sv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dirty="0">
                <a:solidFill>
                  <a:srgbClr val="2F3342"/>
                </a:solidFill>
              </a:rPr>
              <a:t>PORTFOLIO</a:t>
            </a:r>
            <a:br>
              <a:rPr lang="en-US" dirty="0">
                <a:solidFill>
                  <a:srgbClr val="2F3342"/>
                </a:solidFill>
              </a:rPr>
            </a:br>
            <a:r>
              <a:rPr lang="en-US" dirty="0">
                <a:solidFill>
                  <a:srgbClr val="2F3342"/>
                </a:solidFill>
              </a:rPr>
              <a:t>SUITABILITY APP</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a:xfrm>
            <a:off x="4235406" y="3967554"/>
            <a:ext cx="3721188" cy="634800"/>
          </a:xfrm>
        </p:spPr>
        <p:txBody>
          <a:bodyPr>
            <a:normAutofit fontScale="92500" lnSpcReduction="20000"/>
          </a:bodyPr>
          <a:lstStyle/>
          <a:p>
            <a:r>
              <a:rPr lang="en-US" sz="1800" dirty="0"/>
              <a:t>ATTRACT CLIENTS</a:t>
            </a:r>
          </a:p>
          <a:p>
            <a:r>
              <a:rPr lang="en-US" sz="1800" dirty="0"/>
              <a:t>WITH A FREE REPORT</a:t>
            </a:r>
            <a:endParaRPr lang="en-US" sz="1800" dirty="0">
              <a:solidFill>
                <a:srgbClr val="2F3342"/>
              </a:solidFill>
            </a:endParaRPr>
          </a:p>
        </p:txBody>
      </p:sp>
      <p:pic>
        <p:nvPicPr>
          <p:cNvPr id="2" name="Picture 1">
            <a:extLst>
              <a:ext uri="{FF2B5EF4-FFF2-40B4-BE49-F238E27FC236}">
                <a16:creationId xmlns:a16="http://schemas.microsoft.com/office/drawing/2014/main" id="{005896A6-C538-481A-841F-8E38380E0409}"/>
              </a:ext>
            </a:extLst>
          </p:cNvPr>
          <p:cNvPicPr>
            <a:picLocks noChangeAspect="1"/>
          </p:cNvPicPr>
          <p:nvPr/>
        </p:nvPicPr>
        <p:blipFill>
          <a:blip r:embed="rId3"/>
          <a:stretch>
            <a:fillRect/>
          </a:stretch>
        </p:blipFill>
        <p:spPr>
          <a:xfrm>
            <a:off x="133916" y="204880"/>
            <a:ext cx="1761897" cy="1725318"/>
          </a:xfrm>
          <a:prstGeom prst="rect">
            <a:avLst/>
          </a:prstGeom>
        </p:spPr>
      </p:pic>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Sample Data</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10</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D753ADF3-3991-497D-BFFF-B814207A6099}"/>
              </a:ext>
            </a:extLst>
          </p:cNvPr>
          <p:cNvPicPr>
            <a:picLocks noChangeAspect="1"/>
          </p:cNvPicPr>
          <p:nvPr/>
        </p:nvPicPr>
        <p:blipFill>
          <a:blip r:embed="rId2"/>
          <a:stretch>
            <a:fillRect/>
          </a:stretch>
        </p:blipFill>
        <p:spPr>
          <a:xfrm>
            <a:off x="109845" y="61073"/>
            <a:ext cx="969348" cy="1066892"/>
          </a:xfrm>
          <a:prstGeom prst="rect">
            <a:avLst/>
          </a:prstGeom>
        </p:spPr>
      </p:pic>
    </p:spTree>
    <p:extLst>
      <p:ext uri="{BB962C8B-B14F-4D97-AF65-F5344CB8AC3E}">
        <p14:creationId xmlns:p14="http://schemas.microsoft.com/office/powerpoint/2010/main" val="330595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SAMPLE Data</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11</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1745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61D91A4-2603-4662-A8C0-8959C95F0621}"/>
              </a:ext>
            </a:extLst>
          </p:cNvPr>
          <p:cNvSpPr>
            <a:spLocks noGrp="1"/>
          </p:cNvSpPr>
          <p:nvPr>
            <p:ph type="sldNum" sz="quarter" idx="11"/>
          </p:nvPr>
        </p:nvSpPr>
        <p:spPr/>
        <p:txBody>
          <a:bodyPr/>
          <a:lstStyle/>
          <a:p>
            <a:fld id="{8C2E478F-E849-4A8C-AF1F-CBCC78A7CBFA}" type="slidenum">
              <a:rPr lang="en-US" smtClean="0"/>
              <a:pPr/>
              <a:t>12</a:t>
            </a:fld>
            <a:endParaRPr lang="en-US" dirty="0"/>
          </a:p>
        </p:txBody>
      </p:sp>
      <p:pic>
        <p:nvPicPr>
          <p:cNvPr id="7" name="Picture 6">
            <a:extLst>
              <a:ext uri="{FF2B5EF4-FFF2-40B4-BE49-F238E27FC236}">
                <a16:creationId xmlns:a16="http://schemas.microsoft.com/office/drawing/2014/main" id="{D7E57432-49DD-4444-9E7F-482D8790C94A}"/>
              </a:ext>
            </a:extLst>
          </p:cNvPr>
          <p:cNvPicPr>
            <a:picLocks noChangeAspect="1"/>
          </p:cNvPicPr>
          <p:nvPr/>
        </p:nvPicPr>
        <p:blipFill>
          <a:blip r:embed="rId2"/>
          <a:stretch>
            <a:fillRect/>
          </a:stretch>
        </p:blipFill>
        <p:spPr>
          <a:xfrm>
            <a:off x="1371599" y="1028700"/>
            <a:ext cx="1762125" cy="1724519"/>
          </a:xfrm>
          <a:prstGeom prst="rect">
            <a:avLst/>
          </a:prstGeom>
        </p:spPr>
      </p:pic>
      <p:pic>
        <p:nvPicPr>
          <p:cNvPr id="8" name="Picture 7">
            <a:extLst>
              <a:ext uri="{FF2B5EF4-FFF2-40B4-BE49-F238E27FC236}">
                <a16:creationId xmlns:a16="http://schemas.microsoft.com/office/drawing/2014/main" id="{9C8B1336-0D3C-4455-9EB4-499F6F52BA57}"/>
              </a:ext>
            </a:extLst>
          </p:cNvPr>
          <p:cNvPicPr>
            <a:picLocks noChangeAspect="1"/>
          </p:cNvPicPr>
          <p:nvPr/>
        </p:nvPicPr>
        <p:blipFill rotWithShape="1">
          <a:blip r:embed="rId2"/>
          <a:srcRect b="19360"/>
          <a:stretch/>
        </p:blipFill>
        <p:spPr>
          <a:xfrm>
            <a:off x="4333875" y="1028699"/>
            <a:ext cx="1762125" cy="1390651"/>
          </a:xfrm>
          <a:prstGeom prst="rect">
            <a:avLst/>
          </a:prstGeom>
        </p:spPr>
      </p:pic>
      <p:pic>
        <p:nvPicPr>
          <p:cNvPr id="9" name="Picture 8">
            <a:extLst>
              <a:ext uri="{FF2B5EF4-FFF2-40B4-BE49-F238E27FC236}">
                <a16:creationId xmlns:a16="http://schemas.microsoft.com/office/drawing/2014/main" id="{B0AF2C44-96AB-4330-81EC-802F3322BB4C}"/>
              </a:ext>
            </a:extLst>
          </p:cNvPr>
          <p:cNvPicPr>
            <a:picLocks noChangeAspect="1"/>
          </p:cNvPicPr>
          <p:nvPr/>
        </p:nvPicPr>
        <p:blipFill rotWithShape="1">
          <a:blip r:embed="rId2"/>
          <a:srcRect l="23243" t="18779" r="18918" b="19360"/>
          <a:stretch/>
        </p:blipFill>
        <p:spPr>
          <a:xfrm>
            <a:off x="7296152" y="1428750"/>
            <a:ext cx="971548" cy="1066800"/>
          </a:xfrm>
          <a:prstGeom prst="rect">
            <a:avLst/>
          </a:prstGeom>
        </p:spPr>
      </p:pic>
      <p:pic>
        <p:nvPicPr>
          <p:cNvPr id="10" name="Picture 9">
            <a:extLst>
              <a:ext uri="{FF2B5EF4-FFF2-40B4-BE49-F238E27FC236}">
                <a16:creationId xmlns:a16="http://schemas.microsoft.com/office/drawing/2014/main" id="{BFF7299C-F603-4B2C-913C-25B3875DCE6C}"/>
              </a:ext>
            </a:extLst>
          </p:cNvPr>
          <p:cNvPicPr>
            <a:picLocks noChangeAspect="1"/>
          </p:cNvPicPr>
          <p:nvPr/>
        </p:nvPicPr>
        <p:blipFill>
          <a:blip r:embed="rId3"/>
          <a:stretch>
            <a:fillRect/>
          </a:stretch>
        </p:blipFill>
        <p:spPr>
          <a:xfrm>
            <a:off x="6391275" y="1350992"/>
            <a:ext cx="4824886" cy="2645905"/>
          </a:xfrm>
          <a:prstGeom prst="rect">
            <a:avLst/>
          </a:prstGeom>
        </p:spPr>
      </p:pic>
    </p:spTree>
    <p:extLst>
      <p:ext uri="{BB962C8B-B14F-4D97-AF65-F5344CB8AC3E}">
        <p14:creationId xmlns:p14="http://schemas.microsoft.com/office/powerpoint/2010/main" val="2137953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Portfolio construction</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13</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95547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E78EAF87-74CF-4D41-BA6F-23563CA27159}"/>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13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3" name="Graphic 12" descr="Open square ">
              <a:extLst>
                <a:ext uri="{FF2B5EF4-FFF2-40B4-BE49-F238E27FC236}">
                  <a16:creationId xmlns:a16="http://schemas.microsoft.com/office/drawing/2014/main" id="{46669882-9FD4-41D7-A5A6-A4A2E44A2A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24" name="Rectangle 23">
              <a:extLst>
                <a:ext uri="{FF2B5EF4-FFF2-40B4-BE49-F238E27FC236}">
                  <a16:creationId xmlns:a16="http://schemas.microsoft.com/office/drawing/2014/main" id="{D4B52C7E-3049-4545-956A-6D8F73F234DB}"/>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normAutofit/>
          </a:bodyPr>
          <a:lstStyle/>
          <a:p>
            <a:r>
              <a:rPr lang="en-US" sz="4400" dirty="0"/>
              <a:t>Presentation Title Alt 1</a:t>
            </a:r>
          </a:p>
        </p:txBody>
      </p:sp>
      <p:sp>
        <p:nvSpPr>
          <p:cNvPr id="27" name="Text Placeholder 26">
            <a:extLst>
              <a:ext uri="{FF2B5EF4-FFF2-40B4-BE49-F238E27FC236}">
                <a16:creationId xmlns:a16="http://schemas.microsoft.com/office/drawing/2014/main" id="{863C256D-8187-4199-952C-D2BB841598F8}"/>
              </a:ext>
            </a:extLst>
          </p:cNvPr>
          <p:cNvSpPr>
            <a:spLocks noGrp="1"/>
          </p:cNvSpPr>
          <p:nvPr>
            <p:ph type="body" idx="13"/>
          </p:nvPr>
        </p:nvSpPr>
        <p:spPr/>
        <p:txBody>
          <a:bodyPr/>
          <a:lstStyle/>
          <a:p>
            <a:r>
              <a:rPr lang="en-US" dirty="0"/>
              <a:t>SUBTITLE GOES HERE</a:t>
            </a:r>
          </a:p>
        </p:txBody>
      </p:sp>
      <p:sp>
        <p:nvSpPr>
          <p:cNvPr id="21" name="Footer Placeholder 20">
            <a:extLst>
              <a:ext uri="{FF2B5EF4-FFF2-40B4-BE49-F238E27FC236}">
                <a16:creationId xmlns:a16="http://schemas.microsoft.com/office/drawing/2014/main" id="{1B4C1D1F-C2EF-4D29-B146-E0CE535B36DC}"/>
              </a:ext>
            </a:extLst>
          </p:cNvPr>
          <p:cNvSpPr>
            <a:spLocks noGrp="1"/>
          </p:cNvSpPr>
          <p:nvPr>
            <p:ph type="ftr" sz="quarter" idx="16"/>
          </p:nvPr>
        </p:nvSpPr>
        <p:spPr/>
        <p:txBody>
          <a:bodyPr/>
          <a:lstStyle/>
          <a:p>
            <a:r>
              <a:rPr lang="en-US" dirty="0"/>
              <a:t>Add a Footer</a:t>
            </a:r>
          </a:p>
        </p:txBody>
      </p:sp>
      <p:sp>
        <p:nvSpPr>
          <p:cNvPr id="12" name="Rectangle: Single Corner Snipped 11">
            <a:extLst>
              <a:ext uri="{FF2B5EF4-FFF2-40B4-BE49-F238E27FC236}">
                <a16:creationId xmlns:a16="http://schemas.microsoft.com/office/drawing/2014/main" id="{2DFF522F-AF68-4632-B55E-C71590EC9516}"/>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Slide Number Placeholder 21">
            <a:extLst>
              <a:ext uri="{FF2B5EF4-FFF2-40B4-BE49-F238E27FC236}">
                <a16:creationId xmlns:a16="http://schemas.microsoft.com/office/drawing/2014/main" id="{8F6F6586-42C9-4B51-A82B-5FC75BEA6DC3}"/>
              </a:ext>
            </a:extLst>
          </p:cNvPr>
          <p:cNvSpPr>
            <a:spLocks noGrp="1"/>
          </p:cNvSpPr>
          <p:nvPr>
            <p:ph type="sldNum" sz="quarter" idx="17"/>
          </p:nvPr>
        </p:nvSpPr>
        <p:spPr/>
        <p:txBody>
          <a:bodyPr/>
          <a:lstStyle/>
          <a:p>
            <a:fld id="{8C2E478F-E849-4A8C-AF1F-CBCC78A7CBFA}" type="slidenum">
              <a:rPr lang="en-US" smtClean="0"/>
              <a:pPr/>
              <a:t>14</a:t>
            </a:fld>
            <a:endParaRPr lang="en-US" dirty="0"/>
          </a:p>
        </p:txBody>
      </p:sp>
    </p:spTree>
    <p:extLst>
      <p:ext uri="{BB962C8B-B14F-4D97-AF65-F5344CB8AC3E}">
        <p14:creationId xmlns:p14="http://schemas.microsoft.com/office/powerpoint/2010/main" val="2948305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361EFFB7-8B3E-491D-89F4-6C4D12965016}"/>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32B205EF-4045-42E3-8101-270CAA2CF42C}"/>
              </a:ext>
              <a:ext uri="{C183D7F6-B498-43B3-948B-1728B52AA6E4}">
                <adec:decorative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8" name="Graphic 17" descr="Open square">
              <a:extLst>
                <a:ext uri="{FF2B5EF4-FFF2-40B4-BE49-F238E27FC236}">
                  <a16:creationId xmlns:a16="http://schemas.microsoft.com/office/drawing/2014/main" id="{42A4A83C-0C6B-4A7C-B582-33988B027F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351911" cy="1769608"/>
          </a:xfrm>
        </p:spPr>
        <p:txBody>
          <a:bodyPr>
            <a:normAutofit/>
          </a:bodyPr>
          <a:lstStyle/>
          <a:p>
            <a:r>
              <a:rPr lang="en-US" dirty="0"/>
              <a:t>Presentation Title Alt 2</a:t>
            </a:r>
          </a:p>
        </p:txBody>
      </p:sp>
      <p:sp>
        <p:nvSpPr>
          <p:cNvPr id="19" name="Text Placeholder 2">
            <a:extLst>
              <a:ext uri="{FF2B5EF4-FFF2-40B4-BE49-F238E27FC236}">
                <a16:creationId xmlns:a16="http://schemas.microsoft.com/office/drawing/2014/main" id="{2F2E0D99-FB22-4130-AAF1-73D2822A328F}"/>
              </a:ext>
            </a:extLst>
          </p:cNvPr>
          <p:cNvSpPr txBox="1">
            <a:spLocks/>
          </p:cNvSpPr>
          <p:nvPr/>
        </p:nvSpPr>
        <p:spPr>
          <a:xfrm>
            <a:off x="4506095" y="4127455"/>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a:solidFill>
                  <a:srgbClr val="2F3342"/>
                </a:solidFill>
              </a:rPr>
              <a:t>SUBTITLE GOES HERE</a:t>
            </a:r>
          </a:p>
        </p:txBody>
      </p:sp>
      <p:sp>
        <p:nvSpPr>
          <p:cNvPr id="8" name="Footer Placeholder 7">
            <a:extLst>
              <a:ext uri="{FF2B5EF4-FFF2-40B4-BE49-F238E27FC236}">
                <a16:creationId xmlns:a16="http://schemas.microsoft.com/office/drawing/2014/main" id="{37EAC647-D2A2-4904-B455-984AECA4DA77}"/>
              </a:ext>
            </a:extLst>
          </p:cNvPr>
          <p:cNvSpPr>
            <a:spLocks noGrp="1"/>
          </p:cNvSpPr>
          <p:nvPr>
            <p:ph type="ftr" sz="quarter" idx="16"/>
          </p:nvPr>
        </p:nvSpPr>
        <p:spPr/>
        <p:txBody>
          <a:bodyPr/>
          <a:lstStyle/>
          <a:p>
            <a:r>
              <a:rPr lang="en-US" dirty="0"/>
              <a:t>Add a Footer</a:t>
            </a:r>
          </a:p>
        </p:txBody>
      </p:sp>
      <p:sp>
        <p:nvSpPr>
          <p:cNvPr id="14" name="Rectangle: Single Corner Snipped 13">
            <a:extLst>
              <a:ext uri="{FF2B5EF4-FFF2-40B4-BE49-F238E27FC236}">
                <a16:creationId xmlns:a16="http://schemas.microsoft.com/office/drawing/2014/main" id="{443EBCED-982A-454F-BC58-43B643EFA10D}"/>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5">
            <a:extLst>
              <a:ext uri="{FF2B5EF4-FFF2-40B4-BE49-F238E27FC236}">
                <a16:creationId xmlns:a16="http://schemas.microsoft.com/office/drawing/2014/main" id="{571FE10C-81AC-4781-843B-B9994368CB9A}"/>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15</a:t>
            </a:fld>
            <a:endParaRPr lang="en-US" dirty="0"/>
          </a:p>
        </p:txBody>
      </p:sp>
    </p:spTree>
    <p:extLst>
      <p:ext uri="{BB962C8B-B14F-4D97-AF65-F5344CB8AC3E}">
        <p14:creationId xmlns:p14="http://schemas.microsoft.com/office/powerpoint/2010/main" val="4236326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buildings" title="two buildings">
            <a:extLst>
              <a:ext uri="{FF2B5EF4-FFF2-40B4-BE49-F238E27FC236}">
                <a16:creationId xmlns:a16="http://schemas.microsoft.com/office/drawing/2014/main" id="{59B4175B-2237-4E2B-8940-03CD8C850446}"/>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brightnessContrast bright="-30000" contrast="45000"/>
                    </a14:imgEffect>
                  </a14:imgLayer>
                </a14:imgProps>
              </a:ext>
              <a:ext uri="{28A0092B-C50C-407E-A947-70E740481C1C}">
                <a14:useLocalDpi xmlns:a14="http://schemas.microsoft.com/office/drawing/2010/main" val="0"/>
              </a:ext>
            </a:extLst>
          </a:blip>
          <a:srcRect/>
          <a:stretch>
            <a:fillRect/>
          </a:stretch>
        </p:blipFill>
        <p:spPr/>
      </p:pic>
      <p:sp>
        <p:nvSpPr>
          <p:cNvPr id="12" name="Rectangle 11">
            <a:extLst>
              <a:ext uri="{FF2B5EF4-FFF2-40B4-BE49-F238E27FC236}">
                <a16:creationId xmlns:a16="http://schemas.microsoft.com/office/drawing/2014/main" id="{663F03C3-322B-449C-A477-EA1D99EDC624}"/>
              </a:ext>
              <a:ext uri="{C183D7F6-B498-43B3-948B-1728B52AA6E4}">
                <adec:decorative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adec="http://schemas.microsoft.com/office/drawing/2017/decorative" val="1"/>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GOES HERE</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a:t>
            </a:r>
          </a:p>
          <a:p>
            <a:endParaRPr lang="en-US" dirty="0"/>
          </a:p>
        </p:txBody>
      </p:sp>
      <p:sp>
        <p:nvSpPr>
          <p:cNvPr id="2" name="Footer Placeholder 1">
            <a:extLst>
              <a:ext uri="{FF2B5EF4-FFF2-40B4-BE49-F238E27FC236}">
                <a16:creationId xmlns:a16="http://schemas.microsoft.com/office/drawing/2014/main" id="{B9BB9BB1-292D-4569-BA74-3E766701DB15}"/>
              </a:ext>
            </a:extLst>
          </p:cNvPr>
          <p:cNvSpPr>
            <a:spLocks noGrp="1"/>
          </p:cNvSpPr>
          <p:nvPr>
            <p:ph type="ftr" sz="quarter" idx="14"/>
          </p:nvPr>
        </p:nvSpPr>
        <p:spPr/>
        <p:txBody>
          <a:bodyPr/>
          <a:lstStyle/>
          <a:p>
            <a:r>
              <a:rPr lang="en-US" dirty="0"/>
              <a:t>Add a Footer</a:t>
            </a:r>
          </a:p>
        </p:txBody>
      </p:sp>
      <p:sp>
        <p:nvSpPr>
          <p:cNvPr id="11" name="Rectangle: Single Corner Snipped 10">
            <a:extLst>
              <a:ext uri="{FF2B5EF4-FFF2-40B4-BE49-F238E27FC236}">
                <a16:creationId xmlns:a16="http://schemas.microsoft.com/office/drawing/2014/main" id="{85DF53DB-409B-49FA-A52D-E30AD84AED76}"/>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16</a:t>
            </a:fld>
            <a:endParaRPr lang="en-US" dirty="0"/>
          </a:p>
        </p:txBody>
      </p:sp>
    </p:spTree>
    <p:extLst>
      <p:ext uri="{BB962C8B-B14F-4D97-AF65-F5344CB8AC3E}">
        <p14:creationId xmlns:p14="http://schemas.microsoft.com/office/powerpoint/2010/main" val="48532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5E06080F-9F80-49D4-9D28-F3FD457E4278}"/>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contrast="1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HERE</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 Lorem ipsum dolor sit amet, consectetur adipiscing elit. Ut gravida eros erat. Proin a tellus sed risus lobortis sagittis eu quis est. Duis ut aliquam nisi. Suspendisse vehicula mi diam, sit amet lacinia massa sodales ac. Fusce condimentum egestas nunc a maximus. </a:t>
            </a:r>
          </a:p>
        </p:txBody>
      </p:sp>
      <p:sp>
        <p:nvSpPr>
          <p:cNvPr id="11" name="Rectangle: Single Corner Snipped 10">
            <a:extLst>
              <a:ext uri="{FF2B5EF4-FFF2-40B4-BE49-F238E27FC236}">
                <a16:creationId xmlns:a16="http://schemas.microsoft.com/office/drawing/2014/main" id="{851F9C8F-B284-4FE9-A76C-49BE3BEE3853}"/>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17</a:t>
            </a:fld>
            <a:endParaRPr lang="en-US" dirty="0"/>
          </a:p>
        </p:txBody>
      </p:sp>
    </p:spTree>
    <p:extLst>
      <p:ext uri="{BB962C8B-B14F-4D97-AF65-F5344CB8AC3E}">
        <p14:creationId xmlns:p14="http://schemas.microsoft.com/office/powerpoint/2010/main" val="822285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C646910-F4B3-42FF-94CF-BEAFDD606400}"/>
              </a:ext>
            </a:extLst>
          </p:cNvPr>
          <p:cNvSpPr>
            <a:spLocks noGrp="1"/>
          </p:cNvSpPr>
          <p:nvPr>
            <p:ph type="title"/>
          </p:nvPr>
        </p:nvSpPr>
        <p:spPr/>
        <p:txBody>
          <a:bodyPr/>
          <a:lstStyle/>
          <a:p>
            <a:r>
              <a:rPr lang="en-US" dirty="0"/>
              <a:t>Title</a:t>
            </a:r>
          </a:p>
        </p:txBody>
      </p:sp>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lstStyle/>
          <a:p>
            <a:r>
              <a:rPr lang="en-US" dirty="0"/>
              <a:t>YOUR TITLE GOES HERE</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  </a:t>
            </a:r>
          </a:p>
        </p:txBody>
      </p:sp>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p:txBody>
          <a:bodyPr/>
          <a:lstStyle/>
          <a:p>
            <a:r>
              <a:rPr lang="en-US" dirty="0"/>
              <a:t>YOUR TITLE GOES HERE</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a:t>
            </a:r>
          </a:p>
        </p:txBody>
      </p:sp>
      <p:pic>
        <p:nvPicPr>
          <p:cNvPr id="10" name="Picture Placeholder 9" descr="two buildings" title="two buildings">
            <a:extLst>
              <a:ext uri="{FF2B5EF4-FFF2-40B4-BE49-F238E27FC236}">
                <a16:creationId xmlns:a16="http://schemas.microsoft.com/office/drawing/2014/main" id="{2F31814F-08FA-4F6F-AB72-C15E456914A6}"/>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29" name="Footer Placeholder 28">
            <a:extLst>
              <a:ext uri="{FF2B5EF4-FFF2-40B4-BE49-F238E27FC236}">
                <a16:creationId xmlns:a16="http://schemas.microsoft.com/office/drawing/2014/main" id="{8B1278D5-2C97-4CEF-8849-C9811924FBA1}"/>
              </a:ext>
            </a:extLst>
          </p:cNvPr>
          <p:cNvSpPr>
            <a:spLocks noGrp="1"/>
          </p:cNvSpPr>
          <p:nvPr>
            <p:ph type="ftr" sz="quarter" idx="16"/>
          </p:nvPr>
        </p:nvSpPr>
        <p:spPr/>
        <p:txBody>
          <a:bodyPr/>
          <a:lstStyle/>
          <a:p>
            <a:r>
              <a:rPr lang="en-US" dirty="0"/>
              <a:t>Add a Footer</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18</a:t>
            </a:fld>
            <a:endParaRPr lang="en-US" dirty="0"/>
          </a:p>
        </p:txBody>
      </p:sp>
    </p:spTree>
    <p:extLst>
      <p:ext uri="{BB962C8B-B14F-4D97-AF65-F5344CB8AC3E}">
        <p14:creationId xmlns:p14="http://schemas.microsoft.com/office/powerpoint/2010/main" val="3174381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t>TITLE GOES HERE</a:t>
            </a:r>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p:txBody>
          <a:bodyPr/>
          <a:lstStyle/>
          <a:p>
            <a:r>
              <a:rPr lang="en-US" dirty="0"/>
              <a:t>SUBTITLE GOES HERE</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fontScale="85000"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graphicFrame>
        <p:nvGraphicFramePr>
          <p:cNvPr id="10" name="Chart" descr="Circular chart">
            <a:extLst>
              <a:ext uri="{FF2B5EF4-FFF2-40B4-BE49-F238E27FC236}">
                <a16:creationId xmlns:a16="http://schemas.microsoft.com/office/drawing/2014/main" id="{0EB6D7F7-49BE-4D95-9DBA-99B2C7BD4949}"/>
              </a:ext>
            </a:extLst>
          </p:cNvPr>
          <p:cNvGraphicFramePr>
            <a:graphicFrameLocks noGrp="1"/>
          </p:cNvGraphicFramePr>
          <p:nvPr>
            <p:ph sz="quarter" idx="16"/>
            <p:extLst>
              <p:ext uri="{D42A27DB-BD31-4B8C-83A1-F6EECF244321}">
                <p14:modId xmlns:p14="http://schemas.microsoft.com/office/powerpoint/2010/main" val="3155627684"/>
              </p:ext>
            </p:extLst>
          </p:nvPr>
        </p:nvGraphicFramePr>
        <p:xfrm>
          <a:off x="6400800" y="469900"/>
          <a:ext cx="5219700" cy="5918200"/>
        </p:xfrm>
        <a:graphic>
          <a:graphicData uri="http://schemas.openxmlformats.org/drawingml/2006/chart">
            <c:chart xmlns:c="http://schemas.openxmlformats.org/drawingml/2006/chart" xmlns:r="http://schemas.openxmlformats.org/officeDocument/2006/relationships" r:id="rId2"/>
          </a:graphicData>
        </a:graphic>
      </p:graphicFrame>
      <p:sp>
        <p:nvSpPr>
          <p:cNvPr id="6" name="Footer Placeholder 5">
            <a:extLst>
              <a:ext uri="{FF2B5EF4-FFF2-40B4-BE49-F238E27FC236}">
                <a16:creationId xmlns:a16="http://schemas.microsoft.com/office/drawing/2014/main" id="{ED283012-E559-4D67-A1F1-07C0DEE40216}"/>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19</a:t>
            </a:fld>
            <a:endParaRPr lang="en-US" dirty="0"/>
          </a:p>
        </p:txBody>
      </p:sp>
    </p:spTree>
    <p:extLst>
      <p:ext uri="{BB962C8B-B14F-4D97-AF65-F5344CB8AC3E}">
        <p14:creationId xmlns:p14="http://schemas.microsoft.com/office/powerpoint/2010/main" val="869470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5E06080F-9F80-49D4-9D28-F3FD457E4278}"/>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contrast="1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PORTFOLIO SUITABILITY APP</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a:xfrm>
            <a:off x="6547865" y="1497308"/>
            <a:ext cx="3883398" cy="696829"/>
          </a:xfrm>
        </p:spPr>
        <p:txBody>
          <a:bodyPr/>
          <a:lstStyle/>
          <a:p>
            <a:pPr algn="ctr"/>
            <a:r>
              <a:rPr lang="en-US" dirty="0"/>
              <a:t>ATTRACT CLIENTS WITH A FREE REPORT</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a:xfrm>
            <a:off x="5510539" y="2957282"/>
            <a:ext cx="6117771" cy="1938047"/>
          </a:xfrm>
        </p:spPr>
        <p:txBody>
          <a:bodyPr>
            <a:normAutofit fontScale="92500" lnSpcReduction="20000"/>
          </a:bodyPr>
          <a:lstStyle/>
          <a:p>
            <a:pPr marL="0" indent="0">
              <a:buNone/>
            </a:pPr>
            <a:r>
              <a:rPr lang="en-US" dirty="0"/>
              <a:t>You can attract new clients by giving them something for free according to the marketing rule of reciprocity. This app allows you to offer a free report to potential clients that suggests a portfolio of ETFs based on their risk tolerance and investing goals.  That report starts a conversation that enables you to show how you can customize a portfolio for them and how it would compare to common benchmarks like the S&amp;P 500.</a:t>
            </a:r>
          </a:p>
        </p:txBody>
      </p:sp>
      <p:sp>
        <p:nvSpPr>
          <p:cNvPr id="11" name="Rectangle: Single Corner Snipped 10">
            <a:extLst>
              <a:ext uri="{FF2B5EF4-FFF2-40B4-BE49-F238E27FC236}">
                <a16:creationId xmlns:a16="http://schemas.microsoft.com/office/drawing/2014/main" id="{851F9C8F-B284-4FE9-A76C-49BE3BEE3853}"/>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2</a:t>
            </a:fld>
            <a:endParaRPr lang="en-US" dirty="0"/>
          </a:p>
        </p:txBody>
      </p:sp>
      <p:pic>
        <p:nvPicPr>
          <p:cNvPr id="13" name="Picture 12">
            <a:extLst>
              <a:ext uri="{FF2B5EF4-FFF2-40B4-BE49-F238E27FC236}">
                <a16:creationId xmlns:a16="http://schemas.microsoft.com/office/drawing/2014/main" id="{45D1FB63-27D7-4E49-B69D-2E329333B015}"/>
              </a:ext>
            </a:extLst>
          </p:cNvPr>
          <p:cNvPicPr>
            <a:picLocks noChangeAspect="1"/>
          </p:cNvPicPr>
          <p:nvPr/>
        </p:nvPicPr>
        <p:blipFill>
          <a:blip r:embed="rId4"/>
          <a:stretch>
            <a:fillRect/>
          </a:stretch>
        </p:blipFill>
        <p:spPr>
          <a:xfrm>
            <a:off x="109845" y="55261"/>
            <a:ext cx="969348" cy="1066892"/>
          </a:xfrm>
          <a:prstGeom prst="rect">
            <a:avLst/>
          </a:prstGeom>
        </p:spPr>
      </p:pic>
    </p:spTree>
    <p:extLst>
      <p:ext uri="{BB962C8B-B14F-4D97-AF65-F5344CB8AC3E}">
        <p14:creationId xmlns:p14="http://schemas.microsoft.com/office/powerpoint/2010/main" val="259734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p:txBody>
          <a:bodyPr/>
          <a:lstStyle/>
          <a:p>
            <a:r>
              <a:rPr lang="en-US" dirty="0"/>
              <a:t>TITLE HERE</a:t>
            </a:r>
          </a:p>
        </p:txBody>
      </p:sp>
      <p:sp>
        <p:nvSpPr>
          <p:cNvPr id="8" name="Rectangle 7">
            <a:extLst>
              <a:ext uri="{FF2B5EF4-FFF2-40B4-BE49-F238E27FC236}">
                <a16:creationId xmlns:a16="http://schemas.microsoft.com/office/drawing/2014/main" id="{1715FCDC-B95D-46B0-8EBD-FC1451D3C124}"/>
              </a:ext>
              <a:ext uri="{C183D7F6-B498-43B3-948B-1728B52AA6E4}">
                <adec:decorative xmlns:adec="http://schemas.microsoft.com/office/drawing/2017/decorative" val="1"/>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F85080C-B66C-4B03-BE77-8C2994DDD44D}"/>
              </a:ext>
              <a:ext uri="{C183D7F6-B498-43B3-948B-1728B52AA6E4}">
                <adec:decorative xmlns:adec="http://schemas.microsoft.com/office/drawing/2017/decorative" val="1"/>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aphicFrame>
        <p:nvGraphicFramePr>
          <p:cNvPr id="6" name="Table 2">
            <a:extLst>
              <a:ext uri="{FF2B5EF4-FFF2-40B4-BE49-F238E27FC236}">
                <a16:creationId xmlns:a16="http://schemas.microsoft.com/office/drawing/2014/main" id="{0E9A2E70-9C73-45A4-9B0C-E2433CF2A835}"/>
              </a:ext>
            </a:extLst>
          </p:cNvPr>
          <p:cNvGraphicFramePr>
            <a:graphicFrameLocks noGrp="1"/>
          </p:cNvGraphicFramePr>
          <p:nvPr>
            <p:ph idx="4294967295"/>
            <p:extLst>
              <p:ext uri="{D42A27DB-BD31-4B8C-83A1-F6EECF244321}">
                <p14:modId xmlns:p14="http://schemas.microsoft.com/office/powerpoint/2010/main" val="1842289553"/>
              </p:ext>
            </p:extLst>
          </p:nvPr>
        </p:nvGraphicFramePr>
        <p:xfrm>
          <a:off x="595313" y="1189038"/>
          <a:ext cx="11000992" cy="4843806"/>
        </p:xfrm>
        <a:graphic>
          <a:graphicData uri="http://schemas.openxmlformats.org/drawingml/2006/table">
            <a:tbl>
              <a:tblPr firstRow="1" bandRow="1">
                <a:tableStyleId>{073A0DAA-6AF3-43AB-8588-CEC1D06C72B9}</a:tableStyleId>
              </a:tblPr>
              <a:tblGrid>
                <a:gridCol w="2750248">
                  <a:extLst>
                    <a:ext uri="{9D8B030D-6E8A-4147-A177-3AD203B41FA5}">
                      <a16:colId xmlns:a16="http://schemas.microsoft.com/office/drawing/2014/main" val="2481577866"/>
                    </a:ext>
                  </a:extLst>
                </a:gridCol>
                <a:gridCol w="2750248">
                  <a:extLst>
                    <a:ext uri="{9D8B030D-6E8A-4147-A177-3AD203B41FA5}">
                      <a16:colId xmlns:a16="http://schemas.microsoft.com/office/drawing/2014/main" val="2836427615"/>
                    </a:ext>
                  </a:extLst>
                </a:gridCol>
                <a:gridCol w="2750248">
                  <a:extLst>
                    <a:ext uri="{9D8B030D-6E8A-4147-A177-3AD203B41FA5}">
                      <a16:colId xmlns:a16="http://schemas.microsoft.com/office/drawing/2014/main" val="310093864"/>
                    </a:ext>
                  </a:extLst>
                </a:gridCol>
                <a:gridCol w="2750248">
                  <a:extLst>
                    <a:ext uri="{9D8B030D-6E8A-4147-A177-3AD203B41FA5}">
                      <a16:colId xmlns:a16="http://schemas.microsoft.com/office/drawing/2014/main" val="2023951014"/>
                    </a:ext>
                  </a:extLst>
                </a:gridCol>
              </a:tblGrid>
              <a:tr h="546638">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extLst>
                  <a:ext uri="{0D108BD9-81ED-4DB2-BD59-A6C34878D82A}">
                    <a16:rowId xmlns:a16="http://schemas.microsoft.com/office/drawing/2014/main" val="983420419"/>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883246291"/>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0260785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57125802"/>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055255528"/>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449646690"/>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173117077"/>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4397074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663314759"/>
                  </a:ext>
                </a:extLst>
              </a:tr>
            </a:tbl>
          </a:graphicData>
        </a:graphic>
      </p:graphicFrame>
      <p:sp>
        <p:nvSpPr>
          <p:cNvPr id="2" name="Footer Placeholder 1">
            <a:extLst>
              <a:ext uri="{FF2B5EF4-FFF2-40B4-BE49-F238E27FC236}">
                <a16:creationId xmlns:a16="http://schemas.microsoft.com/office/drawing/2014/main" id="{AAB9EEEE-5D24-422D-B76D-987859ECB059}"/>
              </a:ext>
            </a:extLst>
          </p:cNvPr>
          <p:cNvSpPr>
            <a:spLocks noGrp="1"/>
          </p:cNvSpPr>
          <p:nvPr>
            <p:ph type="ftr" sz="quarter" idx="10"/>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a:lstStyle/>
          <a:p>
            <a:fld id="{8C2E478F-E849-4A8C-AF1F-CBCC78A7CBFA}" type="slidenum">
              <a:rPr lang="en-US" smtClean="0"/>
              <a:pPr/>
              <a:t>20</a:t>
            </a:fld>
            <a:endParaRPr lang="en-US" dirty="0"/>
          </a:p>
        </p:txBody>
      </p:sp>
    </p:spTree>
    <p:extLst>
      <p:ext uri="{BB962C8B-B14F-4D97-AF65-F5344CB8AC3E}">
        <p14:creationId xmlns:p14="http://schemas.microsoft.com/office/powerpoint/2010/main" val="2779095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81A2DCC4-678E-4F5B-B305-FA52F5FF55E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3" name="Footer Placeholder 2">
            <a:extLst>
              <a:ext uri="{FF2B5EF4-FFF2-40B4-BE49-F238E27FC236}">
                <a16:creationId xmlns:a16="http://schemas.microsoft.com/office/drawing/2014/main" id="{F3908FF0-1F83-4DE9-B48E-CB646B5E3164}"/>
              </a:ext>
            </a:extLst>
          </p:cNvPr>
          <p:cNvSpPr>
            <a:spLocks noGrp="1"/>
          </p:cNvSpPr>
          <p:nvPr>
            <p:ph type="ftr" sz="quarter" idx="11"/>
          </p:nvPr>
        </p:nvSpPr>
        <p:spPr/>
        <p:txBody>
          <a:bodyPr/>
          <a:lstStyle/>
          <a:p>
            <a:r>
              <a:rPr lang="en-US" dirty="0"/>
              <a:t>Add a Footer</a:t>
            </a:r>
          </a:p>
        </p:txBody>
      </p:sp>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val="1"/>
              </a:ext>
            </a:extLst>
          </p:cNvPr>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val="1"/>
              </a:ext>
            </a:extLst>
          </p:cNvPr>
          <p:cNvSpPr/>
          <p:nvPr/>
        </p:nvSpPr>
        <p:spPr>
          <a:xfrm flipH="1">
            <a:off x="791413" y="502215"/>
            <a:ext cx="10638585" cy="5706080"/>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6834487" y="4223911"/>
            <a:ext cx="5386924" cy="263408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 name="Title 8">
            <a:extLst>
              <a:ext uri="{FF2B5EF4-FFF2-40B4-BE49-F238E27FC236}">
                <a16:creationId xmlns:a16="http://schemas.microsoft.com/office/drawing/2014/main" id="{FEBE39E3-389E-424A-BBC8-D103BC6180A4}"/>
              </a:ext>
            </a:extLst>
          </p:cNvPr>
          <p:cNvSpPr>
            <a:spLocks noGrp="1"/>
          </p:cNvSpPr>
          <p:nvPr>
            <p:ph type="title"/>
          </p:nvPr>
        </p:nvSpPr>
        <p:spPr>
          <a:xfrm>
            <a:off x="7222246" y="4376539"/>
            <a:ext cx="4369521" cy="1839433"/>
          </a:xfrm>
        </p:spPr>
        <p:txBody>
          <a:bodyPr/>
          <a:lstStyle/>
          <a:p>
            <a:pPr lvl="0" algn="l">
              <a:lnSpc>
                <a:spcPct val="80000"/>
              </a:lnSpc>
              <a:spcBef>
                <a:spcPts val="0"/>
              </a:spcBef>
              <a:defRPr sz="10000">
                <a:solidFill>
                  <a:srgbClr val="3A3B39"/>
                </a:solidFill>
                <a:latin typeface="Bebas"/>
                <a:ea typeface="Bebas"/>
                <a:cs typeface="Bebas"/>
                <a:sym typeface="Bebas"/>
              </a:defRPr>
            </a:pPr>
            <a:r>
              <a:rPr lang="en-US" sz="3200" cap="none" dirty="0">
                <a:solidFill>
                  <a:srgbClr val="2F3342"/>
                </a:solidFill>
                <a:latin typeface="Calibri"/>
                <a:cs typeface="Gill Sans" panose="020B0502020104020203" pitchFamily="34" charset="-79"/>
                <a:sym typeface="Bebas"/>
              </a:rPr>
              <a:t>YOUR TITLE GOES HERE</a:t>
            </a:r>
            <a:br>
              <a:rPr lang="en-US" sz="3200" cap="none" dirty="0">
                <a:solidFill>
                  <a:srgbClr val="2F3342"/>
                </a:solidFill>
                <a:latin typeface="Calibri"/>
                <a:cs typeface="Gill Sans" panose="020B0502020104020203" pitchFamily="34" charset="-79"/>
                <a:sym typeface="Bebas"/>
              </a:rPr>
            </a:br>
            <a:r>
              <a:rPr lang="en-US" sz="1200" b="0" cap="none" dirty="0">
                <a:solidFill>
                  <a:srgbClr val="2F3342"/>
                </a:solidFill>
                <a:latin typeface="Calibri"/>
                <a:ea typeface="+mn-ea"/>
                <a:cs typeface="+mn-cs"/>
              </a:rPr>
              <a:t>Lorem ipsum dolor sit amet, consectetur adipiscing elit. </a:t>
            </a:r>
            <a:br>
              <a:rPr lang="en-US" sz="1200" b="0" cap="none" dirty="0">
                <a:solidFill>
                  <a:srgbClr val="2F3342"/>
                </a:solidFill>
                <a:latin typeface="Calibri"/>
                <a:ea typeface="+mn-ea"/>
                <a:cs typeface="+mn-cs"/>
              </a:rPr>
            </a:br>
            <a:r>
              <a:rPr lang="en-US" sz="1200" b="0" cap="none" dirty="0">
                <a:solidFill>
                  <a:srgbClr val="2F3342"/>
                </a:solidFill>
                <a:latin typeface="Calibri"/>
                <a:ea typeface="+mn-ea"/>
                <a:cs typeface="+mn-cs"/>
              </a:rPr>
              <a:t>Ut gravida eros erat. Proin a tellus sed risus lobortis sagitti</a:t>
            </a:r>
          </a:p>
        </p:txBody>
      </p:sp>
      <p:sp>
        <p:nvSpPr>
          <p:cNvPr id="13" name="Rectangle: Single Corner Snipped 12">
            <a:extLst>
              <a:ext uri="{FF2B5EF4-FFF2-40B4-BE49-F238E27FC236}">
                <a16:creationId xmlns:a16="http://schemas.microsoft.com/office/drawing/2014/main" id="{B36D0ADB-FA1F-4489-86B3-B4A6906DB881}"/>
              </a:ext>
              <a:ext uri="{C183D7F6-B498-43B3-948B-1728B52AA6E4}">
                <adec:decorative xmlns:adec="http://schemas.microsoft.com/office/drawing/2017/decorative" val="1"/>
              </a:ext>
            </a:extLst>
          </p:cNvPr>
          <p:cNvSpPr/>
          <p:nvPr/>
        </p:nvSpPr>
        <p:spPr>
          <a:xfrm flipH="1">
            <a:off x="11549268" y="6356350"/>
            <a:ext cx="672142"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2A43C8AE-92D1-4381-AB5D-D73573EB55F3}"/>
              </a:ext>
            </a:extLst>
          </p:cNvPr>
          <p:cNvSpPr>
            <a:spLocks noGrp="1"/>
          </p:cNvSpPr>
          <p:nvPr>
            <p:ph type="sldNum" sz="quarter" idx="12"/>
          </p:nvPr>
        </p:nvSpPr>
        <p:spPr/>
        <p:txBody>
          <a:bodyPr/>
          <a:lstStyle/>
          <a:p>
            <a:fld id="{8C2E478F-E849-4A8C-AF1F-CBCC78A7CBFA}" type="slidenum">
              <a:rPr lang="en-US" smtClean="0"/>
              <a:pPr/>
              <a:t>21</a:t>
            </a:fld>
            <a:endParaRPr lang="en-US" dirty="0"/>
          </a:p>
        </p:txBody>
      </p:sp>
    </p:spTree>
    <p:extLst>
      <p:ext uri="{BB962C8B-B14F-4D97-AF65-F5344CB8AC3E}">
        <p14:creationId xmlns:p14="http://schemas.microsoft.com/office/powerpoint/2010/main" val="1389222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23" name="Subtitle 22">
            <a:extLst>
              <a:ext uri="{FF2B5EF4-FFF2-40B4-BE49-F238E27FC236}">
                <a16:creationId xmlns:a16="http://schemas.microsoft.com/office/drawing/2014/main" id="{9FDCAA0A-980E-4E01-8FDA-B5368F0910FD}"/>
              </a:ext>
            </a:extLst>
          </p:cNvPr>
          <p:cNvSpPr>
            <a:spLocks noGrp="1"/>
          </p:cNvSpPr>
          <p:nvPr>
            <p:ph type="subTitle" idx="1"/>
          </p:nvPr>
        </p:nvSpPr>
        <p:spPr/>
        <p:txBody>
          <a:bodyPr/>
          <a:lstStyle/>
          <a:p>
            <a:r>
              <a:rPr lang="en-US" dirty="0"/>
              <a:t>SUBTITLE GOES HERE</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22</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23</a:t>
            </a:fld>
            <a:endParaRPr lang="en-US" dirty="0"/>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4"/>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5"/>
          </p:nvPr>
        </p:nvSpPr>
        <p:spPr/>
        <p:txBody>
          <a:bodyPr/>
          <a:lstStyle/>
          <a:p>
            <a:fld id="{8C2E478F-E849-4A8C-AF1F-CBCC78A7CBFA}" type="slidenum">
              <a:rPr lang="en-US" smtClean="0"/>
              <a:pPr/>
              <a:t>3</a:t>
            </a:fld>
            <a:endParaRPr lang="en-US" dirty="0"/>
          </a:p>
        </p:txBody>
      </p:sp>
      <p:sp>
        <p:nvSpPr>
          <p:cNvPr id="12" name="Content Placeholder 11">
            <a:extLst>
              <a:ext uri="{FF2B5EF4-FFF2-40B4-BE49-F238E27FC236}">
                <a16:creationId xmlns:a16="http://schemas.microsoft.com/office/drawing/2014/main" id="{A4E360D2-FF07-4611-A0AE-75B2362CCC7C}"/>
              </a:ext>
            </a:extLst>
          </p:cNvPr>
          <p:cNvSpPr>
            <a:spLocks noGrp="1"/>
          </p:cNvSpPr>
          <p:nvPr>
            <p:ph idx="1"/>
          </p:nvPr>
        </p:nvSpPr>
        <p:spPr>
          <a:xfrm>
            <a:off x="6294478" y="759533"/>
            <a:ext cx="5326022" cy="4441371"/>
          </a:xfrm>
        </p:spPr>
        <p:txBody>
          <a:bodyPr/>
          <a:lstStyle/>
          <a:p>
            <a:pPr marL="0" indent="0">
              <a:buNone/>
            </a:pPr>
            <a:r>
              <a:rPr lang="en-US" sz="2400" dirty="0"/>
              <a:t>Reciprocity shows that giving someone something causes people to want to give back.</a:t>
            </a:r>
          </a:p>
          <a:p>
            <a:pPr marL="0" indent="0">
              <a:buNone/>
            </a:pPr>
            <a:endParaRPr lang="en-US" sz="2400" dirty="0"/>
          </a:p>
          <a:p>
            <a:pPr marL="0" indent="0">
              <a:buNone/>
            </a:pPr>
            <a:r>
              <a:rPr lang="en-US" sz="2400" dirty="0"/>
              <a:t>One study showed that a small gift left with a restaurant check led to 21% increase in tips.</a:t>
            </a:r>
          </a:p>
          <a:p>
            <a:pPr marL="0" indent="0" algn="ctr">
              <a:buNone/>
            </a:pPr>
            <a:endParaRPr lang="en-US" i="1" dirty="0"/>
          </a:p>
          <a:p>
            <a:pPr marL="0" indent="0" algn="ctr">
              <a:buNone/>
            </a:pPr>
            <a:r>
              <a:rPr lang="en-US" sz="2400" i="1" dirty="0"/>
              <a:t>This gift of this free report should encourage potential clients to sign up for financial advising.</a:t>
            </a:r>
          </a:p>
          <a:p>
            <a:pPr marL="0" indent="0">
              <a:buNone/>
            </a:pPr>
            <a:endParaRPr lang="en-US" dirty="0"/>
          </a:p>
          <a:p>
            <a:pPr marL="0" indent="0">
              <a:buNone/>
            </a:pPr>
            <a:endParaRPr lang="en-US" dirty="0"/>
          </a:p>
        </p:txBody>
      </p:sp>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a:xfrm>
            <a:off x="571500" y="1246211"/>
            <a:ext cx="4101084" cy="489654"/>
          </a:xfrm>
        </p:spPr>
        <p:txBody>
          <a:bodyPr>
            <a:normAutofit fontScale="90000"/>
          </a:bodyPr>
          <a:lstStyle/>
          <a:p>
            <a:r>
              <a:rPr lang="en-US" dirty="0"/>
              <a:t>RECIPROCITY</a:t>
            </a:r>
          </a:p>
        </p:txBody>
      </p:sp>
      <p:pic>
        <p:nvPicPr>
          <p:cNvPr id="7" name="Picture 6">
            <a:extLst>
              <a:ext uri="{FF2B5EF4-FFF2-40B4-BE49-F238E27FC236}">
                <a16:creationId xmlns:a16="http://schemas.microsoft.com/office/drawing/2014/main" id="{5635CE5E-43C6-4944-A6D8-48A0108F03DE}"/>
              </a:ext>
            </a:extLst>
          </p:cNvPr>
          <p:cNvPicPr>
            <a:picLocks noChangeAspect="1"/>
          </p:cNvPicPr>
          <p:nvPr/>
        </p:nvPicPr>
        <p:blipFill>
          <a:blip r:embed="rId2"/>
          <a:stretch>
            <a:fillRect/>
          </a:stretch>
        </p:blipFill>
        <p:spPr>
          <a:xfrm>
            <a:off x="250368" y="2103461"/>
            <a:ext cx="4743347" cy="3350620"/>
          </a:xfrm>
          <a:prstGeom prst="rect">
            <a:avLst/>
          </a:prstGeom>
        </p:spPr>
      </p:pic>
      <p:sp>
        <p:nvSpPr>
          <p:cNvPr id="10" name="TextBox 9">
            <a:extLst>
              <a:ext uri="{FF2B5EF4-FFF2-40B4-BE49-F238E27FC236}">
                <a16:creationId xmlns:a16="http://schemas.microsoft.com/office/drawing/2014/main" id="{F29E6E60-7A8F-4AD1-B4C3-397FCD44242E}"/>
              </a:ext>
            </a:extLst>
          </p:cNvPr>
          <p:cNvSpPr txBox="1"/>
          <p:nvPr/>
        </p:nvSpPr>
        <p:spPr>
          <a:xfrm>
            <a:off x="6617989" y="5390581"/>
            <a:ext cx="4679000" cy="707886"/>
          </a:xfrm>
          <a:prstGeom prst="rect">
            <a:avLst/>
          </a:prstGeom>
          <a:noFill/>
        </p:spPr>
        <p:txBody>
          <a:bodyPr wrap="square" rtlCol="0">
            <a:spAutoFit/>
          </a:bodyPr>
          <a:lstStyle/>
          <a:p>
            <a:pPr algn="l"/>
            <a:r>
              <a:rPr lang="en-US" sz="1000" b="1" i="0" dirty="0">
                <a:solidFill>
                  <a:srgbClr val="292929"/>
                </a:solidFill>
                <a:effectLst/>
                <a:latin typeface="sohne"/>
              </a:rPr>
              <a:t>The Rule of Reciprocity: To owe or not to owe</a:t>
            </a:r>
          </a:p>
          <a:p>
            <a:r>
              <a:rPr lang="en-US" sz="1000" b="0" i="0" dirty="0">
                <a:solidFill>
                  <a:srgbClr val="292929"/>
                </a:solidFill>
                <a:effectLst/>
                <a:latin typeface="charter"/>
              </a:rPr>
              <a:t>By </a:t>
            </a:r>
            <a:r>
              <a:rPr lang="en-US" sz="1000" b="0" i="0" dirty="0" err="1">
                <a:solidFill>
                  <a:srgbClr val="292929"/>
                </a:solidFill>
                <a:effectLst/>
                <a:latin typeface="charter"/>
              </a:rPr>
              <a:t>Akalya</a:t>
            </a:r>
            <a:r>
              <a:rPr lang="en-US" sz="1000" b="0" i="0" dirty="0">
                <a:solidFill>
                  <a:srgbClr val="292929"/>
                </a:solidFill>
                <a:effectLst/>
                <a:latin typeface="charter"/>
              </a:rPr>
              <a:t> </a:t>
            </a:r>
            <a:r>
              <a:rPr lang="en-US" sz="1000" b="0" i="0" dirty="0" err="1">
                <a:solidFill>
                  <a:srgbClr val="292929"/>
                </a:solidFill>
                <a:effectLst/>
                <a:latin typeface="charter"/>
              </a:rPr>
              <a:t>Srikumar</a:t>
            </a:r>
            <a:r>
              <a:rPr lang="en-US" sz="1000" b="0" i="0" dirty="0">
                <a:solidFill>
                  <a:srgbClr val="292929"/>
                </a:solidFill>
                <a:effectLst/>
                <a:latin typeface="charter"/>
              </a:rPr>
              <a:t>(UG 22), </a:t>
            </a:r>
            <a:r>
              <a:rPr lang="en-US" sz="1000" b="0" i="1" dirty="0">
                <a:solidFill>
                  <a:srgbClr val="292929"/>
                </a:solidFill>
                <a:effectLst/>
                <a:latin typeface="charter"/>
              </a:rPr>
              <a:t>Edited by Nitya Deep(UG 23) </a:t>
            </a:r>
            <a:r>
              <a:rPr lang="en-US" sz="1000" i="1" dirty="0">
                <a:solidFill>
                  <a:srgbClr val="292929"/>
                </a:solidFill>
                <a:latin typeface="charter"/>
              </a:rPr>
              <a:t>On Medium.com</a:t>
            </a:r>
            <a:endParaRPr lang="en-US" sz="1000" b="0" i="0" dirty="0">
              <a:solidFill>
                <a:srgbClr val="292929"/>
              </a:solidFill>
              <a:effectLst/>
              <a:latin typeface="charter"/>
            </a:endParaRPr>
          </a:p>
          <a:p>
            <a:r>
              <a:rPr lang="en-US" sz="1000" dirty="0"/>
              <a:t>https://medium.com/the-nudgelet/the-rule-of-reciprocity-to-owe-or-not-to-owe-80747cd87735</a:t>
            </a:r>
          </a:p>
        </p:txBody>
      </p:sp>
      <p:pic>
        <p:nvPicPr>
          <p:cNvPr id="11" name="Picture 10">
            <a:extLst>
              <a:ext uri="{FF2B5EF4-FFF2-40B4-BE49-F238E27FC236}">
                <a16:creationId xmlns:a16="http://schemas.microsoft.com/office/drawing/2014/main" id="{D7C9B960-42EA-454A-BAEF-18D01750DD19}"/>
              </a:ext>
            </a:extLst>
          </p:cNvPr>
          <p:cNvPicPr>
            <a:picLocks noChangeAspect="1"/>
          </p:cNvPicPr>
          <p:nvPr/>
        </p:nvPicPr>
        <p:blipFill>
          <a:blip r:embed="rId3"/>
          <a:stretch>
            <a:fillRect/>
          </a:stretch>
        </p:blipFill>
        <p:spPr>
          <a:xfrm>
            <a:off x="109845" y="55261"/>
            <a:ext cx="969348" cy="1066892"/>
          </a:xfrm>
          <a:prstGeom prst="rect">
            <a:avLst/>
          </a:prstGeom>
        </p:spPr>
      </p:pic>
    </p:spTree>
    <p:extLst>
      <p:ext uri="{BB962C8B-B14F-4D97-AF65-F5344CB8AC3E}">
        <p14:creationId xmlns:p14="http://schemas.microsoft.com/office/powerpoint/2010/main" val="2424735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normAutofit/>
          </a:bodyPr>
          <a:lstStyle/>
          <a:p>
            <a:r>
              <a:rPr lang="en-US" dirty="0"/>
              <a:t>FEATURES</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4</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noAutofit/>
          </a:bodyPr>
          <a:lstStyle/>
          <a:p>
            <a:r>
              <a:rPr lang="en-US" sz="1800" dirty="0"/>
              <a:t>As a financial advisor, use this app to attract new clients by offering them something of value and creating reciprocity</a:t>
            </a:r>
          </a:p>
          <a:p>
            <a:r>
              <a:rPr lang="en-US" sz="1800" dirty="0"/>
              <a:t>The app provides simple ETF investment recommendations that you can build on to create a more customized portfolio  once the client signs on with you</a:t>
            </a:r>
          </a:p>
          <a:p>
            <a:r>
              <a:rPr lang="en-US" sz="1800" dirty="0"/>
              <a:t>The app:</a:t>
            </a:r>
          </a:p>
          <a:p>
            <a:pPr lvl="1"/>
            <a:r>
              <a:rPr lang="en-US" sz="1800" dirty="0"/>
              <a:t> Collects data from the potential client</a:t>
            </a:r>
          </a:p>
          <a:p>
            <a:pPr lvl="1"/>
            <a:r>
              <a:rPr lang="en-US" sz="1800" dirty="0"/>
              <a:t> Translates data into a risk score</a:t>
            </a:r>
          </a:p>
          <a:p>
            <a:pPr lvl="1"/>
            <a:r>
              <a:rPr lang="en-US" sz="1800" dirty="0"/>
              <a:t>Uses the client information and risk score to recommend a portfolio of ETFs</a:t>
            </a:r>
          </a:p>
          <a:p>
            <a:pPr lvl="1"/>
            <a:r>
              <a:rPr lang="en-US" sz="1800" dirty="0"/>
              <a:t>Generates graphs to show how the recommended portfolio compares to portfolios with other levels of risk and benchmarks like the S&amp;P500</a:t>
            </a:r>
          </a:p>
          <a:p>
            <a:pPr lvl="1"/>
            <a:r>
              <a:rPr lang="en-US" sz="1800" dirty="0"/>
              <a:t>Outputs a pdf of the graphical results that can be shared with the potential client</a:t>
            </a:r>
          </a:p>
          <a:p>
            <a:r>
              <a:rPr lang="en-US" sz="1800" dirty="0"/>
              <a:t>The app is answering these three questions:</a:t>
            </a:r>
          </a:p>
          <a:p>
            <a:pPr lvl="1"/>
            <a:r>
              <a:rPr lang="en-US" sz="1400" dirty="0"/>
              <a:t>1. Which criteria are important in determining portfolio suitability?</a:t>
            </a:r>
          </a:p>
          <a:p>
            <a:pPr lvl="1"/>
            <a:r>
              <a:rPr lang="en-US" sz="1400" dirty="0"/>
              <a:t>2. Which ETFs are best suited for each type of investor?</a:t>
            </a:r>
          </a:p>
          <a:p>
            <a:pPr lvl="1"/>
            <a:r>
              <a:rPr lang="en-US" sz="1400" dirty="0"/>
              <a:t>3. How are these different types of portfolios likely to perform compared to benchmarks?</a:t>
            </a:r>
          </a:p>
        </p:txBody>
      </p:sp>
      <p:pic>
        <p:nvPicPr>
          <p:cNvPr id="6" name="Picture 5">
            <a:extLst>
              <a:ext uri="{FF2B5EF4-FFF2-40B4-BE49-F238E27FC236}">
                <a16:creationId xmlns:a16="http://schemas.microsoft.com/office/drawing/2014/main" id="{B26B8433-6A5B-4A87-849E-2B13FCA1C343}"/>
              </a:ext>
            </a:extLst>
          </p:cNvPr>
          <p:cNvPicPr>
            <a:picLocks noChangeAspect="1"/>
          </p:cNvPicPr>
          <p:nvPr/>
        </p:nvPicPr>
        <p:blipFill>
          <a:blip r:embed="rId2"/>
          <a:stretch>
            <a:fillRect/>
          </a:stretch>
        </p:blipFill>
        <p:spPr>
          <a:xfrm>
            <a:off x="109845" y="61073"/>
            <a:ext cx="969348" cy="1066892"/>
          </a:xfrm>
          <a:prstGeom prst="rect">
            <a:avLst/>
          </a:prstGeom>
        </p:spPr>
      </p:pic>
    </p:spTree>
    <p:extLst>
      <p:ext uri="{BB962C8B-B14F-4D97-AF65-F5344CB8AC3E}">
        <p14:creationId xmlns:p14="http://schemas.microsoft.com/office/powerpoint/2010/main" val="3102118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INPUT CLIENT information</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5</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a:xfrm>
            <a:off x="1524000" y="1189038"/>
            <a:ext cx="8151223" cy="4834129"/>
          </a:xfrm>
        </p:spPr>
        <p:txBody>
          <a:bodyPr>
            <a:normAutofit/>
          </a:bodyPr>
          <a:lstStyle/>
          <a:p>
            <a:pPr marL="0" indent="0">
              <a:buNone/>
            </a:pPr>
            <a:endParaRPr lang="en-US" sz="1600" dirty="0"/>
          </a:p>
          <a:p>
            <a:pPr marL="0" indent="0">
              <a:buNone/>
            </a:pPr>
            <a:endParaRPr lang="en-US" sz="1600" dirty="0"/>
          </a:p>
          <a:p>
            <a:pPr marL="0" indent="0">
              <a:buNone/>
            </a:pPr>
            <a:r>
              <a:rPr lang="en-US" sz="1600" dirty="0"/>
              <a:t>You or the potential client would enter the following information into the app:</a:t>
            </a:r>
          </a:p>
          <a:p>
            <a:pPr lvl="1"/>
            <a:r>
              <a:rPr lang="en-US" sz="1200" dirty="0"/>
              <a:t>What is your name?</a:t>
            </a:r>
          </a:p>
          <a:p>
            <a:pPr lvl="1"/>
            <a:r>
              <a:rPr lang="en-US" sz="1200" dirty="0"/>
              <a:t>What is your phone number?</a:t>
            </a:r>
          </a:p>
          <a:p>
            <a:pPr lvl="1"/>
            <a:r>
              <a:rPr lang="en-US" sz="1200" dirty="0"/>
              <a:t>What is your email address?</a:t>
            </a:r>
          </a:p>
          <a:p>
            <a:pPr lvl="1"/>
            <a:r>
              <a:rPr lang="en-US" sz="1200" dirty="0"/>
              <a:t>What’s your annual income?</a:t>
            </a:r>
          </a:p>
          <a:p>
            <a:pPr lvl="1"/>
            <a:r>
              <a:rPr lang="en-US" sz="1200" dirty="0"/>
              <a:t>How many years of investing experience do you have?</a:t>
            </a:r>
          </a:p>
          <a:p>
            <a:pPr lvl="1"/>
            <a:r>
              <a:rPr lang="en-US" sz="1200" dirty="0"/>
              <a:t>What is the amount you want to start investing?</a:t>
            </a:r>
          </a:p>
          <a:p>
            <a:pPr lvl="1"/>
            <a:r>
              <a:rPr lang="en-US" sz="1200" dirty="0"/>
              <a:t>What are your annual expenses?</a:t>
            </a:r>
          </a:p>
          <a:p>
            <a:pPr lvl="1"/>
            <a:r>
              <a:rPr lang="en-US" sz="1200" dirty="0"/>
              <a:t>Is your source of income stable?</a:t>
            </a:r>
          </a:p>
          <a:p>
            <a:pPr lvl="1"/>
            <a:r>
              <a:rPr lang="en-US" sz="1200" dirty="0"/>
              <a:t>What is your level of risk? (Low, Moderate, High, Speculative)</a:t>
            </a:r>
          </a:p>
          <a:p>
            <a:pPr lvl="1"/>
            <a:r>
              <a:rPr lang="en-US" sz="1200" dirty="0"/>
              <a:t>What do you want to do with this investment? (Income, Growth, Value, Income/ Growth, Income/ Value, Growth/ Value, Income/Growth/ Value)</a:t>
            </a:r>
          </a:p>
          <a:p>
            <a:pPr lvl="1"/>
            <a:r>
              <a:rPr lang="en-US" sz="1200" dirty="0"/>
              <a:t>How long do you plan to invest the money in years?</a:t>
            </a:r>
          </a:p>
          <a:p>
            <a:endParaRPr lang="en-US" sz="1600" dirty="0"/>
          </a:p>
        </p:txBody>
      </p:sp>
      <p:pic>
        <p:nvPicPr>
          <p:cNvPr id="6" name="Picture 5">
            <a:extLst>
              <a:ext uri="{FF2B5EF4-FFF2-40B4-BE49-F238E27FC236}">
                <a16:creationId xmlns:a16="http://schemas.microsoft.com/office/drawing/2014/main" id="{F2A8F2E1-E24A-49BB-90B7-B4FEB01AC58F}"/>
              </a:ext>
            </a:extLst>
          </p:cNvPr>
          <p:cNvPicPr>
            <a:picLocks noChangeAspect="1"/>
          </p:cNvPicPr>
          <p:nvPr/>
        </p:nvPicPr>
        <p:blipFill>
          <a:blip r:embed="rId2"/>
          <a:stretch>
            <a:fillRect/>
          </a:stretch>
        </p:blipFill>
        <p:spPr>
          <a:xfrm>
            <a:off x="124926" y="61073"/>
            <a:ext cx="969348" cy="1066892"/>
          </a:xfrm>
          <a:prstGeom prst="rect">
            <a:avLst/>
          </a:prstGeom>
        </p:spPr>
      </p:pic>
    </p:spTree>
    <p:extLst>
      <p:ext uri="{BB962C8B-B14F-4D97-AF65-F5344CB8AC3E}">
        <p14:creationId xmlns:p14="http://schemas.microsoft.com/office/powerpoint/2010/main" val="131719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Portfolio construction</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6</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pPr marL="0" indent="0">
              <a:buNone/>
            </a:pPr>
            <a:r>
              <a:rPr lang="en-US" dirty="0"/>
              <a:t>The app uses a simplified version of 6 profiles from RBC Wealth Management in their RBC Strategic Asset Allocation model</a:t>
            </a:r>
          </a:p>
        </p:txBody>
      </p:sp>
      <p:pic>
        <p:nvPicPr>
          <p:cNvPr id="6" name="Picture 5">
            <a:extLst>
              <a:ext uri="{FF2B5EF4-FFF2-40B4-BE49-F238E27FC236}">
                <a16:creationId xmlns:a16="http://schemas.microsoft.com/office/drawing/2014/main" id="{1DB82C27-F9BA-4C54-8250-0A7BABF3F157}"/>
              </a:ext>
            </a:extLst>
          </p:cNvPr>
          <p:cNvPicPr>
            <a:picLocks noChangeAspect="1"/>
          </p:cNvPicPr>
          <p:nvPr/>
        </p:nvPicPr>
        <p:blipFill>
          <a:blip r:embed="rId2"/>
          <a:stretch>
            <a:fillRect/>
          </a:stretch>
        </p:blipFill>
        <p:spPr>
          <a:xfrm>
            <a:off x="76713" y="61073"/>
            <a:ext cx="969348" cy="1066892"/>
          </a:xfrm>
          <a:prstGeom prst="rect">
            <a:avLst/>
          </a:prstGeom>
        </p:spPr>
      </p:pic>
      <p:pic>
        <p:nvPicPr>
          <p:cNvPr id="8" name="Picture 7">
            <a:extLst>
              <a:ext uri="{FF2B5EF4-FFF2-40B4-BE49-F238E27FC236}">
                <a16:creationId xmlns:a16="http://schemas.microsoft.com/office/drawing/2014/main" id="{BB2B281E-C0BF-472E-9C95-626D6AF38E82}"/>
              </a:ext>
            </a:extLst>
          </p:cNvPr>
          <p:cNvPicPr>
            <a:picLocks noChangeAspect="1"/>
          </p:cNvPicPr>
          <p:nvPr/>
        </p:nvPicPr>
        <p:blipFill>
          <a:blip r:embed="rId3"/>
          <a:stretch>
            <a:fillRect/>
          </a:stretch>
        </p:blipFill>
        <p:spPr>
          <a:xfrm>
            <a:off x="1008396" y="2595404"/>
            <a:ext cx="10058917" cy="3073558"/>
          </a:xfrm>
          <a:prstGeom prst="rect">
            <a:avLst/>
          </a:prstGeom>
        </p:spPr>
      </p:pic>
    </p:spTree>
    <p:extLst>
      <p:ext uri="{BB962C8B-B14F-4D97-AF65-F5344CB8AC3E}">
        <p14:creationId xmlns:p14="http://schemas.microsoft.com/office/powerpoint/2010/main" val="3162904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Portfolio construction</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7</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pPr marL="0" indent="0">
              <a:buNone/>
            </a:pPr>
            <a:r>
              <a:rPr lang="en-US" sz="2000" dirty="0"/>
              <a:t>The six profiles have been simplified and applied to ETF holdings based on the following percentages.</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1DB82C27-F9BA-4C54-8250-0A7BABF3F157}"/>
              </a:ext>
            </a:extLst>
          </p:cNvPr>
          <p:cNvPicPr>
            <a:picLocks noChangeAspect="1"/>
          </p:cNvPicPr>
          <p:nvPr/>
        </p:nvPicPr>
        <p:blipFill>
          <a:blip r:embed="rId2"/>
          <a:stretch>
            <a:fillRect/>
          </a:stretch>
        </p:blipFill>
        <p:spPr>
          <a:xfrm>
            <a:off x="76713" y="61073"/>
            <a:ext cx="969348" cy="1066892"/>
          </a:xfrm>
          <a:prstGeom prst="rect">
            <a:avLst/>
          </a:prstGeom>
        </p:spPr>
      </p:pic>
      <p:graphicFrame>
        <p:nvGraphicFramePr>
          <p:cNvPr id="7" name="Table 8">
            <a:extLst>
              <a:ext uri="{FF2B5EF4-FFF2-40B4-BE49-F238E27FC236}">
                <a16:creationId xmlns:a16="http://schemas.microsoft.com/office/drawing/2014/main" id="{DFF79F8D-8E63-4AD4-9018-8426247EE032}"/>
              </a:ext>
            </a:extLst>
          </p:cNvPr>
          <p:cNvGraphicFramePr>
            <a:graphicFrameLocks noGrp="1"/>
          </p:cNvGraphicFramePr>
          <p:nvPr>
            <p:extLst>
              <p:ext uri="{D42A27DB-BD31-4B8C-83A1-F6EECF244321}">
                <p14:modId xmlns:p14="http://schemas.microsoft.com/office/powerpoint/2010/main" val="3240511122"/>
              </p:ext>
            </p:extLst>
          </p:nvPr>
        </p:nvGraphicFramePr>
        <p:xfrm>
          <a:off x="2206171" y="1787842"/>
          <a:ext cx="8128000" cy="3881120"/>
        </p:xfrm>
        <a:graphic>
          <a:graphicData uri="http://schemas.openxmlformats.org/drawingml/2006/table">
            <a:tbl>
              <a:tblPr firstRow="1" bandRow="1">
                <a:tableStyleId>{00A15C55-8517-42AA-B614-E9B94910E393}</a:tableStyleId>
              </a:tblPr>
              <a:tblGrid>
                <a:gridCol w="1016000">
                  <a:extLst>
                    <a:ext uri="{9D8B030D-6E8A-4147-A177-3AD203B41FA5}">
                      <a16:colId xmlns:a16="http://schemas.microsoft.com/office/drawing/2014/main" val="3980051804"/>
                    </a:ext>
                  </a:extLst>
                </a:gridCol>
                <a:gridCol w="1016000">
                  <a:extLst>
                    <a:ext uri="{9D8B030D-6E8A-4147-A177-3AD203B41FA5}">
                      <a16:colId xmlns:a16="http://schemas.microsoft.com/office/drawing/2014/main" val="3379251033"/>
                    </a:ext>
                  </a:extLst>
                </a:gridCol>
                <a:gridCol w="1016000">
                  <a:extLst>
                    <a:ext uri="{9D8B030D-6E8A-4147-A177-3AD203B41FA5}">
                      <a16:colId xmlns:a16="http://schemas.microsoft.com/office/drawing/2014/main" val="3920046003"/>
                    </a:ext>
                  </a:extLst>
                </a:gridCol>
                <a:gridCol w="1016000">
                  <a:extLst>
                    <a:ext uri="{9D8B030D-6E8A-4147-A177-3AD203B41FA5}">
                      <a16:colId xmlns:a16="http://schemas.microsoft.com/office/drawing/2014/main" val="3984170608"/>
                    </a:ext>
                  </a:extLst>
                </a:gridCol>
                <a:gridCol w="1016000">
                  <a:extLst>
                    <a:ext uri="{9D8B030D-6E8A-4147-A177-3AD203B41FA5}">
                      <a16:colId xmlns:a16="http://schemas.microsoft.com/office/drawing/2014/main" val="401991740"/>
                    </a:ext>
                  </a:extLst>
                </a:gridCol>
                <a:gridCol w="1016000">
                  <a:extLst>
                    <a:ext uri="{9D8B030D-6E8A-4147-A177-3AD203B41FA5}">
                      <a16:colId xmlns:a16="http://schemas.microsoft.com/office/drawing/2014/main" val="2267246189"/>
                    </a:ext>
                  </a:extLst>
                </a:gridCol>
                <a:gridCol w="1016000">
                  <a:extLst>
                    <a:ext uri="{9D8B030D-6E8A-4147-A177-3AD203B41FA5}">
                      <a16:colId xmlns:a16="http://schemas.microsoft.com/office/drawing/2014/main" val="2684587244"/>
                    </a:ext>
                  </a:extLst>
                </a:gridCol>
                <a:gridCol w="1016000">
                  <a:extLst>
                    <a:ext uri="{9D8B030D-6E8A-4147-A177-3AD203B41FA5}">
                      <a16:colId xmlns:a16="http://schemas.microsoft.com/office/drawing/2014/main" val="11563535"/>
                    </a:ext>
                  </a:extLst>
                </a:gridCol>
              </a:tblGrid>
              <a:tr h="370840">
                <a:tc>
                  <a:txBody>
                    <a:bodyPr/>
                    <a:lstStyle/>
                    <a:p>
                      <a:pPr algn="ctr"/>
                      <a:r>
                        <a:rPr lang="en-US" sz="1400" dirty="0"/>
                        <a:t>Asset Class</a:t>
                      </a:r>
                    </a:p>
                  </a:txBody>
                  <a:tcPr anchor="ctr"/>
                </a:tc>
                <a:tc>
                  <a:txBody>
                    <a:bodyPr/>
                    <a:lstStyle/>
                    <a:p>
                      <a:pPr algn="ctr"/>
                      <a:r>
                        <a:rPr lang="en-US" sz="1400" dirty="0"/>
                        <a:t>ETFs</a:t>
                      </a:r>
                    </a:p>
                  </a:txBody>
                  <a:tcPr anchor="ctr"/>
                </a:tc>
                <a:tc>
                  <a:txBody>
                    <a:bodyPr/>
                    <a:lstStyle/>
                    <a:p>
                      <a:pPr algn="ctr"/>
                      <a:r>
                        <a:rPr lang="en-US" sz="1400" dirty="0"/>
                        <a:t>Profile 0</a:t>
                      </a:r>
                    </a:p>
                    <a:p>
                      <a:pPr algn="ctr"/>
                      <a:r>
                        <a:rPr lang="en-US" sz="1200" dirty="0"/>
                        <a:t>Fixed Income</a:t>
                      </a:r>
                    </a:p>
                  </a:txBody>
                  <a:tcPr anchor="ctr"/>
                </a:tc>
                <a:tc>
                  <a:txBody>
                    <a:bodyPr/>
                    <a:lstStyle/>
                    <a:p>
                      <a:pPr algn="ctr"/>
                      <a:r>
                        <a:rPr lang="en-US" sz="1400" dirty="0"/>
                        <a:t>Profile 1</a:t>
                      </a:r>
                    </a:p>
                  </a:txBody>
                  <a:tcPr anchor="ctr"/>
                </a:tc>
                <a:tc>
                  <a:txBody>
                    <a:bodyPr/>
                    <a:lstStyle/>
                    <a:p>
                      <a:pPr algn="ctr"/>
                      <a:r>
                        <a:rPr lang="en-US" sz="1400" dirty="0"/>
                        <a:t>Profile 2</a:t>
                      </a:r>
                    </a:p>
                  </a:txBody>
                  <a:tcPr anchor="ctr"/>
                </a:tc>
                <a:tc>
                  <a:txBody>
                    <a:bodyPr/>
                    <a:lstStyle/>
                    <a:p>
                      <a:pPr algn="ctr"/>
                      <a:r>
                        <a:rPr lang="en-US" sz="1400" dirty="0"/>
                        <a:t>Profile 3</a:t>
                      </a:r>
                    </a:p>
                  </a:txBody>
                  <a:tcPr anchor="ctr"/>
                </a:tc>
                <a:tc>
                  <a:txBody>
                    <a:bodyPr/>
                    <a:lstStyle/>
                    <a:p>
                      <a:pPr algn="ctr"/>
                      <a:r>
                        <a:rPr lang="en-US" sz="1400" dirty="0"/>
                        <a:t>Profile 4</a:t>
                      </a:r>
                    </a:p>
                  </a:txBody>
                  <a:tcPr anchor="ctr"/>
                </a:tc>
                <a:tc>
                  <a:txBody>
                    <a:bodyPr/>
                    <a:lstStyle/>
                    <a:p>
                      <a:pPr algn="ctr"/>
                      <a:r>
                        <a:rPr lang="en-US" sz="1400" dirty="0"/>
                        <a:t>Profile 5</a:t>
                      </a:r>
                    </a:p>
                    <a:p>
                      <a:pPr algn="ctr"/>
                      <a:r>
                        <a:rPr lang="en-US" sz="1200" dirty="0"/>
                        <a:t>Speculative</a:t>
                      </a:r>
                    </a:p>
                  </a:txBody>
                  <a:tcPr anchor="ctr"/>
                </a:tc>
                <a:extLst>
                  <a:ext uri="{0D108BD9-81ED-4DB2-BD59-A6C34878D82A}">
                    <a16:rowId xmlns:a16="http://schemas.microsoft.com/office/drawing/2014/main" val="4252818080"/>
                  </a:ext>
                </a:extLst>
              </a:tr>
              <a:tr h="370840">
                <a:tc>
                  <a:txBody>
                    <a:bodyPr/>
                    <a:lstStyle/>
                    <a:p>
                      <a:r>
                        <a:rPr lang="en-US" sz="1200" dirty="0"/>
                        <a:t>Cash &amp; Cash Alternatives</a:t>
                      </a:r>
                    </a:p>
                  </a:txBody>
                  <a:tcPr anchor="ctr"/>
                </a:tc>
                <a:tc>
                  <a:txBody>
                    <a:bodyPr/>
                    <a:lstStyle/>
                    <a:p>
                      <a:endParaRPr lang="en-US" sz="1400" dirty="0"/>
                    </a:p>
                  </a:txBody>
                  <a:tcPr anchor="ctr"/>
                </a:tc>
                <a:tc>
                  <a:txBody>
                    <a:bodyPr/>
                    <a:lstStyle/>
                    <a:p>
                      <a:pPr algn="ctr"/>
                      <a:r>
                        <a:rPr lang="en-US" sz="1400" dirty="0"/>
                        <a:t>2%</a:t>
                      </a:r>
                    </a:p>
                  </a:txBody>
                  <a:tcPr anchor="ctr"/>
                </a:tc>
                <a:tc>
                  <a:txBody>
                    <a:bodyPr/>
                    <a:lstStyle/>
                    <a:p>
                      <a:pPr algn="ctr"/>
                      <a:r>
                        <a:rPr lang="en-US" sz="1400" dirty="0"/>
                        <a:t>2%</a:t>
                      </a:r>
                    </a:p>
                  </a:txBody>
                  <a:tcPr anchor="ctr"/>
                </a:tc>
                <a:tc>
                  <a:txBody>
                    <a:bodyPr/>
                    <a:lstStyle/>
                    <a:p>
                      <a:pPr algn="ctr"/>
                      <a:r>
                        <a:rPr lang="en-US" sz="1400" dirty="0"/>
                        <a:t>2%</a:t>
                      </a:r>
                    </a:p>
                  </a:txBody>
                  <a:tcPr anchor="ctr"/>
                </a:tc>
                <a:tc>
                  <a:txBody>
                    <a:bodyPr/>
                    <a:lstStyle/>
                    <a:p>
                      <a:pPr algn="ctr"/>
                      <a:r>
                        <a:rPr lang="en-US" sz="1400" dirty="0"/>
                        <a:t>2%</a:t>
                      </a:r>
                    </a:p>
                  </a:txBody>
                  <a:tcPr anchor="ctr"/>
                </a:tc>
                <a:tc>
                  <a:txBody>
                    <a:bodyPr/>
                    <a:lstStyle/>
                    <a:p>
                      <a:pPr algn="ctr"/>
                      <a:r>
                        <a:rPr lang="en-US" sz="1400" dirty="0"/>
                        <a:t>2%</a:t>
                      </a:r>
                    </a:p>
                  </a:txBody>
                  <a:tcPr anchor="ctr"/>
                </a:tc>
                <a:tc>
                  <a:txBody>
                    <a:bodyPr/>
                    <a:lstStyle/>
                    <a:p>
                      <a:pPr algn="ctr"/>
                      <a:r>
                        <a:rPr lang="en-US" sz="1400" dirty="0"/>
                        <a:t>2%</a:t>
                      </a:r>
                    </a:p>
                  </a:txBody>
                  <a:tcPr anchor="ctr"/>
                </a:tc>
                <a:extLst>
                  <a:ext uri="{0D108BD9-81ED-4DB2-BD59-A6C34878D82A}">
                    <a16:rowId xmlns:a16="http://schemas.microsoft.com/office/drawing/2014/main" val="897694916"/>
                  </a:ext>
                </a:extLst>
              </a:tr>
              <a:tr h="370840">
                <a:tc>
                  <a:txBody>
                    <a:bodyPr/>
                    <a:lstStyle/>
                    <a:p>
                      <a:r>
                        <a:rPr lang="en-US" sz="1200" dirty="0"/>
                        <a:t>Fixed Income</a:t>
                      </a:r>
                    </a:p>
                  </a:txBody>
                  <a:tcPr anchor="ctr"/>
                </a:tc>
                <a:tc>
                  <a:txBody>
                    <a:bodyPr/>
                    <a:lstStyle/>
                    <a:p>
                      <a:endParaRPr lang="en-US" sz="1400" dirty="0"/>
                    </a:p>
                  </a:txBody>
                  <a:tcPr anchor="ctr"/>
                </a:tc>
                <a:tc>
                  <a:txBody>
                    <a:bodyPr/>
                    <a:lstStyle/>
                    <a:p>
                      <a:pPr algn="ctr"/>
                      <a:r>
                        <a:rPr lang="en-US" sz="1400" dirty="0"/>
                        <a:t>98%</a:t>
                      </a:r>
                    </a:p>
                  </a:txBody>
                  <a:tcPr anchor="ctr"/>
                </a:tc>
                <a:tc>
                  <a:txBody>
                    <a:bodyPr/>
                    <a:lstStyle/>
                    <a:p>
                      <a:pPr algn="ctr"/>
                      <a:r>
                        <a:rPr lang="en-US" sz="1400" dirty="0"/>
                        <a:t>78%</a:t>
                      </a:r>
                    </a:p>
                  </a:txBody>
                  <a:tcPr anchor="ctr"/>
                </a:tc>
                <a:tc>
                  <a:txBody>
                    <a:bodyPr/>
                    <a:lstStyle/>
                    <a:p>
                      <a:pPr algn="ctr"/>
                      <a:r>
                        <a:rPr lang="en-US" sz="1400" dirty="0"/>
                        <a:t>58%</a:t>
                      </a:r>
                    </a:p>
                  </a:txBody>
                  <a:tcPr anchor="ctr"/>
                </a:tc>
                <a:tc>
                  <a:txBody>
                    <a:bodyPr/>
                    <a:lstStyle/>
                    <a:p>
                      <a:pPr algn="ctr"/>
                      <a:r>
                        <a:rPr lang="en-US" sz="1400" dirty="0"/>
                        <a:t>38%</a:t>
                      </a:r>
                    </a:p>
                  </a:txBody>
                  <a:tcPr anchor="ctr"/>
                </a:tc>
                <a:tc>
                  <a:txBody>
                    <a:bodyPr/>
                    <a:lstStyle/>
                    <a:p>
                      <a:pPr algn="ctr"/>
                      <a:r>
                        <a:rPr lang="en-US" sz="1400" dirty="0"/>
                        <a:t>18%</a:t>
                      </a:r>
                    </a:p>
                  </a:txBody>
                  <a:tcPr anchor="ctr"/>
                </a:tc>
                <a:tc>
                  <a:txBody>
                    <a:bodyPr/>
                    <a:lstStyle/>
                    <a:p>
                      <a:pPr algn="ctr"/>
                      <a:r>
                        <a:rPr lang="en-US" sz="1400" dirty="0"/>
                        <a:t>NA</a:t>
                      </a:r>
                    </a:p>
                  </a:txBody>
                  <a:tcPr anchor="ctr"/>
                </a:tc>
                <a:extLst>
                  <a:ext uri="{0D108BD9-81ED-4DB2-BD59-A6C34878D82A}">
                    <a16:rowId xmlns:a16="http://schemas.microsoft.com/office/drawing/2014/main" val="4004479858"/>
                  </a:ext>
                </a:extLst>
              </a:tr>
              <a:tr h="370840">
                <a:tc>
                  <a:txBody>
                    <a:bodyPr/>
                    <a:lstStyle/>
                    <a:p>
                      <a:r>
                        <a:rPr lang="en-US" sz="1200" dirty="0"/>
                        <a:t>Equity: Large Cap</a:t>
                      </a:r>
                    </a:p>
                  </a:txBody>
                  <a:tcPr anchor="ctr"/>
                </a:tc>
                <a:tc>
                  <a:txBody>
                    <a:bodyPr/>
                    <a:lstStyle/>
                    <a:p>
                      <a:endParaRPr lang="en-US" sz="1400" dirty="0"/>
                    </a:p>
                  </a:txBody>
                  <a:tcPr anchor="ctr"/>
                </a:tc>
                <a:tc>
                  <a:txBody>
                    <a:bodyPr/>
                    <a:lstStyle/>
                    <a:p>
                      <a:pPr algn="ctr"/>
                      <a:r>
                        <a:rPr lang="en-US" sz="1400" dirty="0"/>
                        <a:t>NA</a:t>
                      </a:r>
                    </a:p>
                  </a:txBody>
                  <a:tcPr anchor="ctr"/>
                </a:tc>
                <a:tc>
                  <a:txBody>
                    <a:bodyPr/>
                    <a:lstStyle/>
                    <a:p>
                      <a:pPr algn="ctr"/>
                      <a:r>
                        <a:rPr lang="en-US" sz="1400" dirty="0"/>
                        <a:t>12%</a:t>
                      </a:r>
                    </a:p>
                  </a:txBody>
                  <a:tcPr anchor="ctr"/>
                </a:tc>
                <a:tc>
                  <a:txBody>
                    <a:bodyPr/>
                    <a:lstStyle/>
                    <a:p>
                      <a:pPr algn="ctr"/>
                      <a:r>
                        <a:rPr lang="en-US" sz="1400" dirty="0"/>
                        <a:t>18%</a:t>
                      </a:r>
                    </a:p>
                  </a:txBody>
                  <a:tcPr anchor="ctr"/>
                </a:tc>
                <a:tc>
                  <a:txBody>
                    <a:bodyPr/>
                    <a:lstStyle/>
                    <a:p>
                      <a:pPr algn="ctr"/>
                      <a:r>
                        <a:rPr lang="en-US" sz="1400" dirty="0"/>
                        <a:t>24%</a:t>
                      </a:r>
                    </a:p>
                  </a:txBody>
                  <a:tcPr anchor="ctr"/>
                </a:tc>
                <a:tc>
                  <a:txBody>
                    <a:bodyPr/>
                    <a:lstStyle/>
                    <a:p>
                      <a:pPr algn="ctr"/>
                      <a:r>
                        <a:rPr lang="en-US" sz="1400" dirty="0"/>
                        <a:t>32%</a:t>
                      </a:r>
                    </a:p>
                  </a:txBody>
                  <a:tcPr anchor="ctr"/>
                </a:tc>
                <a:tc>
                  <a:txBody>
                    <a:bodyPr/>
                    <a:lstStyle/>
                    <a:p>
                      <a:pPr algn="ctr"/>
                      <a:r>
                        <a:rPr lang="en-US" sz="1400" dirty="0"/>
                        <a:t>38%</a:t>
                      </a:r>
                    </a:p>
                  </a:txBody>
                  <a:tcPr anchor="ctr"/>
                </a:tc>
                <a:extLst>
                  <a:ext uri="{0D108BD9-81ED-4DB2-BD59-A6C34878D82A}">
                    <a16:rowId xmlns:a16="http://schemas.microsoft.com/office/drawing/2014/main" val="1716399603"/>
                  </a:ext>
                </a:extLst>
              </a:tr>
              <a:tr h="370840">
                <a:tc>
                  <a:txBody>
                    <a:bodyPr/>
                    <a:lstStyle/>
                    <a:p>
                      <a:r>
                        <a:rPr lang="en-US" sz="1200" dirty="0"/>
                        <a:t>Equity: Mid Cap</a:t>
                      </a:r>
                    </a:p>
                  </a:txBody>
                  <a:tcPr anchor="ctr"/>
                </a:tc>
                <a:tc>
                  <a:txBody>
                    <a:bodyPr/>
                    <a:lstStyle/>
                    <a:p>
                      <a:endParaRPr lang="en-US" sz="1400" dirty="0"/>
                    </a:p>
                  </a:txBody>
                  <a:tcPr anchor="ctr"/>
                </a:tc>
                <a:tc>
                  <a:txBody>
                    <a:bodyPr/>
                    <a:lstStyle/>
                    <a:p>
                      <a:pPr algn="ctr"/>
                      <a:r>
                        <a:rPr lang="en-US" sz="1400" dirty="0"/>
                        <a:t>NA</a:t>
                      </a:r>
                    </a:p>
                  </a:txBody>
                  <a:tcPr anchor="ctr"/>
                </a:tc>
                <a:tc>
                  <a:txBody>
                    <a:bodyPr/>
                    <a:lstStyle/>
                    <a:p>
                      <a:pPr algn="ctr"/>
                      <a:r>
                        <a:rPr lang="en-US" sz="1400" dirty="0"/>
                        <a:t>NA</a:t>
                      </a:r>
                    </a:p>
                  </a:txBody>
                  <a:tcPr anchor="ctr"/>
                </a:tc>
                <a:tc>
                  <a:txBody>
                    <a:bodyPr/>
                    <a:lstStyle/>
                    <a:p>
                      <a:pPr algn="ctr"/>
                      <a:r>
                        <a:rPr lang="en-US" sz="1400" dirty="0"/>
                        <a:t>6%</a:t>
                      </a:r>
                    </a:p>
                  </a:txBody>
                  <a:tcPr anchor="ctr"/>
                </a:tc>
                <a:tc>
                  <a:txBody>
                    <a:bodyPr/>
                    <a:lstStyle/>
                    <a:p>
                      <a:pPr algn="ctr"/>
                      <a:r>
                        <a:rPr lang="en-US" sz="1400" dirty="0"/>
                        <a:t>9%</a:t>
                      </a:r>
                    </a:p>
                  </a:txBody>
                  <a:tcPr anchor="ctr"/>
                </a:tc>
                <a:tc>
                  <a:txBody>
                    <a:bodyPr/>
                    <a:lstStyle/>
                    <a:p>
                      <a:pPr algn="ctr"/>
                      <a:r>
                        <a:rPr lang="en-US" sz="1400" dirty="0"/>
                        <a:t>10%</a:t>
                      </a:r>
                    </a:p>
                  </a:txBody>
                  <a:tcPr anchor="ctr"/>
                </a:tc>
                <a:tc>
                  <a:txBody>
                    <a:bodyPr/>
                    <a:lstStyle/>
                    <a:p>
                      <a:pPr algn="ctr"/>
                      <a:r>
                        <a:rPr lang="en-US" sz="1400" dirty="0"/>
                        <a:t>13%</a:t>
                      </a:r>
                    </a:p>
                  </a:txBody>
                  <a:tcPr anchor="ctr"/>
                </a:tc>
                <a:extLst>
                  <a:ext uri="{0D108BD9-81ED-4DB2-BD59-A6C34878D82A}">
                    <a16:rowId xmlns:a16="http://schemas.microsoft.com/office/drawing/2014/main" val="3463530189"/>
                  </a:ext>
                </a:extLst>
              </a:tr>
              <a:tr h="370840">
                <a:tc>
                  <a:txBody>
                    <a:bodyPr/>
                    <a:lstStyle/>
                    <a:p>
                      <a:r>
                        <a:rPr lang="en-US" sz="1200" dirty="0"/>
                        <a:t>Equity: Small Cap</a:t>
                      </a:r>
                    </a:p>
                  </a:txBody>
                  <a:tcPr anchor="ctr"/>
                </a:tc>
                <a:tc>
                  <a:txBody>
                    <a:bodyPr/>
                    <a:lstStyle/>
                    <a:p>
                      <a:endParaRPr lang="en-US" sz="1400" dirty="0"/>
                    </a:p>
                  </a:txBody>
                  <a:tcPr anchor="ctr"/>
                </a:tc>
                <a:tc>
                  <a:txBody>
                    <a:bodyPr/>
                    <a:lstStyle/>
                    <a:p>
                      <a:pPr algn="ctr"/>
                      <a:r>
                        <a:rPr lang="en-US" sz="1400" dirty="0"/>
                        <a:t>NA</a:t>
                      </a:r>
                    </a:p>
                  </a:txBody>
                  <a:tcPr anchor="ctr"/>
                </a:tc>
                <a:tc>
                  <a:txBody>
                    <a:bodyPr/>
                    <a:lstStyle/>
                    <a:p>
                      <a:pPr algn="ctr"/>
                      <a:r>
                        <a:rPr lang="en-US" sz="1400" dirty="0"/>
                        <a:t>NA</a:t>
                      </a:r>
                    </a:p>
                  </a:txBody>
                  <a:tcPr anchor="ctr"/>
                </a:tc>
                <a:tc>
                  <a:txBody>
                    <a:bodyPr/>
                    <a:lstStyle/>
                    <a:p>
                      <a:pPr algn="ctr"/>
                      <a:r>
                        <a:rPr lang="en-US" sz="1400" dirty="0"/>
                        <a:t>NA</a:t>
                      </a:r>
                    </a:p>
                  </a:txBody>
                  <a:tcPr anchor="ctr"/>
                </a:tc>
                <a:tc>
                  <a:txBody>
                    <a:bodyPr/>
                    <a:lstStyle/>
                    <a:p>
                      <a:pPr algn="ctr"/>
                      <a:r>
                        <a:rPr lang="en-US" sz="1400" dirty="0"/>
                        <a:t>3%</a:t>
                      </a:r>
                    </a:p>
                  </a:txBody>
                  <a:tcPr anchor="ctr"/>
                </a:tc>
                <a:tc>
                  <a:txBody>
                    <a:bodyPr/>
                    <a:lstStyle/>
                    <a:p>
                      <a:pPr algn="ctr"/>
                      <a:r>
                        <a:rPr lang="en-US" sz="1400" dirty="0"/>
                        <a:t>6%</a:t>
                      </a:r>
                    </a:p>
                  </a:txBody>
                  <a:tcPr anchor="ctr"/>
                </a:tc>
                <a:tc>
                  <a:txBody>
                    <a:bodyPr/>
                    <a:lstStyle/>
                    <a:p>
                      <a:pPr algn="ctr"/>
                      <a:r>
                        <a:rPr lang="en-US" sz="1400" dirty="0"/>
                        <a:t>7%</a:t>
                      </a:r>
                    </a:p>
                  </a:txBody>
                  <a:tcPr anchor="ctr"/>
                </a:tc>
                <a:extLst>
                  <a:ext uri="{0D108BD9-81ED-4DB2-BD59-A6C34878D82A}">
                    <a16:rowId xmlns:a16="http://schemas.microsoft.com/office/drawing/2014/main" val="3290545000"/>
                  </a:ext>
                </a:extLst>
              </a:tr>
              <a:tr h="370840">
                <a:tc>
                  <a:txBody>
                    <a:bodyPr/>
                    <a:lstStyle/>
                    <a:p>
                      <a:r>
                        <a:rPr lang="en-US" sz="1200" dirty="0"/>
                        <a:t>Equity: Intl</a:t>
                      </a:r>
                    </a:p>
                  </a:txBody>
                  <a:tcPr anchor="ctr"/>
                </a:tc>
                <a:tc>
                  <a:txBody>
                    <a:bodyPr/>
                    <a:lstStyle/>
                    <a:p>
                      <a:endParaRPr lang="en-US" sz="1400" dirty="0"/>
                    </a:p>
                  </a:txBody>
                  <a:tcPr anchor="ctr"/>
                </a:tc>
                <a:tc>
                  <a:txBody>
                    <a:bodyPr/>
                    <a:lstStyle/>
                    <a:p>
                      <a:pPr algn="ctr"/>
                      <a:r>
                        <a:rPr lang="en-US" sz="1400" dirty="0"/>
                        <a:t>NA</a:t>
                      </a:r>
                    </a:p>
                  </a:txBody>
                  <a:tcPr anchor="ctr"/>
                </a:tc>
                <a:tc>
                  <a:txBody>
                    <a:bodyPr/>
                    <a:lstStyle/>
                    <a:p>
                      <a:pPr algn="ctr"/>
                      <a:r>
                        <a:rPr lang="en-US" sz="1400" dirty="0"/>
                        <a:t>8%</a:t>
                      </a:r>
                    </a:p>
                  </a:txBody>
                  <a:tcPr anchor="ctr"/>
                </a:tc>
                <a:tc>
                  <a:txBody>
                    <a:bodyPr/>
                    <a:lstStyle/>
                    <a:p>
                      <a:pPr algn="ctr"/>
                      <a:r>
                        <a:rPr lang="en-US" sz="1400" dirty="0"/>
                        <a:t>16%</a:t>
                      </a:r>
                    </a:p>
                  </a:txBody>
                  <a:tcPr anchor="ctr"/>
                </a:tc>
                <a:tc>
                  <a:txBody>
                    <a:bodyPr/>
                    <a:lstStyle/>
                    <a:p>
                      <a:pPr algn="ctr"/>
                      <a:r>
                        <a:rPr lang="en-US" sz="1400" dirty="0"/>
                        <a:t>20%</a:t>
                      </a:r>
                    </a:p>
                  </a:txBody>
                  <a:tcPr anchor="ctr"/>
                </a:tc>
                <a:tc>
                  <a:txBody>
                    <a:bodyPr/>
                    <a:lstStyle/>
                    <a:p>
                      <a:pPr algn="ctr"/>
                      <a:r>
                        <a:rPr lang="en-US" sz="1400" dirty="0"/>
                        <a:t>26%</a:t>
                      </a:r>
                    </a:p>
                  </a:txBody>
                  <a:tcPr anchor="ctr"/>
                </a:tc>
                <a:tc>
                  <a:txBody>
                    <a:bodyPr/>
                    <a:lstStyle/>
                    <a:p>
                      <a:pPr algn="ctr"/>
                      <a:r>
                        <a:rPr lang="en-US" sz="1400" dirty="0"/>
                        <a:t>33%</a:t>
                      </a:r>
                    </a:p>
                  </a:txBody>
                  <a:tcPr anchor="ctr"/>
                </a:tc>
                <a:extLst>
                  <a:ext uri="{0D108BD9-81ED-4DB2-BD59-A6C34878D82A}">
                    <a16:rowId xmlns:a16="http://schemas.microsoft.com/office/drawing/2014/main" val="2187623495"/>
                  </a:ext>
                </a:extLst>
              </a:tr>
              <a:tr h="370840">
                <a:tc>
                  <a:txBody>
                    <a:bodyPr/>
                    <a:lstStyle/>
                    <a:p>
                      <a:r>
                        <a:rPr lang="en-US" sz="1200" dirty="0"/>
                        <a:t>Equity: Emerging Mkts</a:t>
                      </a:r>
                    </a:p>
                  </a:txBody>
                  <a:tcPr anchor="ctr"/>
                </a:tc>
                <a:tc>
                  <a:txBody>
                    <a:bodyPr/>
                    <a:lstStyle/>
                    <a:p>
                      <a:endParaRPr lang="en-US" sz="1400" dirty="0"/>
                    </a:p>
                  </a:txBody>
                  <a:tcPr anchor="ctr"/>
                </a:tc>
                <a:tc>
                  <a:txBody>
                    <a:bodyPr/>
                    <a:lstStyle/>
                    <a:p>
                      <a:pPr algn="ctr"/>
                      <a:r>
                        <a:rPr lang="en-US" sz="1400" dirty="0"/>
                        <a:t>NA</a:t>
                      </a:r>
                    </a:p>
                  </a:txBody>
                  <a:tcPr anchor="ctr"/>
                </a:tc>
                <a:tc>
                  <a:txBody>
                    <a:bodyPr/>
                    <a:lstStyle/>
                    <a:p>
                      <a:pPr algn="ctr"/>
                      <a:r>
                        <a:rPr lang="en-US" sz="1400" dirty="0"/>
                        <a:t>NA</a:t>
                      </a:r>
                    </a:p>
                  </a:txBody>
                  <a:tcPr anchor="ctr"/>
                </a:tc>
                <a:tc>
                  <a:txBody>
                    <a:bodyPr/>
                    <a:lstStyle/>
                    <a:p>
                      <a:pPr algn="ctr"/>
                      <a:r>
                        <a:rPr lang="en-US" sz="1400" dirty="0"/>
                        <a:t>NA</a:t>
                      </a:r>
                    </a:p>
                  </a:txBody>
                  <a:tcPr anchor="ctr"/>
                </a:tc>
                <a:tc>
                  <a:txBody>
                    <a:bodyPr/>
                    <a:lstStyle/>
                    <a:p>
                      <a:pPr algn="ctr"/>
                      <a:r>
                        <a:rPr lang="en-US" sz="1400" dirty="0"/>
                        <a:t>4%</a:t>
                      </a:r>
                    </a:p>
                  </a:txBody>
                  <a:tcPr anchor="ctr"/>
                </a:tc>
                <a:tc>
                  <a:txBody>
                    <a:bodyPr/>
                    <a:lstStyle/>
                    <a:p>
                      <a:pPr algn="ctr"/>
                      <a:r>
                        <a:rPr lang="en-US" sz="1400" dirty="0"/>
                        <a:t>6%</a:t>
                      </a:r>
                    </a:p>
                  </a:txBody>
                  <a:tcPr anchor="ctr"/>
                </a:tc>
                <a:tc>
                  <a:txBody>
                    <a:bodyPr/>
                    <a:lstStyle/>
                    <a:p>
                      <a:pPr algn="ctr"/>
                      <a:r>
                        <a:rPr lang="en-US" sz="1400" dirty="0"/>
                        <a:t>7%</a:t>
                      </a:r>
                    </a:p>
                  </a:txBody>
                  <a:tcPr anchor="ctr"/>
                </a:tc>
                <a:extLst>
                  <a:ext uri="{0D108BD9-81ED-4DB2-BD59-A6C34878D82A}">
                    <a16:rowId xmlns:a16="http://schemas.microsoft.com/office/drawing/2014/main" val="3890309346"/>
                  </a:ext>
                </a:extLst>
              </a:tr>
            </a:tbl>
          </a:graphicData>
        </a:graphic>
      </p:graphicFrame>
    </p:spTree>
    <p:extLst>
      <p:ext uri="{BB962C8B-B14F-4D97-AF65-F5344CB8AC3E}">
        <p14:creationId xmlns:p14="http://schemas.microsoft.com/office/powerpoint/2010/main" val="3778619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Risk SCORES</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8</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pPr marL="0" indent="0">
              <a:buNone/>
            </a:pPr>
            <a:r>
              <a:rPr lang="en-US" dirty="0"/>
              <a:t>The app calculates basic risk scores based on percentage of annual income being invested, disposable income and an </a:t>
            </a:r>
            <a:r>
              <a:rPr lang="en-US" dirty="0">
                <a:highlight>
                  <a:srgbClr val="FFFF00"/>
                </a:highlight>
              </a:rPr>
              <a:t>investment ratio</a:t>
            </a:r>
            <a:r>
              <a:rPr lang="en-US" dirty="0"/>
              <a:t>.</a:t>
            </a:r>
          </a:p>
          <a:p>
            <a:pPr marL="0" indent="0">
              <a:buNone/>
            </a:pPr>
            <a:endParaRPr lang="en-US" dirty="0"/>
          </a:p>
          <a:p>
            <a:pPr marL="0" indent="0">
              <a:buNone/>
            </a:pPr>
            <a:r>
              <a:rPr lang="en-US" dirty="0"/>
              <a:t>Need explanation  </a:t>
            </a:r>
          </a:p>
        </p:txBody>
      </p:sp>
      <p:pic>
        <p:nvPicPr>
          <p:cNvPr id="6" name="Picture 5">
            <a:extLst>
              <a:ext uri="{FF2B5EF4-FFF2-40B4-BE49-F238E27FC236}">
                <a16:creationId xmlns:a16="http://schemas.microsoft.com/office/drawing/2014/main" id="{38173E07-8BB9-43CE-B1BB-F68C4742EE04}"/>
              </a:ext>
            </a:extLst>
          </p:cNvPr>
          <p:cNvPicPr>
            <a:picLocks noChangeAspect="1"/>
          </p:cNvPicPr>
          <p:nvPr/>
        </p:nvPicPr>
        <p:blipFill>
          <a:blip r:embed="rId2"/>
          <a:stretch>
            <a:fillRect/>
          </a:stretch>
        </p:blipFill>
        <p:spPr>
          <a:xfrm>
            <a:off x="109845" y="61073"/>
            <a:ext cx="969348" cy="1066892"/>
          </a:xfrm>
          <a:prstGeom prst="rect">
            <a:avLst/>
          </a:prstGeom>
        </p:spPr>
      </p:pic>
    </p:spTree>
    <p:extLst>
      <p:ext uri="{BB962C8B-B14F-4D97-AF65-F5344CB8AC3E}">
        <p14:creationId xmlns:p14="http://schemas.microsoft.com/office/powerpoint/2010/main" val="3366491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Comparing portfolios</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9</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66543059-C99F-43C8-85CE-096FD64E727F}"/>
              </a:ext>
            </a:extLst>
          </p:cNvPr>
          <p:cNvPicPr>
            <a:picLocks noChangeAspect="1"/>
          </p:cNvPicPr>
          <p:nvPr/>
        </p:nvPicPr>
        <p:blipFill>
          <a:blip r:embed="rId2"/>
          <a:stretch>
            <a:fillRect/>
          </a:stretch>
        </p:blipFill>
        <p:spPr>
          <a:xfrm>
            <a:off x="109845" y="61073"/>
            <a:ext cx="969348" cy="1066892"/>
          </a:xfrm>
          <a:prstGeom prst="rect">
            <a:avLst/>
          </a:prstGeom>
        </p:spPr>
      </p:pic>
    </p:spTree>
    <p:extLst>
      <p:ext uri="{BB962C8B-B14F-4D97-AF65-F5344CB8AC3E}">
        <p14:creationId xmlns:p14="http://schemas.microsoft.com/office/powerpoint/2010/main" val="3236458125"/>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27BEDAB-01B4-4BD0-9390-31AD9280078C}">
  <ds:schemaRefs>
    <ds:schemaRef ds:uri="http://schemas.microsoft.com/sharepoint/v3/contenttype/forms"/>
  </ds:schemaRefs>
</ds:datastoreItem>
</file>

<file path=customXml/itemProps2.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19B998-C0F0-415C-AF4D-F10DCCD30A2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149</TotalTime>
  <Words>1396</Words>
  <Application>Microsoft Office PowerPoint</Application>
  <PresentationFormat>Widescreen</PresentationFormat>
  <Paragraphs>1156</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charter</vt:lpstr>
      <vt:lpstr>Gill Sans</vt:lpstr>
      <vt:lpstr>Gill Sans Light</vt:lpstr>
      <vt:lpstr>sohne</vt:lpstr>
      <vt:lpstr>Office Theme</vt:lpstr>
      <vt:lpstr>PORTFOLIO SUITABILITY APP</vt:lpstr>
      <vt:lpstr>PORTFOLIO SUITABILITY APP</vt:lpstr>
      <vt:lpstr>RECIPROCITY</vt:lpstr>
      <vt:lpstr>FEATURES</vt:lpstr>
      <vt:lpstr>INPUT CLIENT information</vt:lpstr>
      <vt:lpstr>Portfolio construction</vt:lpstr>
      <vt:lpstr>Portfolio construction</vt:lpstr>
      <vt:lpstr>Risk SCORES</vt:lpstr>
      <vt:lpstr>Comparing portfolios</vt:lpstr>
      <vt:lpstr>Sample Data</vt:lpstr>
      <vt:lpstr>SAMPLE Data</vt:lpstr>
      <vt:lpstr>PowerPoint Presentation</vt:lpstr>
      <vt:lpstr>Portfolio construction</vt:lpstr>
      <vt:lpstr>Presentation Title Alt 1</vt:lpstr>
      <vt:lpstr>Presentation Title Alt 2</vt:lpstr>
      <vt:lpstr>YOUR TITLE GOES HERE</vt:lpstr>
      <vt:lpstr>YOUR TITLE HERE</vt:lpstr>
      <vt:lpstr>Title</vt:lpstr>
      <vt:lpstr>TITLE GOES HERE</vt:lpstr>
      <vt:lpstr>TITLE HERE</vt:lpstr>
      <vt:lpstr>YOUR TITLE GOES HERE Lorem ipsum dolor sit amet, consectetur adipiscing elit.  Ut gravida eros erat. Proin a tellus sed risus lobortis sagitti</vt:lpstr>
      <vt:lpstr>THANK YOU</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Ann Howell</dc:creator>
  <cp:lastModifiedBy>Ann Howell</cp:lastModifiedBy>
  <cp:revision>13</cp:revision>
  <dcterms:created xsi:type="dcterms:W3CDTF">2022-02-08T19:08:04Z</dcterms:created>
  <dcterms:modified xsi:type="dcterms:W3CDTF">2022-02-11T22:27:06Z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