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notesMaster+xml" PartName="/ppt/notesMasters/notesMaster1.xml"/>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notesSlide+xml" PartName="/ppt/notesSlides/notesSlide3.xml"/>
  <Override ContentType="application/vnd.openxmlformats-officedocument.presentationml.notesSlide+xml" PartName="/ppt/notesSlides/notesSlide4.xml"/>
  <Override ContentType="application/vnd.openxmlformats-officedocument.presentationml.notesSlide+xml" PartName="/ppt/notesSlides/notesSlide5.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notesMasterIdLst>
    <p:notesMasterId r:id="rId11"/>
  </p:notesMasterIdLst>
  <p:sldIdLst>
    <p:sldId id="256" r:id="rId6"/>
    <p:sldId id="257" r:id="rId7"/>
    <p:sldId id="258" r:id="rId8"/>
    <p:sldId id="259" r:id="rId9"/>
    <p:sldId id="260" r:id="rId10"/>
  </p:sldIdLst>
  <p:sldSz cx="18288000" cy="10287000"/>
  <p:notesSz cx="6858000" cy="9144000"/>
  <p:embeddedFontLst>
    <p:embeddedFont>
      <p:font typeface="Montserrat" charset="1" panose="00000500000000000000"/>
      <p:regular r:id="rId14"/>
    </p:embeddedFont>
    <p:embeddedFont>
      <p:font typeface="TT Rounds Condensed" charset="1" panose="02000506030000020003"/>
      <p:regular r:id="rId16"/>
    </p:embeddedFont>
    <p:embeddedFont>
      <p:font typeface="Trebuchet MS" charset="1" panose="020B0603020202020204"/>
      <p:regular r:id="rId1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notesMasters/notesMaster1.xml" Type="http://schemas.openxmlformats.org/officeDocument/2006/relationships/notesMaster"/><Relationship Id="rId12" Target="theme/theme2.xml" Type="http://schemas.openxmlformats.org/officeDocument/2006/relationships/theme"/><Relationship Id="rId13" Target="notesSlides/notesSlide1.xml" Type="http://schemas.openxmlformats.org/officeDocument/2006/relationships/notesSlide"/><Relationship Id="rId14" Target="fonts/font14.fntdata" Type="http://schemas.openxmlformats.org/officeDocument/2006/relationships/font"/><Relationship Id="rId15" Target="notesSlides/notesSlide2.xml" Type="http://schemas.openxmlformats.org/officeDocument/2006/relationships/notesSlide"/><Relationship Id="rId16" Target="fonts/font16.fntdata" Type="http://schemas.openxmlformats.org/officeDocument/2006/relationships/font"/><Relationship Id="rId17" Target="notesSlides/notesSlide3.xml" Type="http://schemas.openxmlformats.org/officeDocument/2006/relationships/notesSlide"/><Relationship Id="rId18" Target="fonts/font18.fntdata" Type="http://schemas.openxmlformats.org/officeDocument/2006/relationships/font"/><Relationship Id="rId19" Target="notesSlides/notesSlide4.xml" Type="http://schemas.openxmlformats.org/officeDocument/2006/relationships/notesSlide"/><Relationship Id="rId2" Target="presProps.xml" Type="http://schemas.openxmlformats.org/officeDocument/2006/relationships/presProps"/><Relationship Id="rId20" Target="notesSlides/notesSlide5.xml" Type="http://schemas.openxmlformats.org/officeDocument/2006/relationships/notesSlide"/><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notesMasters/_rels/notesMaster1.xml.rels><?xml version="1.0" encoding="UTF-8" standalone="yes"?><Relationships xmlns="http://schemas.openxmlformats.org/package/2006/relationships"><Relationship Id="rId1" Target="../theme/theme2.xml" Type="http://schemas.openxmlformats.org/officeDocument/2006/relationships/theme"/></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1.7.2013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xml" Type="http://schemas.openxmlformats.org/officeDocument/2006/relationships/slide"/></Relationships>
</file>

<file path=ppt/notesSlides/_rels/notesSlide2.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2.xml" Type="http://schemas.openxmlformats.org/officeDocument/2006/relationships/slide"/></Relationships>
</file>

<file path=ppt/notesSlides/_rels/notesSlide3.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3.xml" Type="http://schemas.openxmlformats.org/officeDocument/2006/relationships/slide"/></Relationships>
</file>

<file path=ppt/notesSlides/_rels/notesSlide4.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4.xml" Type="http://schemas.openxmlformats.org/officeDocument/2006/relationships/slide"/></Relationships>
</file>

<file path=ppt/notesSlides/_rels/notesSlide5.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5.xml" Type="http://schemas.openxmlformats.org/officeDocument/2006/relationships/slide"/></Relationships>
</file>

<file path=ppt/notesSlides/notesSlide1.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2.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3.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4.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5.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xml" Type="http://schemas.openxmlformats.org/officeDocument/2006/relationships/notesSlide"/><Relationship Id="rId3" Target="../media/image1.png" Type="http://schemas.openxmlformats.org/officeDocument/2006/relationships/image"/><Relationship Id="rId4" Target="../media/image2.svg" Type="http://schemas.openxmlformats.org/officeDocument/2006/relationships/image"/><Relationship Id="rId5" Target="../media/image3.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2.xml" Type="http://schemas.openxmlformats.org/officeDocument/2006/relationships/notesSlide"/><Relationship Id="rId3" Target="../media/image3.png" Type="http://schemas.openxmlformats.org/officeDocument/2006/relationships/image"/><Relationship Id="rId4" Target="../media/image4.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3.xml" Type="http://schemas.openxmlformats.org/officeDocument/2006/relationships/notesSlide"/><Relationship Id="rId3" Target="../media/image3.png" Type="http://schemas.openxmlformats.org/officeDocument/2006/relationships/image"/><Relationship Id="rId4" Target="../media/image5.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4.xml" Type="http://schemas.openxmlformats.org/officeDocument/2006/relationships/notesSlide"/><Relationship Id="rId3" Target="../media/image3.png" Type="http://schemas.openxmlformats.org/officeDocument/2006/relationships/image"/><Relationship Id="rId4" Target="../media/image6.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5.xml" Type="http://schemas.openxmlformats.org/officeDocument/2006/relationships/notesSlide"/><Relationship Id="rId3" Target="../media/image3.png" Type="http://schemas.openxmlformats.org/officeDocument/2006/relationships/image"/><Relationship Id="rId4" Target="../media/image7.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234" y="0"/>
            <a:ext cx="7733458" cy="10287939"/>
          </a:xfrm>
          <a:custGeom>
            <a:avLst/>
            <a:gdLst/>
            <a:ahLst/>
            <a:cxnLst/>
            <a:rect r="r" b="b" t="t" l="l"/>
            <a:pathLst>
              <a:path h="10287939" w="7733458">
                <a:moveTo>
                  <a:pt x="0" y="0"/>
                </a:moveTo>
                <a:lnTo>
                  <a:pt x="7733459" y="0"/>
                </a:lnTo>
                <a:lnTo>
                  <a:pt x="7733459" y="10287939"/>
                </a:lnTo>
                <a:lnTo>
                  <a:pt x="0" y="10287939"/>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3" id="3"/>
          <p:cNvSpPr txBox="true"/>
          <p:nvPr/>
        </p:nvSpPr>
        <p:spPr>
          <a:xfrm rot="0">
            <a:off x="8560888" y="1979231"/>
            <a:ext cx="9464400" cy="1112500"/>
          </a:xfrm>
          <a:prstGeom prst="rect">
            <a:avLst/>
          </a:prstGeom>
        </p:spPr>
        <p:txBody>
          <a:bodyPr anchor="t" rtlCol="false" tIns="0" lIns="0" bIns="0" rIns="0">
            <a:spAutoFit/>
          </a:bodyPr>
          <a:lstStyle/>
          <a:p>
            <a:pPr algn="l">
              <a:lnSpc>
                <a:spcPts val="8640"/>
              </a:lnSpc>
            </a:pPr>
            <a:r>
              <a:rPr lang="en-US" sz="7200">
                <a:solidFill>
                  <a:srgbClr val="000000"/>
                </a:solidFill>
                <a:latin typeface="Montserrat"/>
                <a:ea typeface="Montserrat"/>
                <a:cs typeface="Montserrat"/>
                <a:sym typeface="Montserrat"/>
              </a:rPr>
              <a:t>Portfolio Building</a:t>
            </a:r>
          </a:p>
        </p:txBody>
      </p:sp>
      <p:grpSp>
        <p:nvGrpSpPr>
          <p:cNvPr name="Group 4" id="4"/>
          <p:cNvGrpSpPr/>
          <p:nvPr/>
        </p:nvGrpSpPr>
        <p:grpSpPr>
          <a:xfrm rot="0">
            <a:off x="16417107" y="109129"/>
            <a:ext cx="1685479" cy="1638694"/>
            <a:chOff x="0" y="0"/>
            <a:chExt cx="2247306" cy="2184926"/>
          </a:xfrm>
        </p:grpSpPr>
        <p:sp>
          <p:nvSpPr>
            <p:cNvPr name="Freeform 5" id="5"/>
            <p:cNvSpPr/>
            <p:nvPr/>
          </p:nvSpPr>
          <p:spPr>
            <a:xfrm flipH="false" flipV="false" rot="0">
              <a:off x="0" y="0"/>
              <a:ext cx="2247265" cy="2184908"/>
            </a:xfrm>
            <a:custGeom>
              <a:avLst/>
              <a:gdLst/>
              <a:ahLst/>
              <a:cxnLst/>
              <a:rect r="r" b="b" t="t" l="l"/>
              <a:pathLst>
                <a:path h="2184908" w="2247265">
                  <a:moveTo>
                    <a:pt x="0" y="0"/>
                  </a:moveTo>
                  <a:lnTo>
                    <a:pt x="2247265" y="0"/>
                  </a:lnTo>
                  <a:lnTo>
                    <a:pt x="2247265" y="2184908"/>
                  </a:lnTo>
                  <a:lnTo>
                    <a:pt x="0" y="2184908"/>
                  </a:lnTo>
                  <a:close/>
                </a:path>
              </a:pathLst>
            </a:custGeom>
            <a:blipFill>
              <a:blip r:embed="rId5"/>
              <a:stretch>
                <a:fillRect l="0" t="-145" r="-1" b="-145"/>
              </a:stretch>
            </a:blipFill>
          </p:spPr>
        </p:sp>
      </p:gr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1028700" y="6506937"/>
            <a:ext cx="16231147" cy="2356561"/>
          </a:xfrm>
          <a:prstGeom prst="rect">
            <a:avLst/>
          </a:prstGeom>
        </p:spPr>
        <p:txBody>
          <a:bodyPr anchor="t" rtlCol="false" tIns="0" lIns="0" bIns="0" rIns="0">
            <a:spAutoFit/>
          </a:bodyPr>
          <a:lstStyle/>
          <a:p>
            <a:pPr algn="l">
              <a:lnSpc>
                <a:spcPts val="3148"/>
              </a:lnSpc>
            </a:pPr>
            <a:r>
              <a:rPr lang="en-US" sz="2400" spc="21">
                <a:solidFill>
                  <a:srgbClr val="000000"/>
                </a:solidFill>
                <a:latin typeface="TT Rounds Condensed"/>
                <a:ea typeface="TT Rounds Condensed"/>
                <a:cs typeface="TT Rounds Condensed"/>
                <a:sym typeface="TT Rounds Condensed"/>
              </a:rPr>
              <a:t>1. Import Library dan Muat Dataset (Gambar Pertama)</a:t>
            </a:r>
          </a:p>
          <a:p>
            <a:pPr algn="l">
              <a:lnSpc>
                <a:spcPts val="3148"/>
              </a:lnSpc>
            </a:pPr>
            <a:r>
              <a:rPr lang="en-US" sz="2400" spc="21">
                <a:solidFill>
                  <a:srgbClr val="000000"/>
                </a:solidFill>
                <a:latin typeface="TT Rounds Condensed"/>
                <a:ea typeface="TT Rounds Condensed"/>
                <a:cs typeface="TT Rounds Condensed"/>
                <a:sym typeface="TT Rounds Condensed"/>
              </a:rPr>
              <a:t>Langkah pertama dalam analisis ini adalah mengimpor library yang diperlukan seperti pandas, numpy, matplotlib, dan seaborn. Library ini digunakan untuk manipulasi data, visualisasi, dan analisis statistik. Kemudian, dataset dibaca dari file student_scores.csv dan ditampilkan lima baris teratas menggunakan dataset.head(). Dataset berisi dua kolom, yaitu Hours (jam belajar) dan Scores (nilai), yang nantinya akan dianalisis untuk memahami hubungan antara durasi belajar dan hasil nilai.</a:t>
            </a:r>
          </a:p>
          <a:p>
            <a:pPr algn="l" marL="728942" indent="-364471" lvl="1">
              <a:lnSpc>
                <a:spcPts val="3150"/>
              </a:lnSpc>
            </a:pPr>
          </a:p>
        </p:txBody>
      </p:sp>
      <p:grpSp>
        <p:nvGrpSpPr>
          <p:cNvPr name="Group 3" id="3"/>
          <p:cNvGrpSpPr/>
          <p:nvPr/>
        </p:nvGrpSpPr>
        <p:grpSpPr>
          <a:xfrm rot="0">
            <a:off x="16417107" y="109129"/>
            <a:ext cx="1685479" cy="1638094"/>
            <a:chOff x="0" y="0"/>
            <a:chExt cx="2247306" cy="2184126"/>
          </a:xfrm>
        </p:grpSpPr>
        <p:sp>
          <p:nvSpPr>
            <p:cNvPr name="Freeform 4" id="4"/>
            <p:cNvSpPr/>
            <p:nvPr/>
          </p:nvSpPr>
          <p:spPr>
            <a:xfrm flipH="false" flipV="false" rot="0">
              <a:off x="0" y="0"/>
              <a:ext cx="2247265" cy="2184146"/>
            </a:xfrm>
            <a:custGeom>
              <a:avLst/>
              <a:gdLst/>
              <a:ahLst/>
              <a:cxnLst/>
              <a:rect r="r" b="b" t="t" l="l"/>
              <a:pathLst>
                <a:path h="2184146" w="2247265">
                  <a:moveTo>
                    <a:pt x="0" y="0"/>
                  </a:moveTo>
                  <a:lnTo>
                    <a:pt x="2247265" y="0"/>
                  </a:lnTo>
                  <a:lnTo>
                    <a:pt x="2247265" y="2184146"/>
                  </a:lnTo>
                  <a:lnTo>
                    <a:pt x="0" y="2184146"/>
                  </a:lnTo>
                  <a:close/>
                </a:path>
              </a:pathLst>
            </a:custGeom>
            <a:blipFill>
              <a:blip r:embed="rId3"/>
              <a:stretch>
                <a:fillRect l="0" t="-163" r="-1" b="-162"/>
              </a:stretch>
            </a:blipFill>
          </p:spPr>
        </p:sp>
      </p:grpSp>
      <p:sp>
        <p:nvSpPr>
          <p:cNvPr name="Freeform 5" id="5"/>
          <p:cNvSpPr/>
          <p:nvPr/>
        </p:nvSpPr>
        <p:spPr>
          <a:xfrm flipH="false" flipV="false" rot="0">
            <a:off x="2366745" y="309759"/>
            <a:ext cx="13554510" cy="5684792"/>
          </a:xfrm>
          <a:custGeom>
            <a:avLst/>
            <a:gdLst/>
            <a:ahLst/>
            <a:cxnLst/>
            <a:rect r="r" b="b" t="t" l="l"/>
            <a:pathLst>
              <a:path h="5684792" w="13554510">
                <a:moveTo>
                  <a:pt x="0" y="0"/>
                </a:moveTo>
                <a:lnTo>
                  <a:pt x="13554510" y="0"/>
                </a:lnTo>
                <a:lnTo>
                  <a:pt x="13554510" y="5684793"/>
                </a:lnTo>
                <a:lnTo>
                  <a:pt x="0" y="5684793"/>
                </a:lnTo>
                <a:lnTo>
                  <a:pt x="0" y="0"/>
                </a:lnTo>
                <a:close/>
              </a:path>
            </a:pathLst>
          </a:custGeom>
          <a:blipFill>
            <a:blip r:embed="rId4"/>
            <a:stretch>
              <a:fillRect l="0" t="0" r="0" b="0"/>
            </a:stretch>
          </a:blipFill>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6417107" y="109129"/>
            <a:ext cx="1685479" cy="1638094"/>
            <a:chOff x="0" y="0"/>
            <a:chExt cx="2247306" cy="2184126"/>
          </a:xfrm>
        </p:grpSpPr>
        <p:sp>
          <p:nvSpPr>
            <p:cNvPr name="Freeform 3" id="3"/>
            <p:cNvSpPr/>
            <p:nvPr/>
          </p:nvSpPr>
          <p:spPr>
            <a:xfrm flipH="false" flipV="false" rot="0">
              <a:off x="0" y="0"/>
              <a:ext cx="2247265" cy="2184146"/>
            </a:xfrm>
            <a:custGeom>
              <a:avLst/>
              <a:gdLst/>
              <a:ahLst/>
              <a:cxnLst/>
              <a:rect r="r" b="b" t="t" l="l"/>
              <a:pathLst>
                <a:path h="2184146" w="2247265">
                  <a:moveTo>
                    <a:pt x="0" y="0"/>
                  </a:moveTo>
                  <a:lnTo>
                    <a:pt x="2247265" y="0"/>
                  </a:lnTo>
                  <a:lnTo>
                    <a:pt x="2247265" y="2184146"/>
                  </a:lnTo>
                  <a:lnTo>
                    <a:pt x="0" y="2184146"/>
                  </a:lnTo>
                  <a:close/>
                </a:path>
              </a:pathLst>
            </a:custGeom>
            <a:blipFill>
              <a:blip r:embed="rId3"/>
              <a:stretch>
                <a:fillRect l="0" t="-163" r="-1" b="-162"/>
              </a:stretch>
            </a:blipFill>
          </p:spPr>
        </p:sp>
      </p:grpSp>
      <p:sp>
        <p:nvSpPr>
          <p:cNvPr name="Freeform 4" id="4"/>
          <p:cNvSpPr/>
          <p:nvPr/>
        </p:nvSpPr>
        <p:spPr>
          <a:xfrm flipH="false" flipV="false" rot="0">
            <a:off x="1028700" y="1028700"/>
            <a:ext cx="8996611" cy="5984587"/>
          </a:xfrm>
          <a:custGeom>
            <a:avLst/>
            <a:gdLst/>
            <a:ahLst/>
            <a:cxnLst/>
            <a:rect r="r" b="b" t="t" l="l"/>
            <a:pathLst>
              <a:path h="5984587" w="8996611">
                <a:moveTo>
                  <a:pt x="0" y="0"/>
                </a:moveTo>
                <a:lnTo>
                  <a:pt x="8996611" y="0"/>
                </a:lnTo>
                <a:lnTo>
                  <a:pt x="8996611" y="5984587"/>
                </a:lnTo>
                <a:lnTo>
                  <a:pt x="0" y="5984587"/>
                </a:lnTo>
                <a:lnTo>
                  <a:pt x="0" y="0"/>
                </a:lnTo>
                <a:close/>
              </a:path>
            </a:pathLst>
          </a:custGeom>
          <a:blipFill>
            <a:blip r:embed="rId4"/>
            <a:stretch>
              <a:fillRect l="0" t="0" r="0" b="0"/>
            </a:stretch>
          </a:blipFill>
        </p:spPr>
      </p:sp>
      <p:sp>
        <p:nvSpPr>
          <p:cNvPr name="TextBox 5" id="5"/>
          <p:cNvSpPr txBox="true"/>
          <p:nvPr/>
        </p:nvSpPr>
        <p:spPr>
          <a:xfrm rot="0">
            <a:off x="10480870" y="990600"/>
            <a:ext cx="6173855" cy="8643061"/>
          </a:xfrm>
          <a:prstGeom prst="rect">
            <a:avLst/>
          </a:prstGeom>
        </p:spPr>
        <p:txBody>
          <a:bodyPr anchor="t" rtlCol="false" tIns="0" lIns="0" bIns="0" rIns="0">
            <a:spAutoFit/>
          </a:bodyPr>
          <a:lstStyle/>
          <a:p>
            <a:pPr algn="l">
              <a:lnSpc>
                <a:spcPts val="3148"/>
              </a:lnSpc>
            </a:pPr>
            <a:r>
              <a:rPr lang="en-US" sz="2400">
                <a:solidFill>
                  <a:srgbClr val="000000"/>
                </a:solidFill>
                <a:latin typeface="Trebuchet MS"/>
                <a:ea typeface="Trebuchet MS"/>
                <a:cs typeface="Trebuchet MS"/>
                <a:sym typeface="Trebuchet MS"/>
              </a:rPr>
              <a:t>2. Eksplorasi Distribusi Data dan Hubungan Antar Variabel (Gambar Kedua)</a:t>
            </a:r>
          </a:p>
          <a:p>
            <a:pPr algn="l">
              <a:lnSpc>
                <a:spcPts val="3148"/>
              </a:lnSpc>
            </a:pPr>
            <a:r>
              <a:rPr lang="en-US" sz="2400">
                <a:solidFill>
                  <a:srgbClr val="000000"/>
                </a:solidFill>
                <a:latin typeface="Trebuchet MS"/>
                <a:ea typeface="Trebuchet MS"/>
                <a:cs typeface="Trebuchet MS"/>
                <a:sym typeface="Trebuchet MS"/>
              </a:rPr>
              <a:t>Setelah data di</a:t>
            </a:r>
            <a:r>
              <a:rPr lang="en-US" sz="2400">
                <a:solidFill>
                  <a:srgbClr val="000000"/>
                </a:solidFill>
                <a:latin typeface="Trebuchet MS"/>
                <a:ea typeface="Trebuchet MS"/>
                <a:cs typeface="Trebuchet MS"/>
                <a:sym typeface="Trebuchet MS"/>
              </a:rPr>
              <a:t>muat, langkah berikutnya adalah eksplorasi distribusi dan hubungan antar variabel dalam dataset. Berbagai jenis visualisasi digunakan:</a:t>
            </a:r>
          </a:p>
          <a:p>
            <a:pPr algn="l" marL="518160" indent="-259080" lvl="1">
              <a:lnSpc>
                <a:spcPts val="3148"/>
              </a:lnSpc>
              <a:buFont typeface="Arial"/>
              <a:buChar char="•"/>
            </a:pPr>
            <a:r>
              <a:rPr lang="en-US" sz="2400">
                <a:solidFill>
                  <a:srgbClr val="000000"/>
                </a:solidFill>
                <a:latin typeface="Trebuchet MS"/>
                <a:ea typeface="Trebuchet MS"/>
                <a:cs typeface="Trebuchet MS"/>
                <a:sym typeface="Trebuchet MS"/>
              </a:rPr>
              <a:t>Distributions: Histogram dari index, Hours, dan Scores yang memberikan gambaran distribusi frekuensi untuk masing-masing variabel.</a:t>
            </a:r>
          </a:p>
          <a:p>
            <a:pPr algn="l" marL="518160" indent="-259080" lvl="1">
              <a:lnSpc>
                <a:spcPts val="3148"/>
              </a:lnSpc>
              <a:buFont typeface="Arial"/>
              <a:buChar char="•"/>
            </a:pPr>
            <a:r>
              <a:rPr lang="en-US" sz="2400">
                <a:solidFill>
                  <a:srgbClr val="000000"/>
                </a:solidFill>
                <a:latin typeface="Trebuchet MS"/>
                <a:ea typeface="Trebuchet MS"/>
                <a:cs typeface="Trebuchet MS"/>
                <a:sym typeface="Trebuchet MS"/>
              </a:rPr>
              <a:t>2-D Distributions: Scatter plot antara Hours dan Scores untuk melihat hubungan langsung antar keduanya.</a:t>
            </a:r>
          </a:p>
          <a:p>
            <a:pPr algn="l" marL="518160" indent="-259080" lvl="1">
              <a:lnSpc>
                <a:spcPts val="3148"/>
              </a:lnSpc>
              <a:buFont typeface="Arial"/>
              <a:buChar char="•"/>
            </a:pPr>
            <a:r>
              <a:rPr lang="en-US" sz="2400">
                <a:solidFill>
                  <a:srgbClr val="000000"/>
                </a:solidFill>
                <a:latin typeface="Trebuchet MS"/>
                <a:ea typeface="Trebuchet MS"/>
                <a:cs typeface="Trebuchet MS"/>
                <a:sym typeface="Trebuchet MS"/>
              </a:rPr>
              <a:t>Time Series: Grafik garis sederhana untuk Hours dan Scores, yang menunjukkan variasi nilai pada indeks tertentu.</a:t>
            </a:r>
          </a:p>
          <a:p>
            <a:pPr algn="l" marL="518160" indent="-259080" lvl="1">
              <a:lnSpc>
                <a:spcPts val="3150"/>
              </a:lnSpc>
              <a:buFont typeface="Arial"/>
              <a:buChar char="•"/>
            </a:pPr>
            <a:r>
              <a:rPr lang="en-US" sz="2400">
                <a:solidFill>
                  <a:srgbClr val="000000"/>
                </a:solidFill>
                <a:latin typeface="Trebuchet MS"/>
                <a:ea typeface="Trebuchet MS"/>
                <a:cs typeface="Trebuchet MS"/>
                <a:sym typeface="Trebuchet MS"/>
              </a:rPr>
              <a:t>Values: Grafik nilai individu untuk setiap variabel (index, Hours, dan Scores), membantu dalam mengidentifikasi pola dalam data</a:t>
            </a:r>
          </a:p>
          <a:p>
            <a:pPr algn="l">
              <a:lnSpc>
                <a:spcPts val="3150"/>
              </a:lnSpc>
            </a:pP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6417107" y="109129"/>
            <a:ext cx="1685479" cy="1638094"/>
            <a:chOff x="0" y="0"/>
            <a:chExt cx="2247306" cy="2184126"/>
          </a:xfrm>
        </p:grpSpPr>
        <p:sp>
          <p:nvSpPr>
            <p:cNvPr name="Freeform 3" id="3"/>
            <p:cNvSpPr/>
            <p:nvPr/>
          </p:nvSpPr>
          <p:spPr>
            <a:xfrm flipH="false" flipV="false" rot="0">
              <a:off x="0" y="0"/>
              <a:ext cx="2247265" cy="2184146"/>
            </a:xfrm>
            <a:custGeom>
              <a:avLst/>
              <a:gdLst/>
              <a:ahLst/>
              <a:cxnLst/>
              <a:rect r="r" b="b" t="t" l="l"/>
              <a:pathLst>
                <a:path h="2184146" w="2247265">
                  <a:moveTo>
                    <a:pt x="0" y="0"/>
                  </a:moveTo>
                  <a:lnTo>
                    <a:pt x="2247265" y="0"/>
                  </a:lnTo>
                  <a:lnTo>
                    <a:pt x="2247265" y="2184146"/>
                  </a:lnTo>
                  <a:lnTo>
                    <a:pt x="0" y="2184146"/>
                  </a:lnTo>
                  <a:close/>
                </a:path>
              </a:pathLst>
            </a:custGeom>
            <a:blipFill>
              <a:blip r:embed="rId3"/>
              <a:stretch>
                <a:fillRect l="0" t="-163" r="-1" b="-162"/>
              </a:stretch>
            </a:blipFill>
          </p:spPr>
        </p:sp>
      </p:grpSp>
      <p:sp>
        <p:nvSpPr>
          <p:cNvPr name="Freeform 4" id="4"/>
          <p:cNvSpPr/>
          <p:nvPr/>
        </p:nvSpPr>
        <p:spPr>
          <a:xfrm flipH="false" flipV="false" rot="0">
            <a:off x="1028700" y="1028700"/>
            <a:ext cx="7560211" cy="4701059"/>
          </a:xfrm>
          <a:custGeom>
            <a:avLst/>
            <a:gdLst/>
            <a:ahLst/>
            <a:cxnLst/>
            <a:rect r="r" b="b" t="t" l="l"/>
            <a:pathLst>
              <a:path h="4701059" w="7560211">
                <a:moveTo>
                  <a:pt x="0" y="0"/>
                </a:moveTo>
                <a:lnTo>
                  <a:pt x="7560211" y="0"/>
                </a:lnTo>
                <a:lnTo>
                  <a:pt x="7560211" y="4701059"/>
                </a:lnTo>
                <a:lnTo>
                  <a:pt x="0" y="4701059"/>
                </a:lnTo>
                <a:lnTo>
                  <a:pt x="0" y="0"/>
                </a:lnTo>
                <a:close/>
              </a:path>
            </a:pathLst>
          </a:custGeom>
          <a:blipFill>
            <a:blip r:embed="rId4"/>
            <a:stretch>
              <a:fillRect l="0" t="0" r="0" b="0"/>
            </a:stretch>
          </a:blipFill>
        </p:spPr>
      </p:sp>
      <p:sp>
        <p:nvSpPr>
          <p:cNvPr name="TextBox 5" id="5"/>
          <p:cNvSpPr txBox="true"/>
          <p:nvPr/>
        </p:nvSpPr>
        <p:spPr>
          <a:xfrm rot="0">
            <a:off x="9144000" y="1976057"/>
            <a:ext cx="8481409" cy="5871286"/>
          </a:xfrm>
          <a:prstGeom prst="rect">
            <a:avLst/>
          </a:prstGeom>
        </p:spPr>
        <p:txBody>
          <a:bodyPr anchor="t" rtlCol="false" tIns="0" lIns="0" bIns="0" rIns="0">
            <a:spAutoFit/>
          </a:bodyPr>
          <a:lstStyle/>
          <a:p>
            <a:pPr algn="l">
              <a:lnSpc>
                <a:spcPts val="3148"/>
              </a:lnSpc>
            </a:pPr>
            <a:r>
              <a:rPr lang="en-US" sz="2400">
                <a:solidFill>
                  <a:srgbClr val="000000"/>
                </a:solidFill>
                <a:latin typeface="Trebuchet MS"/>
                <a:ea typeface="Trebuchet MS"/>
                <a:cs typeface="Trebuchet MS"/>
                <a:sym typeface="Trebuchet MS"/>
              </a:rPr>
              <a:t>3. Visualisasi Hubungan Hours dan </a:t>
            </a:r>
            <a:r>
              <a:rPr lang="en-US" sz="2400">
                <a:solidFill>
                  <a:srgbClr val="000000"/>
                </a:solidFill>
                <a:latin typeface="Trebuchet MS"/>
                <a:ea typeface="Trebuchet MS"/>
                <a:cs typeface="Trebuchet MS"/>
                <a:sym typeface="Trebuchet MS"/>
              </a:rPr>
              <a:t>Scores (Gambar Ketiga)</a:t>
            </a:r>
          </a:p>
          <a:p>
            <a:pPr algn="l">
              <a:lnSpc>
                <a:spcPts val="3148"/>
              </a:lnSpc>
            </a:pPr>
            <a:r>
              <a:rPr lang="en-US" sz="2400">
                <a:solidFill>
                  <a:srgbClr val="000000"/>
                </a:solidFill>
                <a:latin typeface="Trebuchet MS"/>
                <a:ea typeface="Trebuchet MS"/>
                <a:cs typeface="Trebuchet MS"/>
                <a:sym typeface="Trebuchet MS"/>
              </a:rPr>
              <a:t>Pada gambar ketiga, visualisasi tambahan dilakukan untuk menekankan hubungan antara Hours dan Scores. Diagram ini meliputi:</a:t>
            </a:r>
          </a:p>
          <a:p>
            <a:pPr algn="l" marL="518160" indent="-259080" lvl="1">
              <a:lnSpc>
                <a:spcPts val="3148"/>
              </a:lnSpc>
              <a:buFont typeface="Arial"/>
              <a:buChar char="•"/>
            </a:pPr>
            <a:r>
              <a:rPr lang="en-US" sz="2400">
                <a:solidFill>
                  <a:srgbClr val="000000"/>
                </a:solidFill>
                <a:latin typeface="Trebuchet MS"/>
                <a:ea typeface="Trebuchet MS"/>
                <a:cs typeface="Trebuchet MS"/>
                <a:sym typeface="Trebuchet MS"/>
              </a:rPr>
              <a:t>Histogram untuk Hours dan Scores: Menampilkan distribusi nilai Hours dan Scores secara lebih rinci.</a:t>
            </a:r>
          </a:p>
          <a:p>
            <a:pPr algn="l" marL="518160" indent="-259080" lvl="1">
              <a:lnSpc>
                <a:spcPts val="3148"/>
              </a:lnSpc>
              <a:buFont typeface="Arial"/>
              <a:buChar char="•"/>
            </a:pPr>
            <a:r>
              <a:rPr lang="en-US" sz="2400">
                <a:solidFill>
                  <a:srgbClr val="000000"/>
                </a:solidFill>
                <a:latin typeface="Trebuchet MS"/>
                <a:ea typeface="Trebuchet MS"/>
                <a:cs typeface="Trebuchet MS"/>
                <a:sym typeface="Trebuchet MS"/>
              </a:rPr>
              <a:t>Scatter Plot Hours vs Scores: Scatter plot yang menunjukkan adanya korelasi positif antara jam belajar dan nilai, memberikan indikasi awal tentang hubungan linier.</a:t>
            </a:r>
          </a:p>
          <a:p>
            <a:pPr algn="l" marL="518160" indent="-259080" lvl="1">
              <a:lnSpc>
                <a:spcPts val="3148"/>
              </a:lnSpc>
              <a:buFont typeface="Arial"/>
              <a:buChar char="•"/>
            </a:pPr>
            <a:r>
              <a:rPr lang="en-US" sz="2400">
                <a:solidFill>
                  <a:srgbClr val="000000"/>
                </a:solidFill>
                <a:latin typeface="Trebuchet MS"/>
                <a:ea typeface="Trebuchet MS"/>
                <a:cs typeface="Trebuchet MS"/>
                <a:sym typeface="Trebuchet MS"/>
              </a:rPr>
              <a:t>Scatter Plot Terpisah: Plot besar yang menampilkan hubungan antara Hours dan Scores dengan lebih jelas, tanpa garis tepi di bagian atas dan kanan untuk tampilan yang lebih bersih.</a:t>
            </a:r>
          </a:p>
          <a:p>
            <a:pPr algn="l">
              <a:lnSpc>
                <a:spcPts val="3150"/>
              </a:lnSpc>
            </a:pP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6887376" y="165180"/>
            <a:ext cx="1189433" cy="1161242"/>
            <a:chOff x="0" y="0"/>
            <a:chExt cx="1585910" cy="1548322"/>
          </a:xfrm>
        </p:grpSpPr>
        <p:sp>
          <p:nvSpPr>
            <p:cNvPr name="Freeform 3" id="3"/>
            <p:cNvSpPr/>
            <p:nvPr/>
          </p:nvSpPr>
          <p:spPr>
            <a:xfrm flipH="false" flipV="false" rot="0">
              <a:off x="0" y="0"/>
              <a:ext cx="1585849" cy="1548384"/>
            </a:xfrm>
            <a:custGeom>
              <a:avLst/>
              <a:gdLst/>
              <a:ahLst/>
              <a:cxnLst/>
              <a:rect r="r" b="b" t="t" l="l"/>
              <a:pathLst>
                <a:path h="1548384" w="1585849">
                  <a:moveTo>
                    <a:pt x="0" y="0"/>
                  </a:moveTo>
                  <a:lnTo>
                    <a:pt x="1585849" y="0"/>
                  </a:lnTo>
                  <a:lnTo>
                    <a:pt x="1585849" y="1548384"/>
                  </a:lnTo>
                  <a:lnTo>
                    <a:pt x="0" y="1548384"/>
                  </a:lnTo>
                  <a:close/>
                </a:path>
              </a:pathLst>
            </a:custGeom>
            <a:blipFill>
              <a:blip r:embed="rId3"/>
              <a:stretch>
                <a:fillRect l="-63" t="0" r="-67" b="4"/>
              </a:stretch>
            </a:blipFill>
          </p:spPr>
        </p:sp>
      </p:grpSp>
      <p:sp>
        <p:nvSpPr>
          <p:cNvPr name="Freeform 4" id="4"/>
          <p:cNvSpPr/>
          <p:nvPr/>
        </p:nvSpPr>
        <p:spPr>
          <a:xfrm flipH="false" flipV="false" rot="0">
            <a:off x="1028700" y="1028700"/>
            <a:ext cx="8432192" cy="5403419"/>
          </a:xfrm>
          <a:custGeom>
            <a:avLst/>
            <a:gdLst/>
            <a:ahLst/>
            <a:cxnLst/>
            <a:rect r="r" b="b" t="t" l="l"/>
            <a:pathLst>
              <a:path h="5403419" w="8432192">
                <a:moveTo>
                  <a:pt x="0" y="0"/>
                </a:moveTo>
                <a:lnTo>
                  <a:pt x="8432192" y="0"/>
                </a:lnTo>
                <a:lnTo>
                  <a:pt x="8432192" y="5403419"/>
                </a:lnTo>
                <a:lnTo>
                  <a:pt x="0" y="5403419"/>
                </a:lnTo>
                <a:lnTo>
                  <a:pt x="0" y="0"/>
                </a:lnTo>
                <a:close/>
              </a:path>
            </a:pathLst>
          </a:custGeom>
          <a:blipFill>
            <a:blip r:embed="rId4"/>
            <a:stretch>
              <a:fillRect l="0" t="0" r="0" b="0"/>
            </a:stretch>
          </a:blipFill>
        </p:spPr>
      </p:sp>
      <p:sp>
        <p:nvSpPr>
          <p:cNvPr name="TextBox 5" id="5"/>
          <p:cNvSpPr txBox="true"/>
          <p:nvPr/>
        </p:nvSpPr>
        <p:spPr>
          <a:xfrm rot="0">
            <a:off x="10017006" y="1553470"/>
            <a:ext cx="7465087" cy="7570584"/>
          </a:xfrm>
          <a:prstGeom prst="rect">
            <a:avLst/>
          </a:prstGeom>
        </p:spPr>
        <p:txBody>
          <a:bodyPr anchor="t" rtlCol="false" tIns="0" lIns="0" bIns="0" rIns="0">
            <a:spAutoFit/>
          </a:bodyPr>
          <a:lstStyle/>
          <a:p>
            <a:pPr algn="l">
              <a:lnSpc>
                <a:spcPts val="4317"/>
              </a:lnSpc>
            </a:pPr>
            <a:r>
              <a:rPr lang="en-US" sz="2398">
                <a:solidFill>
                  <a:srgbClr val="000000"/>
                </a:solidFill>
                <a:latin typeface="Trebuchet MS"/>
                <a:ea typeface="Trebuchet MS"/>
                <a:cs typeface="Trebuchet MS"/>
                <a:sym typeface="Trebuchet MS"/>
              </a:rPr>
              <a:t>4. Integrasi Dataset dengan Google Sheets (Gambar Keempat)</a:t>
            </a:r>
          </a:p>
          <a:p>
            <a:pPr algn="l">
              <a:lnSpc>
                <a:spcPts val="4317"/>
              </a:lnSpc>
            </a:pPr>
            <a:r>
              <a:rPr lang="en-US" sz="2398">
                <a:solidFill>
                  <a:srgbClr val="000000"/>
                </a:solidFill>
                <a:latin typeface="Trebuchet MS"/>
                <a:ea typeface="Trebuchet MS"/>
                <a:cs typeface="Trebuchet MS"/>
                <a:sym typeface="Trebuchet MS"/>
              </a:rPr>
              <a:t>Gambar terakhir menunjukkan penggunaan modul sheets dari google.colab untuk menampilkan dataset secara interaktif dalam format Google Sheets. Hal ini memungkinkan pengguna untuk melakukan eksplorasi data lebih lanjut dalam antarmuka spreadsheet, sehingga lebih mudah dalam melihat dan memanipulasi data dengan alat spreadsheet yang familiar. Proses ini juga menunjukkan fleksibilitas analisis data di Google Colab, yang memungkinkan integrasi langsung dengan Google Sheets untuk analisis data yang lebih interaktif.</a:t>
            </a:r>
          </a:p>
          <a:p>
            <a:pPr algn="l">
              <a:lnSpc>
                <a:spcPts val="4317"/>
              </a:lnSpc>
            </a:p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DAGV28LktH0</dc:identifier>
  <dcterms:modified xsi:type="dcterms:W3CDTF">2011-08-01T06:04:30Z</dcterms:modified>
  <cp:revision>1</cp:revision>
  <dc:title>Portfolio Building.pptx</dc:title>
</cp:coreProperties>
</file>