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537" r:id="rId3"/>
    <p:sldId id="538" r:id="rId4"/>
    <p:sldId id="493" r:id="rId5"/>
    <p:sldId id="507" r:id="rId6"/>
    <p:sldId id="545" r:id="rId7"/>
    <p:sldId id="539" r:id="rId8"/>
    <p:sldId id="540" r:id="rId9"/>
    <p:sldId id="546" r:id="rId10"/>
    <p:sldId id="508" r:id="rId11"/>
    <p:sldId id="547" r:id="rId12"/>
    <p:sldId id="518" r:id="rId13"/>
    <p:sldId id="548" r:id="rId14"/>
    <p:sldId id="519" r:id="rId15"/>
    <p:sldId id="549" r:id="rId16"/>
    <p:sldId id="520" r:id="rId17"/>
    <p:sldId id="550" r:id="rId18"/>
    <p:sldId id="521" r:id="rId19"/>
    <p:sldId id="551" r:id="rId20"/>
    <p:sldId id="541" r:id="rId21"/>
    <p:sldId id="543" r:id="rId22"/>
    <p:sldId id="544" r:id="rId23"/>
    <p:sldId id="517" r:id="rId24"/>
    <p:sldId id="509" r:id="rId25"/>
    <p:sldId id="524" r:id="rId26"/>
    <p:sldId id="530" r:id="rId27"/>
    <p:sldId id="529" r:id="rId28"/>
    <p:sldId id="528" r:id="rId29"/>
    <p:sldId id="532" r:id="rId30"/>
    <p:sldId id="533" r:id="rId31"/>
    <p:sldId id="534" r:id="rId32"/>
    <p:sldId id="536" r:id="rId33"/>
    <p:sldId id="535" r:id="rId34"/>
    <p:sldId id="513" r:id="rId35"/>
    <p:sldId id="514" r:id="rId36"/>
    <p:sldId id="515" r:id="rId37"/>
    <p:sldId id="516" r:id="rId38"/>
    <p:sldId id="505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0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23EE7-6B4E-498A-A12D-0AF9F68D0FA2}" type="datetimeFigureOut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843B2-C877-428A-A30A-319088C7B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35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BF5E-39CF-4815-854C-21F8DF3A02CF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993220"/>
            <a:ext cx="3210770" cy="7378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52F6-CC59-4842-8293-BCD488C01C4D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7AC5-A0EA-445A-9694-C71971BB372C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75-2FF8-404F-9125-90AFE4EB9760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514" y="5517232"/>
            <a:ext cx="1440890" cy="11782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8BCA-D2F8-4313-AC39-D71779622BCC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F255-0024-41C0-AF30-0A10FE4AFA5D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A052-B1EA-480E-AEF4-6A841C741CD5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3613-D15D-465C-B796-3903A3041E2A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2CD-1F94-4098-BB34-115984AF5A7C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B34B-8D15-4F39-B1D2-0CDF1BFBC8F3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DB75-73EC-46B6-8C63-F862E3688F84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9528BCA-D2F8-4313-AC39-D71779622BCC}" type="datetime1">
              <a:rPr lang="zh-TW" altLang="en-US" smtClean="0"/>
              <a:t>2019/2/25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848600" cy="1927225"/>
          </a:xfrm>
        </p:spPr>
        <p:txBody>
          <a:bodyPr/>
          <a:lstStyle/>
          <a:p>
            <a:pPr algn="ctr"/>
            <a:r>
              <a:rPr lang="en-US" altLang="zh-TW" sz="4800" dirty="0" err="1" smtClean="0"/>
              <a:t>eSun</a:t>
            </a:r>
            <a:r>
              <a:rPr lang="en-US" altLang="zh-TW" sz="4800" dirty="0" smtClean="0"/>
              <a:t>-TBN</a:t>
            </a:r>
            <a:br>
              <a:rPr lang="en-US" altLang="zh-TW" sz="4800" dirty="0" smtClean="0"/>
            </a:br>
            <a:r>
              <a:rPr lang="en-US" altLang="zh-TW" sz="4800" dirty="0" smtClean="0"/>
              <a:t>Prediction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7632848" cy="1752600"/>
          </a:xfrm>
        </p:spPr>
        <p:txBody>
          <a:bodyPr>
            <a:normAutofit/>
          </a:bodyPr>
          <a:lstStyle/>
          <a:p>
            <a:pPr algn="ctr"/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8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TBN_CC_APPLY.csv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75560"/>
              </p:ext>
            </p:extLst>
          </p:nvPr>
        </p:nvGraphicFramePr>
        <p:xfrm>
          <a:off x="467342" y="1772816"/>
          <a:ext cx="8229600" cy="731520"/>
        </p:xfrm>
        <a:graphic>
          <a:graphicData uri="http://schemas.openxmlformats.org/drawingml/2006/table">
            <a:tbl>
              <a:tblPr/>
              <a:tblGrid>
                <a:gridCol w="2383768">
                  <a:extLst>
                    <a:ext uri="{9D8B030D-6E8A-4147-A177-3AD203B41FA5}">
                      <a16:colId xmlns:a16="http://schemas.microsoft.com/office/drawing/2014/main" val="732838415"/>
                    </a:ext>
                  </a:extLst>
                </a:gridCol>
                <a:gridCol w="1731032">
                  <a:extLst>
                    <a:ext uri="{9D8B030D-6E8A-4147-A177-3AD203B41FA5}">
                      <a16:colId xmlns:a16="http://schemas.microsoft.com/office/drawing/2014/main" val="3040434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8345841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58527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TBN_CC_APPLY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顧客信用卡核卡資料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54,393</a:t>
                      </a:r>
                      <a:r>
                        <a:rPr lang="zh-TW" altLang="en-US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34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申請信用卡日期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72583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126" y="2636912"/>
            <a:ext cx="2461444" cy="39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79296" cy="990600"/>
          </a:xfrm>
        </p:spPr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TBN_CC_APPLY.csv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75560"/>
              </p:ext>
            </p:extLst>
          </p:nvPr>
        </p:nvGraphicFramePr>
        <p:xfrm>
          <a:off x="467342" y="1772816"/>
          <a:ext cx="8229600" cy="731520"/>
        </p:xfrm>
        <a:graphic>
          <a:graphicData uri="http://schemas.openxmlformats.org/drawingml/2006/table">
            <a:tbl>
              <a:tblPr/>
              <a:tblGrid>
                <a:gridCol w="2383768">
                  <a:extLst>
                    <a:ext uri="{9D8B030D-6E8A-4147-A177-3AD203B41FA5}">
                      <a16:colId xmlns:a16="http://schemas.microsoft.com/office/drawing/2014/main" val="732838415"/>
                    </a:ext>
                  </a:extLst>
                </a:gridCol>
                <a:gridCol w="1731032">
                  <a:extLst>
                    <a:ext uri="{9D8B030D-6E8A-4147-A177-3AD203B41FA5}">
                      <a16:colId xmlns:a16="http://schemas.microsoft.com/office/drawing/2014/main" val="3040434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8345841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5852783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TBN_CC_APPLY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顧客信用卡核卡資料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54,393</a:t>
                      </a:r>
                      <a:r>
                        <a:rPr lang="zh-TW" altLang="en-US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434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申請信用卡日期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72583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6352" y="2636912"/>
            <a:ext cx="8229600" cy="2897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TXN_DT </a:t>
            </a:r>
            <a:r>
              <a:rPr lang="en-US" altLang="zh-TW" sz="22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TXN_Num1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使用數值計算次數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TBN_FX_TXN.csv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11539"/>
              </p:ext>
            </p:extLst>
          </p:nvPr>
        </p:nvGraphicFramePr>
        <p:xfrm>
          <a:off x="427788" y="1772816"/>
          <a:ext cx="8229600" cy="10972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2198488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929336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538711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5544467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TBN_FX_TXN</a:t>
                      </a:r>
                    </a:p>
                    <a:p>
                      <a:r>
                        <a:rPr lang="en-US" altLang="zh-TW" b="0">
                          <a:effectLst/>
                        </a:rPr>
                        <a:t>(</a:t>
                      </a:r>
                      <a:r>
                        <a:rPr lang="zh-TW" altLang="en-US" b="0">
                          <a:effectLst/>
                        </a:rPr>
                        <a:t>顧客外匯交易資料</a:t>
                      </a:r>
                      <a:r>
                        <a:rPr lang="en-US" altLang="zh-TW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507,185</a:t>
                      </a:r>
                      <a:r>
                        <a:rPr lang="zh-TW" altLang="en-US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839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交易日期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49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FX_TXN_AMT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交易金額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46078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118912"/>
            <a:ext cx="3208974" cy="35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TBN_FX_TXN.csv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11539"/>
              </p:ext>
            </p:extLst>
          </p:nvPr>
        </p:nvGraphicFramePr>
        <p:xfrm>
          <a:off x="427788" y="1772816"/>
          <a:ext cx="8229600" cy="10972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21984885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929336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538711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55444675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TBN_FX_TXN</a:t>
                      </a:r>
                    </a:p>
                    <a:p>
                      <a:r>
                        <a:rPr lang="en-US" altLang="zh-TW" b="0">
                          <a:effectLst/>
                        </a:rPr>
                        <a:t>(</a:t>
                      </a:r>
                      <a:r>
                        <a:rPr lang="zh-TW" altLang="en-US" b="0">
                          <a:effectLst/>
                        </a:rPr>
                        <a:t>顧客外匯交易資料</a:t>
                      </a:r>
                      <a:r>
                        <a:rPr lang="en-US" altLang="zh-TW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b="0">
                          <a:effectLst/>
                        </a:rPr>
                        <a:t>507,185</a:t>
                      </a:r>
                      <a:r>
                        <a:rPr lang="zh-TW" altLang="en-US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9839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交易日期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849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FX_TXN_AMT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交易金額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46078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6352" y="2980168"/>
            <a:ext cx="8229600" cy="2897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TXN_DT </a:t>
            </a:r>
            <a:r>
              <a:rPr lang="en-US" altLang="zh-TW" sz="22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TXN_Num2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使用數值計算次數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FX_TXN_AMT</a:t>
            </a: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</a:t>
            </a:r>
            <a:r>
              <a:rPr lang="en-US" altLang="zh-TW" sz="2200" dirty="0" smtClean="0">
                <a:solidFill>
                  <a:srgbClr val="0000FF"/>
                </a:solidFill>
              </a:rPr>
              <a:t>(</a:t>
            </a:r>
            <a:r>
              <a:rPr lang="zh-TW" altLang="en-US" sz="2200" dirty="0" smtClean="0">
                <a:solidFill>
                  <a:srgbClr val="0000FF"/>
                </a:solidFill>
              </a:rPr>
              <a:t>取個人平均值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TBN_LN_APPLY.csv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42500"/>
              </p:ext>
            </p:extLst>
          </p:nvPr>
        </p:nvGraphicFramePr>
        <p:xfrm>
          <a:off x="323528" y="1592263"/>
          <a:ext cx="8229600" cy="143256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17810213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17739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27762927"/>
                    </a:ext>
                  </a:extLst>
                </a:gridCol>
                <a:gridCol w="3621088">
                  <a:extLst>
                    <a:ext uri="{9D8B030D-6E8A-4147-A177-3AD203B41FA5}">
                      <a16:colId xmlns:a16="http://schemas.microsoft.com/office/drawing/2014/main" val="4230328909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TBN_LN_APPLY</a:t>
                      </a:r>
                    </a:p>
                    <a:p>
                      <a:r>
                        <a:rPr lang="en-US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顧客信貸申請資料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6,741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593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申貸日期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0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申貸金額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58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申貸用途代碼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如</a:t>
                      </a:r>
                      <a:r>
                        <a:rPr lang="en-US" altLang="zh-TW" sz="1400" b="0" dirty="0">
                          <a:effectLst/>
                        </a:rPr>
                        <a:t>:</a:t>
                      </a:r>
                      <a:r>
                        <a:rPr lang="zh-TW" altLang="en-US" sz="1400" b="0" dirty="0">
                          <a:effectLst/>
                        </a:rPr>
                        <a:t>結婚、公司周轉金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20158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14486"/>
            <a:ext cx="3764459" cy="38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TBN_LN_APPLY.csv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42500"/>
              </p:ext>
            </p:extLst>
          </p:nvPr>
        </p:nvGraphicFramePr>
        <p:xfrm>
          <a:off x="323528" y="1592263"/>
          <a:ext cx="8229600" cy="143256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17810213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17739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27762927"/>
                    </a:ext>
                  </a:extLst>
                </a:gridCol>
                <a:gridCol w="3621088">
                  <a:extLst>
                    <a:ext uri="{9D8B030D-6E8A-4147-A177-3AD203B41FA5}">
                      <a16:colId xmlns:a16="http://schemas.microsoft.com/office/drawing/2014/main" val="4230328909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TBN_LN_APPLY</a:t>
                      </a:r>
                    </a:p>
                    <a:p>
                      <a:r>
                        <a:rPr lang="en-US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顧客信貸申請資料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6,741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593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申貸日期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30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申貸金額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58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申貸用途代碼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如</a:t>
                      </a:r>
                      <a:r>
                        <a:rPr lang="en-US" altLang="zh-TW" sz="1400" b="0" dirty="0">
                          <a:effectLst/>
                        </a:rPr>
                        <a:t>:</a:t>
                      </a:r>
                      <a:r>
                        <a:rPr lang="zh-TW" altLang="en-US" sz="1400" b="0" dirty="0">
                          <a:effectLst/>
                        </a:rPr>
                        <a:t>結婚、公司周轉金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020158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302968" y="3093086"/>
            <a:ext cx="8229600" cy="3240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TXN_DT 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使用數值取最大值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LN_AMT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  <a:r>
              <a:rPr lang="zh-TW" altLang="en-US" sz="2200" dirty="0" smtClean="0">
                <a:solidFill>
                  <a:srgbClr val="0000FF"/>
                </a:solidFill>
              </a:rPr>
              <a:t>，取最大值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LN_USE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en-US" altLang="zh-TW" sz="2200" dirty="0">
                <a:solidFill>
                  <a:srgbClr val="0000FF"/>
                </a:solidFill>
              </a:rPr>
              <a:t>OneHotEncoding(</a:t>
            </a:r>
            <a:r>
              <a:rPr lang="zh-TW" altLang="en-US" sz="2200" dirty="0">
                <a:solidFill>
                  <a:srgbClr val="0000FF"/>
                </a:solidFill>
              </a:rPr>
              <a:t>空缺處</a:t>
            </a:r>
            <a:r>
              <a:rPr lang="zh-TW" altLang="en-US" sz="2200" dirty="0" smtClean="0">
                <a:solidFill>
                  <a:srgbClr val="0000FF"/>
                </a:solidFill>
              </a:rPr>
              <a:t>填</a:t>
            </a:r>
            <a:r>
              <a:rPr lang="en-US" altLang="zh-TW" sz="2200" dirty="0" smtClean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), </a:t>
            </a:r>
            <a:r>
              <a:rPr lang="zh-TW" altLang="en-US" sz="2200" smtClean="0">
                <a:solidFill>
                  <a:srgbClr val="0000FF"/>
                </a:solidFill>
              </a:rPr>
              <a:t>複選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TBN_WM_TXN.csv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2101"/>
              </p:ext>
            </p:extLst>
          </p:nvPr>
        </p:nvGraphicFramePr>
        <p:xfrm>
          <a:off x="287524" y="1496729"/>
          <a:ext cx="8568952" cy="2164080"/>
        </p:xfrm>
        <a:graphic>
          <a:graphicData uri="http://schemas.openxmlformats.org/drawingml/2006/table">
            <a:tbl>
              <a:tblPr/>
              <a:tblGrid>
                <a:gridCol w="2024387">
                  <a:extLst>
                    <a:ext uri="{9D8B030D-6E8A-4147-A177-3AD203B41FA5}">
                      <a16:colId xmlns:a16="http://schemas.microsoft.com/office/drawing/2014/main" val="444859336"/>
                    </a:ext>
                  </a:extLst>
                </a:gridCol>
                <a:gridCol w="1199637">
                  <a:extLst>
                    <a:ext uri="{9D8B030D-6E8A-4147-A177-3AD203B41FA5}">
                      <a16:colId xmlns:a16="http://schemas.microsoft.com/office/drawing/2014/main" val="3221673793"/>
                    </a:ext>
                  </a:extLst>
                </a:gridCol>
                <a:gridCol w="2699182">
                  <a:extLst>
                    <a:ext uri="{9D8B030D-6E8A-4147-A177-3AD203B41FA5}">
                      <a16:colId xmlns:a16="http://schemas.microsoft.com/office/drawing/2014/main" val="4023552131"/>
                    </a:ext>
                  </a:extLst>
                </a:gridCol>
                <a:gridCol w="2645746">
                  <a:extLst>
                    <a:ext uri="{9D8B030D-6E8A-4147-A177-3AD203B41FA5}">
                      <a16:colId xmlns:a16="http://schemas.microsoft.com/office/drawing/2014/main" val="3963187606"/>
                    </a:ext>
                  </a:extLst>
                </a:gridCol>
              </a:tblGrid>
              <a:tr h="0">
                <a:tc rowSpan="5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TBN_WM_TXN</a:t>
                      </a:r>
                    </a:p>
                    <a:p>
                      <a:r>
                        <a:rPr lang="en-US" altLang="zh-TW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顧客信託類產品交易資料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36,763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650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交易日期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645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CUST_RISK_CODE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顧客風險屬性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顧客能夠承受的風險程度</a:t>
                      </a:r>
                      <a:r>
                        <a:rPr lang="zh-TW" altLang="en-US" sz="1400" b="0" dirty="0" smtClean="0">
                          <a:effectLst/>
                        </a:rPr>
                        <a:t>，數值</a:t>
                      </a:r>
                      <a:r>
                        <a:rPr lang="zh-TW" altLang="en-US" sz="1400" b="0" dirty="0">
                          <a:effectLst/>
                        </a:rPr>
                        <a:t>大小與程度無關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7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INVEST_TYPE_CODE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信託性質</a:t>
                      </a:r>
                    </a:p>
                    <a:p>
                      <a:r>
                        <a:rPr lang="en-US" altLang="zh-TW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如</a:t>
                      </a:r>
                      <a:r>
                        <a:rPr lang="en-US" altLang="zh-TW" sz="1400" b="0">
                          <a:effectLst/>
                        </a:rPr>
                        <a:t>:</a:t>
                      </a:r>
                      <a:r>
                        <a:rPr lang="zh-TW" altLang="en-US" sz="1400" b="0">
                          <a:effectLst/>
                        </a:rPr>
                        <a:t>單筆交易、定期定額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58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WM_TXN_AMT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交易金額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99257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632742"/>
            <a:ext cx="4960289" cy="32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TBN_WM_TXN.csv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2101"/>
              </p:ext>
            </p:extLst>
          </p:nvPr>
        </p:nvGraphicFramePr>
        <p:xfrm>
          <a:off x="287524" y="1496729"/>
          <a:ext cx="8568952" cy="2164080"/>
        </p:xfrm>
        <a:graphic>
          <a:graphicData uri="http://schemas.openxmlformats.org/drawingml/2006/table">
            <a:tbl>
              <a:tblPr/>
              <a:tblGrid>
                <a:gridCol w="2024387">
                  <a:extLst>
                    <a:ext uri="{9D8B030D-6E8A-4147-A177-3AD203B41FA5}">
                      <a16:colId xmlns:a16="http://schemas.microsoft.com/office/drawing/2014/main" val="444859336"/>
                    </a:ext>
                  </a:extLst>
                </a:gridCol>
                <a:gridCol w="1199637">
                  <a:extLst>
                    <a:ext uri="{9D8B030D-6E8A-4147-A177-3AD203B41FA5}">
                      <a16:colId xmlns:a16="http://schemas.microsoft.com/office/drawing/2014/main" val="3221673793"/>
                    </a:ext>
                  </a:extLst>
                </a:gridCol>
                <a:gridCol w="2699182">
                  <a:extLst>
                    <a:ext uri="{9D8B030D-6E8A-4147-A177-3AD203B41FA5}">
                      <a16:colId xmlns:a16="http://schemas.microsoft.com/office/drawing/2014/main" val="4023552131"/>
                    </a:ext>
                  </a:extLst>
                </a:gridCol>
                <a:gridCol w="2645746">
                  <a:extLst>
                    <a:ext uri="{9D8B030D-6E8A-4147-A177-3AD203B41FA5}">
                      <a16:colId xmlns:a16="http://schemas.microsoft.com/office/drawing/2014/main" val="3963187606"/>
                    </a:ext>
                  </a:extLst>
                </a:gridCol>
              </a:tblGrid>
              <a:tr h="0">
                <a:tc rowSpan="5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TBN_WM_TXN</a:t>
                      </a:r>
                    </a:p>
                    <a:p>
                      <a:r>
                        <a:rPr lang="en-US" altLang="zh-TW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顧客信託類產品交易資料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36,763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650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TXN_DT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交易日期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645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CUST_RISK_CODE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顧客風險屬性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顧客能夠承受的風險程度</a:t>
                      </a:r>
                      <a:r>
                        <a:rPr lang="zh-TW" altLang="en-US" sz="1400" b="0" dirty="0" smtClean="0">
                          <a:effectLst/>
                        </a:rPr>
                        <a:t>，數值</a:t>
                      </a:r>
                      <a:r>
                        <a:rPr lang="zh-TW" altLang="en-US" sz="1400" b="0" dirty="0">
                          <a:effectLst/>
                        </a:rPr>
                        <a:t>大小與程度無關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27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INVEST_TYPE_CODE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信託性質</a:t>
                      </a:r>
                    </a:p>
                    <a:p>
                      <a:r>
                        <a:rPr lang="en-US" altLang="zh-TW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如</a:t>
                      </a:r>
                      <a:r>
                        <a:rPr lang="en-US" altLang="zh-TW" sz="1400" b="0">
                          <a:effectLst/>
                        </a:rPr>
                        <a:t>:</a:t>
                      </a:r>
                      <a:r>
                        <a:rPr lang="zh-TW" altLang="en-US" sz="1400" b="0">
                          <a:effectLst/>
                        </a:rPr>
                        <a:t>單筆交易、定期定額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0580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WM_TXN_AMT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交易金額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99257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87524" y="3660809"/>
            <a:ext cx="8229600" cy="28971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TXN_DT </a:t>
            </a:r>
            <a:r>
              <a:rPr lang="en-US" altLang="zh-TW" sz="22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TXN_Num3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使用數值計算次數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CUST_RISK_CODE</a:t>
            </a:r>
          </a:p>
          <a:p>
            <a:pPr lvl="1"/>
            <a:r>
              <a:rPr lang="en-US" altLang="zh-TW" sz="2200" dirty="0" err="1" smtClean="0">
                <a:solidFill>
                  <a:srgbClr val="0000FF"/>
                </a:solidFill>
              </a:rPr>
              <a:t>OneHotEncoding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INVEST_TYPE_CODE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en-US" altLang="zh-TW" sz="2200" dirty="0" err="1" smtClean="0">
                <a:solidFill>
                  <a:srgbClr val="0000FF"/>
                </a:solidFill>
              </a:rPr>
              <a:t>OneHotEncoding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WM_TXN_AMT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取個人平均值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TrainData</a:t>
            </a:r>
            <a:r>
              <a:rPr lang="zh-TW" altLang="en-US" dirty="0" smtClean="0"/>
              <a:t>：</a:t>
            </a:r>
            <a:r>
              <a:rPr lang="en-US" altLang="zh-TW" dirty="0"/>
              <a:t>TBN_RECENT_DT.csv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98784"/>
              </p:ext>
            </p:extLst>
          </p:nvPr>
        </p:nvGraphicFramePr>
        <p:xfrm>
          <a:off x="323528" y="1524000"/>
          <a:ext cx="8229600" cy="121920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40722350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2840132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077730085"/>
                    </a:ext>
                  </a:extLst>
                </a:gridCol>
                <a:gridCol w="2684984">
                  <a:extLst>
                    <a:ext uri="{9D8B030D-6E8A-4147-A177-3AD203B41FA5}">
                      <a16:colId xmlns:a16="http://schemas.microsoft.com/office/drawing/2014/main" val="2627845741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altLang="zh-TW" sz="1400" b="0" dirty="0">
                          <a:effectLst/>
                        </a:rPr>
                        <a:t>TBN_RECENT_DT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顧客最近一次交易時間</a:t>
                      </a:r>
                      <a:r>
                        <a:rPr lang="en-US" altLang="zh-TW" sz="1400" b="0" dirty="0" smtClean="0">
                          <a:effectLst/>
                        </a:rPr>
                        <a:t>)</a:t>
                      </a:r>
                      <a:r>
                        <a:rPr lang="zh-TW" altLang="en-US" sz="1400" b="0" dirty="0" smtClean="0">
                          <a:effectLst/>
                        </a:rPr>
                        <a:t>此</a:t>
                      </a:r>
                      <a:r>
                        <a:rPr lang="zh-TW" altLang="en-US" sz="1400" b="0" dirty="0">
                          <a:effectLst/>
                        </a:rPr>
                        <a:t>檔保留顧客於</a:t>
                      </a:r>
                      <a:r>
                        <a:rPr lang="en-US" altLang="zh-TW" sz="1400" b="0" dirty="0">
                          <a:effectLst/>
                        </a:rPr>
                        <a:t>9448</a:t>
                      </a:r>
                      <a:r>
                        <a:rPr lang="zh-TW" altLang="en-US" sz="1400" b="0" dirty="0" smtClean="0">
                          <a:effectLst/>
                        </a:rPr>
                        <a:t>前的</a:t>
                      </a:r>
                      <a:r>
                        <a:rPr lang="zh-TW" altLang="en-US" sz="1400" b="0" dirty="0">
                          <a:effectLst/>
                        </a:rPr>
                        <a:t>最後交易日，此</a:t>
                      </a:r>
                      <a:r>
                        <a:rPr lang="zh-TW" altLang="en-US" sz="1400" b="0" dirty="0" smtClean="0">
                          <a:effectLst/>
                        </a:rPr>
                        <a:t>資訊可</a:t>
                      </a:r>
                      <a:r>
                        <a:rPr lang="zh-TW" altLang="en-US" sz="1400" b="0" dirty="0">
                          <a:effectLst/>
                        </a:rPr>
                        <a:t>用上述資料集更新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195,000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CC_RECENT_DT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最近一次申請信用卡時間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9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最近一次申貸時間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279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WM_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最近一次信託類產品交易時間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525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FX_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最近一次外匯交易時間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48531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408712" cy="379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TrainData</a:t>
            </a:r>
            <a:r>
              <a:rPr lang="zh-TW" altLang="en-US" dirty="0" smtClean="0"/>
              <a:t>：</a:t>
            </a:r>
            <a:r>
              <a:rPr lang="en-US" altLang="zh-TW" dirty="0"/>
              <a:t>TBN_RECENT_DT.csv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98784"/>
              </p:ext>
            </p:extLst>
          </p:nvPr>
        </p:nvGraphicFramePr>
        <p:xfrm>
          <a:off x="323528" y="1524000"/>
          <a:ext cx="8229600" cy="121920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40722350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2840132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077730085"/>
                    </a:ext>
                  </a:extLst>
                </a:gridCol>
                <a:gridCol w="2684984">
                  <a:extLst>
                    <a:ext uri="{9D8B030D-6E8A-4147-A177-3AD203B41FA5}">
                      <a16:colId xmlns:a16="http://schemas.microsoft.com/office/drawing/2014/main" val="2627845741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altLang="zh-TW" sz="1400" b="0" dirty="0">
                          <a:effectLst/>
                        </a:rPr>
                        <a:t>TBN_RECENT_DT</a:t>
                      </a:r>
                    </a:p>
                    <a:p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顧客最近一次交易時間</a:t>
                      </a:r>
                      <a:r>
                        <a:rPr lang="en-US" altLang="zh-TW" sz="1400" b="0" dirty="0" smtClean="0">
                          <a:effectLst/>
                        </a:rPr>
                        <a:t>)</a:t>
                      </a:r>
                      <a:r>
                        <a:rPr lang="zh-TW" altLang="en-US" sz="1400" b="0" dirty="0" smtClean="0">
                          <a:effectLst/>
                        </a:rPr>
                        <a:t>此</a:t>
                      </a:r>
                      <a:r>
                        <a:rPr lang="zh-TW" altLang="en-US" sz="1400" b="0" dirty="0">
                          <a:effectLst/>
                        </a:rPr>
                        <a:t>檔保留顧客於</a:t>
                      </a:r>
                      <a:r>
                        <a:rPr lang="en-US" altLang="zh-TW" sz="1400" b="0" dirty="0">
                          <a:effectLst/>
                        </a:rPr>
                        <a:t>9448</a:t>
                      </a:r>
                      <a:r>
                        <a:rPr lang="zh-TW" altLang="en-US" sz="1400" b="0" dirty="0" smtClean="0">
                          <a:effectLst/>
                        </a:rPr>
                        <a:t>前的</a:t>
                      </a:r>
                      <a:r>
                        <a:rPr lang="zh-TW" altLang="en-US" sz="1400" b="0" dirty="0">
                          <a:effectLst/>
                        </a:rPr>
                        <a:t>最後交易日，此</a:t>
                      </a:r>
                      <a:r>
                        <a:rPr lang="zh-TW" altLang="en-US" sz="1400" b="0" dirty="0" smtClean="0">
                          <a:effectLst/>
                        </a:rPr>
                        <a:t>資訊可</a:t>
                      </a:r>
                      <a:r>
                        <a:rPr lang="zh-TW" altLang="en-US" sz="1400" b="0" dirty="0">
                          <a:effectLst/>
                        </a:rPr>
                        <a:t>用上述資料集更新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altLang="zh-TW" sz="1400" b="0">
                          <a:effectLst/>
                        </a:rPr>
                        <a:t>195,000</a:t>
                      </a:r>
                      <a:r>
                        <a:rPr lang="zh-TW" altLang="en-US" sz="1400" b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CC_RECENT_DT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最近一次申請信用卡時間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99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LN_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最近一次申貸時間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279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WM_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最近一次信託類產品交易時間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525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FX_ RECENT_DT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最近一次外匯交易時間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448531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90376" y="2743200"/>
            <a:ext cx="8229600" cy="41932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CC_RECENT_DT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LN_RECENT_DT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WM_RECENT_DT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FX_RECENT_DT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0)</a:t>
            </a: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0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預測商品說明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信用卡</a:t>
            </a:r>
            <a:r>
              <a:rPr lang="en-US" altLang="zh-TW" dirty="0">
                <a:solidFill>
                  <a:srgbClr val="0000FF"/>
                </a:solidFill>
              </a:rPr>
              <a:t>(CC)</a:t>
            </a:r>
            <a:r>
              <a:rPr lang="zh-TW" altLang="en-US" dirty="0">
                <a:solidFill>
                  <a:srgbClr val="0000FF"/>
                </a:solidFill>
              </a:rPr>
              <a:t>：預測顧客是否申辦信用卡，不論後續是否核卡成功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信託類產品</a:t>
            </a:r>
            <a:r>
              <a:rPr lang="en-US" altLang="zh-TW" dirty="0">
                <a:solidFill>
                  <a:srgbClr val="0000FF"/>
                </a:solidFill>
              </a:rPr>
              <a:t>(WM)</a:t>
            </a:r>
            <a:r>
              <a:rPr lang="zh-TW" altLang="en-US" dirty="0">
                <a:solidFill>
                  <a:srgbClr val="0000FF"/>
                </a:solidFill>
              </a:rPr>
              <a:t>：預測顧客是否以單筆</a:t>
            </a:r>
            <a:r>
              <a:rPr lang="en-US" altLang="zh-TW" dirty="0">
                <a:solidFill>
                  <a:srgbClr val="0000FF"/>
                </a:solidFill>
              </a:rPr>
              <a:t>/</a:t>
            </a:r>
            <a:r>
              <a:rPr lang="zh-TW" altLang="en-US" dirty="0">
                <a:solidFill>
                  <a:srgbClr val="0000FF"/>
                </a:solidFill>
              </a:rPr>
              <a:t>定期定額的方式，進行信託類產品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zh-TW" altLang="en-US" dirty="0">
                <a:solidFill>
                  <a:srgbClr val="0000FF"/>
                </a:solidFill>
              </a:rPr>
              <a:t>包括基金、債券、股票、</a:t>
            </a:r>
            <a:r>
              <a:rPr lang="en-US" altLang="zh-TW" dirty="0">
                <a:solidFill>
                  <a:srgbClr val="0000FF"/>
                </a:solidFill>
              </a:rPr>
              <a:t>ETF…)</a:t>
            </a:r>
            <a:r>
              <a:rPr lang="zh-TW" altLang="en-US" dirty="0">
                <a:solidFill>
                  <a:srgbClr val="0000FF"/>
                </a:solidFill>
              </a:rPr>
              <a:t>的申購</a:t>
            </a:r>
            <a:r>
              <a:rPr lang="en-US" altLang="zh-TW" dirty="0">
                <a:solidFill>
                  <a:srgbClr val="0000FF"/>
                </a:solidFill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</a:rPr>
              <a:t>轉換</a:t>
            </a:r>
            <a:r>
              <a:rPr lang="en-US" altLang="zh-TW" dirty="0" smtClean="0">
                <a:solidFill>
                  <a:srgbClr val="0000FF"/>
                </a:solidFill>
              </a:rPr>
              <a:t>【</a:t>
            </a:r>
            <a:r>
              <a:rPr lang="zh-TW" altLang="en-US" dirty="0">
                <a:solidFill>
                  <a:srgbClr val="0000FF"/>
                </a:solidFill>
              </a:rPr>
              <a:t>註：申購定期定額基金只會顯示最早申購及轉換的時點，若後面月份只是持續扣款則不會出現在</a:t>
            </a:r>
            <a:r>
              <a:rPr lang="en-US" altLang="zh-TW" dirty="0">
                <a:solidFill>
                  <a:srgbClr val="0000FF"/>
                </a:solidFill>
              </a:rPr>
              <a:t>TBN_WM_TXN</a:t>
            </a:r>
            <a:r>
              <a:rPr lang="zh-TW" altLang="en-US" dirty="0">
                <a:solidFill>
                  <a:srgbClr val="0000FF"/>
                </a:solidFill>
              </a:rPr>
              <a:t>資料表當中</a:t>
            </a:r>
            <a:r>
              <a:rPr lang="en-US" altLang="zh-TW" dirty="0" smtClean="0">
                <a:solidFill>
                  <a:srgbClr val="0000FF"/>
                </a:solidFill>
              </a:rPr>
              <a:t>】</a:t>
            </a:r>
            <a:endParaRPr lang="en-US" altLang="zh-TW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信貸</a:t>
            </a:r>
            <a:r>
              <a:rPr lang="en-US" altLang="zh-TW" dirty="0">
                <a:solidFill>
                  <a:srgbClr val="0000FF"/>
                </a:solidFill>
              </a:rPr>
              <a:t>(LN)</a:t>
            </a:r>
            <a:r>
              <a:rPr lang="zh-TW" altLang="en-US" dirty="0">
                <a:solidFill>
                  <a:srgbClr val="0000FF"/>
                </a:solidFill>
              </a:rPr>
              <a:t>：預測顧客是否進件，不論後續是否申貸成功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外匯</a:t>
            </a:r>
            <a:r>
              <a:rPr lang="en-US" altLang="zh-TW" dirty="0">
                <a:solidFill>
                  <a:srgbClr val="0000FF"/>
                </a:solidFill>
              </a:rPr>
              <a:t>(FX)</a:t>
            </a:r>
            <a:r>
              <a:rPr lang="zh-TW" altLang="en-US" dirty="0">
                <a:solidFill>
                  <a:srgbClr val="0000FF"/>
                </a:solidFill>
              </a:rPr>
              <a:t>：預測顧客是否以台幣購買外幣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9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00B050"/>
                </a:solidFill>
              </a:rPr>
              <a:t># </a:t>
            </a:r>
            <a:r>
              <a:rPr lang="en-US" altLang="zh-TW" sz="2000" dirty="0">
                <a:solidFill>
                  <a:srgbClr val="00B050"/>
                </a:solidFill>
              </a:rPr>
              <a:t>delete column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all_df.drop</a:t>
            </a:r>
            <a:r>
              <a:rPr lang="en-US" altLang="zh-TW" sz="2000" dirty="0" smtClean="0">
                <a:solidFill>
                  <a:srgbClr val="0000FF"/>
                </a:solidFill>
              </a:rPr>
              <a:t>([</a:t>
            </a:r>
            <a:r>
              <a:rPr lang="en-US" altLang="zh-TW" sz="2000" dirty="0">
                <a:solidFill>
                  <a:srgbClr val="0000FF"/>
                </a:solidFill>
              </a:rPr>
              <a:t>'name'], axis=1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find the numbers of null entries in the columns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print(</a:t>
            </a:r>
            <a:r>
              <a:rPr lang="en-US" altLang="zh-TW" sz="2000" dirty="0" err="1">
                <a:solidFill>
                  <a:srgbClr val="0000FF"/>
                </a:solidFill>
              </a:rPr>
              <a:t>df.isnull</a:t>
            </a:r>
            <a:r>
              <a:rPr lang="en-US" altLang="zh-TW" sz="2000" dirty="0">
                <a:solidFill>
                  <a:srgbClr val="0000FF"/>
                </a:solidFill>
              </a:rPr>
              <a:t>().sum())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compute the mean value of a column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age_mean = </a:t>
            </a: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['age'].mean()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fare_mean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['fare'].mean()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fill the null entries with mean value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['age'] = </a:t>
            </a: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['age'].</a:t>
            </a:r>
            <a:r>
              <a:rPr lang="en-US" altLang="zh-TW" sz="2000" dirty="0" err="1">
                <a:solidFill>
                  <a:srgbClr val="0000FF"/>
                </a:solidFill>
              </a:rPr>
              <a:t>fillna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age_mean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['fare'] = </a:t>
            </a: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['fare'].</a:t>
            </a:r>
            <a:r>
              <a:rPr lang="en-US" altLang="zh-TW" sz="2000" dirty="0" err="1">
                <a:solidFill>
                  <a:srgbClr val="0000FF"/>
                </a:solidFill>
              </a:rPr>
              <a:t>fillna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fare_mean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8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transfer text </a:t>
            </a:r>
            <a:r>
              <a:rPr lang="en-US" altLang="zh-TW" sz="2000" dirty="0" smtClean="0">
                <a:solidFill>
                  <a:srgbClr val="00B050"/>
                </a:solidFill>
              </a:rPr>
              <a:t>entries to </a:t>
            </a:r>
            <a:r>
              <a:rPr lang="en-US" altLang="zh-TW" sz="2000" dirty="0">
                <a:solidFill>
                  <a:srgbClr val="00B050"/>
                </a:solidFill>
              </a:rPr>
              <a:t>binary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['sex'] = </a:t>
            </a: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['sex'].map({'female':0, 'male':1}).</a:t>
            </a:r>
            <a:r>
              <a:rPr lang="en-US" altLang="zh-TW" sz="2000" dirty="0" err="1">
                <a:solidFill>
                  <a:srgbClr val="0000FF"/>
                </a:solidFill>
              </a:rPr>
              <a:t>astype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transfer classes into </a:t>
            </a:r>
            <a:r>
              <a:rPr lang="en-US" altLang="zh-TW" sz="2000" dirty="0" err="1">
                <a:solidFill>
                  <a:srgbClr val="00B050"/>
                </a:solidFill>
              </a:rPr>
              <a:t>onehot</a:t>
            </a:r>
            <a:r>
              <a:rPr lang="en-US" altLang="zh-TW" sz="2000" dirty="0">
                <a:solidFill>
                  <a:srgbClr val="00B050"/>
                </a:solidFill>
              </a:rPr>
              <a:t> encoding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onehot_df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pd.get_dummies</a:t>
            </a:r>
            <a:r>
              <a:rPr lang="en-US" altLang="zh-TW" sz="2000" dirty="0">
                <a:solidFill>
                  <a:srgbClr val="0000FF"/>
                </a:solidFill>
              </a:rPr>
              <a:t>(data=</a:t>
            </a: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, columns=['embarked'])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transfer </a:t>
            </a:r>
            <a:r>
              <a:rPr lang="en-US" altLang="zh-TW" sz="2000" dirty="0" err="1">
                <a:solidFill>
                  <a:srgbClr val="00B050"/>
                </a:solidFill>
              </a:rPr>
              <a:t>dataframe</a:t>
            </a:r>
            <a:r>
              <a:rPr lang="en-US" altLang="zh-TW" sz="2000" dirty="0">
                <a:solidFill>
                  <a:srgbClr val="00B050"/>
                </a:solidFill>
              </a:rPr>
              <a:t> to array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ndarray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onehot_df.values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9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get labels and features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Label = </a:t>
            </a:r>
            <a:r>
              <a:rPr lang="en-US" altLang="zh-TW" sz="2000" dirty="0" err="1">
                <a:solidFill>
                  <a:srgbClr val="0000FF"/>
                </a:solidFill>
              </a:rPr>
              <a:t>ndarray</a:t>
            </a:r>
            <a:r>
              <a:rPr lang="en-US" altLang="zh-TW" sz="2000" dirty="0">
                <a:solidFill>
                  <a:srgbClr val="0000FF"/>
                </a:solidFill>
              </a:rPr>
              <a:t>[:,0]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Features = </a:t>
            </a:r>
            <a:r>
              <a:rPr lang="en-US" altLang="zh-TW" sz="2000" dirty="0" err="1">
                <a:solidFill>
                  <a:srgbClr val="0000FF"/>
                </a:solidFill>
              </a:rPr>
              <a:t>ndarray</a:t>
            </a:r>
            <a:r>
              <a:rPr lang="en-US" altLang="zh-TW" sz="2000" dirty="0">
                <a:solidFill>
                  <a:srgbClr val="0000FF"/>
                </a:solidFill>
              </a:rPr>
              <a:t>[:, 1:]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normalize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</a:t>
            </a:r>
            <a:r>
              <a:rPr lang="en-US" altLang="zh-TW" sz="2000" dirty="0">
                <a:solidFill>
                  <a:srgbClr val="0000FF"/>
                </a:solidFill>
              </a:rPr>
              <a:t> import preprocessing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minmax_scale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preprocessing.MinMaxScaler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feature_range</a:t>
            </a:r>
            <a:r>
              <a:rPr lang="en-US" altLang="zh-TW" sz="2000" dirty="0">
                <a:solidFill>
                  <a:srgbClr val="0000FF"/>
                </a:solidFill>
              </a:rPr>
              <a:t>=(0,1))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scaledFeatures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minmax_scale.fit_transform</a:t>
            </a:r>
            <a:r>
              <a:rPr lang="en-US" altLang="zh-TW" sz="2000" dirty="0">
                <a:solidFill>
                  <a:srgbClr val="0000FF"/>
                </a:solidFill>
              </a:rPr>
              <a:t>(Features)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</a:t>
            </a:r>
            <a:r>
              <a:rPr lang="en-US" altLang="zh-TW" sz="2000" dirty="0" smtClean="0">
                <a:solidFill>
                  <a:srgbClr val="00B050"/>
                </a:solidFill>
              </a:rPr>
              <a:t>partition </a:t>
            </a:r>
            <a:r>
              <a:rPr lang="en-US" altLang="zh-TW" sz="2000" dirty="0">
                <a:solidFill>
                  <a:srgbClr val="00B050"/>
                </a:solidFill>
              </a:rPr>
              <a:t>data </a:t>
            </a:r>
            <a:r>
              <a:rPr lang="en-US" altLang="zh-TW" sz="2000" dirty="0" smtClean="0">
                <a:solidFill>
                  <a:srgbClr val="00B050"/>
                </a:solidFill>
              </a:rPr>
              <a:t>array into </a:t>
            </a:r>
            <a:r>
              <a:rPr lang="en-US" altLang="zh-TW" sz="2000" dirty="0">
                <a:solidFill>
                  <a:srgbClr val="00B050"/>
                </a:solidFill>
              </a:rPr>
              <a:t>train set and test </a:t>
            </a:r>
            <a:r>
              <a:rPr lang="en-US" altLang="zh-TW" sz="2000" dirty="0" smtClean="0">
                <a:solidFill>
                  <a:srgbClr val="00B050"/>
                </a:solidFill>
              </a:rPr>
              <a:t>set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 </a:t>
            </a:r>
            <a:r>
              <a:rPr lang="en-US" altLang="zh-TW" sz="2000" dirty="0" err="1">
                <a:solidFill>
                  <a:srgbClr val="0000FF"/>
                </a:solidFill>
              </a:rPr>
              <a:t>sklearn.model_selection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 err="1">
                <a:solidFill>
                  <a:srgbClr val="0000FF"/>
                </a:solidFill>
              </a:rPr>
              <a:t>train_test_split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trainingData,testingData,trainingLabel,testingLabel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train_test_split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normalizedFeatures,label,test_size</a:t>
            </a:r>
            <a:r>
              <a:rPr lang="en-US" altLang="zh-TW" sz="2000" dirty="0">
                <a:solidFill>
                  <a:srgbClr val="0000FF"/>
                </a:solidFill>
              </a:rPr>
              <a:t>=0.2,random_state = </a:t>
            </a:r>
            <a:r>
              <a:rPr lang="en-US" altLang="zh-TW" sz="2000" dirty="0" smtClean="0">
                <a:solidFill>
                  <a:srgbClr val="0000FF"/>
                </a:solidFill>
              </a:rPr>
              <a:t>1, </a:t>
            </a:r>
            <a:r>
              <a:rPr lang="en-US" altLang="zh-TW" sz="2000" dirty="0">
                <a:solidFill>
                  <a:srgbClr val="0000FF"/>
                </a:solidFill>
              </a:rPr>
              <a:t>stratify = label)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Combine data 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0000FF"/>
                </a:solidFill>
              </a:rPr>
              <a:t> Import </a:t>
            </a:r>
            <a:r>
              <a:rPr lang="en-US" altLang="zh-TW" sz="2800" dirty="0" smtClean="0">
                <a:solidFill>
                  <a:srgbClr val="0000FF"/>
                </a:solidFill>
              </a:rPr>
              <a:t>library &amp; </a:t>
            </a:r>
            <a:r>
              <a:rPr lang="en-US" altLang="zh-TW" sz="2800" dirty="0">
                <a:solidFill>
                  <a:srgbClr val="0000FF"/>
                </a:solidFill>
              </a:rPr>
              <a:t>Set file </a:t>
            </a:r>
            <a:r>
              <a:rPr lang="en-US" altLang="zh-TW" sz="2800" dirty="0" smtClean="0">
                <a:solidFill>
                  <a:srgbClr val="0000FF"/>
                </a:solidFill>
              </a:rPr>
              <a:t>path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Data </a:t>
            </a:r>
            <a:r>
              <a:rPr lang="en-US" altLang="zh-TW" sz="2800" dirty="0" smtClean="0">
                <a:solidFill>
                  <a:srgbClr val="0000FF"/>
                </a:solidFill>
              </a:rPr>
              <a:t>manipulation for each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Data combination of all datasets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8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Import library &amp; Set file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numpy as np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codecs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orderFilePath = </a:t>
            </a:r>
            <a:r>
              <a:rPr lang="en-US" altLang="zh-TW" sz="2000" dirty="0" smtClean="0">
                <a:solidFill>
                  <a:srgbClr val="0000FF"/>
                </a:solidFill>
              </a:rPr>
              <a:t>".\\dataset\\</a:t>
            </a:r>
            <a:r>
              <a:rPr lang="en-US" altLang="zh-TW" sz="2000" dirty="0">
                <a:solidFill>
                  <a:srgbClr val="0000FF"/>
                </a:solidFill>
              </a:rPr>
              <a:t>order.csv"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groupFilePath = </a:t>
            </a:r>
            <a:r>
              <a:rPr lang="en-US" altLang="zh-TW" sz="2000" dirty="0" smtClean="0">
                <a:solidFill>
                  <a:srgbClr val="0000FF"/>
                </a:solidFill>
              </a:rPr>
              <a:t>".\\dataset\\</a:t>
            </a:r>
            <a:r>
              <a:rPr lang="en-US" altLang="zh-TW" sz="2000" dirty="0">
                <a:solidFill>
                  <a:srgbClr val="0000FF"/>
                </a:solidFill>
              </a:rPr>
              <a:t>group.csv"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airlineFilePath = </a:t>
            </a:r>
            <a:r>
              <a:rPr lang="en-US" altLang="zh-TW" sz="2000" dirty="0" smtClean="0">
                <a:solidFill>
                  <a:srgbClr val="0000FF"/>
                </a:solidFill>
              </a:rPr>
              <a:t>".\\dataset\\</a:t>
            </a:r>
            <a:r>
              <a:rPr lang="en-US" altLang="zh-TW" sz="2000" dirty="0">
                <a:solidFill>
                  <a:srgbClr val="0000FF"/>
                </a:solidFill>
              </a:rPr>
              <a:t>airline.csv"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day_scheduleFilePath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smtClean="0">
                <a:solidFill>
                  <a:srgbClr val="0000FF"/>
                </a:solidFill>
              </a:rPr>
              <a:t>".\\dataset\\</a:t>
            </a:r>
            <a:r>
              <a:rPr lang="en-US" altLang="zh-TW" sz="2000" dirty="0">
                <a:solidFill>
                  <a:srgbClr val="0000FF"/>
                </a:solidFill>
              </a:rPr>
              <a:t>day_schedule.csv"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trainingFilePath = </a:t>
            </a:r>
            <a:r>
              <a:rPr lang="en-US" altLang="zh-TW" sz="2000" dirty="0" smtClean="0">
                <a:solidFill>
                  <a:srgbClr val="0000FF"/>
                </a:solidFill>
              </a:rPr>
              <a:t>".\\dataset\\</a:t>
            </a:r>
            <a:r>
              <a:rPr lang="en-US" altLang="zh-TW" sz="2000" dirty="0">
                <a:solidFill>
                  <a:srgbClr val="0000FF"/>
                </a:solidFill>
              </a:rPr>
              <a:t>training-set.csv"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testingFilePath = </a:t>
            </a:r>
            <a:r>
              <a:rPr lang="en-US" altLang="zh-TW" sz="2000" dirty="0" smtClean="0">
                <a:solidFill>
                  <a:srgbClr val="0000FF"/>
                </a:solidFill>
              </a:rPr>
              <a:t>".\\dataset\\</a:t>
            </a:r>
            <a:r>
              <a:rPr lang="en-US" altLang="zh-TW" sz="2000" dirty="0">
                <a:solidFill>
                  <a:srgbClr val="0000FF"/>
                </a:solidFill>
              </a:rPr>
              <a:t>testing-set.csv"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 for </a:t>
            </a:r>
            <a:r>
              <a:rPr lang="en-US" altLang="zh-TW" dirty="0" smtClean="0"/>
              <a:t>order.csv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254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# Read data frame from order.csv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order_df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pd.read_csv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orderFilePath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 </a:t>
            </a:r>
            <a:r>
              <a:rPr lang="en-US" altLang="zh-TW" sz="2000" dirty="0" smtClean="0">
                <a:solidFill>
                  <a:srgbClr val="FF0000"/>
                </a:solidFill>
              </a:rPr>
              <a:t>Transfer ‘source_1’, ‘source_2’, ‘unit’ </a:t>
            </a:r>
            <a:r>
              <a:rPr lang="en-US" altLang="zh-TW" sz="2000" dirty="0">
                <a:solidFill>
                  <a:srgbClr val="FF0000"/>
                </a:solidFill>
              </a:rPr>
              <a:t>classes into </a:t>
            </a:r>
            <a:r>
              <a:rPr lang="en-US" altLang="zh-TW" sz="2000" dirty="0" smtClean="0">
                <a:solidFill>
                  <a:srgbClr val="FF0000"/>
                </a:solidFill>
              </a:rPr>
              <a:t>one-hot </a:t>
            </a:r>
            <a:r>
              <a:rPr lang="en-US" altLang="zh-TW" sz="2000" dirty="0">
                <a:solidFill>
                  <a:srgbClr val="FF0000"/>
                </a:solidFill>
              </a:rPr>
              <a:t>encoding</a:t>
            </a: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order_df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>
                <a:solidFill>
                  <a:srgbClr val="0000FF"/>
                </a:solidFill>
              </a:rPr>
              <a:t>pd.get_dummies</a:t>
            </a:r>
            <a:r>
              <a:rPr lang="en-US" altLang="zh-TW" sz="2000" dirty="0">
                <a:solidFill>
                  <a:srgbClr val="0000FF"/>
                </a:solidFill>
              </a:rPr>
              <a:t>(data=</a:t>
            </a:r>
            <a:r>
              <a:rPr lang="en-US" altLang="zh-TW" sz="2000" dirty="0" err="1">
                <a:solidFill>
                  <a:srgbClr val="0000FF"/>
                </a:solidFill>
              </a:rPr>
              <a:t>order_df,columns</a:t>
            </a:r>
            <a:r>
              <a:rPr lang="en-US" altLang="zh-TW" sz="2000" dirty="0">
                <a:solidFill>
                  <a:srgbClr val="0000FF"/>
                </a:solidFill>
              </a:rPr>
              <a:t>=['source_1','source_2','unit'])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endParaRPr lang="en-US" altLang="zh-TW" sz="2000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9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 for </a:t>
            </a:r>
            <a:r>
              <a:rPr lang="en-US" altLang="zh-TW" dirty="0" smtClean="0"/>
              <a:t>order.csv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254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# Transfer date to date time format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def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date_format(x</a:t>
            </a:r>
            <a:r>
              <a:rPr lang="en-US" altLang="zh-TW" sz="2000" dirty="0">
                <a:solidFill>
                  <a:srgbClr val="0000FF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y = '20</a:t>
            </a:r>
            <a:r>
              <a:rPr lang="en-US" altLang="zh-TW" sz="2000" dirty="0">
                <a:solidFill>
                  <a:srgbClr val="0000FF"/>
                </a:solidFill>
              </a:rPr>
              <a:t>'+x[-2:]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m = x</a:t>
            </a:r>
            <a:r>
              <a:rPr lang="en-US" altLang="zh-TW" sz="2000" dirty="0">
                <a:solidFill>
                  <a:srgbClr val="0000FF"/>
                </a:solidFill>
              </a:rPr>
              <a:t>[-6:-3</a:t>
            </a:r>
            <a:r>
              <a:rPr lang="en-US" altLang="zh-TW" sz="2000" dirty="0" smtClean="0">
                <a:solidFill>
                  <a:srgbClr val="0000FF"/>
                </a:solidFill>
              </a:rPr>
              <a:t>]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d = x</a:t>
            </a:r>
            <a:r>
              <a:rPr lang="en-US" altLang="zh-TW" sz="2000" dirty="0">
                <a:solidFill>
                  <a:srgbClr val="0000FF"/>
                </a:solidFill>
              </a:rPr>
              <a:t>[:-7]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return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pd.to_datetime</a:t>
            </a:r>
            <a:r>
              <a:rPr lang="en-US" altLang="zh-TW" sz="2000" dirty="0" smtClean="0">
                <a:solidFill>
                  <a:srgbClr val="0000FF"/>
                </a:solidFill>
              </a:rPr>
              <a:t>(y + '-‘ + m + '-‘ + d)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 for </a:t>
            </a:r>
            <a:r>
              <a:rPr lang="en-US" altLang="zh-TW" dirty="0" smtClean="0"/>
              <a:t>order.csv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254"/>
            <a:ext cx="8507288" cy="4954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# Get 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begin_date</a:t>
            </a:r>
            <a:r>
              <a:rPr lang="en-US" altLang="zh-TW" sz="2000" dirty="0" smtClean="0">
                <a:solidFill>
                  <a:srgbClr val="FF0000"/>
                </a:solidFill>
              </a:rPr>
              <a:t>’ in group.csv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begin_dates = {}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for index , row in </a:t>
            </a:r>
            <a:r>
              <a:rPr lang="en-US" altLang="zh-TW" sz="2000" dirty="0" err="1">
                <a:solidFill>
                  <a:srgbClr val="0000FF"/>
                </a:solidFill>
              </a:rPr>
              <a:t>pd.read_csv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groupFilePath</a:t>
            </a:r>
            <a:r>
              <a:rPr lang="en-US" altLang="zh-TW" sz="2000" dirty="0">
                <a:solidFill>
                  <a:srgbClr val="0000FF"/>
                </a:solidFill>
              </a:rPr>
              <a:t>)[['group_id','</a:t>
            </a:r>
            <a:r>
              <a:rPr lang="en-US" altLang="zh-TW" sz="2000" dirty="0" err="1">
                <a:solidFill>
                  <a:srgbClr val="0000FF"/>
                </a:solidFill>
              </a:rPr>
              <a:t>begin_date</a:t>
            </a:r>
            <a:r>
              <a:rPr lang="en-US" altLang="zh-TW" sz="2000" dirty="0">
                <a:solidFill>
                  <a:srgbClr val="0000FF"/>
                </a:solidFill>
              </a:rPr>
              <a:t>']].</a:t>
            </a:r>
            <a:r>
              <a:rPr lang="en-US" altLang="zh-TW" sz="2000" dirty="0" err="1">
                <a:solidFill>
                  <a:srgbClr val="0000FF"/>
                </a:solidFill>
              </a:rPr>
              <a:t>iterrows</a:t>
            </a:r>
            <a:r>
              <a:rPr lang="en-US" altLang="zh-TW" sz="2000" dirty="0">
                <a:solidFill>
                  <a:srgbClr val="0000FF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    begin_dates.update({row[0]:row[1]})</a:t>
            </a:r>
          </a:p>
          <a:p>
            <a:pPr marL="0" indent="0">
              <a:buNone/>
            </a:pP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 Rename column </a:t>
            </a:r>
            <a:r>
              <a:rPr lang="en-US" altLang="zh-TW" sz="2000" dirty="0" smtClean="0">
                <a:solidFill>
                  <a:srgbClr val="FF0000"/>
                </a:solidFill>
              </a:rPr>
              <a:t>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order_date</a:t>
            </a:r>
            <a:r>
              <a:rPr lang="en-US" altLang="zh-TW" sz="2000" dirty="0" smtClean="0">
                <a:solidFill>
                  <a:srgbClr val="FF0000"/>
                </a:solidFill>
              </a:rPr>
              <a:t>’ </a:t>
            </a:r>
            <a:r>
              <a:rPr lang="en-US" altLang="zh-TW" sz="2000" dirty="0">
                <a:solidFill>
                  <a:srgbClr val="FF0000"/>
                </a:solidFill>
              </a:rPr>
              <a:t>to </a:t>
            </a:r>
            <a:r>
              <a:rPr lang="en-US" altLang="zh-TW" sz="2000" dirty="0" smtClean="0">
                <a:solidFill>
                  <a:srgbClr val="FF0000"/>
                </a:solidFill>
              </a:rPr>
              <a:t>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days_before_D</a:t>
            </a:r>
            <a:r>
              <a:rPr lang="en-US" altLang="zh-TW" sz="2000" dirty="0" smtClean="0">
                <a:solidFill>
                  <a:srgbClr val="FF0000"/>
                </a:solidFill>
              </a:rPr>
              <a:t>-day’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order_df.rename</a:t>
            </a:r>
            <a:r>
              <a:rPr lang="en-US" altLang="zh-TW" sz="2000" dirty="0">
                <a:solidFill>
                  <a:srgbClr val="0000FF"/>
                </a:solidFill>
              </a:rPr>
              <a:t>(columns={"order_date":"</a:t>
            </a:r>
            <a:r>
              <a:rPr lang="en-US" altLang="zh-TW" sz="2000" dirty="0" err="1">
                <a:solidFill>
                  <a:srgbClr val="0000FF"/>
                </a:solidFill>
              </a:rPr>
              <a:t>days_before_D</a:t>
            </a:r>
            <a:r>
              <a:rPr lang="en-US" altLang="zh-TW" sz="2000" dirty="0">
                <a:solidFill>
                  <a:srgbClr val="0000FF"/>
                </a:solidFill>
              </a:rPr>
              <a:t>-day"}, </a:t>
            </a:r>
            <a:r>
              <a:rPr lang="en-US" altLang="zh-TW" sz="2000" dirty="0" err="1">
                <a:solidFill>
                  <a:srgbClr val="0000FF"/>
                </a:solidFill>
              </a:rPr>
              <a:t>inplace</a:t>
            </a:r>
            <a:r>
              <a:rPr lang="en-US" altLang="zh-TW" sz="2000" dirty="0">
                <a:solidFill>
                  <a:srgbClr val="0000FF"/>
                </a:solidFill>
              </a:rPr>
              <a:t>=True)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# </a:t>
            </a:r>
            <a:r>
              <a:rPr lang="en-US" altLang="zh-TW" sz="2000" dirty="0">
                <a:solidFill>
                  <a:srgbClr val="FF0000"/>
                </a:solidFill>
              </a:rPr>
              <a:t>Transfer </a:t>
            </a:r>
            <a:r>
              <a:rPr lang="en-US" altLang="zh-TW" sz="2000" dirty="0" smtClean="0">
                <a:solidFill>
                  <a:srgbClr val="FF0000"/>
                </a:solidFill>
              </a:rPr>
              <a:t>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order_date</a:t>
            </a:r>
            <a:r>
              <a:rPr lang="en-US" altLang="zh-TW" sz="2000" dirty="0" smtClean="0">
                <a:solidFill>
                  <a:srgbClr val="FF0000"/>
                </a:solidFill>
              </a:rPr>
              <a:t>’ </a:t>
            </a:r>
            <a:r>
              <a:rPr lang="en-US" altLang="zh-TW" sz="2000" dirty="0">
                <a:solidFill>
                  <a:srgbClr val="FF0000"/>
                </a:solidFill>
              </a:rPr>
              <a:t>to </a:t>
            </a:r>
            <a:r>
              <a:rPr lang="en-US" altLang="zh-TW" sz="2000" dirty="0" smtClean="0">
                <a:solidFill>
                  <a:srgbClr val="FF0000"/>
                </a:solidFill>
              </a:rPr>
              <a:t>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days_before_D</a:t>
            </a:r>
            <a:r>
              <a:rPr lang="en-US" altLang="zh-TW" sz="2000" dirty="0" smtClean="0">
                <a:solidFill>
                  <a:srgbClr val="FF0000"/>
                </a:solidFill>
              </a:rPr>
              <a:t>-day’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for index, row in </a:t>
            </a:r>
            <a:r>
              <a:rPr lang="en-US" altLang="zh-TW" sz="2000" dirty="0" err="1">
                <a:solidFill>
                  <a:srgbClr val="0000FF"/>
                </a:solidFill>
              </a:rPr>
              <a:t>order_df.iterrows</a:t>
            </a:r>
            <a:r>
              <a:rPr lang="en-US" altLang="zh-TW" sz="2000" dirty="0" smtClean="0">
                <a:solidFill>
                  <a:srgbClr val="0000FF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days =  date_format(begin_dates[row[1</a:t>
            </a:r>
            <a:r>
              <a:rPr lang="en-US" altLang="zh-TW" sz="2000" dirty="0">
                <a:solidFill>
                  <a:srgbClr val="0000FF"/>
                </a:solidFill>
              </a:rPr>
              <a:t>]]) - </a:t>
            </a:r>
            <a:r>
              <a:rPr lang="en-US" altLang="zh-TW" sz="2000" dirty="0" smtClean="0">
                <a:solidFill>
                  <a:srgbClr val="0000FF"/>
                </a:solidFill>
              </a:rPr>
              <a:t>date_format(row[2])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order_df[‘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days_before_D</a:t>
            </a:r>
            <a:r>
              <a:rPr lang="en-US" altLang="zh-TW" sz="2000" dirty="0" smtClean="0">
                <a:solidFill>
                  <a:srgbClr val="0000FF"/>
                </a:solidFill>
              </a:rPr>
              <a:t>-day’][index] = days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69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 for </a:t>
            </a:r>
            <a:r>
              <a:rPr lang="en-US" altLang="zh-TW" dirty="0" smtClean="0"/>
              <a:t>group.csv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 Read data frame from </a:t>
            </a:r>
            <a:r>
              <a:rPr lang="en-US" altLang="zh-TW" sz="2000" dirty="0" smtClean="0">
                <a:solidFill>
                  <a:srgbClr val="FF0000"/>
                </a:solidFill>
              </a:rPr>
              <a:t>group.csv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group_df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pd.read_csv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groupFilePath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 </a:t>
            </a:r>
            <a:r>
              <a:rPr lang="en-US" altLang="zh-TW" sz="2000" dirty="0" smtClean="0">
                <a:solidFill>
                  <a:srgbClr val="FF0000"/>
                </a:solidFill>
              </a:rPr>
              <a:t>Transfer 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begin_date</a:t>
            </a:r>
            <a:r>
              <a:rPr lang="en-US" altLang="zh-TW" sz="2000" dirty="0" smtClean="0">
                <a:solidFill>
                  <a:srgbClr val="FF0000"/>
                </a:solidFill>
              </a:rPr>
              <a:t>’ to 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begin_month</a:t>
            </a:r>
            <a:r>
              <a:rPr lang="en-US" altLang="zh-TW" sz="2000" dirty="0" smtClean="0">
                <a:solidFill>
                  <a:srgbClr val="FF0000"/>
                </a:solidFill>
              </a:rPr>
              <a:t>’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for </a:t>
            </a:r>
            <a:r>
              <a:rPr lang="en-US" altLang="zh-TW" sz="2000" dirty="0">
                <a:solidFill>
                  <a:srgbClr val="0000FF"/>
                </a:solidFill>
              </a:rPr>
              <a:t>index, row in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group_df.iterrows</a:t>
            </a:r>
            <a:r>
              <a:rPr lang="en-US" altLang="zh-TW" sz="2000" dirty="0">
                <a:solidFill>
                  <a:srgbClr val="0000FF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row[4] = row[4][-</a:t>
            </a:r>
            <a:r>
              <a:rPr lang="en-US" altLang="zh-TW" sz="2000" dirty="0">
                <a:solidFill>
                  <a:srgbClr val="0000FF"/>
                </a:solidFill>
              </a:rPr>
              <a:t>6:-3</a:t>
            </a:r>
            <a:r>
              <a:rPr lang="en-US" altLang="zh-TW" sz="2000" dirty="0" smtClean="0">
                <a:solidFill>
                  <a:srgbClr val="0000FF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group_df.rename</a:t>
            </a:r>
            <a:r>
              <a:rPr lang="en-US" altLang="zh-TW" sz="2000" dirty="0" smtClean="0">
                <a:solidFill>
                  <a:srgbClr val="0000FF"/>
                </a:solidFill>
              </a:rPr>
              <a:t>(index=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str</a:t>
            </a:r>
            <a:r>
              <a:rPr lang="en-US" altLang="zh-TW" sz="2000" dirty="0">
                <a:solidFill>
                  <a:srgbClr val="0000FF"/>
                </a:solidFill>
              </a:rPr>
              <a:t>, columns</a:t>
            </a:r>
            <a:r>
              <a:rPr lang="en-US" altLang="zh-TW" sz="2000" dirty="0" smtClean="0">
                <a:solidFill>
                  <a:srgbClr val="0000FF"/>
                </a:solidFill>
              </a:rPr>
              <a:t>={“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begin_date</a:t>
            </a:r>
            <a:r>
              <a:rPr lang="en-US" altLang="zh-TW" sz="2000" dirty="0">
                <a:solidFill>
                  <a:srgbClr val="0000FF"/>
                </a:solidFill>
              </a:rPr>
              <a:t>": </a:t>
            </a:r>
            <a:r>
              <a:rPr lang="en-US" altLang="zh-TW" sz="2000" dirty="0" smtClean="0">
                <a:solidFill>
                  <a:srgbClr val="0000FF"/>
                </a:solidFill>
              </a:rPr>
              <a:t>“begin_month"})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 Transfer </a:t>
            </a:r>
            <a:r>
              <a:rPr lang="en-US" altLang="zh-TW" sz="2000" dirty="0" smtClean="0">
                <a:solidFill>
                  <a:srgbClr val="FF0000"/>
                </a:solidFill>
              </a:rPr>
              <a:t>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sub_line</a:t>
            </a:r>
            <a:r>
              <a:rPr lang="en-US" altLang="zh-TW" sz="2000" dirty="0" smtClean="0">
                <a:solidFill>
                  <a:srgbClr val="FF0000"/>
                </a:solidFill>
              </a:rPr>
              <a:t>’, ‘area’, 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begin_month</a:t>
            </a:r>
            <a:r>
              <a:rPr lang="en-US" altLang="zh-TW" sz="2000" dirty="0" smtClean="0">
                <a:solidFill>
                  <a:srgbClr val="FF0000"/>
                </a:solidFill>
              </a:rPr>
              <a:t>’ classes </a:t>
            </a:r>
            <a:r>
              <a:rPr lang="en-US" altLang="zh-TW" sz="2000" dirty="0">
                <a:solidFill>
                  <a:srgbClr val="FF0000"/>
                </a:solidFill>
              </a:rPr>
              <a:t>into </a:t>
            </a:r>
            <a:r>
              <a:rPr lang="en-US" altLang="zh-TW" sz="2000" dirty="0" smtClean="0">
                <a:solidFill>
                  <a:srgbClr val="FF0000"/>
                </a:solidFill>
              </a:rPr>
              <a:t>one-hot </a:t>
            </a:r>
            <a:r>
              <a:rPr lang="en-US" altLang="zh-TW" sz="2000" dirty="0">
                <a:solidFill>
                  <a:srgbClr val="FF0000"/>
                </a:solidFill>
              </a:rPr>
              <a:t>encoding</a:t>
            </a: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group_df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pd.get_dummies</a:t>
            </a:r>
            <a:r>
              <a:rPr lang="en-US" altLang="zh-TW" sz="2000" dirty="0" smtClean="0">
                <a:solidFill>
                  <a:srgbClr val="0000FF"/>
                </a:solidFill>
              </a:rPr>
              <a:t>(data=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group_df,columns</a:t>
            </a:r>
            <a:r>
              <a:rPr lang="en-US" altLang="zh-TW" sz="2000" dirty="0" smtClean="0">
                <a:solidFill>
                  <a:srgbClr val="0000FF"/>
                </a:solidFill>
              </a:rPr>
              <a:t>=[‘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sub_line</a:t>
            </a:r>
            <a:r>
              <a:rPr lang="en-US" altLang="zh-TW" sz="2000" dirty="0" smtClean="0">
                <a:solidFill>
                  <a:srgbClr val="0000FF"/>
                </a:solidFill>
              </a:rPr>
              <a:t>‘, ‘area', ’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begin_month</a:t>
            </a:r>
            <a:r>
              <a:rPr lang="en-US" altLang="zh-TW" sz="2000" dirty="0" smtClean="0">
                <a:solidFill>
                  <a:srgbClr val="0000FF"/>
                </a:solidFill>
              </a:rPr>
              <a:t>’])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 for </a:t>
            </a:r>
            <a:r>
              <a:rPr lang="en-US" altLang="zh-TW" dirty="0" smtClean="0"/>
              <a:t>group.csv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</a:rPr>
              <a:t># Delete ‘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product_name</a:t>
            </a:r>
            <a:r>
              <a:rPr lang="en-US" altLang="zh-TW" sz="2000" dirty="0" smtClean="0">
                <a:solidFill>
                  <a:srgbClr val="FF0000"/>
                </a:solidFill>
              </a:rPr>
              <a:t>’ column from group_df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group_df 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group_df.drop</a:t>
            </a:r>
            <a:r>
              <a:rPr lang="en-US" altLang="zh-TW" sz="2000" dirty="0">
                <a:solidFill>
                  <a:srgbClr val="0000FF"/>
                </a:solidFill>
              </a:rPr>
              <a:t>([</a:t>
            </a:r>
            <a:r>
              <a:rPr lang="en-US" altLang="zh-TW" sz="2000" dirty="0" smtClean="0">
                <a:solidFill>
                  <a:srgbClr val="0000FF"/>
                </a:solidFill>
              </a:rPr>
              <a:t>'</a:t>
            </a:r>
            <a:r>
              <a:rPr lang="en-US" altLang="zh-TW" sz="2000" dirty="0">
                <a:solidFill>
                  <a:srgbClr val="0000FF"/>
                </a:solidFill>
              </a:rPr>
              <a:t>product_</a:t>
            </a:r>
            <a:r>
              <a:rPr lang="en-US" altLang="zh-TW" sz="2000" dirty="0" smtClean="0">
                <a:solidFill>
                  <a:srgbClr val="0000FF"/>
                </a:solidFill>
              </a:rPr>
              <a:t>name</a:t>
            </a:r>
            <a:r>
              <a:rPr lang="en-US" altLang="zh-TW" sz="2000" dirty="0">
                <a:solidFill>
                  <a:srgbClr val="0000FF"/>
                </a:solidFill>
              </a:rPr>
              <a:t>'], axis=1)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# </a:t>
            </a:r>
            <a:r>
              <a:rPr lang="en-US" altLang="zh-TW" sz="2000" dirty="0" smtClean="0">
                <a:solidFill>
                  <a:schemeClr val="tx2"/>
                </a:solidFill>
              </a:rPr>
              <a:t>Decide whether the ad is good (1) or not (0)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def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is_good_ad(text):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if pd.isnull(text) :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return 0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elif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text.find</a:t>
            </a:r>
            <a:r>
              <a:rPr lang="en-US" altLang="zh-TW" sz="2000" dirty="0">
                <a:solidFill>
                  <a:srgbClr val="0000FF"/>
                </a:solidFill>
              </a:rPr>
              <a:t>('</a:t>
            </a:r>
            <a:r>
              <a:rPr lang="zh-TW" altLang="en-US" sz="2000" dirty="0">
                <a:solidFill>
                  <a:srgbClr val="0000FF"/>
                </a:solidFill>
              </a:rPr>
              <a:t>優惠</a:t>
            </a:r>
            <a:r>
              <a:rPr lang="en-US" altLang="zh-TW" sz="2000" dirty="0">
                <a:solidFill>
                  <a:srgbClr val="0000FF"/>
                </a:solidFill>
              </a:rPr>
              <a:t>') != -1: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   return 1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elif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text.find</a:t>
            </a:r>
            <a:r>
              <a:rPr lang="en-US" altLang="zh-TW" sz="2000" dirty="0">
                <a:solidFill>
                  <a:srgbClr val="0000FF"/>
                </a:solidFill>
              </a:rPr>
              <a:t>('</a:t>
            </a:r>
            <a:r>
              <a:rPr lang="zh-TW" altLang="en-US" sz="2000" dirty="0">
                <a:solidFill>
                  <a:srgbClr val="0000FF"/>
                </a:solidFill>
              </a:rPr>
              <a:t>折</a:t>
            </a:r>
            <a:r>
              <a:rPr lang="en-US" altLang="zh-TW" sz="2000" dirty="0">
                <a:solidFill>
                  <a:srgbClr val="0000FF"/>
                </a:solidFill>
              </a:rPr>
              <a:t>') != -1: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   return 1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elif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text.find</a:t>
            </a:r>
            <a:r>
              <a:rPr lang="en-US" altLang="zh-TW" sz="2000" dirty="0">
                <a:solidFill>
                  <a:srgbClr val="0000FF"/>
                </a:solidFill>
              </a:rPr>
              <a:t>('</a:t>
            </a:r>
            <a:r>
              <a:rPr lang="zh-TW" altLang="en-US" sz="2000" dirty="0">
                <a:solidFill>
                  <a:srgbClr val="0000FF"/>
                </a:solidFill>
              </a:rPr>
              <a:t>省</a:t>
            </a:r>
            <a:r>
              <a:rPr lang="en-US" altLang="zh-TW" sz="2000" dirty="0">
                <a:solidFill>
                  <a:srgbClr val="0000FF"/>
                </a:solidFill>
              </a:rPr>
              <a:t>') != -1: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   return 1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return 0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1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金融商品交易預測：</a:t>
            </a:r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https://tbrain.trendmicro.com.tw/Competitions/Details/5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Dataset files: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TBN_CUST_BEHAVIOR.csv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TBN_CIF.csv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TBN_CC_APPLY.csv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TBN_FX_TXN.csv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TBN_LN_APPLY.csv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TBN_RECENT_DT.csv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TBN_WM_TXN.csv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8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 for </a:t>
            </a:r>
            <a:r>
              <a:rPr lang="en-US" altLang="zh-TW" dirty="0" smtClean="0"/>
              <a:t>group.csv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# Transfer promotion_prog to a bit indicating whether the ad is good or not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for index, row in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group_df.iterrows</a:t>
            </a:r>
            <a:r>
              <a:rPr lang="en-US" altLang="zh-TW" sz="2000" dirty="0" smtClean="0">
                <a:solidFill>
                  <a:srgbClr val="0000FF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text = </a:t>
            </a:r>
            <a:r>
              <a:rPr lang="en-US" altLang="zh-TW" sz="2000" dirty="0">
                <a:solidFill>
                  <a:srgbClr val="0000FF"/>
                </a:solidFill>
              </a:rPr>
              <a:t>gruop_df[‘promotion_prog’][index] 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group_df[‘promotion_prog’][index] = is_good_ad(text)</a:t>
            </a:r>
          </a:p>
          <a:p>
            <a:pPr marL="0" indent="0">
              <a:buNone/>
            </a:pPr>
            <a:endParaRPr lang="en-US" altLang="zh-TW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5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combination of all datasets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# </a:t>
            </a:r>
            <a:r>
              <a:rPr lang="en-US" altLang="zh-TW" sz="2000" dirty="0">
                <a:solidFill>
                  <a:schemeClr val="tx2"/>
                </a:solidFill>
              </a:rPr>
              <a:t>Get columns' names of 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order_df</a:t>
            </a:r>
            <a:r>
              <a:rPr lang="en-US" altLang="zh-TW" sz="2000" dirty="0" smtClean="0">
                <a:solidFill>
                  <a:schemeClr val="tx2"/>
                </a:solidFill>
              </a:rPr>
              <a:t> &amp; add them to 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column_names</a:t>
            </a:r>
            <a:endParaRPr lang="en-US" altLang="zh-TW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000" dirty="0" err="1" smtClean="0">
                <a:solidFill>
                  <a:srgbClr val="0000FF"/>
                </a:solidFill>
              </a:rPr>
              <a:t>order_column_names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order_df.columns.values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column_names 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order_column_names</a:t>
            </a:r>
            <a:r>
              <a:rPr lang="en-US" altLang="zh-TW" sz="2000" dirty="0" smtClean="0">
                <a:solidFill>
                  <a:srgbClr val="0000FF"/>
                </a:solidFill>
              </a:rPr>
              <a:t>[0] + ‘,’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for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 in </a:t>
            </a:r>
            <a:r>
              <a:rPr lang="en-US" altLang="zh-TW" sz="2000" dirty="0" smtClean="0">
                <a:solidFill>
                  <a:srgbClr val="0000FF"/>
                </a:solidFill>
              </a:rPr>
              <a:t>range(2,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len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order_column_names</a:t>
            </a:r>
            <a:r>
              <a:rPr lang="en-US" altLang="zh-TW" sz="2000" dirty="0">
                <a:solidFill>
                  <a:srgbClr val="0000FF"/>
                </a:solidFill>
              </a:rPr>
              <a:t>)):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column_names +=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order_column_names</a:t>
            </a:r>
            <a:r>
              <a:rPr lang="en-US" altLang="zh-TW" sz="2000" dirty="0" smtClean="0">
                <a:solidFill>
                  <a:srgbClr val="0000FF"/>
                </a:solidFill>
              </a:rPr>
              <a:t>[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] + ‘,’</a:t>
            </a:r>
          </a:p>
          <a:p>
            <a:pPr marL="0" indent="0">
              <a:buNone/>
            </a:pPr>
            <a:endParaRPr lang="en-US" altLang="zh-TW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# Get columns' names of </a:t>
            </a:r>
            <a:r>
              <a:rPr lang="en-US" altLang="zh-TW" sz="2000" dirty="0" smtClean="0">
                <a:solidFill>
                  <a:schemeClr val="tx2"/>
                </a:solidFill>
              </a:rPr>
              <a:t>group_df</a:t>
            </a:r>
            <a:endParaRPr lang="en-US" altLang="zh-TW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roup_column_names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group_df.columns.values</a:t>
            </a:r>
            <a:endParaRPr lang="en-US" altLang="zh-TW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# Combine the column names of 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group_df</a:t>
            </a:r>
            <a:r>
              <a:rPr lang="en-US" altLang="zh-TW" sz="2000" dirty="0" smtClean="0">
                <a:solidFill>
                  <a:schemeClr val="tx2"/>
                </a:solidFill>
              </a:rPr>
              <a:t> into </a:t>
            </a:r>
            <a:r>
              <a:rPr lang="en-US" altLang="zh-TW" sz="2000" dirty="0" err="1" smtClean="0">
                <a:solidFill>
                  <a:schemeClr val="tx2"/>
                </a:solidFill>
              </a:rPr>
              <a:t>column_names</a:t>
            </a:r>
            <a:endParaRPr lang="en-US" altLang="zh-TW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for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000" dirty="0" smtClean="0">
                <a:solidFill>
                  <a:srgbClr val="0000FF"/>
                </a:solidFill>
              </a:rPr>
              <a:t> in range(1,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len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group_column_names</a:t>
            </a:r>
            <a:r>
              <a:rPr lang="en-US" altLang="zh-TW" sz="2000" dirty="0" smtClean="0">
                <a:solidFill>
                  <a:srgbClr val="0000FF"/>
                </a:solidFill>
              </a:rPr>
              <a:t>)):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column_names</a:t>
            </a:r>
            <a:r>
              <a:rPr lang="en-US" altLang="zh-TW" sz="2000" dirty="0" smtClean="0">
                <a:solidFill>
                  <a:srgbClr val="0000FF"/>
                </a:solidFill>
              </a:rPr>
              <a:t> +=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group_column_names</a:t>
            </a:r>
            <a:r>
              <a:rPr lang="en-US" altLang="zh-TW" sz="2000" dirty="0" smtClean="0">
                <a:solidFill>
                  <a:srgbClr val="0000FF"/>
                </a:solidFill>
              </a:rPr>
              <a:t>[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000" dirty="0" smtClean="0">
                <a:solidFill>
                  <a:srgbClr val="0000FF"/>
                </a:solidFill>
              </a:rPr>
              <a:t>] + ‘,’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   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combination of all datasets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# </a:t>
            </a:r>
            <a:r>
              <a:rPr lang="en-US" altLang="zh-TW" sz="2000" dirty="0">
                <a:solidFill>
                  <a:schemeClr val="tx2"/>
                </a:solidFill>
              </a:rPr>
              <a:t>Put </a:t>
            </a:r>
            <a:r>
              <a:rPr lang="en-US" altLang="zh-TW" sz="2000" dirty="0" smtClean="0">
                <a:solidFill>
                  <a:schemeClr val="tx2"/>
                </a:solidFill>
              </a:rPr>
              <a:t>group data </a:t>
            </a:r>
            <a:r>
              <a:rPr lang="en-US" altLang="zh-TW" sz="2000" dirty="0">
                <a:solidFill>
                  <a:schemeClr val="tx2"/>
                </a:solidFill>
              </a:rPr>
              <a:t>into map for file </a:t>
            </a:r>
            <a:r>
              <a:rPr lang="en-US" altLang="zh-TW" sz="2000" dirty="0" smtClean="0">
                <a:solidFill>
                  <a:schemeClr val="tx2"/>
                </a:solidFill>
              </a:rPr>
              <a:t>merging</a:t>
            </a:r>
            <a:endParaRPr lang="en-US" altLang="zh-TW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roup_map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{}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for </a:t>
            </a:r>
            <a:r>
              <a:rPr lang="en-US" altLang="zh-TW" sz="2000" dirty="0">
                <a:solidFill>
                  <a:srgbClr val="0000FF"/>
                </a:solidFill>
              </a:rPr>
              <a:t>index, row in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group_df.iterrows</a:t>
            </a:r>
            <a:r>
              <a:rPr lang="en-US" altLang="zh-TW" sz="2000" dirty="0">
                <a:solidFill>
                  <a:srgbClr val="0000FF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row_data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= ""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for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 in </a:t>
            </a:r>
            <a:r>
              <a:rPr lang="en-US" altLang="zh-TW" sz="2000" dirty="0" smtClean="0">
                <a:solidFill>
                  <a:srgbClr val="0000FF"/>
                </a:solidFill>
              </a:rPr>
              <a:t>range(1,group_df.shape[1</a:t>
            </a:r>
            <a:r>
              <a:rPr lang="en-US" altLang="zh-TW" sz="2000" dirty="0">
                <a:solidFill>
                  <a:srgbClr val="0000FF"/>
                </a:solidFill>
              </a:rPr>
              <a:t>]):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row_data</a:t>
            </a:r>
            <a:r>
              <a:rPr lang="en-US" altLang="zh-TW" sz="2000" dirty="0" smtClean="0">
                <a:solidFill>
                  <a:srgbClr val="0000FF"/>
                </a:solidFill>
              </a:rPr>
              <a:t> += </a:t>
            </a:r>
            <a:r>
              <a:rPr lang="en-US" altLang="zh-TW" sz="2000" dirty="0" err="1">
                <a:solidFill>
                  <a:srgbClr val="0000FF"/>
                </a:solidFill>
              </a:rPr>
              <a:t>str</a:t>
            </a:r>
            <a:r>
              <a:rPr lang="en-US" altLang="zh-TW" sz="2000" dirty="0">
                <a:solidFill>
                  <a:srgbClr val="0000FF"/>
                </a:solidFill>
              </a:rPr>
              <a:t>(row[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]) + ","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group_map.update</a:t>
            </a:r>
            <a:r>
              <a:rPr lang="en-US" altLang="zh-TW" sz="2000" dirty="0">
                <a:solidFill>
                  <a:srgbClr val="0000FF"/>
                </a:solidFill>
              </a:rPr>
              <a:t>({row[0</a:t>
            </a:r>
            <a:r>
              <a:rPr lang="en-US" altLang="zh-TW" sz="2000" dirty="0" smtClean="0">
                <a:solidFill>
                  <a:srgbClr val="0000FF"/>
                </a:solidFill>
              </a:rPr>
              <a:t>]: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row_data</a:t>
            </a:r>
            <a:r>
              <a:rPr lang="en-US" altLang="zh-TW" sz="2000" dirty="0" smtClean="0">
                <a:solidFill>
                  <a:srgbClr val="0000FF"/>
                </a:solidFill>
              </a:rPr>
              <a:t>})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     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3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combination of all datasets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solidFill>
                  <a:schemeClr val="tx2"/>
                </a:solidFill>
              </a:rPr>
              <a:t># Combine </a:t>
            </a:r>
            <a:r>
              <a:rPr lang="en-US" altLang="zh-TW" sz="2000" dirty="0">
                <a:solidFill>
                  <a:schemeClr val="tx2"/>
                </a:solidFill>
              </a:rPr>
              <a:t>the data and write to </a:t>
            </a:r>
            <a:r>
              <a:rPr lang="en-US" altLang="zh-TW" sz="2000" dirty="0" smtClean="0">
                <a:solidFill>
                  <a:schemeClr val="tx2"/>
                </a:solidFill>
              </a:rPr>
              <a:t>file</a:t>
            </a:r>
            <a:endParaRPr lang="en-US" altLang="zh-TW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for </a:t>
            </a:r>
            <a:r>
              <a:rPr lang="en-US" altLang="zh-TW" sz="2000" dirty="0">
                <a:solidFill>
                  <a:srgbClr val="0000FF"/>
                </a:solidFill>
              </a:rPr>
              <a:t>index, row in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order_df.iterrows</a:t>
            </a:r>
            <a:r>
              <a:rPr lang="en-US" altLang="zh-TW" sz="2000" dirty="0">
                <a:solidFill>
                  <a:srgbClr val="0000FF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combined_data = </a:t>
            </a:r>
            <a:r>
              <a:rPr lang="en-US" altLang="zh-TW" sz="2000" dirty="0">
                <a:solidFill>
                  <a:srgbClr val="0000FF"/>
                </a:solidFill>
              </a:rPr>
              <a:t>""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combined_data </a:t>
            </a:r>
            <a:r>
              <a:rPr lang="en-US" altLang="zh-TW" sz="2000" dirty="0">
                <a:solidFill>
                  <a:srgbClr val="0000FF"/>
                </a:solidFill>
              </a:rPr>
              <a:t>+= </a:t>
            </a:r>
            <a:r>
              <a:rPr lang="en-US" altLang="zh-TW" sz="2000" dirty="0" err="1">
                <a:solidFill>
                  <a:srgbClr val="0000FF"/>
                </a:solidFill>
              </a:rPr>
              <a:t>str</a:t>
            </a:r>
            <a:r>
              <a:rPr lang="en-US" altLang="zh-TW" sz="2000" dirty="0">
                <a:solidFill>
                  <a:srgbClr val="0000FF"/>
                </a:solidFill>
              </a:rPr>
              <a:t>(row[0]) + ","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for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 in </a:t>
            </a:r>
            <a:r>
              <a:rPr lang="en-US" altLang="zh-TW" sz="2000" dirty="0" smtClean="0">
                <a:solidFill>
                  <a:srgbClr val="0000FF"/>
                </a:solidFill>
              </a:rPr>
              <a:t>range(3,order_df.shape[1</a:t>
            </a:r>
            <a:r>
              <a:rPr lang="en-US" altLang="zh-TW" sz="2000" dirty="0">
                <a:solidFill>
                  <a:srgbClr val="0000FF"/>
                </a:solidFill>
              </a:rPr>
              <a:t>]):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   combined_data </a:t>
            </a:r>
            <a:r>
              <a:rPr lang="en-US" altLang="zh-TW" sz="2000" dirty="0">
                <a:solidFill>
                  <a:srgbClr val="0000FF"/>
                </a:solidFill>
              </a:rPr>
              <a:t>+= </a:t>
            </a:r>
            <a:r>
              <a:rPr lang="en-US" altLang="zh-TW" sz="2000" dirty="0" err="1">
                <a:solidFill>
                  <a:srgbClr val="0000FF"/>
                </a:solidFill>
              </a:rPr>
              <a:t>str</a:t>
            </a:r>
            <a:r>
              <a:rPr lang="en-US" altLang="zh-TW" sz="2000" dirty="0">
                <a:solidFill>
                  <a:srgbClr val="0000FF"/>
                </a:solidFill>
              </a:rPr>
              <a:t>(row[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]) + ","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combined_data </a:t>
            </a:r>
            <a:r>
              <a:rPr lang="en-US" altLang="zh-TW" sz="2000" dirty="0">
                <a:solidFill>
                  <a:srgbClr val="0000FF"/>
                </a:solidFill>
              </a:rPr>
              <a:t>+=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group_map</a:t>
            </a:r>
            <a:r>
              <a:rPr lang="en-US" altLang="zh-TW" sz="2000" dirty="0" smtClean="0">
                <a:solidFill>
                  <a:srgbClr val="0000FF"/>
                </a:solidFill>
              </a:rPr>
              <a:t>[row[1]]</a:t>
            </a:r>
          </a:p>
          <a:p>
            <a:pPr marL="0" indent="0">
              <a:buNone/>
            </a:pPr>
            <a:endParaRPr lang="en-US" altLang="zh-TW" sz="2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with </a:t>
            </a:r>
            <a:r>
              <a:rPr lang="en-US" altLang="zh-TW" sz="2000" dirty="0" err="1">
                <a:solidFill>
                  <a:srgbClr val="0000FF"/>
                </a:solidFill>
              </a:rPr>
              <a:t>codecs.open</a:t>
            </a:r>
            <a:r>
              <a:rPr lang="en-US" altLang="zh-TW" sz="2000" smtClean="0">
                <a:solidFill>
                  <a:srgbClr val="0000FF"/>
                </a:solidFill>
              </a:rPr>
              <a:t>(".\\combined_data.csv</a:t>
            </a:r>
            <a:r>
              <a:rPr lang="en-US" altLang="zh-TW" sz="2000" dirty="0">
                <a:solidFill>
                  <a:srgbClr val="0000FF"/>
                </a:solidFill>
              </a:rPr>
              <a:t>",'w','utf-8') as f: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f.write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combined_data</a:t>
            </a:r>
            <a:r>
              <a:rPr lang="en-US" altLang="zh-TW" sz="2000" dirty="0">
                <a:solidFill>
                  <a:srgbClr val="0000FF"/>
                </a:solidFill>
              </a:rPr>
              <a:t>[:-1] + "\r\n")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9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train_dataset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test_dataset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Read </a:t>
            </a:r>
            <a:r>
              <a:rPr lang="en-US" altLang="zh-TW" sz="2800" dirty="0" smtClean="0">
                <a:solidFill>
                  <a:srgbClr val="0000FF"/>
                </a:solidFill>
              </a:rPr>
              <a:t>data from </a:t>
            </a:r>
            <a:r>
              <a:rPr lang="en-US" altLang="zh-TW" sz="2800" dirty="0" smtClean="0">
                <a:solidFill>
                  <a:srgbClr val="FF0000"/>
                </a:solidFill>
              </a:rPr>
              <a:t>combined_dataset.csv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0000FF"/>
                </a:solidFill>
              </a:rPr>
              <a:t> Put data </a:t>
            </a:r>
            <a:r>
              <a:rPr lang="en-US" altLang="zh-TW" sz="2800" dirty="0" smtClean="0">
                <a:solidFill>
                  <a:srgbClr val="0000FF"/>
                </a:solidFill>
              </a:rPr>
              <a:t>items in a map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data_map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0000FF"/>
                </a:solidFill>
              </a:rPr>
              <a:t> Use </a:t>
            </a:r>
            <a:r>
              <a:rPr lang="en-US" altLang="zh-TW" sz="2800" dirty="0" err="1">
                <a:solidFill>
                  <a:srgbClr val="FF0000"/>
                </a:solidFill>
              </a:rPr>
              <a:t>order_id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as the key to get data items from 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data_map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and write to </a:t>
            </a:r>
            <a:r>
              <a:rPr lang="en-US" altLang="zh-TW" sz="2800" dirty="0" smtClean="0">
                <a:solidFill>
                  <a:srgbClr val="FF0000"/>
                </a:solidFill>
              </a:rPr>
              <a:t>train_dataset.csv</a:t>
            </a:r>
            <a:r>
              <a:rPr lang="en-US" altLang="zh-TW" sz="2800" dirty="0" smtClean="0">
                <a:solidFill>
                  <a:srgbClr val="0000FF"/>
                </a:solidFill>
              </a:rPr>
              <a:t> &amp; </a:t>
            </a:r>
            <a:r>
              <a:rPr lang="en-US" altLang="zh-TW" sz="2800" dirty="0" smtClean="0">
                <a:solidFill>
                  <a:srgbClr val="FF0000"/>
                </a:solidFill>
              </a:rPr>
              <a:t>test_dataset.csv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5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train_dataset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test_dataset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import </a:t>
            </a:r>
            <a:r>
              <a:rPr lang="en-US" altLang="zh-TW" sz="2000" dirty="0"/>
              <a:t>pandas as pd</a:t>
            </a:r>
          </a:p>
          <a:p>
            <a:pPr marL="0" indent="0">
              <a:buNone/>
            </a:pPr>
            <a:r>
              <a:rPr lang="en-US" altLang="zh-TW" sz="2000" dirty="0"/>
              <a:t>import </a:t>
            </a:r>
            <a:r>
              <a:rPr lang="en-US" altLang="zh-TW" sz="2000" dirty="0" smtClean="0"/>
              <a:t>codecs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combined_file_name = “combined_dataset.csv</a:t>
            </a:r>
            <a:r>
              <a:rPr lang="en-US" altLang="zh-TW" sz="2000" dirty="0" smtClean="0"/>
              <a:t>"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# </a:t>
            </a:r>
            <a:r>
              <a:rPr lang="en-US" altLang="zh-TW" sz="2800" dirty="0" smtClean="0">
                <a:solidFill>
                  <a:srgbClr val="0000FF"/>
                </a:solidFill>
              </a:rPr>
              <a:t>Read data from </a:t>
            </a:r>
            <a:r>
              <a:rPr lang="en-US" altLang="zh-TW" sz="2800" dirty="0" smtClean="0">
                <a:solidFill>
                  <a:srgbClr val="FF0000"/>
                </a:solidFill>
              </a:rPr>
              <a:t>combined_dataset.csv</a:t>
            </a:r>
          </a:p>
          <a:p>
            <a:pPr marL="0" indent="0">
              <a:buNone/>
            </a:pPr>
            <a:r>
              <a:rPr lang="en-US" altLang="zh-TW" sz="2000" dirty="0"/>
              <a:t>data = </a:t>
            </a:r>
            <a:r>
              <a:rPr lang="en-US" altLang="zh-TW" sz="2000" dirty="0" err="1" smtClean="0"/>
              <a:t>codecs.open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combined_file_name</a:t>
            </a:r>
            <a:r>
              <a:rPr lang="en-US" altLang="zh-TW" sz="2000" dirty="0" smtClean="0"/>
              <a:t>).</a:t>
            </a:r>
            <a:r>
              <a:rPr lang="en-US" altLang="zh-TW" sz="2000" dirty="0"/>
              <a:t>read().</a:t>
            </a:r>
            <a:r>
              <a:rPr lang="en-US" altLang="zh-TW" sz="2000" dirty="0" err="1"/>
              <a:t>splitlines</a:t>
            </a:r>
            <a:r>
              <a:rPr lang="en-US" altLang="zh-TW" sz="2000" dirty="0"/>
              <a:t>()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800" dirty="0" smtClean="0">
                <a:solidFill>
                  <a:srgbClr val="0000FF"/>
                </a:solidFill>
              </a:rPr>
              <a:t># </a:t>
            </a:r>
            <a:r>
              <a:rPr lang="en-US" altLang="zh-TW" sz="2800" dirty="0">
                <a:solidFill>
                  <a:srgbClr val="0000FF"/>
                </a:solidFill>
              </a:rPr>
              <a:t>Put data </a:t>
            </a:r>
            <a:r>
              <a:rPr lang="en-US" altLang="zh-TW" sz="2800" dirty="0" smtClean="0">
                <a:solidFill>
                  <a:srgbClr val="0000FF"/>
                </a:solidFill>
              </a:rPr>
              <a:t>items in a map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data_map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200" dirty="0" err="1"/>
              <a:t>d</a:t>
            </a:r>
            <a:r>
              <a:rPr lang="en-US" altLang="zh-TW" sz="2200" dirty="0" err="1" smtClean="0"/>
              <a:t>ata_map</a:t>
            </a:r>
            <a:r>
              <a:rPr lang="en-US" altLang="zh-TW" sz="2200" dirty="0" smtClean="0"/>
              <a:t> </a:t>
            </a:r>
            <a:r>
              <a:rPr lang="en-US" altLang="zh-TW" sz="2200" dirty="0"/>
              <a:t>= {}</a:t>
            </a:r>
          </a:p>
          <a:p>
            <a:pPr marL="0" indent="0">
              <a:buNone/>
            </a:pPr>
            <a:r>
              <a:rPr lang="en-US" altLang="zh-TW" sz="2200" dirty="0" smtClean="0"/>
              <a:t>for </a:t>
            </a:r>
            <a:r>
              <a:rPr lang="en-US" altLang="zh-TW" sz="2200" dirty="0"/>
              <a:t>item in data:</a:t>
            </a:r>
          </a:p>
          <a:p>
            <a:pPr marL="0" indent="0">
              <a:buNone/>
            </a:pPr>
            <a:r>
              <a:rPr lang="en-US" altLang="zh-TW" sz="2200" dirty="0" smtClean="0"/>
              <a:t>    </a:t>
            </a:r>
            <a:r>
              <a:rPr lang="en-US" altLang="zh-TW" sz="2200" dirty="0" err="1" smtClean="0"/>
              <a:t>data_map.update</a:t>
            </a:r>
            <a:r>
              <a:rPr lang="en-US" altLang="zh-TW" sz="2200" dirty="0"/>
              <a:t>({item[:</a:t>
            </a:r>
            <a:r>
              <a:rPr lang="en-US" altLang="zh-TW" sz="2200" dirty="0" err="1"/>
              <a:t>item.find</a:t>
            </a:r>
            <a:r>
              <a:rPr lang="en-US" altLang="zh-TW" sz="2200" dirty="0"/>
              <a:t>(",")] : item[</a:t>
            </a:r>
            <a:r>
              <a:rPr lang="en-US" altLang="zh-TW" sz="2200" dirty="0" err="1"/>
              <a:t>item.find</a:t>
            </a:r>
            <a:r>
              <a:rPr lang="en-US" altLang="zh-TW" sz="2200" dirty="0"/>
              <a:t>(","):]})</a:t>
            </a:r>
            <a:endParaRPr lang="en-US" altLang="zh-TW" sz="2200" dirty="0" smtClean="0"/>
          </a:p>
          <a:p>
            <a:pPr marL="0" indent="0">
              <a:buNone/>
            </a:pP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train_dataset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test_dataset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rgbClr val="0000FF"/>
                </a:solidFill>
              </a:rPr>
              <a:t># Use </a:t>
            </a:r>
            <a:r>
              <a:rPr lang="en-US" altLang="zh-TW" sz="2800" dirty="0" err="1">
                <a:solidFill>
                  <a:srgbClr val="FF0000"/>
                </a:solidFill>
              </a:rPr>
              <a:t>order_id</a:t>
            </a:r>
            <a:r>
              <a:rPr lang="en-US" altLang="zh-TW" sz="2800" dirty="0">
                <a:solidFill>
                  <a:srgbClr val="0000FF"/>
                </a:solidFill>
              </a:rPr>
              <a:t> as the key to get data </a:t>
            </a:r>
            <a:r>
              <a:rPr lang="en-US" altLang="zh-TW" sz="2800" dirty="0" smtClean="0">
                <a:solidFill>
                  <a:srgbClr val="0000FF"/>
                </a:solidFill>
              </a:rPr>
              <a:t>items from </a:t>
            </a:r>
            <a:r>
              <a:rPr lang="en-US" altLang="zh-TW" sz="2800" dirty="0" err="1">
                <a:solidFill>
                  <a:srgbClr val="0000FF"/>
                </a:solidFill>
              </a:rPr>
              <a:t>data_map</a:t>
            </a:r>
            <a:r>
              <a:rPr lang="en-US" altLang="zh-TW" sz="2800" dirty="0">
                <a:solidFill>
                  <a:srgbClr val="0000FF"/>
                </a:solidFill>
              </a:rPr>
              <a:t> and write to </a:t>
            </a:r>
            <a:r>
              <a:rPr lang="en-US" altLang="zh-TW" sz="2800" dirty="0" smtClean="0">
                <a:solidFill>
                  <a:srgbClr val="FF0000"/>
                </a:solidFill>
              </a:rPr>
              <a:t>train_dataset.csv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trainingFilePath = </a:t>
            </a:r>
            <a:r>
              <a:rPr lang="en-US" altLang="zh-TW" sz="2000" dirty="0" smtClean="0"/>
              <a:t>".\\dataset\\</a:t>
            </a:r>
            <a:r>
              <a:rPr lang="en-US" altLang="zh-TW" sz="2000" dirty="0"/>
              <a:t>training-set.csv"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with </a:t>
            </a:r>
            <a:r>
              <a:rPr lang="en-US" altLang="zh-TW" sz="2000" dirty="0" err="1"/>
              <a:t>codecs.open</a:t>
            </a:r>
            <a:r>
              <a:rPr lang="en-US" altLang="zh-TW" sz="2000" dirty="0" smtClean="0"/>
              <a:t>("train_dataset.csv</a:t>
            </a:r>
            <a:r>
              <a:rPr lang="en-US" altLang="zh-TW" sz="2000" dirty="0"/>
              <a:t>","w","utf-8") as f: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for </a:t>
            </a:r>
            <a:r>
              <a:rPr lang="en-US" altLang="zh-TW" sz="2000" dirty="0"/>
              <a:t>index, row in </a:t>
            </a:r>
            <a:r>
              <a:rPr lang="en-US" altLang="zh-TW" sz="2000" dirty="0" err="1"/>
              <a:t>pd.read_csv</a:t>
            </a:r>
            <a:r>
              <a:rPr lang="en-US" altLang="zh-TW" sz="2000" dirty="0"/>
              <a:t>(trainingFilePath).</a:t>
            </a:r>
            <a:r>
              <a:rPr lang="en-US" altLang="zh-TW" sz="2000" dirty="0" err="1"/>
              <a:t>iterrows</a:t>
            </a:r>
            <a:r>
              <a:rPr lang="en-US" altLang="zh-TW" sz="2000" dirty="0"/>
              <a:t>():</a:t>
            </a:r>
          </a:p>
          <a:p>
            <a:pPr marL="0" indent="0">
              <a:buNone/>
            </a:pPr>
            <a:r>
              <a:rPr lang="en-US" altLang="zh-TW" sz="2000" dirty="0"/>
              <a:t>       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(row[0</a:t>
            </a:r>
            <a:r>
              <a:rPr lang="en-US" altLang="zh-TW" sz="2000" dirty="0"/>
              <a:t>]) + </a:t>
            </a:r>
            <a:r>
              <a:rPr lang="en-US" altLang="zh-TW" sz="2000" dirty="0" smtClean="0"/>
              <a:t>",“ + 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(row[1</a:t>
            </a:r>
            <a:r>
              <a:rPr lang="en-US" altLang="zh-TW" sz="2000" dirty="0" smtClean="0"/>
              <a:t>]) + </a:t>
            </a:r>
            <a:r>
              <a:rPr lang="en-US" altLang="zh-TW" sz="2000" dirty="0" err="1" smtClean="0"/>
              <a:t>data_map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(row[0])] + </a:t>
            </a:r>
            <a:r>
              <a:rPr lang="en-US" altLang="zh-TW" sz="2000" dirty="0"/>
              <a:t>"\r\n"</a:t>
            </a:r>
          </a:p>
          <a:p>
            <a:pPr marL="0" indent="0">
              <a:buNone/>
            </a:pPr>
            <a:r>
              <a:rPr lang="en-US" altLang="zh-TW" sz="2000" dirty="0"/>
              <a:t>           </a:t>
            </a:r>
            <a:r>
              <a:rPr lang="en-US" altLang="zh-TW" sz="2000" dirty="0" err="1" smtClean="0"/>
              <a:t>f.write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Generate </a:t>
            </a:r>
            <a:r>
              <a:rPr lang="en-US" altLang="zh-TW" dirty="0" err="1" smtClean="0"/>
              <a:t>train_dataset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test_dataset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solidFill>
                  <a:srgbClr val="0000FF"/>
                </a:solidFill>
              </a:rPr>
              <a:t># Use </a:t>
            </a:r>
            <a:r>
              <a:rPr lang="en-US" altLang="zh-TW" sz="2800" dirty="0" err="1">
                <a:solidFill>
                  <a:srgbClr val="FF0000"/>
                </a:solidFill>
              </a:rPr>
              <a:t>order_id</a:t>
            </a:r>
            <a:r>
              <a:rPr lang="en-US" altLang="zh-TW" sz="2800" dirty="0">
                <a:solidFill>
                  <a:srgbClr val="0000FF"/>
                </a:solidFill>
              </a:rPr>
              <a:t> as the key to get data </a:t>
            </a:r>
            <a:r>
              <a:rPr lang="en-US" altLang="zh-TW" sz="2800" dirty="0" smtClean="0">
                <a:solidFill>
                  <a:srgbClr val="0000FF"/>
                </a:solidFill>
              </a:rPr>
              <a:t>items from </a:t>
            </a:r>
            <a:r>
              <a:rPr lang="en-US" altLang="zh-TW" sz="2800" dirty="0" err="1">
                <a:solidFill>
                  <a:srgbClr val="0000FF"/>
                </a:solidFill>
              </a:rPr>
              <a:t>data_map</a:t>
            </a:r>
            <a:r>
              <a:rPr lang="en-US" altLang="zh-TW" sz="2800" dirty="0">
                <a:solidFill>
                  <a:srgbClr val="0000FF"/>
                </a:solidFill>
              </a:rPr>
              <a:t> and write to </a:t>
            </a:r>
            <a:r>
              <a:rPr lang="en-US" altLang="zh-TW" sz="2800" dirty="0" smtClean="0">
                <a:solidFill>
                  <a:srgbClr val="FF0000"/>
                </a:solidFill>
              </a:rPr>
              <a:t>test_dataset.csv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testingFilePath </a:t>
            </a:r>
            <a:r>
              <a:rPr lang="en-US" altLang="zh-TW" sz="2000" dirty="0"/>
              <a:t>= </a:t>
            </a:r>
            <a:r>
              <a:rPr lang="en-US" altLang="zh-TW" sz="2000" dirty="0" smtClean="0"/>
              <a:t>".\\dataset\\testing-set.csv</a:t>
            </a:r>
            <a:r>
              <a:rPr lang="en-US" altLang="zh-TW" sz="2000" dirty="0"/>
              <a:t>"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with </a:t>
            </a:r>
            <a:r>
              <a:rPr lang="en-US" altLang="zh-TW" sz="2000" dirty="0" err="1"/>
              <a:t>codecs.open</a:t>
            </a:r>
            <a:r>
              <a:rPr lang="en-US" altLang="zh-TW" sz="2000" dirty="0" smtClean="0"/>
              <a:t>("test_dataset.csv</a:t>
            </a:r>
            <a:r>
              <a:rPr lang="en-US" altLang="zh-TW" sz="2000" dirty="0"/>
              <a:t>","w","utf-8") as f: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for </a:t>
            </a:r>
            <a:r>
              <a:rPr lang="en-US" altLang="zh-TW" sz="2000" dirty="0"/>
              <a:t>index, row in </a:t>
            </a:r>
            <a:r>
              <a:rPr lang="en-US" altLang="zh-TW" sz="2000" dirty="0" err="1" smtClean="0"/>
              <a:t>pd.read_csv</a:t>
            </a:r>
            <a:r>
              <a:rPr lang="en-US" altLang="zh-TW" sz="2000" dirty="0" smtClean="0"/>
              <a:t>(testingFilePath</a:t>
            </a:r>
            <a:r>
              <a:rPr lang="en-US" altLang="zh-TW" sz="2000" dirty="0"/>
              <a:t>).</a:t>
            </a:r>
            <a:r>
              <a:rPr lang="en-US" altLang="zh-TW" sz="2000" dirty="0" err="1"/>
              <a:t>iterrows</a:t>
            </a:r>
            <a:r>
              <a:rPr lang="en-US" altLang="zh-TW" sz="2000" dirty="0"/>
              <a:t>():</a:t>
            </a:r>
          </a:p>
          <a:p>
            <a:pPr marL="0" indent="0">
              <a:buNone/>
            </a:pPr>
            <a:r>
              <a:rPr lang="en-US" altLang="zh-TW" sz="2000" dirty="0"/>
              <a:t>           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(row[0</a:t>
            </a:r>
            <a:r>
              <a:rPr lang="en-US" altLang="zh-TW" sz="2000" dirty="0"/>
              <a:t>]) + </a:t>
            </a:r>
            <a:r>
              <a:rPr lang="en-US" altLang="zh-TW" sz="2000" dirty="0" smtClean="0"/>
              <a:t>",“ + </a:t>
            </a:r>
            <a:r>
              <a:rPr lang="en-US" altLang="zh-TW" sz="2000" dirty="0" err="1"/>
              <a:t>str</a:t>
            </a:r>
            <a:r>
              <a:rPr lang="en-US" altLang="zh-TW" sz="2000" dirty="0"/>
              <a:t>(row[1</a:t>
            </a:r>
            <a:r>
              <a:rPr lang="en-US" altLang="zh-TW" sz="2000" dirty="0" smtClean="0"/>
              <a:t>]) + </a:t>
            </a:r>
            <a:r>
              <a:rPr lang="en-US" altLang="zh-TW" sz="2000" dirty="0" err="1" smtClean="0"/>
              <a:t>data_map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str</a:t>
            </a:r>
            <a:r>
              <a:rPr lang="en-US" altLang="zh-TW" sz="2000" dirty="0" smtClean="0"/>
              <a:t>(row[0])] + </a:t>
            </a:r>
            <a:r>
              <a:rPr lang="en-US" altLang="zh-TW" sz="2000" dirty="0"/>
              <a:t>"\r\n"</a:t>
            </a:r>
          </a:p>
          <a:p>
            <a:pPr marL="0" indent="0">
              <a:buNone/>
            </a:pPr>
            <a:r>
              <a:rPr lang="en-US" altLang="zh-TW" sz="2000" dirty="0"/>
              <a:t>           </a:t>
            </a:r>
            <a:r>
              <a:rPr lang="en-US" altLang="zh-TW" sz="2000" dirty="0" err="1" smtClean="0"/>
              <a:t>f.write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tmp</a:t>
            </a:r>
            <a:r>
              <a:rPr lang="en-US" altLang="zh-TW" sz="2000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83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Download data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Read data from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Data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Build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Prediction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0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Download </a:t>
            </a:r>
            <a:r>
              <a:rPr lang="en-US" altLang="zh-TW" dirty="0" smtClean="0"/>
              <a:t>data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 err="1"/>
              <a:t>urllib.request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 err="1"/>
              <a:t>url</a:t>
            </a:r>
            <a:r>
              <a:rPr lang="en-US" altLang="zh-TW" sz="2000" dirty="0"/>
              <a:t> = "http://biostat.mc.vanderbilt.edu/wiki/pub/Main/</a:t>
            </a:r>
            <a:r>
              <a:rPr lang="en-US" altLang="zh-TW" sz="2000" dirty="0" err="1"/>
              <a:t>DataSets</a:t>
            </a:r>
            <a:r>
              <a:rPr lang="en-US" altLang="zh-TW" sz="2000" dirty="0"/>
              <a:t>/titanic3.xls"</a:t>
            </a:r>
          </a:p>
          <a:p>
            <a:pPr marL="0" indent="0">
              <a:buNone/>
            </a:pPr>
            <a:r>
              <a:rPr lang="en-US" altLang="zh-TW" sz="2000" dirty="0"/>
              <a:t>filepath = "titanic3.xls"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if not </a:t>
            </a:r>
            <a:r>
              <a:rPr lang="en-US" altLang="zh-TW" sz="2000" dirty="0" err="1"/>
              <a:t>os.path.isfile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filepath</a:t>
            </a:r>
            <a:r>
              <a:rPr lang="en-US" altLang="zh-TW" sz="2000" dirty="0"/>
              <a:t>):</a:t>
            </a:r>
          </a:p>
          <a:p>
            <a:pPr marL="0" indent="0">
              <a:buNone/>
            </a:pPr>
            <a:r>
              <a:rPr lang="en-US" altLang="zh-TW" sz="2000" dirty="0"/>
              <a:t>	result=</a:t>
            </a:r>
            <a:r>
              <a:rPr lang="en-US" altLang="zh-TW" sz="2000" dirty="0" err="1"/>
              <a:t>urllib.request.urlretrieve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url,filepath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	print('</a:t>
            </a:r>
            <a:r>
              <a:rPr lang="en-US" altLang="zh-TW" sz="2000" dirty="0" err="1"/>
              <a:t>downloaded:',result</a:t>
            </a:r>
            <a:r>
              <a:rPr lang="en-US" altLang="zh-TW" sz="2000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57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金融商品交易預測：</a:t>
            </a:r>
            <a:r>
              <a:rPr lang="en-US" altLang="zh-TW" dirty="0" smtClean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Prediction files: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TBN_Y_ZERO.csv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00FF"/>
                </a:solidFill>
              </a:rPr>
              <a:t>訓練資料集時間</a:t>
            </a:r>
            <a:r>
              <a:rPr lang="zh-TW" altLang="en-US" dirty="0">
                <a:solidFill>
                  <a:srgbClr val="FF0000"/>
                </a:solidFill>
              </a:rPr>
              <a:t>為 </a:t>
            </a:r>
            <a:r>
              <a:rPr lang="en-US" altLang="zh-TW" dirty="0">
                <a:solidFill>
                  <a:srgbClr val="FF0000"/>
                </a:solidFill>
              </a:rPr>
              <a:t>9447+1 (9448) ~ 9447+120 (9567) </a:t>
            </a:r>
            <a:r>
              <a:rPr lang="zh-TW" altLang="en-US" dirty="0">
                <a:solidFill>
                  <a:srgbClr val="0000FF"/>
                </a:solidFill>
              </a:rPr>
              <a:t>之間，共</a:t>
            </a:r>
            <a:r>
              <a:rPr lang="en-US" altLang="zh-TW" dirty="0">
                <a:solidFill>
                  <a:srgbClr val="0000FF"/>
                </a:solidFill>
              </a:rPr>
              <a:t>120</a:t>
            </a:r>
            <a:r>
              <a:rPr lang="zh-TW" altLang="en-US" dirty="0">
                <a:solidFill>
                  <a:srgbClr val="0000FF"/>
                </a:solidFill>
              </a:rPr>
              <a:t>日之間產品交易</a:t>
            </a:r>
            <a:r>
              <a:rPr lang="en-US" altLang="zh-TW" dirty="0">
                <a:solidFill>
                  <a:srgbClr val="0000FF"/>
                </a:solidFill>
              </a:rPr>
              <a:t>/</a:t>
            </a:r>
            <a:r>
              <a:rPr lang="zh-TW" altLang="en-US" dirty="0">
                <a:solidFill>
                  <a:srgbClr val="0000FF"/>
                </a:solidFill>
              </a:rPr>
              <a:t>申請資訊</a:t>
            </a:r>
            <a:r>
              <a:rPr lang="zh-TW" altLang="en-US" dirty="0" smtClean="0">
                <a:solidFill>
                  <a:srgbClr val="0000FF"/>
                </a:solidFill>
              </a:rPr>
              <a:t>．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 smtClean="0">
                <a:solidFill>
                  <a:srgbClr val="0000FF"/>
                </a:solidFill>
              </a:rPr>
              <a:t>本</a:t>
            </a:r>
            <a:r>
              <a:rPr lang="zh-TW" altLang="en-US" dirty="0">
                <a:solidFill>
                  <a:srgbClr val="0000FF"/>
                </a:solidFill>
              </a:rPr>
              <a:t>次比賽是請參賽者預測在</a:t>
            </a:r>
            <a:r>
              <a:rPr lang="en-US" altLang="zh-TW" dirty="0">
                <a:solidFill>
                  <a:srgbClr val="FF0000"/>
                </a:solidFill>
              </a:rPr>
              <a:t>9447+121 (9568) ~ 9447+150 (9597) </a:t>
            </a:r>
            <a:r>
              <a:rPr lang="zh-TW" altLang="en-US" dirty="0">
                <a:solidFill>
                  <a:srgbClr val="0000FF"/>
                </a:solidFill>
              </a:rPr>
              <a:t>時間區間內（共</a:t>
            </a:r>
            <a:r>
              <a:rPr lang="en-US" altLang="zh-TW" dirty="0">
                <a:solidFill>
                  <a:srgbClr val="0000FF"/>
                </a:solidFill>
              </a:rPr>
              <a:t>30</a:t>
            </a:r>
            <a:r>
              <a:rPr lang="zh-TW" altLang="en-US" dirty="0">
                <a:solidFill>
                  <a:srgbClr val="0000FF"/>
                </a:solidFill>
              </a:rPr>
              <a:t>日），顧客在四個產品線</a:t>
            </a:r>
            <a:r>
              <a:rPr lang="en-US" altLang="zh-TW" dirty="0">
                <a:solidFill>
                  <a:srgbClr val="0000FF"/>
                </a:solidFill>
              </a:rPr>
              <a:t>CC_IND, FX_IND, LN_IND, WM_IND</a:t>
            </a:r>
            <a:r>
              <a:rPr lang="zh-TW" altLang="en-US" dirty="0">
                <a:solidFill>
                  <a:srgbClr val="0000FF"/>
                </a:solidFill>
              </a:rPr>
              <a:t>是否會進行交易，若預測顧客該時間內於任一產品線交易一次以上，該產品線的預測值為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zh-TW" altLang="en-US" dirty="0">
                <a:solidFill>
                  <a:srgbClr val="0000FF"/>
                </a:solidFill>
              </a:rPr>
              <a:t>，否則為</a:t>
            </a:r>
            <a:r>
              <a:rPr lang="en-US" altLang="zh-TW" dirty="0">
                <a:solidFill>
                  <a:srgbClr val="0000FF"/>
                </a:solidFill>
              </a:rPr>
              <a:t>0</a:t>
            </a:r>
            <a:r>
              <a:rPr lang="zh-TW" altLang="en-US" dirty="0">
                <a:solidFill>
                  <a:srgbClr val="0000FF"/>
                </a:solidFill>
              </a:rPr>
              <a:t>．例如</a:t>
            </a:r>
            <a:r>
              <a:rPr lang="en-US" altLang="zh-TW" dirty="0">
                <a:solidFill>
                  <a:srgbClr val="0000FF"/>
                </a:solidFill>
              </a:rPr>
              <a:t>: </a:t>
            </a:r>
            <a:r>
              <a:rPr lang="zh-TW" altLang="en-US" dirty="0">
                <a:solidFill>
                  <a:srgbClr val="0000FF"/>
                </a:solidFill>
              </a:rPr>
              <a:t>顧客序號</a:t>
            </a:r>
            <a:r>
              <a:rPr lang="en-US" altLang="zh-TW" dirty="0">
                <a:solidFill>
                  <a:srgbClr val="0000FF"/>
                </a:solidFill>
              </a:rPr>
              <a:t>12345</a:t>
            </a:r>
            <a:r>
              <a:rPr lang="zh-TW" altLang="en-US" dirty="0">
                <a:solidFill>
                  <a:srgbClr val="0000FF"/>
                </a:solidFill>
              </a:rPr>
              <a:t>，預測信用卡核卡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zh-TW" altLang="en-US" dirty="0">
                <a:solidFill>
                  <a:srgbClr val="0000FF"/>
                </a:solidFill>
              </a:rPr>
              <a:t>次，外匯交易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r>
              <a:rPr lang="zh-TW" altLang="en-US" dirty="0">
                <a:solidFill>
                  <a:srgbClr val="0000FF"/>
                </a:solidFill>
              </a:rPr>
              <a:t>次，沒有信貸申請，信託交易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r>
              <a:rPr lang="zh-TW" altLang="en-US" dirty="0">
                <a:solidFill>
                  <a:srgbClr val="0000FF"/>
                </a:solidFill>
              </a:rPr>
              <a:t>次，該筆預測資料應為</a:t>
            </a:r>
            <a:r>
              <a:rPr lang="en-US" altLang="zh-TW" dirty="0">
                <a:solidFill>
                  <a:srgbClr val="0000FF"/>
                </a:solidFill>
              </a:rPr>
              <a:t>: 12345,1,1,0,1 </a:t>
            </a:r>
            <a:r>
              <a:rPr lang="zh-TW" altLang="en-US" dirty="0">
                <a:solidFill>
                  <a:srgbClr val="0000FF"/>
                </a:solidFill>
              </a:rPr>
              <a:t>．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TBN_Y_ZERO.csv</a:t>
            </a:r>
            <a:r>
              <a:rPr lang="zh-TW" altLang="en-US" dirty="0">
                <a:solidFill>
                  <a:srgbClr val="0000FF"/>
                </a:solidFill>
              </a:rPr>
              <a:t>則是提供給參賽者做為上傳範例資料檔使用，內部預設值是全部為</a:t>
            </a:r>
            <a:r>
              <a:rPr lang="en-US" altLang="zh-TW" dirty="0">
                <a:solidFill>
                  <a:srgbClr val="0000FF"/>
                </a:solidFill>
              </a:rPr>
              <a:t>0</a:t>
            </a:r>
            <a:r>
              <a:rPr lang="zh-TW" altLang="en-US" dirty="0">
                <a:solidFill>
                  <a:srgbClr val="0000FF"/>
                </a:solidFill>
              </a:rPr>
              <a:t>．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17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Read data from excel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/>
              <a:t>numpy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/>
              <a:t>pandas </a:t>
            </a:r>
            <a:r>
              <a:rPr lang="en-US" altLang="zh-TW" sz="2000" dirty="0">
                <a:solidFill>
                  <a:srgbClr val="0000FF"/>
                </a:solidFill>
              </a:rPr>
              <a:t>as</a:t>
            </a:r>
            <a:r>
              <a:rPr lang="en-US" altLang="zh-TW" sz="2000" dirty="0"/>
              <a:t> pd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filepath = "titanic3.xls"</a:t>
            </a:r>
          </a:p>
          <a:p>
            <a:pPr marL="0" indent="0">
              <a:buNone/>
            </a:pPr>
            <a:r>
              <a:rPr lang="en-US" altLang="zh-TW" sz="2000" dirty="0" err="1"/>
              <a:t>all_df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pd.read_excel</a:t>
            </a:r>
            <a:r>
              <a:rPr lang="en-US" altLang="zh-TW" sz="2000" dirty="0"/>
              <a:t>(filepath)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all_df</a:t>
            </a:r>
            <a:r>
              <a:rPr lang="en-US" altLang="zh-TW" sz="2000" dirty="0"/>
              <a:t>[:2])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0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Select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Add rows (data)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Delete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Find </a:t>
            </a:r>
            <a:r>
              <a:rPr lang="en-US" altLang="zh-TW" sz="2000" dirty="0"/>
              <a:t>the numbers of null entries in the </a:t>
            </a:r>
            <a:r>
              <a:rPr lang="en-US" altLang="zh-TW" sz="2000" dirty="0" smtClean="0"/>
              <a:t>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Compute </a:t>
            </a:r>
            <a:r>
              <a:rPr lang="en-US" altLang="zh-TW" sz="2000" dirty="0"/>
              <a:t>the mean value of a </a:t>
            </a:r>
            <a:r>
              <a:rPr lang="en-US" altLang="zh-TW" sz="2000" dirty="0" smtClean="0"/>
              <a:t>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Fill </a:t>
            </a:r>
            <a:r>
              <a:rPr lang="en-US" altLang="zh-TW" sz="2000" dirty="0"/>
              <a:t>the null entries with mean </a:t>
            </a:r>
            <a:r>
              <a:rPr lang="en-US" altLang="zh-TW" sz="2000" dirty="0" smtClean="0"/>
              <a:t>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Transfer </a:t>
            </a:r>
            <a:r>
              <a:rPr lang="en-US" altLang="zh-TW" sz="2000" dirty="0"/>
              <a:t>text </a:t>
            </a:r>
            <a:r>
              <a:rPr lang="en-US" altLang="zh-TW" sz="2000" dirty="0" smtClean="0"/>
              <a:t>entries to binary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Transfer </a:t>
            </a:r>
            <a:r>
              <a:rPr lang="en-US" altLang="zh-TW" sz="2000" dirty="0"/>
              <a:t>classes into </a:t>
            </a:r>
            <a:r>
              <a:rPr lang="en-US" altLang="zh-TW" sz="2000" dirty="0" err="1"/>
              <a:t>onehot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encoding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Transfer </a:t>
            </a:r>
            <a:r>
              <a:rPr lang="en-US" altLang="zh-TW" sz="2000" dirty="0" err="1"/>
              <a:t>dataframe</a:t>
            </a:r>
            <a:r>
              <a:rPr lang="en-US" altLang="zh-TW" sz="2000" dirty="0"/>
              <a:t> to </a:t>
            </a:r>
            <a:r>
              <a:rPr lang="en-US" altLang="zh-TW" sz="2000" dirty="0" smtClean="0"/>
              <a:t>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Get labels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 smtClean="0"/>
              <a:t> Normalize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/>
              <a:t> P</a:t>
            </a:r>
            <a:r>
              <a:rPr lang="en-US" altLang="zh-TW" sz="2000" dirty="0" smtClean="0"/>
              <a:t>artition </a:t>
            </a:r>
            <a:r>
              <a:rPr lang="en-US" altLang="zh-TW" sz="2000" dirty="0"/>
              <a:t>data into train set and test </a:t>
            </a:r>
            <a:r>
              <a:rPr lang="en-US" altLang="zh-TW" sz="2000" dirty="0" smtClean="0"/>
              <a:t>set randomly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1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select columns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cols = ['</a:t>
            </a:r>
            <a:r>
              <a:rPr lang="en-US" altLang="zh-TW" sz="2000" dirty="0" err="1">
                <a:solidFill>
                  <a:srgbClr val="0000FF"/>
                </a:solidFill>
              </a:rPr>
              <a:t>survived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','name</a:t>
            </a:r>
            <a:r>
              <a:rPr lang="en-US" altLang="zh-TW" sz="2000" dirty="0">
                <a:solidFill>
                  <a:srgbClr val="0000FF"/>
                </a:solidFill>
              </a:rPr>
              <a:t>', '</a:t>
            </a:r>
            <a:r>
              <a:rPr lang="en-US" altLang="zh-TW" sz="2000" dirty="0" err="1">
                <a:solidFill>
                  <a:srgbClr val="0000FF"/>
                </a:solidFill>
              </a:rPr>
              <a:t>pclass</a:t>
            </a:r>
            <a:r>
              <a:rPr lang="en-US" altLang="zh-TW" sz="2000" dirty="0">
                <a:solidFill>
                  <a:srgbClr val="0000FF"/>
                </a:solidFill>
              </a:rPr>
              <a:t>', 'sex', 'age</a:t>
            </a:r>
            <a:r>
              <a:rPr lang="en-US" altLang="zh-TW" sz="2000" dirty="0" smtClean="0">
                <a:solidFill>
                  <a:srgbClr val="0000FF"/>
                </a:solidFill>
              </a:rPr>
              <a:t>','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sibsp</a:t>
            </a:r>
            <a:r>
              <a:rPr lang="en-US" altLang="zh-TW" sz="2000" dirty="0">
                <a:solidFill>
                  <a:srgbClr val="0000FF"/>
                </a:solidFill>
              </a:rPr>
              <a:t>', 'parch', 'fare', 'embarked']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all_df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all_df</a:t>
            </a:r>
            <a:r>
              <a:rPr lang="en-US" altLang="zh-TW" sz="2000" dirty="0">
                <a:solidFill>
                  <a:srgbClr val="0000FF"/>
                </a:solidFill>
              </a:rPr>
              <a:t>[cols]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add rows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Jack = </a:t>
            </a:r>
            <a:r>
              <a:rPr lang="en-US" altLang="zh-TW" sz="2000" dirty="0" err="1">
                <a:solidFill>
                  <a:srgbClr val="0000FF"/>
                </a:solidFill>
              </a:rPr>
              <a:t>pd.Series</a:t>
            </a:r>
            <a:r>
              <a:rPr lang="en-US" altLang="zh-TW" sz="2000" dirty="0">
                <a:solidFill>
                  <a:srgbClr val="0000FF"/>
                </a:solidFill>
              </a:rPr>
              <a:t>([0,'Jack',3,'male',23,1,0,5.0000,'S'])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Rose = </a:t>
            </a:r>
            <a:r>
              <a:rPr lang="en-US" altLang="zh-TW" sz="2000" dirty="0" err="1">
                <a:solidFill>
                  <a:srgbClr val="0000FF"/>
                </a:solidFill>
              </a:rPr>
              <a:t>pd.Series</a:t>
            </a:r>
            <a:r>
              <a:rPr lang="en-US" altLang="zh-TW" sz="2000" dirty="0">
                <a:solidFill>
                  <a:srgbClr val="0000FF"/>
                </a:solidFill>
              </a:rPr>
              <a:t>([1,'Rose',1,'female',20,1,0,100.0000,'S'])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JR_df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pd.DataFrame</a:t>
            </a:r>
            <a:r>
              <a:rPr lang="en-US" altLang="zh-TW" sz="2000" dirty="0">
                <a:solidFill>
                  <a:srgbClr val="0000FF"/>
                </a:solidFill>
              </a:rPr>
              <a:t>([list(Jack),list(Rose)],columns=['survived</a:t>
            </a:r>
            <a:r>
              <a:rPr lang="en-US" altLang="zh-TW" sz="2000" dirty="0" smtClean="0">
                <a:solidFill>
                  <a:srgbClr val="0000FF"/>
                </a:solidFill>
              </a:rPr>
              <a:t>', 'name</a:t>
            </a:r>
            <a:r>
              <a:rPr lang="en-US" altLang="zh-TW" sz="2000" dirty="0">
                <a:solidFill>
                  <a:srgbClr val="0000FF"/>
                </a:solidFill>
              </a:rPr>
              <a:t>', '</a:t>
            </a:r>
            <a:r>
              <a:rPr lang="en-US" altLang="zh-TW" sz="2000" dirty="0" err="1">
                <a:solidFill>
                  <a:srgbClr val="0000FF"/>
                </a:solidFill>
              </a:rPr>
              <a:t>pclass</a:t>
            </a:r>
            <a:r>
              <a:rPr lang="en-US" altLang="zh-TW" sz="2000" dirty="0">
                <a:solidFill>
                  <a:srgbClr val="0000FF"/>
                </a:solidFill>
              </a:rPr>
              <a:t>', 'sex', 'age</a:t>
            </a:r>
            <a:r>
              <a:rPr lang="en-US" altLang="zh-TW" sz="2000" dirty="0" smtClean="0">
                <a:solidFill>
                  <a:srgbClr val="0000FF"/>
                </a:solidFill>
              </a:rPr>
              <a:t>', '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sibsp</a:t>
            </a:r>
            <a:r>
              <a:rPr lang="en-US" altLang="zh-TW" sz="2000" dirty="0">
                <a:solidFill>
                  <a:srgbClr val="0000FF"/>
                </a:solidFill>
              </a:rPr>
              <a:t>', 'parch', 'fare', 'embarked'])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all_df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pd.concat</a:t>
            </a:r>
            <a:r>
              <a:rPr lang="en-US" altLang="zh-TW" sz="2000" dirty="0">
                <a:solidFill>
                  <a:srgbClr val="0000FF"/>
                </a:solidFill>
              </a:rPr>
              <a:t>([</a:t>
            </a:r>
            <a:r>
              <a:rPr lang="en-US" altLang="zh-TW" sz="2000" dirty="0" err="1">
                <a:solidFill>
                  <a:srgbClr val="0000FF"/>
                </a:solidFill>
              </a:rPr>
              <a:t>all_df,JR_df</a:t>
            </a:r>
            <a:r>
              <a:rPr lang="en-US" altLang="zh-TW" sz="2000" dirty="0">
                <a:solidFill>
                  <a:srgbClr val="0000FF"/>
                </a:solidFill>
              </a:rPr>
              <a:t>])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delete column</a:t>
            </a:r>
          </a:p>
          <a:p>
            <a:pPr marL="0" indent="0"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</a:rPr>
              <a:t> = </a:t>
            </a:r>
            <a:r>
              <a:rPr lang="en-US" altLang="zh-TW" sz="2000" dirty="0" err="1">
                <a:solidFill>
                  <a:srgbClr val="0000FF"/>
                </a:solidFill>
              </a:rPr>
              <a:t>all_df.drop</a:t>
            </a:r>
            <a:r>
              <a:rPr lang="en-US" altLang="zh-TW" sz="2000" dirty="0">
                <a:solidFill>
                  <a:srgbClr val="0000FF"/>
                </a:solidFill>
              </a:rPr>
              <a:t>(['name'], axis=1)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find the numbers of null entries in the columns</a:t>
            </a:r>
          </a:p>
          <a:p>
            <a:pPr marL="0" indent="0">
              <a:buNone/>
            </a:pPr>
            <a:r>
              <a:rPr lang="en-US" altLang="zh-TW" sz="2000" dirty="0"/>
              <a:t>print(</a:t>
            </a:r>
            <a:r>
              <a:rPr lang="en-US" altLang="zh-TW" sz="2000" dirty="0" err="1"/>
              <a:t>df.isnull</a:t>
            </a:r>
            <a:r>
              <a:rPr lang="en-US" altLang="zh-TW" sz="2000" dirty="0"/>
              <a:t>().sum</a:t>
            </a:r>
            <a:r>
              <a:rPr lang="en-US" altLang="zh-TW" sz="2000" dirty="0" smtClean="0"/>
              <a:t>())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compute the mean value of a column</a:t>
            </a:r>
          </a:p>
          <a:p>
            <a:pPr marL="0" indent="0">
              <a:buNone/>
            </a:pPr>
            <a:r>
              <a:rPr lang="en-US" altLang="zh-TW" sz="2000" dirty="0" err="1"/>
              <a:t>age_mean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df</a:t>
            </a:r>
            <a:r>
              <a:rPr lang="en-US" altLang="zh-TW" sz="2000" dirty="0"/>
              <a:t>['age'].mean()</a:t>
            </a:r>
          </a:p>
          <a:p>
            <a:pPr marL="0" indent="0">
              <a:buNone/>
            </a:pPr>
            <a:r>
              <a:rPr lang="en-US" altLang="zh-TW" sz="2000" dirty="0" err="1"/>
              <a:t>fare_mean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df</a:t>
            </a:r>
            <a:r>
              <a:rPr lang="en-US" altLang="zh-TW" sz="2000" dirty="0"/>
              <a:t>['fare'].mean()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fill the null entries with mean value</a:t>
            </a:r>
          </a:p>
          <a:p>
            <a:pPr marL="0" indent="0">
              <a:buNone/>
            </a:pPr>
            <a:r>
              <a:rPr lang="en-US" altLang="zh-TW" sz="2000" dirty="0" err="1"/>
              <a:t>df</a:t>
            </a:r>
            <a:r>
              <a:rPr lang="en-US" altLang="zh-TW" sz="2000" dirty="0"/>
              <a:t>['age'] = </a:t>
            </a:r>
            <a:r>
              <a:rPr lang="en-US" altLang="zh-TW" sz="2000" dirty="0" err="1"/>
              <a:t>df</a:t>
            </a:r>
            <a:r>
              <a:rPr lang="en-US" altLang="zh-TW" sz="2000" dirty="0"/>
              <a:t>['age'].</a:t>
            </a:r>
            <a:r>
              <a:rPr lang="en-US" altLang="zh-TW" sz="2000" dirty="0" err="1"/>
              <a:t>fillna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age_mean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 err="1"/>
              <a:t>df</a:t>
            </a:r>
            <a:r>
              <a:rPr lang="en-US" altLang="zh-TW" sz="2000" dirty="0"/>
              <a:t>['fare'] = </a:t>
            </a:r>
            <a:r>
              <a:rPr lang="en-US" altLang="zh-TW" sz="2000" dirty="0" err="1"/>
              <a:t>df</a:t>
            </a:r>
            <a:r>
              <a:rPr lang="en-US" altLang="zh-TW" sz="2000" dirty="0"/>
              <a:t>['fare'].</a:t>
            </a:r>
            <a:r>
              <a:rPr lang="en-US" altLang="zh-TW" sz="2000" dirty="0" err="1"/>
              <a:t>fillna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fare_mean</a:t>
            </a:r>
            <a:r>
              <a:rPr lang="en-US" altLang="zh-TW" sz="2000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9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transfer text </a:t>
            </a:r>
            <a:r>
              <a:rPr lang="en-US" altLang="zh-TW" sz="2000" dirty="0" smtClean="0">
                <a:solidFill>
                  <a:srgbClr val="00B050"/>
                </a:solidFill>
              </a:rPr>
              <a:t>entries to </a:t>
            </a:r>
            <a:r>
              <a:rPr lang="en-US" altLang="zh-TW" sz="2000" dirty="0">
                <a:solidFill>
                  <a:srgbClr val="00B050"/>
                </a:solidFill>
              </a:rPr>
              <a:t>binary</a:t>
            </a:r>
          </a:p>
          <a:p>
            <a:pPr marL="0" indent="0">
              <a:buNone/>
            </a:pPr>
            <a:r>
              <a:rPr lang="en-US" altLang="zh-TW" sz="2000" dirty="0" err="1"/>
              <a:t>df</a:t>
            </a:r>
            <a:r>
              <a:rPr lang="en-US" altLang="zh-TW" sz="2000" dirty="0"/>
              <a:t>['sex'] = </a:t>
            </a:r>
            <a:r>
              <a:rPr lang="en-US" altLang="zh-TW" sz="2000" dirty="0" err="1"/>
              <a:t>df</a:t>
            </a:r>
            <a:r>
              <a:rPr lang="en-US" altLang="zh-TW" sz="2000" dirty="0"/>
              <a:t>['sex'].map({'female':0, 'male':1}).</a:t>
            </a:r>
            <a:r>
              <a:rPr lang="en-US" altLang="zh-TW" sz="2000" dirty="0" err="1"/>
              <a:t>astype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transfer classes into </a:t>
            </a:r>
            <a:r>
              <a:rPr lang="en-US" altLang="zh-TW" sz="2000" dirty="0" err="1">
                <a:solidFill>
                  <a:srgbClr val="00B050"/>
                </a:solidFill>
              </a:rPr>
              <a:t>onehot</a:t>
            </a:r>
            <a:r>
              <a:rPr lang="en-US" altLang="zh-TW" sz="2000" dirty="0">
                <a:solidFill>
                  <a:srgbClr val="00B050"/>
                </a:solidFill>
              </a:rPr>
              <a:t> encoding</a:t>
            </a:r>
          </a:p>
          <a:p>
            <a:pPr marL="0" indent="0">
              <a:buNone/>
            </a:pPr>
            <a:r>
              <a:rPr lang="en-US" altLang="zh-TW" sz="2000" dirty="0" err="1"/>
              <a:t>onehot_df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pd.get_dummies</a:t>
            </a:r>
            <a:r>
              <a:rPr lang="en-US" altLang="zh-TW" sz="2000" dirty="0"/>
              <a:t>(data=</a:t>
            </a:r>
            <a:r>
              <a:rPr lang="en-US" altLang="zh-TW" sz="2000" dirty="0" err="1"/>
              <a:t>df</a:t>
            </a:r>
            <a:r>
              <a:rPr lang="en-US" altLang="zh-TW" sz="2000" dirty="0"/>
              <a:t>, columns=['embarked'])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transfer </a:t>
            </a:r>
            <a:r>
              <a:rPr lang="en-US" altLang="zh-TW" sz="2000" dirty="0" err="1">
                <a:solidFill>
                  <a:srgbClr val="00B050"/>
                </a:solidFill>
              </a:rPr>
              <a:t>dataframe</a:t>
            </a:r>
            <a:r>
              <a:rPr lang="en-US" altLang="zh-TW" sz="2000" dirty="0">
                <a:solidFill>
                  <a:srgbClr val="00B050"/>
                </a:solidFill>
              </a:rPr>
              <a:t> to array</a:t>
            </a:r>
          </a:p>
          <a:p>
            <a:pPr marL="0" indent="0">
              <a:buNone/>
            </a:pPr>
            <a:r>
              <a:rPr lang="en-US" altLang="zh-TW" sz="2000" dirty="0" err="1"/>
              <a:t>ndarray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onehot_df.values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4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get labels and features</a:t>
            </a:r>
          </a:p>
          <a:p>
            <a:pPr marL="0" indent="0">
              <a:buNone/>
            </a:pPr>
            <a:r>
              <a:rPr lang="en-US" altLang="zh-TW" sz="2000" dirty="0"/>
              <a:t>Label = </a:t>
            </a:r>
            <a:r>
              <a:rPr lang="en-US" altLang="zh-TW" sz="2000" dirty="0" err="1"/>
              <a:t>ndarray</a:t>
            </a:r>
            <a:r>
              <a:rPr lang="en-US" altLang="zh-TW" sz="2000" dirty="0"/>
              <a:t>[:,0]</a:t>
            </a:r>
          </a:p>
          <a:p>
            <a:pPr marL="0" indent="0">
              <a:buNone/>
            </a:pPr>
            <a:r>
              <a:rPr lang="en-US" altLang="zh-TW" sz="2000" dirty="0"/>
              <a:t>Features = </a:t>
            </a:r>
            <a:r>
              <a:rPr lang="en-US" altLang="zh-TW" sz="2000" dirty="0" err="1"/>
              <a:t>ndarray</a:t>
            </a:r>
            <a:r>
              <a:rPr lang="en-US" altLang="zh-TW" sz="2000" dirty="0"/>
              <a:t>[:, 1:]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normalize</a:t>
            </a:r>
          </a:p>
          <a:p>
            <a:pPr marL="0" indent="0">
              <a:buNone/>
            </a:pPr>
            <a:r>
              <a:rPr lang="en-US" altLang="zh-TW" sz="2000" dirty="0"/>
              <a:t>from </a:t>
            </a:r>
            <a:r>
              <a:rPr lang="en-US" altLang="zh-TW" sz="2000" dirty="0" err="1"/>
              <a:t>sklearn</a:t>
            </a:r>
            <a:r>
              <a:rPr lang="en-US" altLang="zh-TW" sz="2000" dirty="0"/>
              <a:t> import preprocessing</a:t>
            </a:r>
          </a:p>
          <a:p>
            <a:pPr marL="0" indent="0">
              <a:buNone/>
            </a:pPr>
            <a:r>
              <a:rPr lang="en-US" altLang="zh-TW" sz="2000" dirty="0" err="1"/>
              <a:t>minmax_scale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preprocessing.MinMaxScaler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feature_range</a:t>
            </a:r>
            <a:r>
              <a:rPr lang="en-US" altLang="zh-TW" sz="2000" dirty="0"/>
              <a:t>=(0,1))</a:t>
            </a:r>
          </a:p>
          <a:p>
            <a:pPr marL="0" indent="0">
              <a:buNone/>
            </a:pPr>
            <a:r>
              <a:rPr lang="en-US" altLang="zh-TW" sz="2000" dirty="0" err="1"/>
              <a:t>scaledFeatures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minmax_scale.fit_transform</a:t>
            </a:r>
            <a:r>
              <a:rPr lang="en-US" altLang="zh-TW" sz="2000" dirty="0"/>
              <a:t>(Features)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</a:t>
            </a:r>
            <a:r>
              <a:rPr lang="en-US" altLang="zh-TW" sz="2000" dirty="0" smtClean="0">
                <a:solidFill>
                  <a:srgbClr val="00B050"/>
                </a:solidFill>
              </a:rPr>
              <a:t>partition </a:t>
            </a:r>
            <a:r>
              <a:rPr lang="en-US" altLang="zh-TW" sz="2000" dirty="0">
                <a:solidFill>
                  <a:srgbClr val="00B050"/>
                </a:solidFill>
              </a:rPr>
              <a:t>data into train set and test </a:t>
            </a:r>
            <a:r>
              <a:rPr lang="en-US" altLang="zh-TW" sz="2000" dirty="0" smtClean="0">
                <a:solidFill>
                  <a:srgbClr val="00B050"/>
                </a:solidFill>
              </a:rPr>
              <a:t>set randomly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bitmap = </a:t>
            </a:r>
            <a:r>
              <a:rPr lang="en-US" altLang="zh-TW" sz="2000" dirty="0" err="1"/>
              <a:t>numpy.random.rand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all_df</a:t>
            </a:r>
            <a:r>
              <a:rPr lang="en-US" altLang="zh-TW" sz="2000" dirty="0"/>
              <a:t>)) &lt; 0.8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train_df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all_df</a:t>
            </a:r>
            <a:r>
              <a:rPr lang="en-US" altLang="zh-TW" sz="2000" dirty="0"/>
              <a:t>[bitmap]</a:t>
            </a:r>
          </a:p>
          <a:p>
            <a:pPr marL="0" indent="0">
              <a:buNone/>
            </a:pPr>
            <a:r>
              <a:rPr lang="en-US" altLang="zh-TW" sz="2000" dirty="0" err="1"/>
              <a:t>test_df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all_df</a:t>
            </a:r>
            <a:r>
              <a:rPr lang="en-US" altLang="zh-TW" sz="2000" dirty="0"/>
              <a:t>[~bitmap]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5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Build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</a:t>
            </a:r>
            <a:r>
              <a:rPr lang="en-US" altLang="zh-TW" sz="2000" dirty="0"/>
              <a:t> numpy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</a:t>
            </a:r>
            <a:r>
              <a:rPr lang="en-US" altLang="zh-TW" sz="2000" dirty="0"/>
              <a:t> pandas </a:t>
            </a:r>
            <a:r>
              <a:rPr lang="en-US" altLang="zh-TW" sz="2000" dirty="0">
                <a:solidFill>
                  <a:srgbClr val="0000FF"/>
                </a:solidFill>
              </a:rPr>
              <a:t>as</a:t>
            </a:r>
            <a:r>
              <a:rPr lang="en-US" altLang="zh-TW" sz="2000" dirty="0"/>
              <a:t> pd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sklearn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import</a:t>
            </a:r>
            <a:r>
              <a:rPr lang="en-US" altLang="zh-TW" sz="2000" dirty="0"/>
              <a:t> preprocessing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keras.models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import</a:t>
            </a:r>
            <a:r>
              <a:rPr lang="en-US" altLang="zh-TW" sz="2000" dirty="0"/>
              <a:t> Sequential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keras.layers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import</a:t>
            </a:r>
            <a:r>
              <a:rPr lang="en-US" altLang="zh-TW" sz="2000" dirty="0"/>
              <a:t> Dense, Dropout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</a:t>
            </a:r>
            <a:r>
              <a:rPr lang="en-US" altLang="zh-TW" sz="2000" dirty="0"/>
              <a:t> data </a:t>
            </a:r>
            <a:r>
              <a:rPr lang="en-US" altLang="zh-TW" sz="2000" dirty="0">
                <a:solidFill>
                  <a:srgbClr val="0000FF"/>
                </a:solidFill>
              </a:rPr>
              <a:t>import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load_data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/>
              <a:t>(</a:t>
            </a:r>
            <a:r>
              <a:rPr lang="en-US" altLang="zh-TW" sz="2000" dirty="0" err="1"/>
              <a:t>train_Features,train_Label</a:t>
            </a:r>
            <a:r>
              <a:rPr lang="en-US" altLang="zh-TW" sz="2000" dirty="0"/>
              <a:t>), (</a:t>
            </a:r>
            <a:r>
              <a:rPr lang="en-US" altLang="zh-TW" sz="2000" dirty="0" err="1"/>
              <a:t>test_Features,test_Label</a:t>
            </a:r>
            <a:r>
              <a:rPr lang="en-US" altLang="zh-TW" sz="2000" dirty="0"/>
              <a:t>), </a:t>
            </a:r>
            <a:r>
              <a:rPr lang="en-US" altLang="zh-TW" sz="2000" dirty="0" err="1"/>
              <a:t>all_df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load_data</a:t>
            </a:r>
            <a:r>
              <a:rPr lang="en-US" altLang="zh-TW" sz="2000" dirty="0"/>
              <a:t>()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define model layers</a:t>
            </a:r>
          </a:p>
          <a:p>
            <a:pPr marL="0" indent="0">
              <a:buNone/>
            </a:pPr>
            <a:r>
              <a:rPr lang="en-US" altLang="zh-TW" sz="2000" dirty="0"/>
              <a:t>model = Sequential()</a:t>
            </a:r>
          </a:p>
          <a:p>
            <a:pPr marL="0" indent="0">
              <a:buNone/>
            </a:pPr>
            <a:r>
              <a:rPr lang="en-US" altLang="zh-TW" sz="2000" dirty="0" err="1"/>
              <a:t>model.add</a:t>
            </a:r>
            <a:r>
              <a:rPr lang="en-US" altLang="zh-TW" sz="2000" dirty="0"/>
              <a:t>(Dense(units=40, </a:t>
            </a:r>
            <a:r>
              <a:rPr lang="en-US" altLang="zh-TW" sz="2000" dirty="0" err="1"/>
              <a:t>input_dim</a:t>
            </a:r>
            <a:r>
              <a:rPr lang="en-US" altLang="zh-TW" sz="2000" dirty="0"/>
              <a:t>=9,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='uniform', activation='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</a:t>
            </a:r>
          </a:p>
          <a:p>
            <a:pPr marL="0" indent="0">
              <a:buNone/>
            </a:pPr>
            <a:r>
              <a:rPr lang="en-US" altLang="zh-TW" sz="2000" dirty="0" err="1"/>
              <a:t>model.add</a:t>
            </a:r>
            <a:r>
              <a:rPr lang="en-US" altLang="zh-TW" sz="2000" dirty="0"/>
              <a:t>(Dense(units=30,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='uniform', activation='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</a:t>
            </a:r>
          </a:p>
          <a:p>
            <a:pPr marL="0" indent="0">
              <a:buNone/>
            </a:pPr>
            <a:r>
              <a:rPr lang="en-US" altLang="zh-TW" sz="2000" dirty="0" err="1"/>
              <a:t>model.add</a:t>
            </a:r>
            <a:r>
              <a:rPr lang="en-US" altLang="zh-TW" sz="2000" dirty="0"/>
              <a:t>(Dense(units=1,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='uniform', activation='sigmoid'))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Build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define training parameters</a:t>
            </a:r>
          </a:p>
          <a:p>
            <a:pPr marL="0" indent="0">
              <a:buNone/>
            </a:pPr>
            <a:r>
              <a:rPr lang="en-US" altLang="zh-TW" sz="2000" dirty="0" err="1"/>
              <a:t>model.compile</a:t>
            </a:r>
            <a:r>
              <a:rPr lang="en-US" altLang="zh-TW" sz="2000" dirty="0"/>
              <a:t>(loss='</a:t>
            </a:r>
            <a:r>
              <a:rPr lang="en-US" altLang="zh-TW" sz="2000" dirty="0" err="1"/>
              <a:t>binary_crossentropy</a:t>
            </a:r>
            <a:r>
              <a:rPr lang="en-US" altLang="zh-TW" sz="2000" dirty="0"/>
              <a:t>', optimizer='</a:t>
            </a:r>
            <a:r>
              <a:rPr lang="en-US" altLang="zh-TW" sz="2000" dirty="0" err="1"/>
              <a:t>adam</a:t>
            </a:r>
            <a:r>
              <a:rPr lang="en-US" altLang="zh-TW" sz="2000" dirty="0"/>
              <a:t>', metrics=['accuracy'])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start training</a:t>
            </a:r>
          </a:p>
          <a:p>
            <a:pPr marL="0" indent="0">
              <a:buNone/>
            </a:pPr>
            <a:r>
              <a:rPr lang="en-US" altLang="zh-TW" sz="2000" dirty="0" err="1"/>
              <a:t>train_history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model.fit</a:t>
            </a:r>
            <a:r>
              <a:rPr lang="en-US" altLang="zh-TW" sz="2000" dirty="0"/>
              <a:t>(x=</a:t>
            </a:r>
            <a:r>
              <a:rPr lang="en-US" altLang="zh-TW" sz="2000" dirty="0" err="1"/>
              <a:t>train_Features</a:t>
            </a:r>
            <a:r>
              <a:rPr lang="en-US" altLang="zh-TW" sz="2000" dirty="0"/>
              <a:t>, y=</a:t>
            </a:r>
            <a:r>
              <a:rPr lang="en-US" altLang="zh-TW" sz="2000" dirty="0" err="1"/>
              <a:t>train_Label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validation_split</a:t>
            </a:r>
            <a:r>
              <a:rPr lang="en-US" altLang="zh-TW" sz="2000" dirty="0"/>
              <a:t>=0.1, epochs=30, </a:t>
            </a:r>
            <a:r>
              <a:rPr lang="en-US" altLang="zh-TW" sz="2000" dirty="0" err="1"/>
              <a:t>batch_size</a:t>
            </a:r>
            <a:r>
              <a:rPr lang="en-US" altLang="zh-TW" sz="2000" dirty="0"/>
              <a:t>=30, verbose=1)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model evaluation</a:t>
            </a:r>
          </a:p>
          <a:p>
            <a:pPr marL="0" indent="0">
              <a:buNone/>
            </a:pPr>
            <a:r>
              <a:rPr lang="en-US" altLang="zh-TW" sz="2000" dirty="0"/>
              <a:t>scores = </a:t>
            </a:r>
            <a:r>
              <a:rPr lang="en-US" altLang="zh-TW" sz="2000" dirty="0" err="1"/>
              <a:t>model.evaluate</a:t>
            </a:r>
            <a:r>
              <a:rPr lang="en-US" altLang="zh-TW" sz="2000" dirty="0"/>
              <a:t>(x=</a:t>
            </a:r>
            <a:r>
              <a:rPr lang="en-US" altLang="zh-TW" sz="2000" dirty="0" err="1"/>
              <a:t>test_Features</a:t>
            </a:r>
            <a:r>
              <a:rPr lang="en-US" altLang="zh-TW" sz="2000" dirty="0"/>
              <a:t>, y=</a:t>
            </a:r>
            <a:r>
              <a:rPr lang="en-US" altLang="zh-TW" sz="2000" dirty="0" err="1"/>
              <a:t>test_Label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save model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try: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model.save_weights</a:t>
            </a:r>
            <a:r>
              <a:rPr lang="en-US" altLang="zh-TW" sz="2000" dirty="0"/>
              <a:t>("titanic3.h5")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print</a:t>
            </a:r>
            <a:r>
              <a:rPr lang="en-US" altLang="zh-TW" sz="2000" dirty="0"/>
              <a:t>("success")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except: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print</a:t>
            </a:r>
            <a:r>
              <a:rPr lang="en-US" altLang="zh-TW" sz="2000" dirty="0"/>
              <a:t>("error")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6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/>
              <a:t>numpy </a:t>
            </a:r>
            <a:r>
              <a:rPr lang="en-US" altLang="zh-TW" sz="2000" dirty="0">
                <a:solidFill>
                  <a:srgbClr val="0000FF"/>
                </a:solidFill>
              </a:rPr>
              <a:t>as </a:t>
            </a:r>
            <a:r>
              <a:rPr lang="en-US" altLang="zh-TW" sz="2000" dirty="0"/>
              <a:t>np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keras.models</a:t>
            </a:r>
            <a:r>
              <a:rPr lang="en-US" altLang="zh-TW" sz="2000" dirty="0">
                <a:solidFill>
                  <a:srgbClr val="0000FF"/>
                </a:solidFill>
              </a:rPr>
              <a:t> import </a:t>
            </a:r>
            <a:r>
              <a:rPr lang="en-US" altLang="zh-TW" sz="2000" dirty="0"/>
              <a:t>Sequential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</a:t>
            </a:r>
            <a:r>
              <a:rPr lang="en-US" altLang="zh-TW" sz="2000" dirty="0"/>
              <a:t> </a:t>
            </a:r>
            <a:r>
              <a:rPr lang="en-US" altLang="zh-TW" sz="2000" dirty="0" err="1"/>
              <a:t>keras.layers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import </a:t>
            </a:r>
            <a:r>
              <a:rPr lang="en-US" altLang="zh-TW" sz="2000" dirty="0" err="1"/>
              <a:t>Dense,Dropout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</a:t>
            </a:r>
            <a:r>
              <a:rPr lang="en-US" altLang="zh-TW" sz="2000" dirty="0"/>
              <a:t> data </a:t>
            </a:r>
            <a:r>
              <a:rPr lang="en-US" altLang="zh-TW" sz="2000" dirty="0">
                <a:solidFill>
                  <a:srgbClr val="0000FF"/>
                </a:solidFill>
              </a:rPr>
              <a:t>import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load_data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from</a:t>
            </a:r>
            <a:r>
              <a:rPr lang="en-US" altLang="zh-TW" sz="2000" dirty="0"/>
              <a:t> data </a:t>
            </a:r>
            <a:r>
              <a:rPr lang="en-US" altLang="zh-TW" sz="2000" dirty="0">
                <a:solidFill>
                  <a:srgbClr val="0000FF"/>
                </a:solidFill>
              </a:rPr>
              <a:t>import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PreprocessData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(</a:t>
            </a:r>
            <a:r>
              <a:rPr lang="en-US" altLang="zh-TW" sz="2000" dirty="0" err="1"/>
              <a:t>train_Features,train_Label</a:t>
            </a:r>
            <a:r>
              <a:rPr lang="en-US" altLang="zh-TW" sz="2000" dirty="0"/>
              <a:t>), (</a:t>
            </a:r>
            <a:r>
              <a:rPr lang="en-US" altLang="zh-TW" sz="2000" dirty="0" err="1"/>
              <a:t>test_Features,test_Label</a:t>
            </a:r>
            <a:r>
              <a:rPr lang="en-US" altLang="zh-TW" sz="2000" dirty="0"/>
              <a:t>), </a:t>
            </a:r>
            <a:r>
              <a:rPr lang="en-US" altLang="zh-TW" sz="2000" dirty="0" err="1"/>
              <a:t>all_df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load_data</a:t>
            </a:r>
            <a:r>
              <a:rPr lang="en-US" altLang="zh-TW" sz="2000" dirty="0"/>
              <a:t>()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define model layers</a:t>
            </a:r>
          </a:p>
          <a:p>
            <a:pPr marL="0" indent="0">
              <a:buNone/>
            </a:pPr>
            <a:r>
              <a:rPr lang="en-US" altLang="zh-TW" sz="2000" dirty="0"/>
              <a:t>model = Sequential()</a:t>
            </a:r>
          </a:p>
          <a:p>
            <a:pPr marL="0" indent="0">
              <a:buNone/>
            </a:pPr>
            <a:r>
              <a:rPr lang="en-US" altLang="zh-TW" sz="2000" dirty="0" err="1"/>
              <a:t>model.add</a:t>
            </a:r>
            <a:r>
              <a:rPr lang="en-US" altLang="zh-TW" sz="2000" dirty="0"/>
              <a:t>(Dense(units=40, </a:t>
            </a:r>
            <a:r>
              <a:rPr lang="en-US" altLang="zh-TW" sz="2000" dirty="0" err="1"/>
              <a:t>input_dim</a:t>
            </a:r>
            <a:r>
              <a:rPr lang="en-US" altLang="zh-TW" sz="2000" dirty="0"/>
              <a:t>=9,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='uniform', activation='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</a:t>
            </a:r>
          </a:p>
          <a:p>
            <a:pPr marL="0" indent="0">
              <a:buNone/>
            </a:pPr>
            <a:r>
              <a:rPr lang="en-US" altLang="zh-TW" sz="2000" dirty="0" err="1"/>
              <a:t>model.add</a:t>
            </a:r>
            <a:r>
              <a:rPr lang="en-US" altLang="zh-TW" sz="2000" dirty="0"/>
              <a:t>(Dense(units=30,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='uniform', activation='</a:t>
            </a:r>
            <a:r>
              <a:rPr lang="en-US" altLang="zh-TW" sz="2000" dirty="0" err="1"/>
              <a:t>relu</a:t>
            </a:r>
            <a:r>
              <a:rPr lang="en-US" altLang="zh-TW" sz="2000" dirty="0"/>
              <a:t>'))</a:t>
            </a:r>
          </a:p>
          <a:p>
            <a:pPr marL="0" indent="0">
              <a:buNone/>
            </a:pPr>
            <a:r>
              <a:rPr lang="en-US" altLang="zh-TW" sz="2000" dirty="0" err="1"/>
              <a:t>model.add</a:t>
            </a:r>
            <a:r>
              <a:rPr lang="en-US" altLang="zh-TW" sz="2000" dirty="0"/>
              <a:t>(Dense(units=1, </a:t>
            </a:r>
            <a:r>
              <a:rPr lang="en-US" altLang="zh-TW" sz="2000" dirty="0" err="1"/>
              <a:t>kernel_initializer</a:t>
            </a:r>
            <a:r>
              <a:rPr lang="en-US" altLang="zh-TW" sz="2000" dirty="0"/>
              <a:t>='uniform', activation='sigmoid'))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load model from the file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try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    </a:t>
            </a:r>
            <a:r>
              <a:rPr lang="en-US" altLang="zh-TW" sz="2000" dirty="0" err="1"/>
              <a:t>model.load_weights</a:t>
            </a:r>
            <a:r>
              <a:rPr lang="en-US" altLang="zh-TW" sz="2000" dirty="0"/>
              <a:t>("titanic3.h5")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print</a:t>
            </a:r>
            <a:r>
              <a:rPr lang="en-US" altLang="zh-TW" sz="2000" dirty="0"/>
              <a:t>("success")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except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print</a:t>
            </a:r>
            <a:r>
              <a:rPr lang="en-US" altLang="zh-TW" sz="2000" dirty="0"/>
              <a:t>("error")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1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prediction</a:t>
            </a:r>
          </a:p>
          <a:p>
            <a:pPr marL="0" indent="0">
              <a:buNone/>
            </a:pPr>
            <a:r>
              <a:rPr lang="en-US" altLang="zh-TW" sz="2000" dirty="0" err="1"/>
              <a:t>all_Features,Label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PreprocessData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all_df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 err="1"/>
              <a:t>all_probability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model.predict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all_Features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print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all_probability</a:t>
            </a:r>
            <a:r>
              <a:rPr lang="en-US" altLang="zh-TW" sz="2000" dirty="0"/>
              <a:t>[:5])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solidFill>
                  <a:srgbClr val="00B050"/>
                </a:solidFill>
              </a:rPr>
              <a:t># match probability with </a:t>
            </a:r>
            <a:r>
              <a:rPr lang="en-US" altLang="zh-TW" sz="2000" dirty="0" err="1">
                <a:solidFill>
                  <a:srgbClr val="00B050"/>
                </a:solidFill>
              </a:rPr>
              <a:t>dataframe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000" dirty="0" err="1"/>
              <a:t>all_df_prob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all_df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all_df_prob.insert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all_df.columns</a:t>
            </a:r>
            <a:r>
              <a:rPr lang="en-US" altLang="zh-TW" sz="2000" dirty="0"/>
              <a:t>),'probability', </a:t>
            </a:r>
            <a:r>
              <a:rPr lang="en-US" altLang="zh-TW" sz="2000" dirty="0" err="1"/>
              <a:t>all_probability</a:t>
            </a:r>
            <a:r>
              <a:rPr lang="en-US" altLang="zh-TW" sz="2000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6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TBN_CUST_BEHAVIOR.csv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3731"/>
              </p:ext>
            </p:extLst>
          </p:nvPr>
        </p:nvGraphicFramePr>
        <p:xfrm>
          <a:off x="395536" y="1524000"/>
          <a:ext cx="8229600" cy="1219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4553884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66572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0465465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73091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資料表名稱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筆數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欄位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說明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7808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TBN_CUST_BEHAVIOR</a:t>
                      </a:r>
                    </a:p>
                    <a:p>
                      <a:r>
                        <a:rPr lang="en-US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顧客網頁瀏覽行為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2,209,864</a:t>
                      </a:r>
                      <a:r>
                        <a:rPr lang="zh-TW" altLang="en-US" sz="140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VISITDATE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瀏覽日期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997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瀏覽網址</a:t>
                      </a:r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經過特殊處理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2807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852936"/>
            <a:ext cx="8059993" cy="38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TBN_CUST_BEHAVIOR.csv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3731"/>
              </p:ext>
            </p:extLst>
          </p:nvPr>
        </p:nvGraphicFramePr>
        <p:xfrm>
          <a:off x="395536" y="1524000"/>
          <a:ext cx="8229600" cy="1219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34553884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66572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0465465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73091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資料表名稱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筆數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欄位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說明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7808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TBN_CUST_BEHAVIOR</a:t>
                      </a:r>
                    </a:p>
                    <a:p>
                      <a:r>
                        <a:rPr lang="en-US" sz="1400" b="0">
                          <a:effectLst/>
                        </a:rPr>
                        <a:t>(</a:t>
                      </a:r>
                      <a:r>
                        <a:rPr lang="zh-TW" altLang="en-US" sz="1400" b="0">
                          <a:effectLst/>
                        </a:rPr>
                        <a:t>顧客網頁瀏覽行為</a:t>
                      </a:r>
                      <a:r>
                        <a:rPr lang="en-US" altLang="zh-TW" sz="1400" b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</a:rPr>
                        <a:t>2,209,864</a:t>
                      </a:r>
                      <a:r>
                        <a:rPr lang="zh-TW" altLang="en-US" sz="140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579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VISITDATE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</a:rPr>
                        <a:t>瀏覽日期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6997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effectLst/>
                        </a:rPr>
                        <a:t>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</a:rPr>
                        <a:t>瀏覽網址</a:t>
                      </a:r>
                      <a:r>
                        <a:rPr lang="en-US" altLang="zh-TW" sz="1400" b="0" dirty="0">
                          <a:effectLst/>
                        </a:rPr>
                        <a:t>(</a:t>
                      </a:r>
                      <a:r>
                        <a:rPr lang="zh-TW" altLang="en-US" sz="1400" b="0" dirty="0">
                          <a:effectLst/>
                        </a:rPr>
                        <a:t>經過特殊處理</a:t>
                      </a:r>
                      <a:r>
                        <a:rPr lang="en-US" altLang="zh-TW" sz="1400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alpha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32807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8923" y="2996952"/>
            <a:ext cx="8229600" cy="3528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VISITDATE</a:t>
            </a:r>
          </a:p>
          <a:p>
            <a:pPr lvl="1"/>
            <a:r>
              <a:rPr lang="zh-TW" altLang="en-US" dirty="0" smtClean="0">
                <a:solidFill>
                  <a:srgbClr val="0000FF"/>
                </a:solidFill>
              </a:rPr>
              <a:t>同一客戶取最大值（最接近）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PAGE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OneHotEncoding(</a:t>
            </a:r>
            <a:r>
              <a:rPr lang="zh-TW" altLang="en-US" dirty="0" smtClean="0">
                <a:solidFill>
                  <a:srgbClr val="0000FF"/>
                </a:solidFill>
              </a:rPr>
              <a:t>使用</a:t>
            </a:r>
            <a:r>
              <a:rPr lang="en-US" altLang="zh-TW" dirty="0" smtClean="0">
                <a:solidFill>
                  <a:srgbClr val="0000FF"/>
                </a:solidFill>
              </a:rPr>
              <a:t>merge</a:t>
            </a:r>
            <a:r>
              <a:rPr lang="zh-TW" altLang="en-US" dirty="0" smtClean="0">
                <a:solidFill>
                  <a:srgbClr val="0000FF"/>
                </a:solidFill>
              </a:rPr>
              <a:t>處理同一客戶可能瀏覽很多網頁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  <a:endParaRPr lang="en-US" altLang="zh-TW" dirty="0">
              <a:solidFill>
                <a:srgbClr val="0000FF"/>
              </a:solidFill>
            </a:endParaRPr>
          </a:p>
          <a:p>
            <a:endParaRPr lang="en-US" altLang="zh-TW" dirty="0" smtClean="0">
              <a:solidFill>
                <a:srgbClr val="0000FF"/>
              </a:solidFill>
            </a:endParaRPr>
          </a:p>
          <a:p>
            <a:pPr lvl="1"/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TBN_CIF.csv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20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TBN_CUST_BEHAVIOR.csv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1661"/>
              </p:ext>
            </p:extLst>
          </p:nvPr>
        </p:nvGraphicFramePr>
        <p:xfrm>
          <a:off x="457200" y="1615440"/>
          <a:ext cx="8363272" cy="4621928"/>
        </p:xfrm>
        <a:graphic>
          <a:graphicData uri="http://schemas.openxmlformats.org/drawingml/2006/table">
            <a:tbl>
              <a:tblPr/>
              <a:tblGrid>
                <a:gridCol w="2090818">
                  <a:extLst>
                    <a:ext uri="{9D8B030D-6E8A-4147-A177-3AD203B41FA5}">
                      <a16:colId xmlns:a16="http://schemas.microsoft.com/office/drawing/2014/main" val="3458166559"/>
                    </a:ext>
                  </a:extLst>
                </a:gridCol>
                <a:gridCol w="1303902">
                  <a:extLst>
                    <a:ext uri="{9D8B030D-6E8A-4147-A177-3AD203B41FA5}">
                      <a16:colId xmlns:a16="http://schemas.microsoft.com/office/drawing/2014/main" val="206327641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260946366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299456652"/>
                    </a:ext>
                  </a:extLst>
                </a:gridCol>
              </a:tblGrid>
              <a:tr h="332517">
                <a:tc rowSpan="8">
                  <a:txBody>
                    <a:bodyPr/>
                    <a:lstStyle/>
                    <a:p>
                      <a:r>
                        <a:rPr lang="en-US" altLang="zh-TW" b="0" dirty="0">
                          <a:effectLst/>
                        </a:rPr>
                        <a:t>TBN_CIF</a:t>
                      </a:r>
                    </a:p>
                    <a:p>
                      <a:r>
                        <a:rPr lang="en-US" altLang="zh-TW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顧客基本屬性資料，</a:t>
                      </a:r>
                      <a:r>
                        <a:rPr lang="zh-TW" altLang="en-US" b="0" dirty="0" smtClean="0">
                          <a:effectLst/>
                        </a:rPr>
                        <a:t>僅提供</a:t>
                      </a:r>
                      <a:r>
                        <a:rPr lang="zh-TW" altLang="en-US" b="0" dirty="0">
                          <a:effectLst/>
                        </a:rPr>
                        <a:t>顧客目前最新狀態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US" altLang="zh-TW" b="0" dirty="0">
                          <a:effectLst/>
                        </a:rPr>
                        <a:t>187,679</a:t>
                      </a:r>
                      <a:r>
                        <a:rPr lang="zh-TW" altLang="en-US" b="0" dirty="0">
                          <a:effectLst/>
                        </a:rPr>
                        <a:t>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CUST_NO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82155"/>
                  </a:ext>
                </a:extLst>
              </a:tr>
              <a:tr h="8312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年齡</a:t>
                      </a:r>
                    </a:p>
                    <a:p>
                      <a:r>
                        <a:rPr lang="en-US" altLang="zh-TW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年齡會分成四個級距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04288"/>
                  </a:ext>
                </a:extLst>
              </a:tr>
              <a:tr h="332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CHILDREN_CNT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子女數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49532"/>
                  </a:ext>
                </a:extLst>
              </a:tr>
              <a:tr h="5819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CUST_START_DT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顧客與本行最早往來日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19456"/>
                  </a:ext>
                </a:extLst>
              </a:tr>
              <a:tr h="5819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EDU_CODE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教育程度代碼</a:t>
                      </a:r>
                    </a:p>
                    <a:p>
                      <a:r>
                        <a:rPr lang="en-US" altLang="zh-TW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如</a:t>
                      </a:r>
                      <a:r>
                        <a:rPr lang="en-US" altLang="zh-TW" b="0" dirty="0">
                          <a:effectLst/>
                        </a:rPr>
                        <a:t>:</a:t>
                      </a:r>
                      <a:r>
                        <a:rPr lang="zh-TW" altLang="en-US" b="0" dirty="0">
                          <a:effectLst/>
                        </a:rPr>
                        <a:t>大學、碩士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931750"/>
                  </a:ext>
                </a:extLst>
              </a:tr>
              <a:tr h="33251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GENDER_CODE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性別代碼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7184"/>
                  </a:ext>
                </a:extLst>
              </a:tr>
              <a:tr h="58190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INCOME_RANGE_CODE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</a:rPr>
                        <a:t>年收入級距代碼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62416"/>
                  </a:ext>
                </a:extLst>
              </a:tr>
              <a:tr h="8312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WORK_MTHS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</a:rPr>
                        <a:t>工作月數</a:t>
                      </a:r>
                    </a:p>
                    <a:p>
                      <a:r>
                        <a:rPr lang="en-US" altLang="zh-TW" b="0" dirty="0">
                          <a:effectLst/>
                        </a:rPr>
                        <a:t>(</a:t>
                      </a:r>
                      <a:r>
                        <a:rPr lang="zh-TW" altLang="en-US" b="0" dirty="0">
                          <a:effectLst/>
                        </a:rPr>
                        <a:t>工作月數會分成</a:t>
                      </a:r>
                      <a:r>
                        <a:rPr lang="en-US" altLang="zh-TW" b="0" dirty="0">
                          <a:effectLst/>
                        </a:rPr>
                        <a:t>5</a:t>
                      </a:r>
                      <a:r>
                        <a:rPr lang="zh-TW" altLang="en-US" b="0" dirty="0">
                          <a:effectLst/>
                        </a:rPr>
                        <a:t>個級距</a:t>
                      </a:r>
                      <a:r>
                        <a:rPr lang="en-US" altLang="zh-TW" b="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0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2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TBN_CIF.csv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7" y="1709928"/>
            <a:ext cx="9017674" cy="37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8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Dataset</a:t>
            </a:r>
            <a:r>
              <a:rPr lang="zh-TW" altLang="en-US" dirty="0" smtClean="0"/>
              <a:t>：</a:t>
            </a:r>
            <a:r>
              <a:rPr lang="en-US" altLang="zh-TW" dirty="0"/>
              <a:t>TBN_CIF.csv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540008"/>
            <a:ext cx="8229600" cy="505734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AGE</a:t>
            </a: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用數值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CHILDREN_CNT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 smtClean="0">
                <a:solidFill>
                  <a:srgbClr val="0000FF"/>
                </a:solidFill>
              </a:rPr>
              <a:t>使用數值</a:t>
            </a:r>
            <a:r>
              <a:rPr lang="en-US" altLang="zh-TW" sz="2200" dirty="0" smtClean="0">
                <a:solidFill>
                  <a:srgbClr val="0000FF"/>
                </a:solidFill>
              </a:rPr>
              <a:t>(</a:t>
            </a:r>
            <a:r>
              <a:rPr lang="zh-TW" altLang="en-US" sz="2200" dirty="0" smtClean="0">
                <a:solidFill>
                  <a:srgbClr val="0000FF"/>
                </a:solidFill>
              </a:rPr>
              <a:t>空缺處填</a:t>
            </a:r>
            <a:r>
              <a:rPr lang="en-US" altLang="zh-TW" sz="2200" dirty="0" smtClean="0">
                <a:solidFill>
                  <a:srgbClr val="0000FF"/>
                </a:solidFill>
              </a:rPr>
              <a:t>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CUST_START_DT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EDU_CODE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>
                <a:solidFill>
                  <a:srgbClr val="0000FF"/>
                </a:solidFill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</a:rPr>
              <a:t>GENDER_CODE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en-US" altLang="zh-TW" sz="2200" dirty="0">
                <a:solidFill>
                  <a:srgbClr val="0000FF"/>
                </a:solidFill>
              </a:rPr>
              <a:t>OneHotEncoding(</a:t>
            </a:r>
            <a:r>
              <a:rPr lang="zh-TW" altLang="en-US" sz="2200" dirty="0">
                <a:solidFill>
                  <a:srgbClr val="0000FF"/>
                </a:solidFill>
              </a:rPr>
              <a:t>空缺處</a:t>
            </a:r>
            <a:r>
              <a:rPr lang="zh-TW" altLang="en-US" sz="2200" dirty="0" smtClean="0">
                <a:solidFill>
                  <a:srgbClr val="0000FF"/>
                </a:solidFill>
              </a:rPr>
              <a:t>填</a:t>
            </a:r>
            <a:r>
              <a:rPr lang="en-US" altLang="zh-TW" sz="2200" dirty="0" smtClean="0">
                <a:solidFill>
                  <a:srgbClr val="0000FF"/>
                </a:solidFill>
              </a:rPr>
              <a:t>’N’)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INCOME_RANGE_CODE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</a:t>
            </a:r>
            <a:r>
              <a:rPr lang="zh-TW" altLang="en-US" sz="2200" dirty="0" smtClean="0">
                <a:solidFill>
                  <a:srgbClr val="0000FF"/>
                </a:solidFill>
              </a:rPr>
              <a:t>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</a:t>
            </a:r>
            <a:r>
              <a:rPr lang="en-US" altLang="zh-TW" sz="2200" dirty="0" smtClean="0">
                <a:solidFill>
                  <a:srgbClr val="0000FF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200" dirty="0" smtClean="0">
                <a:solidFill>
                  <a:srgbClr val="0000FF"/>
                </a:solidFill>
              </a:rPr>
              <a:t> WORK_MTHS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r>
              <a:rPr lang="zh-TW" altLang="en-US" sz="2200" dirty="0">
                <a:solidFill>
                  <a:srgbClr val="0000FF"/>
                </a:solidFill>
              </a:rPr>
              <a:t>使用數值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zh-TW" altLang="en-US" sz="2200" dirty="0">
                <a:solidFill>
                  <a:srgbClr val="0000FF"/>
                </a:solidFill>
              </a:rPr>
              <a:t>空缺處填</a:t>
            </a:r>
            <a:r>
              <a:rPr lang="en-US" altLang="zh-TW" sz="2200" dirty="0">
                <a:solidFill>
                  <a:srgbClr val="0000FF"/>
                </a:solidFill>
              </a:rPr>
              <a:t>0)</a:t>
            </a: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pPr lvl="1"/>
            <a:endParaRPr lang="en-US" altLang="zh-TW" sz="2200" dirty="0">
              <a:solidFill>
                <a:srgbClr val="0000FF"/>
              </a:solidFill>
            </a:endParaRPr>
          </a:p>
          <a:p>
            <a:endParaRPr lang="en-US" altLang="zh-TW" sz="2200" dirty="0" smtClean="0">
              <a:solidFill>
                <a:srgbClr val="0000FF"/>
              </a:solidFill>
            </a:endParaRPr>
          </a:p>
          <a:p>
            <a:pPr lvl="1"/>
            <a:endParaRPr lang="en-US" altLang="zh-TW" sz="2200" dirty="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TW" sz="22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8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14691</TotalTime>
  <Words>2870</Words>
  <Application>Microsoft Office PowerPoint</Application>
  <PresentationFormat>如螢幕大小 (4:3)</PresentationFormat>
  <Paragraphs>632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微軟正黑體</vt:lpstr>
      <vt:lpstr>新細明體</vt:lpstr>
      <vt:lpstr>Arial</vt:lpstr>
      <vt:lpstr>Calibri</vt:lpstr>
      <vt:lpstr>Wingdings</vt:lpstr>
      <vt:lpstr>清晰度</vt:lpstr>
      <vt:lpstr>eSun-TBN Prediction</vt:lpstr>
      <vt:lpstr>預測商品說明</vt:lpstr>
      <vt:lpstr>金融商品交易預測：Dataset</vt:lpstr>
      <vt:lpstr>金融商品交易預測：Dataset</vt:lpstr>
      <vt:lpstr>Dataset：TBN_CUST_BEHAVIOR.csv</vt:lpstr>
      <vt:lpstr>Dataset：TBN_CUST_BEHAVIOR.csv</vt:lpstr>
      <vt:lpstr>Dataset：TBN_CIF.csv</vt:lpstr>
      <vt:lpstr>Dataset：TBN_CIF.csv</vt:lpstr>
      <vt:lpstr>Dataset：TBN_CIF.csv</vt:lpstr>
      <vt:lpstr>Dataset：TBN_CC_APPLY.csv</vt:lpstr>
      <vt:lpstr>Dataset：TBN_CC_APPLY.csv</vt:lpstr>
      <vt:lpstr>Dataset：TBN_FX_TXN.csv</vt:lpstr>
      <vt:lpstr>Dataset：TBN_FX_TXN.csv</vt:lpstr>
      <vt:lpstr>Dataset：TBN_LN_APPLY.csv</vt:lpstr>
      <vt:lpstr>Dataset：TBN_LN_APPLY.csv</vt:lpstr>
      <vt:lpstr>Dataset：TBN_WM_TXN.csv</vt:lpstr>
      <vt:lpstr>Dataset：TBN_WM_TXN.csv</vt:lpstr>
      <vt:lpstr>TrainData：TBN_RECENT_DT.csv</vt:lpstr>
      <vt:lpstr>TrainData：TBN_RECENT_DT.csv</vt:lpstr>
      <vt:lpstr>Data manipulation</vt:lpstr>
      <vt:lpstr>Data manipulation</vt:lpstr>
      <vt:lpstr>Data manipulation</vt:lpstr>
      <vt:lpstr>Combine data sets</vt:lpstr>
      <vt:lpstr>Import library &amp; Set file path</vt:lpstr>
      <vt:lpstr>Data manipulation for order.csv</vt:lpstr>
      <vt:lpstr>Data manipulation for order.csv</vt:lpstr>
      <vt:lpstr>Data manipulation for order.csv</vt:lpstr>
      <vt:lpstr>Data manipulation for group.csv</vt:lpstr>
      <vt:lpstr>Data manipulation for group.csv</vt:lpstr>
      <vt:lpstr>Data manipulation for group.csv</vt:lpstr>
      <vt:lpstr>Data combination of all datasets</vt:lpstr>
      <vt:lpstr>Data combination of all datasets</vt:lpstr>
      <vt:lpstr>Data combination of all datasets</vt:lpstr>
      <vt:lpstr>Generate train_dataset &amp; test_dataset</vt:lpstr>
      <vt:lpstr>Generate train_dataset &amp; test_dataset</vt:lpstr>
      <vt:lpstr>Generate train_dataset &amp; test_dataset</vt:lpstr>
      <vt:lpstr>Generate train_dataset &amp; test_dataset</vt:lpstr>
      <vt:lpstr>Steps</vt:lpstr>
      <vt:lpstr>Download data file</vt:lpstr>
      <vt:lpstr>Read data from excel</vt:lpstr>
      <vt:lpstr>Data manipulation</vt:lpstr>
      <vt:lpstr>Data manipulation</vt:lpstr>
      <vt:lpstr>Data manipulation</vt:lpstr>
      <vt:lpstr>Data manipulation</vt:lpstr>
      <vt:lpstr>Data manipulation</vt:lpstr>
      <vt:lpstr>Build model</vt:lpstr>
      <vt:lpstr>Build model</vt:lpstr>
      <vt:lpstr>Prediction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演算法統治世界</dc:title>
  <dc:creator>sjean</dc:creator>
  <cp:lastModifiedBy>sjean</cp:lastModifiedBy>
  <cp:revision>722</cp:revision>
  <dcterms:created xsi:type="dcterms:W3CDTF">2016-09-11T14:15:06Z</dcterms:created>
  <dcterms:modified xsi:type="dcterms:W3CDTF">2019-02-25T12:48:03Z</dcterms:modified>
</cp:coreProperties>
</file>