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537" r:id="rId3"/>
    <p:sldId id="538" r:id="rId4"/>
    <p:sldId id="493" r:id="rId5"/>
    <p:sldId id="507" r:id="rId6"/>
    <p:sldId id="545" r:id="rId7"/>
    <p:sldId id="539" r:id="rId8"/>
    <p:sldId id="540" r:id="rId9"/>
    <p:sldId id="546" r:id="rId10"/>
    <p:sldId id="508" r:id="rId11"/>
    <p:sldId id="547" r:id="rId12"/>
    <p:sldId id="518" r:id="rId13"/>
    <p:sldId id="548" r:id="rId14"/>
    <p:sldId id="519" r:id="rId15"/>
    <p:sldId id="549" r:id="rId16"/>
    <p:sldId id="520" r:id="rId17"/>
    <p:sldId id="550" r:id="rId18"/>
    <p:sldId id="521" r:id="rId19"/>
    <p:sldId id="55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0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3EE7-6B4E-498A-A12D-0AF9F68D0FA2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43B2-C877-428A-A30A-319088C7B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5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BF5E-39CF-4815-854C-21F8DF3A02CF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993220"/>
            <a:ext cx="3210770" cy="737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52F6-CC59-4842-8293-BCD488C01C4D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7AC5-A0EA-445A-9694-C71971BB372C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75-2FF8-404F-9125-90AFE4EB9760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14" y="5517232"/>
            <a:ext cx="1440890" cy="11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8BCA-D2F8-4313-AC39-D71779622BCC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255-0024-41C0-AF30-0A10FE4AFA5D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A052-B1EA-480E-AEF4-6A841C741CD5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613-D15D-465C-B796-3903A3041E2A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2CD-1F94-4098-BB34-115984AF5A7C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B34B-8D15-4F39-B1D2-0CDF1BFBC8F3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B75-73EC-46B6-8C63-F862E3688F84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528BCA-D2F8-4313-AC39-D71779622BCC}" type="datetime1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848600" cy="1927225"/>
          </a:xfrm>
        </p:spPr>
        <p:txBody>
          <a:bodyPr/>
          <a:lstStyle/>
          <a:p>
            <a:pPr algn="ctr"/>
            <a:r>
              <a:rPr lang="en-US" altLang="zh-TW" sz="4800" dirty="0" err="1" smtClean="0"/>
              <a:t>eSun</a:t>
            </a:r>
            <a:r>
              <a:rPr lang="en-US" altLang="zh-TW" sz="4800" dirty="0" smtClean="0"/>
              <a:t>-TBN</a:t>
            </a:r>
            <a:br>
              <a:rPr lang="en-US" altLang="zh-TW" sz="4800" dirty="0" smtClean="0"/>
            </a:br>
            <a:r>
              <a:rPr lang="en-US" altLang="zh-TW" sz="4800" dirty="0" smtClean="0"/>
              <a:t>Prediction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7632848" cy="1752600"/>
          </a:xfrm>
        </p:spPr>
        <p:txBody>
          <a:bodyPr>
            <a:normAutofit/>
          </a:bodyPr>
          <a:lstStyle/>
          <a:p>
            <a:pPr algn="ctr"/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TBN_CC_APPLY.csv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5560"/>
              </p:ext>
            </p:extLst>
          </p:nvPr>
        </p:nvGraphicFramePr>
        <p:xfrm>
          <a:off x="467342" y="1772816"/>
          <a:ext cx="8229600" cy="731520"/>
        </p:xfrm>
        <a:graphic>
          <a:graphicData uri="http://schemas.openxmlformats.org/drawingml/2006/table">
            <a:tbl>
              <a:tblPr/>
              <a:tblGrid>
                <a:gridCol w="2383768">
                  <a:extLst>
                    <a:ext uri="{9D8B030D-6E8A-4147-A177-3AD203B41FA5}">
                      <a16:colId xmlns:a16="http://schemas.microsoft.com/office/drawing/2014/main" val="732838415"/>
                    </a:ext>
                  </a:extLst>
                </a:gridCol>
                <a:gridCol w="1731032">
                  <a:extLst>
                    <a:ext uri="{9D8B030D-6E8A-4147-A177-3AD203B41FA5}">
                      <a16:colId xmlns:a16="http://schemas.microsoft.com/office/drawing/2014/main" val="3040434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834584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8527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TBN_CC_APPLY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顧客信用卡核卡資料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54,393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34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申請信用卡日期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72583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26" y="2636912"/>
            <a:ext cx="2461444" cy="39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TBN_CC_APPLY.csv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5560"/>
              </p:ext>
            </p:extLst>
          </p:nvPr>
        </p:nvGraphicFramePr>
        <p:xfrm>
          <a:off x="467342" y="1772816"/>
          <a:ext cx="8229600" cy="731520"/>
        </p:xfrm>
        <a:graphic>
          <a:graphicData uri="http://schemas.openxmlformats.org/drawingml/2006/table">
            <a:tbl>
              <a:tblPr/>
              <a:tblGrid>
                <a:gridCol w="2383768">
                  <a:extLst>
                    <a:ext uri="{9D8B030D-6E8A-4147-A177-3AD203B41FA5}">
                      <a16:colId xmlns:a16="http://schemas.microsoft.com/office/drawing/2014/main" val="732838415"/>
                    </a:ext>
                  </a:extLst>
                </a:gridCol>
                <a:gridCol w="1731032">
                  <a:extLst>
                    <a:ext uri="{9D8B030D-6E8A-4147-A177-3AD203B41FA5}">
                      <a16:colId xmlns:a16="http://schemas.microsoft.com/office/drawing/2014/main" val="3040434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834584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8527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TBN_CC_APPLY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顧客信用卡核卡資料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54,393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34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申請信用卡日期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72583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6352" y="2636912"/>
            <a:ext cx="8229600" cy="2897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TXN_Num1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TBN_FX_TXN.csv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1539"/>
              </p:ext>
            </p:extLst>
          </p:nvPr>
        </p:nvGraphicFramePr>
        <p:xfrm>
          <a:off x="427788" y="1772816"/>
          <a:ext cx="8229600" cy="1097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198488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929336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8711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5544467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TBN_FX_TXN</a:t>
                      </a:r>
                    </a:p>
                    <a:p>
                      <a:r>
                        <a:rPr lang="en-US" altLang="zh-TW" b="0">
                          <a:effectLst/>
                        </a:rPr>
                        <a:t>(</a:t>
                      </a:r>
                      <a:r>
                        <a:rPr lang="zh-TW" altLang="en-US" b="0">
                          <a:effectLst/>
                        </a:rPr>
                        <a:t>顧客外匯交易資料</a:t>
                      </a:r>
                      <a:r>
                        <a:rPr lang="en-US" altLang="zh-TW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507,185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83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4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FX_TXN_AMT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6078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18912"/>
            <a:ext cx="3208974" cy="35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TBN_FX_TXN.csv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1539"/>
              </p:ext>
            </p:extLst>
          </p:nvPr>
        </p:nvGraphicFramePr>
        <p:xfrm>
          <a:off x="427788" y="1772816"/>
          <a:ext cx="8229600" cy="1097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198488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929336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8711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5544467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TBN_FX_TXN</a:t>
                      </a:r>
                    </a:p>
                    <a:p>
                      <a:r>
                        <a:rPr lang="en-US" altLang="zh-TW" b="0">
                          <a:effectLst/>
                        </a:rPr>
                        <a:t>(</a:t>
                      </a:r>
                      <a:r>
                        <a:rPr lang="zh-TW" altLang="en-US" b="0">
                          <a:effectLst/>
                        </a:rPr>
                        <a:t>顧客外匯交易資料</a:t>
                      </a:r>
                      <a:r>
                        <a:rPr lang="en-US" altLang="zh-TW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507,185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83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4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FX_TXN_AMT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6078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6352" y="2980168"/>
            <a:ext cx="8229600" cy="2897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TXN_Num2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FX_TXN_AMT</a:t>
            </a: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zh-TW" altLang="en-US" sz="2200" dirty="0" smtClean="0">
                <a:solidFill>
                  <a:srgbClr val="0000FF"/>
                </a:solidFill>
              </a:rPr>
              <a:t>取個人平均值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TBN_LN_APPLY.csv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42500"/>
              </p:ext>
            </p:extLst>
          </p:nvPr>
        </p:nvGraphicFramePr>
        <p:xfrm>
          <a:off x="323528" y="1592263"/>
          <a:ext cx="8229600" cy="143256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81021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17739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27762927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423032890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TBN_LN_APPLY</a:t>
                      </a:r>
                    </a:p>
                    <a:p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顧客信貸申請資料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6,741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59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0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58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申貸用途代碼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如</a:t>
                      </a:r>
                      <a:r>
                        <a:rPr lang="en-US" altLang="zh-TW" sz="1400" b="0" dirty="0">
                          <a:effectLst/>
                        </a:rPr>
                        <a:t>:</a:t>
                      </a:r>
                      <a:r>
                        <a:rPr lang="zh-TW" altLang="en-US" sz="1400" b="0" dirty="0">
                          <a:effectLst/>
                        </a:rPr>
                        <a:t>結婚、公司周轉金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20158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14486"/>
            <a:ext cx="3764459" cy="38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TBN_LN_APPLY.csv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42500"/>
              </p:ext>
            </p:extLst>
          </p:nvPr>
        </p:nvGraphicFramePr>
        <p:xfrm>
          <a:off x="323528" y="1592263"/>
          <a:ext cx="8229600" cy="143256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81021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17739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27762927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423032890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TBN_LN_APPLY</a:t>
                      </a:r>
                    </a:p>
                    <a:p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顧客信貸申請資料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6,741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59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0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58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申貸用途代碼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如</a:t>
                      </a:r>
                      <a:r>
                        <a:rPr lang="en-US" altLang="zh-TW" sz="1400" b="0" dirty="0">
                          <a:effectLst/>
                        </a:rPr>
                        <a:t>:</a:t>
                      </a:r>
                      <a:r>
                        <a:rPr lang="zh-TW" altLang="en-US" sz="1400" b="0" dirty="0">
                          <a:effectLst/>
                        </a:rPr>
                        <a:t>結婚、公司周轉金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20158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02968" y="3093086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TXN_DT 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使用數值取最大值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LN_AMT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r>
              <a:rPr lang="zh-TW" altLang="en-US" sz="2200" dirty="0" smtClean="0">
                <a:solidFill>
                  <a:srgbClr val="0000FF"/>
                </a:solidFill>
              </a:rPr>
              <a:t>，取最大值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LN_USE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>
                <a:solidFill>
                  <a:srgbClr val="0000FF"/>
                </a:solidFill>
              </a:rPr>
              <a:t>OneHotEncoding(</a:t>
            </a:r>
            <a:r>
              <a:rPr lang="zh-TW" altLang="en-US" sz="2200" dirty="0">
                <a:solidFill>
                  <a:srgbClr val="0000FF"/>
                </a:solidFill>
              </a:rPr>
              <a:t>空缺處</a:t>
            </a:r>
            <a:r>
              <a:rPr lang="zh-TW" altLang="en-US" sz="2200" dirty="0" smtClean="0">
                <a:solidFill>
                  <a:srgbClr val="0000FF"/>
                </a:solidFill>
              </a:rPr>
              <a:t>填</a:t>
            </a:r>
            <a:r>
              <a:rPr lang="en-US" altLang="zh-TW" sz="2200" dirty="0" smtClean="0">
                <a:solidFill>
                  <a:srgbClr val="0000FF"/>
                </a:solidFill>
              </a:rPr>
              <a:t>0), </a:t>
            </a:r>
            <a:r>
              <a:rPr lang="zh-TW" altLang="en-US" sz="2200" smtClean="0">
                <a:solidFill>
                  <a:srgbClr val="0000FF"/>
                </a:solidFill>
              </a:rPr>
              <a:t>複選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TBN_WM_TXN.csv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2101"/>
              </p:ext>
            </p:extLst>
          </p:nvPr>
        </p:nvGraphicFramePr>
        <p:xfrm>
          <a:off x="287524" y="1496729"/>
          <a:ext cx="8568952" cy="2164080"/>
        </p:xfrm>
        <a:graphic>
          <a:graphicData uri="http://schemas.openxmlformats.org/drawingml/2006/table">
            <a:tbl>
              <a:tblPr/>
              <a:tblGrid>
                <a:gridCol w="2024387">
                  <a:extLst>
                    <a:ext uri="{9D8B030D-6E8A-4147-A177-3AD203B41FA5}">
                      <a16:colId xmlns:a16="http://schemas.microsoft.com/office/drawing/2014/main" val="444859336"/>
                    </a:ext>
                  </a:extLst>
                </a:gridCol>
                <a:gridCol w="1199637">
                  <a:extLst>
                    <a:ext uri="{9D8B030D-6E8A-4147-A177-3AD203B41FA5}">
                      <a16:colId xmlns:a16="http://schemas.microsoft.com/office/drawing/2014/main" val="3221673793"/>
                    </a:ext>
                  </a:extLst>
                </a:gridCol>
                <a:gridCol w="2699182">
                  <a:extLst>
                    <a:ext uri="{9D8B030D-6E8A-4147-A177-3AD203B41FA5}">
                      <a16:colId xmlns:a16="http://schemas.microsoft.com/office/drawing/2014/main" val="4023552131"/>
                    </a:ext>
                  </a:extLst>
                </a:gridCol>
                <a:gridCol w="2645746">
                  <a:extLst>
                    <a:ext uri="{9D8B030D-6E8A-4147-A177-3AD203B41FA5}">
                      <a16:colId xmlns:a16="http://schemas.microsoft.com/office/drawing/2014/main" val="3963187606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TBN_WM_TXN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顧客信託類產品交易資料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36,763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65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4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CUST_RISK_CODE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顧客風險屬性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顧客能夠承受的風險程度</a:t>
                      </a:r>
                      <a:r>
                        <a:rPr lang="zh-TW" altLang="en-US" sz="1400" b="0" dirty="0" smtClean="0">
                          <a:effectLst/>
                        </a:rPr>
                        <a:t>，數值</a:t>
                      </a:r>
                      <a:r>
                        <a:rPr lang="zh-TW" altLang="en-US" sz="1400" b="0" dirty="0">
                          <a:effectLst/>
                        </a:rPr>
                        <a:t>大小與程度無關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7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INVEST_TYPE_CODE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信託性質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如</a:t>
                      </a:r>
                      <a:r>
                        <a:rPr lang="en-US" altLang="zh-TW" sz="1400" b="0">
                          <a:effectLst/>
                        </a:rPr>
                        <a:t>:</a:t>
                      </a:r>
                      <a:r>
                        <a:rPr lang="zh-TW" altLang="en-US" sz="1400" b="0">
                          <a:effectLst/>
                        </a:rPr>
                        <a:t>單筆交易、定期定額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58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99257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632742"/>
            <a:ext cx="4960289" cy="32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TBN_WM_TXN.csv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2101"/>
              </p:ext>
            </p:extLst>
          </p:nvPr>
        </p:nvGraphicFramePr>
        <p:xfrm>
          <a:off x="287524" y="1496729"/>
          <a:ext cx="8568952" cy="2164080"/>
        </p:xfrm>
        <a:graphic>
          <a:graphicData uri="http://schemas.openxmlformats.org/drawingml/2006/table">
            <a:tbl>
              <a:tblPr/>
              <a:tblGrid>
                <a:gridCol w="2024387">
                  <a:extLst>
                    <a:ext uri="{9D8B030D-6E8A-4147-A177-3AD203B41FA5}">
                      <a16:colId xmlns:a16="http://schemas.microsoft.com/office/drawing/2014/main" val="444859336"/>
                    </a:ext>
                  </a:extLst>
                </a:gridCol>
                <a:gridCol w="1199637">
                  <a:extLst>
                    <a:ext uri="{9D8B030D-6E8A-4147-A177-3AD203B41FA5}">
                      <a16:colId xmlns:a16="http://schemas.microsoft.com/office/drawing/2014/main" val="3221673793"/>
                    </a:ext>
                  </a:extLst>
                </a:gridCol>
                <a:gridCol w="2699182">
                  <a:extLst>
                    <a:ext uri="{9D8B030D-6E8A-4147-A177-3AD203B41FA5}">
                      <a16:colId xmlns:a16="http://schemas.microsoft.com/office/drawing/2014/main" val="4023552131"/>
                    </a:ext>
                  </a:extLst>
                </a:gridCol>
                <a:gridCol w="2645746">
                  <a:extLst>
                    <a:ext uri="{9D8B030D-6E8A-4147-A177-3AD203B41FA5}">
                      <a16:colId xmlns:a16="http://schemas.microsoft.com/office/drawing/2014/main" val="3963187606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TBN_WM_TXN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顧客信託類產品交易資料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36,763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65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4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CUST_RISK_CODE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顧客風險屬性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顧客能夠承受的風險程度</a:t>
                      </a:r>
                      <a:r>
                        <a:rPr lang="zh-TW" altLang="en-US" sz="1400" b="0" dirty="0" smtClean="0">
                          <a:effectLst/>
                        </a:rPr>
                        <a:t>，數值</a:t>
                      </a:r>
                      <a:r>
                        <a:rPr lang="zh-TW" altLang="en-US" sz="1400" b="0" dirty="0">
                          <a:effectLst/>
                        </a:rPr>
                        <a:t>大小與程度無關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7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INVEST_TYPE_CODE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信託性質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如</a:t>
                      </a:r>
                      <a:r>
                        <a:rPr lang="en-US" altLang="zh-TW" sz="1400" b="0">
                          <a:effectLst/>
                        </a:rPr>
                        <a:t>:</a:t>
                      </a:r>
                      <a:r>
                        <a:rPr lang="zh-TW" altLang="en-US" sz="1400" b="0">
                          <a:effectLst/>
                        </a:rPr>
                        <a:t>單筆交易、定期定額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58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99257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87524" y="3660809"/>
            <a:ext cx="8229600" cy="28971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TXN_Num3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CUST_RISK_CODE</a:t>
            </a:r>
          </a:p>
          <a:p>
            <a:pPr lvl="1"/>
            <a:r>
              <a:rPr lang="en-US" altLang="zh-TW" sz="2200" dirty="0" err="1" smtClean="0">
                <a:solidFill>
                  <a:srgbClr val="0000FF"/>
                </a:solidFill>
              </a:rPr>
              <a:t>OneHotEncoding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INVEST_TYPE_CODE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 err="1" smtClean="0">
                <a:solidFill>
                  <a:srgbClr val="0000FF"/>
                </a:solidFill>
              </a:rPr>
              <a:t>OneHotEncoding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WM_TXN_AMT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取個人平均值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TrainData</a:t>
            </a:r>
            <a:r>
              <a:rPr lang="zh-TW" altLang="en-US" dirty="0" smtClean="0"/>
              <a:t>：</a:t>
            </a:r>
            <a:r>
              <a:rPr lang="en-US" altLang="zh-TW" dirty="0"/>
              <a:t>TBN_RECENT_DT.csv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8784"/>
              </p:ext>
            </p:extLst>
          </p:nvPr>
        </p:nvGraphicFramePr>
        <p:xfrm>
          <a:off x="323528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40722350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284013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077730085"/>
                    </a:ext>
                  </a:extLst>
                </a:gridCol>
                <a:gridCol w="2684984">
                  <a:extLst>
                    <a:ext uri="{9D8B030D-6E8A-4147-A177-3AD203B41FA5}">
                      <a16:colId xmlns:a16="http://schemas.microsoft.com/office/drawing/2014/main" val="262784574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altLang="zh-TW" sz="1400" b="0" dirty="0">
                          <a:effectLst/>
                        </a:rPr>
                        <a:t>TBN_RECENT_DT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顧客最近一次交易時間</a:t>
                      </a:r>
                      <a:r>
                        <a:rPr lang="en-US" altLang="zh-TW" sz="1400" b="0" dirty="0" smtClean="0">
                          <a:effectLst/>
                        </a:rPr>
                        <a:t>)</a:t>
                      </a:r>
                      <a:r>
                        <a:rPr lang="zh-TW" altLang="en-US" sz="1400" b="0" dirty="0" smtClean="0">
                          <a:effectLst/>
                        </a:rPr>
                        <a:t>此</a:t>
                      </a:r>
                      <a:r>
                        <a:rPr lang="zh-TW" altLang="en-US" sz="1400" b="0" dirty="0">
                          <a:effectLst/>
                        </a:rPr>
                        <a:t>檔保留顧客於</a:t>
                      </a:r>
                      <a:r>
                        <a:rPr lang="en-US" altLang="zh-TW" sz="1400" b="0" dirty="0">
                          <a:effectLst/>
                        </a:rPr>
                        <a:t>9448</a:t>
                      </a:r>
                      <a:r>
                        <a:rPr lang="zh-TW" altLang="en-US" sz="1400" b="0" dirty="0" smtClean="0">
                          <a:effectLst/>
                        </a:rPr>
                        <a:t>前的</a:t>
                      </a:r>
                      <a:r>
                        <a:rPr lang="zh-TW" altLang="en-US" sz="1400" b="0" dirty="0">
                          <a:effectLst/>
                        </a:rPr>
                        <a:t>最後交易日，此</a:t>
                      </a:r>
                      <a:r>
                        <a:rPr lang="zh-TW" altLang="en-US" sz="1400" b="0" dirty="0" smtClean="0">
                          <a:effectLst/>
                        </a:rPr>
                        <a:t>資訊可</a:t>
                      </a:r>
                      <a:r>
                        <a:rPr lang="zh-TW" altLang="en-US" sz="1400" b="0" dirty="0">
                          <a:effectLst/>
                        </a:rPr>
                        <a:t>用上述資料集更新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195,000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CC_RECENT_DT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最近一次申請信用卡時間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9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最近一次申貸時間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27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最近一次信託類產品交易時間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525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FX_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最近一次外匯交易時間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48531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408712" cy="37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TrainData</a:t>
            </a:r>
            <a:r>
              <a:rPr lang="zh-TW" altLang="en-US" dirty="0" smtClean="0"/>
              <a:t>：</a:t>
            </a:r>
            <a:r>
              <a:rPr lang="en-US" altLang="zh-TW" dirty="0"/>
              <a:t>TBN_RECENT_DT.csv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8784"/>
              </p:ext>
            </p:extLst>
          </p:nvPr>
        </p:nvGraphicFramePr>
        <p:xfrm>
          <a:off x="323528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40722350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284013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077730085"/>
                    </a:ext>
                  </a:extLst>
                </a:gridCol>
                <a:gridCol w="2684984">
                  <a:extLst>
                    <a:ext uri="{9D8B030D-6E8A-4147-A177-3AD203B41FA5}">
                      <a16:colId xmlns:a16="http://schemas.microsoft.com/office/drawing/2014/main" val="262784574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altLang="zh-TW" sz="1400" b="0" dirty="0">
                          <a:effectLst/>
                        </a:rPr>
                        <a:t>TBN_RECENT_DT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顧客最近一次交易時間</a:t>
                      </a:r>
                      <a:r>
                        <a:rPr lang="en-US" altLang="zh-TW" sz="1400" b="0" dirty="0" smtClean="0">
                          <a:effectLst/>
                        </a:rPr>
                        <a:t>)</a:t>
                      </a:r>
                      <a:r>
                        <a:rPr lang="zh-TW" altLang="en-US" sz="1400" b="0" dirty="0" smtClean="0">
                          <a:effectLst/>
                        </a:rPr>
                        <a:t>此</a:t>
                      </a:r>
                      <a:r>
                        <a:rPr lang="zh-TW" altLang="en-US" sz="1400" b="0" dirty="0">
                          <a:effectLst/>
                        </a:rPr>
                        <a:t>檔保留顧客於</a:t>
                      </a:r>
                      <a:r>
                        <a:rPr lang="en-US" altLang="zh-TW" sz="1400" b="0" dirty="0">
                          <a:effectLst/>
                        </a:rPr>
                        <a:t>9448</a:t>
                      </a:r>
                      <a:r>
                        <a:rPr lang="zh-TW" altLang="en-US" sz="1400" b="0" dirty="0" smtClean="0">
                          <a:effectLst/>
                        </a:rPr>
                        <a:t>前的</a:t>
                      </a:r>
                      <a:r>
                        <a:rPr lang="zh-TW" altLang="en-US" sz="1400" b="0" dirty="0">
                          <a:effectLst/>
                        </a:rPr>
                        <a:t>最後交易日，此</a:t>
                      </a:r>
                      <a:r>
                        <a:rPr lang="zh-TW" altLang="en-US" sz="1400" b="0" dirty="0" smtClean="0">
                          <a:effectLst/>
                        </a:rPr>
                        <a:t>資訊可</a:t>
                      </a:r>
                      <a:r>
                        <a:rPr lang="zh-TW" altLang="en-US" sz="1400" b="0" dirty="0">
                          <a:effectLst/>
                        </a:rPr>
                        <a:t>用上述資料集更新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195,000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CC_RECENT_DT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最近一次申請信用卡時間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9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最近一次申貸時間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27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最近一次信託類產品交易時間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525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FX_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最近一次外匯交易時間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48531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90376" y="2743200"/>
            <a:ext cx="8229600" cy="4193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CC_RECENT_DT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LN_RECENT_DT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WM_RECENT_DT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FX_RECENT_DT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預測商品說明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信用卡</a:t>
            </a:r>
            <a:r>
              <a:rPr lang="en-US" altLang="zh-TW" dirty="0">
                <a:solidFill>
                  <a:srgbClr val="0000FF"/>
                </a:solidFill>
              </a:rPr>
              <a:t>(CC)</a:t>
            </a:r>
            <a:r>
              <a:rPr lang="zh-TW" altLang="en-US" dirty="0">
                <a:solidFill>
                  <a:srgbClr val="0000FF"/>
                </a:solidFill>
              </a:rPr>
              <a:t>：預測顧客是否申辦信用卡，不論後續是否核卡成功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信託類產品</a:t>
            </a:r>
            <a:r>
              <a:rPr lang="en-US" altLang="zh-TW" dirty="0">
                <a:solidFill>
                  <a:srgbClr val="0000FF"/>
                </a:solidFill>
              </a:rPr>
              <a:t>(WM)</a:t>
            </a:r>
            <a:r>
              <a:rPr lang="zh-TW" altLang="en-US" dirty="0">
                <a:solidFill>
                  <a:srgbClr val="0000FF"/>
                </a:solidFill>
              </a:rPr>
              <a:t>：預測顧客是否以單筆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>
                <a:solidFill>
                  <a:srgbClr val="0000FF"/>
                </a:solidFill>
              </a:rPr>
              <a:t>定期定額的方式，進行信託類產品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zh-TW" altLang="en-US" dirty="0">
                <a:solidFill>
                  <a:srgbClr val="0000FF"/>
                </a:solidFill>
              </a:rPr>
              <a:t>包括基金、債券、股票、</a:t>
            </a:r>
            <a:r>
              <a:rPr lang="en-US" altLang="zh-TW" dirty="0">
                <a:solidFill>
                  <a:srgbClr val="0000FF"/>
                </a:solidFill>
              </a:rPr>
              <a:t>ETF…)</a:t>
            </a:r>
            <a:r>
              <a:rPr lang="zh-TW" altLang="en-US" dirty="0">
                <a:solidFill>
                  <a:srgbClr val="0000FF"/>
                </a:solidFill>
              </a:rPr>
              <a:t>的申購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</a:rPr>
              <a:t>轉換</a:t>
            </a:r>
            <a:r>
              <a:rPr lang="en-US" altLang="zh-TW" dirty="0" smtClean="0">
                <a:solidFill>
                  <a:srgbClr val="0000FF"/>
                </a:solidFill>
              </a:rPr>
              <a:t>【</a:t>
            </a:r>
            <a:r>
              <a:rPr lang="zh-TW" altLang="en-US" dirty="0">
                <a:solidFill>
                  <a:srgbClr val="0000FF"/>
                </a:solidFill>
              </a:rPr>
              <a:t>註：申購定期定額基金只會顯示最早申購及轉換的時點，若後面月份只是持續扣款則不會出現在</a:t>
            </a:r>
            <a:r>
              <a:rPr lang="en-US" altLang="zh-TW" dirty="0">
                <a:solidFill>
                  <a:srgbClr val="0000FF"/>
                </a:solidFill>
              </a:rPr>
              <a:t>TBN_WM_TXN</a:t>
            </a:r>
            <a:r>
              <a:rPr lang="zh-TW" altLang="en-US" dirty="0">
                <a:solidFill>
                  <a:srgbClr val="0000FF"/>
                </a:solidFill>
              </a:rPr>
              <a:t>資料表當中</a:t>
            </a:r>
            <a:r>
              <a:rPr lang="en-US" altLang="zh-TW" dirty="0" smtClean="0">
                <a:solidFill>
                  <a:srgbClr val="0000FF"/>
                </a:solidFill>
              </a:rPr>
              <a:t>】</a:t>
            </a:r>
            <a:endParaRPr lang="en-US" altLang="zh-TW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信貸</a:t>
            </a:r>
            <a:r>
              <a:rPr lang="en-US" altLang="zh-TW" dirty="0">
                <a:solidFill>
                  <a:srgbClr val="0000FF"/>
                </a:solidFill>
              </a:rPr>
              <a:t>(LN)</a:t>
            </a:r>
            <a:r>
              <a:rPr lang="zh-TW" altLang="en-US" dirty="0">
                <a:solidFill>
                  <a:srgbClr val="0000FF"/>
                </a:solidFill>
              </a:rPr>
              <a:t>：預測顧客是否進件，不論後續是否申貸成功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外匯</a:t>
            </a:r>
            <a:r>
              <a:rPr lang="en-US" altLang="zh-TW" dirty="0">
                <a:solidFill>
                  <a:srgbClr val="0000FF"/>
                </a:solidFill>
              </a:rPr>
              <a:t>(FX)</a:t>
            </a:r>
            <a:r>
              <a:rPr lang="zh-TW" altLang="en-US" dirty="0">
                <a:solidFill>
                  <a:srgbClr val="0000FF"/>
                </a:solidFill>
              </a:rPr>
              <a:t>：預測顧客是否以台幣購買外幣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金融商品交易預測：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https://tbrain.trendmicro.com.tw/Competitions/Details/5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Dataset files: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TBN_CUST_BEHAVIOR.csv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TBN_CIF.csv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TBN_CC_APPLY.csv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TBN_FX_TXN.csv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TBN_LN_APPLY.csv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TBN_RECENT_DT.csv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TBN_WM_TXN.csv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金融商品交易預測：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Prediction files: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TBN_Y_ZERO.csv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訓練資料集時間</a:t>
            </a:r>
            <a:r>
              <a:rPr lang="zh-TW" altLang="en-US" dirty="0">
                <a:solidFill>
                  <a:srgbClr val="FF0000"/>
                </a:solidFill>
              </a:rPr>
              <a:t>為 </a:t>
            </a:r>
            <a:r>
              <a:rPr lang="en-US" altLang="zh-TW" dirty="0">
                <a:solidFill>
                  <a:srgbClr val="FF0000"/>
                </a:solidFill>
              </a:rPr>
              <a:t>9447+1 (9448) ~ 9447+120 (9567) </a:t>
            </a:r>
            <a:r>
              <a:rPr lang="zh-TW" altLang="en-US" dirty="0">
                <a:solidFill>
                  <a:srgbClr val="0000FF"/>
                </a:solidFill>
              </a:rPr>
              <a:t>之間，共</a:t>
            </a:r>
            <a:r>
              <a:rPr lang="en-US" altLang="zh-TW" dirty="0">
                <a:solidFill>
                  <a:srgbClr val="0000FF"/>
                </a:solidFill>
              </a:rPr>
              <a:t>120</a:t>
            </a:r>
            <a:r>
              <a:rPr lang="zh-TW" altLang="en-US" dirty="0">
                <a:solidFill>
                  <a:srgbClr val="0000FF"/>
                </a:solidFill>
              </a:rPr>
              <a:t>日之間產品交易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>
                <a:solidFill>
                  <a:srgbClr val="0000FF"/>
                </a:solidFill>
              </a:rPr>
              <a:t>申請資訊</a:t>
            </a:r>
            <a:r>
              <a:rPr lang="zh-TW" altLang="en-US" dirty="0" smtClean="0">
                <a:solidFill>
                  <a:srgbClr val="0000FF"/>
                </a:solidFill>
              </a:rPr>
              <a:t>．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00FF"/>
                </a:solidFill>
              </a:rPr>
              <a:t>本</a:t>
            </a:r>
            <a:r>
              <a:rPr lang="zh-TW" altLang="en-US" dirty="0">
                <a:solidFill>
                  <a:srgbClr val="0000FF"/>
                </a:solidFill>
              </a:rPr>
              <a:t>次比賽是請參賽者預測在</a:t>
            </a:r>
            <a:r>
              <a:rPr lang="en-US" altLang="zh-TW" dirty="0">
                <a:solidFill>
                  <a:srgbClr val="FF0000"/>
                </a:solidFill>
              </a:rPr>
              <a:t>9447+121 (9568) ~ 9447+150 (9597) </a:t>
            </a:r>
            <a:r>
              <a:rPr lang="zh-TW" altLang="en-US" dirty="0">
                <a:solidFill>
                  <a:srgbClr val="0000FF"/>
                </a:solidFill>
              </a:rPr>
              <a:t>時間區間內（共</a:t>
            </a:r>
            <a:r>
              <a:rPr lang="en-US" altLang="zh-TW" dirty="0">
                <a:solidFill>
                  <a:srgbClr val="0000FF"/>
                </a:solidFill>
              </a:rPr>
              <a:t>30</a:t>
            </a:r>
            <a:r>
              <a:rPr lang="zh-TW" altLang="en-US" dirty="0">
                <a:solidFill>
                  <a:srgbClr val="0000FF"/>
                </a:solidFill>
              </a:rPr>
              <a:t>日），顧客在四個產品線</a:t>
            </a:r>
            <a:r>
              <a:rPr lang="en-US" altLang="zh-TW" dirty="0">
                <a:solidFill>
                  <a:srgbClr val="0000FF"/>
                </a:solidFill>
              </a:rPr>
              <a:t>CC_IND, FX_IND, LN_IND, WM_IND</a:t>
            </a:r>
            <a:r>
              <a:rPr lang="zh-TW" altLang="en-US" dirty="0">
                <a:solidFill>
                  <a:srgbClr val="0000FF"/>
                </a:solidFill>
              </a:rPr>
              <a:t>是否會進行交易，若預測顧客該時間內於任一產品線交易一次以上，該產品線的預測值為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，否則為</a:t>
            </a:r>
            <a:r>
              <a:rPr lang="en-US" altLang="zh-TW" dirty="0">
                <a:solidFill>
                  <a:srgbClr val="0000FF"/>
                </a:solidFill>
              </a:rPr>
              <a:t>0</a:t>
            </a:r>
            <a:r>
              <a:rPr lang="zh-TW" altLang="en-US" dirty="0">
                <a:solidFill>
                  <a:srgbClr val="0000FF"/>
                </a:solidFill>
              </a:rPr>
              <a:t>．例如</a:t>
            </a:r>
            <a:r>
              <a:rPr lang="en-US" altLang="zh-TW" dirty="0">
                <a:solidFill>
                  <a:srgbClr val="0000FF"/>
                </a:solidFill>
              </a:rPr>
              <a:t>: </a:t>
            </a:r>
            <a:r>
              <a:rPr lang="zh-TW" altLang="en-US" dirty="0">
                <a:solidFill>
                  <a:srgbClr val="0000FF"/>
                </a:solidFill>
              </a:rPr>
              <a:t>顧客序號</a:t>
            </a:r>
            <a:r>
              <a:rPr lang="en-US" altLang="zh-TW" dirty="0">
                <a:solidFill>
                  <a:srgbClr val="0000FF"/>
                </a:solidFill>
              </a:rPr>
              <a:t>12345</a:t>
            </a:r>
            <a:r>
              <a:rPr lang="zh-TW" altLang="en-US" dirty="0">
                <a:solidFill>
                  <a:srgbClr val="0000FF"/>
                </a:solidFill>
              </a:rPr>
              <a:t>，預測信用卡核卡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次，外匯交易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>
                <a:solidFill>
                  <a:srgbClr val="0000FF"/>
                </a:solidFill>
              </a:rPr>
              <a:t>次，沒有信貸申請，信託交易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altLang="en-US" dirty="0">
                <a:solidFill>
                  <a:srgbClr val="0000FF"/>
                </a:solidFill>
              </a:rPr>
              <a:t>次，該筆預測資料應為</a:t>
            </a:r>
            <a:r>
              <a:rPr lang="en-US" altLang="zh-TW" dirty="0">
                <a:solidFill>
                  <a:srgbClr val="0000FF"/>
                </a:solidFill>
              </a:rPr>
              <a:t>: 12345,1,1,0,1 </a:t>
            </a:r>
            <a:r>
              <a:rPr lang="zh-TW" altLang="en-US" dirty="0">
                <a:solidFill>
                  <a:srgbClr val="0000FF"/>
                </a:solidFill>
              </a:rPr>
              <a:t>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TBN_Y_ZERO.csv</a:t>
            </a:r>
            <a:r>
              <a:rPr lang="zh-TW" altLang="en-US" dirty="0">
                <a:solidFill>
                  <a:srgbClr val="0000FF"/>
                </a:solidFill>
              </a:rPr>
              <a:t>則是提供給參賽者做為上傳範例資料檔使用，內部預設值是全部為</a:t>
            </a:r>
            <a:r>
              <a:rPr lang="en-US" altLang="zh-TW" dirty="0">
                <a:solidFill>
                  <a:srgbClr val="0000FF"/>
                </a:solidFill>
              </a:rPr>
              <a:t>0</a:t>
            </a:r>
            <a:r>
              <a:rPr lang="zh-TW" altLang="en-US" dirty="0">
                <a:solidFill>
                  <a:srgbClr val="0000FF"/>
                </a:solidFill>
              </a:rPr>
              <a:t>．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TBN_CUST_BEHAVIOR.csv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3731"/>
              </p:ext>
            </p:extLst>
          </p:nvPr>
        </p:nvGraphicFramePr>
        <p:xfrm>
          <a:off x="395536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455388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66572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46546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73091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資料表名稱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筆數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欄位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說明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780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TBN_CUST_BEHAVIOR</a:t>
                      </a:r>
                    </a:p>
                    <a:p>
                      <a:r>
                        <a:rPr lang="en-US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顧客網頁瀏覽行為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2,209,864</a:t>
                      </a:r>
                      <a:r>
                        <a:rPr lang="zh-TW" altLang="en-US" sz="140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VISITDATE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瀏覽日期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99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瀏覽網址</a:t>
                      </a:r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經過特殊處理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2807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8059993" cy="38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TBN_CUST_BEHAVIOR.csv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3731"/>
              </p:ext>
            </p:extLst>
          </p:nvPr>
        </p:nvGraphicFramePr>
        <p:xfrm>
          <a:off x="395536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455388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66572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46546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73091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資料表名稱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筆數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欄位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說明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780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TBN_CUST_BEHAVIOR</a:t>
                      </a:r>
                    </a:p>
                    <a:p>
                      <a:r>
                        <a:rPr lang="en-US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顧客網頁瀏覽行為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2,209,864</a:t>
                      </a:r>
                      <a:r>
                        <a:rPr lang="zh-TW" altLang="en-US" sz="140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VISITDATE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瀏覽日期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99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瀏覽網址</a:t>
                      </a:r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經過特殊處理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2807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8923" y="2996952"/>
            <a:ext cx="8229600" cy="352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VISITDATE</a:t>
            </a: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同一客戶取最大值（最接近）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PAGE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OneHotEncoding(</a:t>
            </a:r>
            <a:r>
              <a:rPr lang="zh-TW" altLang="en-US" dirty="0" smtClean="0">
                <a:solidFill>
                  <a:srgbClr val="0000FF"/>
                </a:solidFill>
              </a:rPr>
              <a:t>使用</a:t>
            </a:r>
            <a:r>
              <a:rPr lang="en-US" altLang="zh-TW" dirty="0" smtClean="0">
                <a:solidFill>
                  <a:srgbClr val="0000FF"/>
                </a:solidFill>
              </a:rPr>
              <a:t>merge</a:t>
            </a:r>
            <a:r>
              <a:rPr lang="zh-TW" altLang="en-US" dirty="0" smtClean="0">
                <a:solidFill>
                  <a:srgbClr val="0000FF"/>
                </a:solidFill>
              </a:rPr>
              <a:t>處理同一客戶可能瀏覽很多網頁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endParaRPr lang="en-US" altLang="zh-TW" dirty="0">
              <a:solidFill>
                <a:srgbClr val="0000FF"/>
              </a:solidFill>
            </a:endParaRPr>
          </a:p>
          <a:p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TBN_CUST_BEHAVIOR.csv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1661"/>
              </p:ext>
            </p:extLst>
          </p:nvPr>
        </p:nvGraphicFramePr>
        <p:xfrm>
          <a:off x="457200" y="1615440"/>
          <a:ext cx="8363272" cy="4621928"/>
        </p:xfrm>
        <a:graphic>
          <a:graphicData uri="http://schemas.openxmlformats.org/drawingml/2006/table">
            <a:tbl>
              <a:tblPr/>
              <a:tblGrid>
                <a:gridCol w="2090818">
                  <a:extLst>
                    <a:ext uri="{9D8B030D-6E8A-4147-A177-3AD203B41FA5}">
                      <a16:colId xmlns:a16="http://schemas.microsoft.com/office/drawing/2014/main" val="3458166559"/>
                    </a:ext>
                  </a:extLst>
                </a:gridCol>
                <a:gridCol w="1303902">
                  <a:extLst>
                    <a:ext uri="{9D8B030D-6E8A-4147-A177-3AD203B41FA5}">
                      <a16:colId xmlns:a16="http://schemas.microsoft.com/office/drawing/2014/main" val="206327641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6094636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299456652"/>
                    </a:ext>
                  </a:extLst>
                </a:gridCol>
              </a:tblGrid>
              <a:tr h="332517">
                <a:tc rowSpan="8">
                  <a:txBody>
                    <a:bodyPr/>
                    <a:lstStyle/>
                    <a:p>
                      <a:r>
                        <a:rPr lang="en-US" altLang="zh-TW" b="0" dirty="0">
                          <a:effectLst/>
                        </a:rPr>
                        <a:t>TBN_CIF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顧客基本屬性資料，</a:t>
                      </a:r>
                      <a:r>
                        <a:rPr lang="zh-TW" altLang="en-US" b="0" dirty="0" smtClean="0">
                          <a:effectLst/>
                        </a:rPr>
                        <a:t>僅提供</a:t>
                      </a:r>
                      <a:r>
                        <a:rPr lang="zh-TW" altLang="en-US" b="0" dirty="0">
                          <a:effectLst/>
                        </a:rPr>
                        <a:t>顧客目前最新狀態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altLang="zh-TW" b="0" dirty="0">
                          <a:effectLst/>
                        </a:rPr>
                        <a:t>187,679</a:t>
                      </a:r>
                      <a:r>
                        <a:rPr lang="zh-TW" altLang="en-US" b="0" dirty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82155"/>
                  </a:ext>
                </a:extLst>
              </a:tr>
              <a:tr h="831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年齡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年齡會分成四個級距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04288"/>
                  </a:ext>
                </a:extLst>
              </a:tr>
              <a:tr h="332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CHILDREN_CNT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子女數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49532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CUST_START_DT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顧客與本行最早往來日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19456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EDU_CODE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教育程度代碼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如</a:t>
                      </a:r>
                      <a:r>
                        <a:rPr lang="en-US" altLang="zh-TW" b="0" dirty="0">
                          <a:effectLst/>
                        </a:rPr>
                        <a:t>:</a:t>
                      </a:r>
                      <a:r>
                        <a:rPr lang="zh-TW" altLang="en-US" b="0" dirty="0">
                          <a:effectLst/>
                        </a:rPr>
                        <a:t>大學、碩士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31750"/>
                  </a:ext>
                </a:extLst>
              </a:tr>
              <a:tr h="332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GENDER_CODE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性別代碼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184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INCOME_RANGE_CODE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年收入級距代碼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62416"/>
                  </a:ext>
                </a:extLst>
              </a:tr>
              <a:tr h="831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WORK_MTHS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工作月數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工作月數會分成</a:t>
                      </a:r>
                      <a:r>
                        <a:rPr lang="en-US" altLang="zh-TW" b="0" dirty="0">
                          <a:effectLst/>
                        </a:rPr>
                        <a:t>5</a:t>
                      </a:r>
                      <a:r>
                        <a:rPr lang="zh-TW" altLang="en-US" b="0" dirty="0">
                          <a:effectLst/>
                        </a:rPr>
                        <a:t>個級距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0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2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" y="1709928"/>
            <a:ext cx="9017674" cy="37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540008"/>
            <a:ext cx="8229600" cy="50573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AGE</a:t>
            </a: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用數值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CHILDREN_CNT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zh-TW" altLang="en-US" sz="2200" dirty="0" smtClean="0">
                <a:solidFill>
                  <a:srgbClr val="0000FF"/>
                </a:solidFill>
              </a:rPr>
              <a:t>空缺處填</a:t>
            </a:r>
            <a:r>
              <a:rPr lang="en-US" altLang="zh-TW" sz="2200" dirty="0" smtClean="0">
                <a:solidFill>
                  <a:srgbClr val="0000FF"/>
                </a:solidFill>
              </a:rPr>
              <a:t>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CUST_START_DT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EDU_CODE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GENDER_CODE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>
                <a:solidFill>
                  <a:srgbClr val="0000FF"/>
                </a:solidFill>
              </a:rPr>
              <a:t>OneHotEncoding(</a:t>
            </a:r>
            <a:r>
              <a:rPr lang="zh-TW" altLang="en-US" sz="2200" dirty="0">
                <a:solidFill>
                  <a:srgbClr val="0000FF"/>
                </a:solidFill>
              </a:rPr>
              <a:t>空缺處</a:t>
            </a:r>
            <a:r>
              <a:rPr lang="zh-TW" altLang="en-US" sz="2200" dirty="0" smtClean="0">
                <a:solidFill>
                  <a:srgbClr val="0000FF"/>
                </a:solidFill>
              </a:rPr>
              <a:t>填</a:t>
            </a:r>
            <a:r>
              <a:rPr lang="en-US" altLang="zh-TW" sz="2200" dirty="0" smtClean="0">
                <a:solidFill>
                  <a:srgbClr val="0000FF"/>
                </a:solidFill>
              </a:rPr>
              <a:t>’N’)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INCOME_RANGE_CODE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WORK_MTHS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14691</TotalTime>
  <Words>1069</Words>
  <Application>Microsoft Office PowerPoint</Application>
  <PresentationFormat>如螢幕大小 (4:3)</PresentationFormat>
  <Paragraphs>278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清晰度</vt:lpstr>
      <vt:lpstr>eSun-TBN Prediction</vt:lpstr>
      <vt:lpstr>預測商品說明</vt:lpstr>
      <vt:lpstr>金融商品交易預測：Dataset</vt:lpstr>
      <vt:lpstr>金融商品交易預測：Dataset</vt:lpstr>
      <vt:lpstr>Dataset：TBN_CUST_BEHAVIOR.csv</vt:lpstr>
      <vt:lpstr>Dataset：TBN_CUST_BEHAVIOR.csv</vt:lpstr>
      <vt:lpstr>Dataset：TBN_CIF.csv</vt:lpstr>
      <vt:lpstr>Dataset：TBN_CIF.csv</vt:lpstr>
      <vt:lpstr>Dataset：TBN_CIF.csv</vt:lpstr>
      <vt:lpstr>Dataset：TBN_CC_APPLY.csv</vt:lpstr>
      <vt:lpstr>Dataset：TBN_CC_APPLY.csv</vt:lpstr>
      <vt:lpstr>Dataset：TBN_FX_TXN.csv</vt:lpstr>
      <vt:lpstr>Dataset：TBN_FX_TXN.csv</vt:lpstr>
      <vt:lpstr>Dataset：TBN_LN_APPLY.csv</vt:lpstr>
      <vt:lpstr>Dataset：TBN_LN_APPLY.csv</vt:lpstr>
      <vt:lpstr>Dataset：TBN_WM_TXN.csv</vt:lpstr>
      <vt:lpstr>Dataset：TBN_WM_TXN.csv</vt:lpstr>
      <vt:lpstr>TrainData：TBN_RECENT_DT.csv</vt:lpstr>
      <vt:lpstr>TrainData：TBN_RECENT_DT.csv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演算法統治世界</dc:title>
  <dc:creator>sjean</dc:creator>
  <cp:lastModifiedBy>sjean</cp:lastModifiedBy>
  <cp:revision>723</cp:revision>
  <dcterms:created xsi:type="dcterms:W3CDTF">2016-09-11T14:15:06Z</dcterms:created>
  <dcterms:modified xsi:type="dcterms:W3CDTF">2019-04-02T01:52:45Z</dcterms:modified>
</cp:coreProperties>
</file>