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9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E7DDC06-A218-4B50-9F07-30E810478ED5}"/>
              </a:ext>
            </a:extLst>
          </p:cNvPr>
          <p:cNvSpPr/>
          <p:nvPr userDrawn="1"/>
        </p:nvSpPr>
        <p:spPr bwMode="auto">
          <a:xfrm>
            <a:off x="1082303" y="1081967"/>
            <a:ext cx="6834535" cy="29796"/>
          </a:xfrm>
          <a:prstGeom prst="rect">
            <a:avLst/>
          </a:prstGeom>
          <a:gradFill flip="none" rotWithShape="1">
            <a:gsLst>
              <a:gs pos="0">
                <a:srgbClr val="2B4598"/>
              </a:gs>
              <a:gs pos="50000">
                <a:srgbClr val="1677C1"/>
              </a:gs>
              <a:gs pos="100000">
                <a:srgbClr val="01ADE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7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6E003-6363-4DF2-BC63-62B719B460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09" y="6538914"/>
            <a:ext cx="1210927" cy="2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4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 userDrawn="1"/>
        </p:nvSpPr>
        <p:spPr>
          <a:xfrm>
            <a:off x="-3511" y="-3"/>
            <a:ext cx="4249612" cy="692621"/>
          </a:xfrm>
          <a:prstGeom prst="rect">
            <a:avLst/>
          </a:prstGeom>
        </p:spPr>
        <p:txBody>
          <a:bodyPr vert="horz" wrap="square" lIns="66504" tIns="0" rIns="332521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Open Sans" panose="020B0606030504020204" pitchFamily="34" charset="0"/>
              </a:defRPr>
            </a:lvl1pPr>
          </a:lstStyle>
          <a:p>
            <a:endParaRPr lang="ko-KR" altLang="en-US" sz="1663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0" y="1"/>
            <a:ext cx="4249612" cy="692621"/>
          </a:xfrm>
          <a:prstGeom prst="rect">
            <a:avLst/>
          </a:prstGeom>
        </p:spPr>
        <p:txBody>
          <a:bodyPr vert="horz" wrap="square" lIns="66504" tIns="0" rIns="332521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Open Sans" panose="020B0606030504020204" pitchFamily="34" charset="0"/>
              </a:defRPr>
            </a:lvl1pPr>
          </a:lstStyle>
          <a:p>
            <a:endParaRPr lang="ko-KR" altLang="en-US" sz="1663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04" y="6538914"/>
            <a:ext cx="1210926" cy="228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 bwMode="auto">
          <a:xfrm>
            <a:off x="-7609" y="662822"/>
            <a:ext cx="9150974" cy="29796"/>
          </a:xfrm>
          <a:prstGeom prst="rect">
            <a:avLst/>
          </a:prstGeom>
          <a:gradFill flip="none" rotWithShape="1">
            <a:gsLst>
              <a:gs pos="0">
                <a:srgbClr val="2B4598"/>
              </a:gs>
              <a:gs pos="50000">
                <a:srgbClr val="1677C1"/>
              </a:gs>
              <a:gs pos="100000">
                <a:srgbClr val="01ADE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05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69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0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E258-2011-40F9-85C7-5802664F758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A742-0A46-4624-9E6B-F1881209B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ceinfo.co.kr/creditrating/cb_score_1_1.nice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4B474E-CFCA-4804-BE14-75F9AC151405}"/>
              </a:ext>
            </a:extLst>
          </p:cNvPr>
          <p:cNvSpPr/>
          <p:nvPr/>
        </p:nvSpPr>
        <p:spPr bwMode="auto">
          <a:xfrm>
            <a:off x="1017165" y="2197651"/>
            <a:ext cx="999876" cy="52786"/>
          </a:xfrm>
          <a:prstGeom prst="rect">
            <a:avLst/>
          </a:prstGeom>
          <a:gradFill flip="none" rotWithShape="1">
            <a:gsLst>
              <a:gs pos="0">
                <a:srgbClr val="2B4598"/>
              </a:gs>
              <a:gs pos="50000">
                <a:srgbClr val="1677C1"/>
              </a:gs>
              <a:gs pos="100000">
                <a:srgbClr val="01ADE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37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4AE89-F552-4228-803C-A9444C0A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65" y="495548"/>
            <a:ext cx="2016124" cy="295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928F5-ABCD-425E-AB6F-0A275DFC8F14}"/>
              </a:ext>
            </a:extLst>
          </p:cNvPr>
          <p:cNvSpPr txBox="1"/>
          <p:nvPr/>
        </p:nvSpPr>
        <p:spPr>
          <a:xfrm>
            <a:off x="950053" y="2323750"/>
            <a:ext cx="67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신용평가모형 세미나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B6221-24D8-4667-A9A5-8DD56BA18204}"/>
              </a:ext>
            </a:extLst>
          </p:cNvPr>
          <p:cNvSpPr txBox="1"/>
          <p:nvPr/>
        </p:nvSpPr>
        <p:spPr>
          <a:xfrm>
            <a:off x="1017165" y="3136519"/>
            <a:ext cx="362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</a:rPr>
              <a:t>-1</a:t>
            </a:r>
            <a:r>
              <a:rPr lang="ko-KR" altLang="en-US" sz="1600" b="1" dirty="0">
                <a:solidFill>
                  <a:schemeClr val="accent3">
                    <a:lumMod val="75000"/>
                  </a:schemeClr>
                </a:solidFill>
              </a:rPr>
              <a:t>주차</a:t>
            </a:r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  <a:p>
            <a:r>
              <a:rPr lang="en-US" altLang="ko-KR" sz="1600" b="1" dirty="0">
                <a:solidFill>
                  <a:schemeClr val="accent3">
                    <a:lumMod val="75000"/>
                  </a:schemeClr>
                </a:solidFill>
              </a:rPr>
              <a:t>2020.03.16</a:t>
            </a:r>
          </a:p>
        </p:txBody>
      </p:sp>
    </p:spTree>
    <p:extLst>
      <p:ext uri="{BB962C8B-B14F-4D97-AF65-F5344CB8AC3E}">
        <p14:creationId xmlns:p14="http://schemas.microsoft.com/office/powerpoint/2010/main" val="84781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</a:t>
            </a:r>
            <a:r>
              <a:rPr lang="ko-KR" altLang="en-US" sz="1400" b="1" dirty="0" err="1"/>
              <a:t>우불량</a:t>
            </a:r>
            <a:r>
              <a:rPr lang="ko-KR" altLang="en-US" sz="1400" b="1" dirty="0"/>
              <a:t> 정의</a:t>
            </a:r>
            <a:r>
              <a:rPr lang="en-US" altLang="ko-KR" sz="1400" b="1" dirty="0"/>
              <a:t>(2/3)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99618-C76C-4CAB-AAE6-4E78B1CC858A}"/>
              </a:ext>
            </a:extLst>
          </p:cNvPr>
          <p:cNvSpPr txBox="1"/>
          <p:nvPr/>
        </p:nvSpPr>
        <p:spPr>
          <a:xfrm>
            <a:off x="343949" y="1125902"/>
            <a:ext cx="49327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Roll-Rate </a:t>
            </a:r>
            <a:r>
              <a:rPr lang="ko-KR" altLang="en-US" sz="1200" b="1" dirty="0"/>
              <a:t>분석</a:t>
            </a:r>
            <a:br>
              <a:rPr lang="en-US" altLang="ko-KR" sz="1200" b="1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시간의 흐름과 연체일수에 따른 연체전이율 분석 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불량정의를 위한 연체일수 정의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2D647-D5B4-41DF-93AE-B0AE355C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2243339"/>
            <a:ext cx="7860484" cy="33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</a:t>
            </a:r>
            <a:r>
              <a:rPr lang="ko-KR" altLang="en-US" sz="1400" b="1" dirty="0" err="1"/>
              <a:t>우불량</a:t>
            </a:r>
            <a:r>
              <a:rPr lang="ko-KR" altLang="en-US" sz="1400" b="1" dirty="0"/>
              <a:t> 정의</a:t>
            </a:r>
            <a:r>
              <a:rPr lang="en-US" altLang="ko-KR" sz="1400" b="1" dirty="0"/>
              <a:t>(3/3)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99618-C76C-4CAB-AAE6-4E78B1CC858A}"/>
              </a:ext>
            </a:extLst>
          </p:cNvPr>
          <p:cNvSpPr txBox="1"/>
          <p:nvPr/>
        </p:nvSpPr>
        <p:spPr>
          <a:xfrm>
            <a:off x="343949" y="1125902"/>
            <a:ext cx="493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국내 </a:t>
            </a:r>
            <a:r>
              <a:rPr lang="ko-KR" altLang="en-US" sz="1200" b="1" dirty="0" err="1"/>
              <a:t>금융사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AS</a:t>
            </a:r>
            <a:r>
              <a:rPr lang="ko-KR" altLang="en-US" sz="1200" b="1" dirty="0"/>
              <a:t>모형 불량정의</a:t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050" dirty="0"/>
              <a:t>현행 사용중인 불량정의 준용</a:t>
            </a:r>
            <a:endParaRPr lang="en-US" altLang="ko-KR" sz="12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7CF5C3-F126-4765-97D5-FD72041F1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92616"/>
              </p:ext>
            </p:extLst>
          </p:nvPr>
        </p:nvGraphicFramePr>
        <p:xfrm>
          <a:off x="417330" y="1682942"/>
          <a:ext cx="7652877" cy="4482002"/>
        </p:xfrm>
        <a:graphic>
          <a:graphicData uri="http://schemas.openxmlformats.org/drawingml/2006/table">
            <a:tbl>
              <a:tblPr/>
              <a:tblGrid>
                <a:gridCol w="206834">
                  <a:extLst>
                    <a:ext uri="{9D8B030D-6E8A-4147-A177-3AD203B41FA5}">
                      <a16:colId xmlns:a16="http://schemas.microsoft.com/office/drawing/2014/main" val="1557265238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3088511168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1194985966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1476044619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3994960969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3591202876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3149866208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3823718781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107679785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26196325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2022887771"/>
                    </a:ext>
                  </a:extLst>
                </a:gridCol>
                <a:gridCol w="676913">
                  <a:extLst>
                    <a:ext uri="{9D8B030D-6E8A-4147-A177-3AD203B41FA5}">
                      <a16:colId xmlns:a16="http://schemas.microsoft.com/office/drawing/2014/main" val="1336155752"/>
                    </a:ext>
                  </a:extLst>
                </a:gridCol>
              </a:tblGrid>
              <a:tr h="14936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부도 정의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60616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채무불이행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공공정보등록 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37975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단기연체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업권별 연체 조건일수 이상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034475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대부연체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일이상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32925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업권별 연체 조건일수 초과 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03409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t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대부연체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초과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80802"/>
                  </a:ext>
                </a:extLst>
              </a:tr>
              <a:tr h="126278">
                <a:tc>
                  <a:txBody>
                    <a:bodyPr/>
                    <a:lstStyle/>
                    <a:p>
                      <a:pPr algn="l" fontAlgn="t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538326"/>
                  </a:ext>
                </a:extLst>
              </a:tr>
              <a:tr h="1561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부도 현황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169221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1(17.01 ~ 18.10)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03762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건수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우량수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불량수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457162"/>
                  </a:ext>
                </a:extLst>
              </a:tr>
              <a:tr h="15615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130,124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106,614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309183"/>
                  </a:ext>
                </a:extLst>
              </a:tr>
              <a:tr h="126278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134552"/>
                  </a:ext>
                </a:extLst>
              </a:tr>
              <a:tr h="15615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요건별 우불량 현황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301518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1(17.01 ~ 18.10)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3252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불량자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우량자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09865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채무불이행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공공정보등록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60,868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175,870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74.3%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839748"/>
                  </a:ext>
                </a:extLst>
              </a:tr>
              <a:tr h="155965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기준일 이후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NICE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단기연체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업권별 연체 조건일수 이상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79,904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156,834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66.2%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610032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단기연체 최장연체일수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 60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65,610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171,128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72.3%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742404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은행업권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 60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20,686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216,052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180816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리스업권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 60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55,035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181,703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76.8%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172594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카드업권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 30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1,403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235,335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2515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캐피탈업권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 30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25,705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211,033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88354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저축은행업권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 30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39,267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197,471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056257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③기준일 이후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 대부연체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일이상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42,561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194,177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396031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기준일 이후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업권별 연체 조건일수 초과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73,273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163,465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210348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카드업권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10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53,777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22.7%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182,961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77.3%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16437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캐피탈업권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10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22,752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213,986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90.4%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777378"/>
                  </a:ext>
                </a:extLst>
              </a:tr>
              <a:tr h="14936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 이후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저축은행업권 경험연체일수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10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34,628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202,110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85.4%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520818"/>
                  </a:ext>
                </a:extLst>
              </a:tr>
              <a:tr h="15615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기준일 이후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개월내 대부연체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초과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33,598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203,140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46294"/>
                  </a:ext>
                </a:extLst>
              </a:tr>
              <a:tr h="162939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3" marR="6493" marT="64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우량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93" marR="6493" marT="64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106,614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130,124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236,738 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6493" marR="6493" marT="649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94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4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</a:t>
            </a:r>
            <a:r>
              <a:rPr lang="en-US" altLang="ko-KR" sz="1400" b="1" dirty="0"/>
              <a:t>Segmentation </a:t>
            </a:r>
            <a:r>
              <a:rPr lang="ko-KR" altLang="en-US" sz="1400" b="1" dirty="0"/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99618-C76C-4CAB-AAE6-4E78B1CC858A}"/>
              </a:ext>
            </a:extLst>
          </p:cNvPr>
          <p:cNvSpPr txBox="1"/>
          <p:nvPr/>
        </p:nvSpPr>
        <p:spPr>
          <a:xfrm>
            <a:off x="343947" y="1125902"/>
            <a:ext cx="8447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국내 </a:t>
            </a:r>
            <a:r>
              <a:rPr lang="ko-KR" altLang="en-US" sz="1200" b="1" dirty="0" err="1"/>
              <a:t>금융사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AS</a:t>
            </a:r>
            <a:r>
              <a:rPr lang="ko-KR" altLang="en-US" sz="1200" b="1" dirty="0"/>
              <a:t>모형 불량정의</a:t>
            </a:r>
            <a:br>
              <a:rPr lang="en-US" altLang="ko-KR" sz="1200" b="1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현행 사용중인 불량정의 준용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대출신청 고객의 소득수준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(</a:t>
            </a:r>
            <a:r>
              <a:rPr lang="ko-KR" altLang="en-US" sz="1050" dirty="0" err="1">
                <a:solidFill>
                  <a:srgbClr val="646464">
                    <a:lumMod val="50000"/>
                  </a:srgbClr>
                </a:solidFill>
                <a:latin typeface="+mn-ea"/>
              </a:rPr>
              <a:t>연소득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), 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채무수준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(UDIR)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에 따른 구성비 및 불량률을 고려해서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고객세분화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(segmentation) 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분석 수행</a:t>
            </a:r>
            <a:b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</a:b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- </a:t>
            </a:r>
            <a:r>
              <a:rPr lang="ko-KR" altLang="en-US" sz="1050" dirty="0" err="1">
                <a:solidFill>
                  <a:srgbClr val="646464">
                    <a:lumMod val="50000"/>
                  </a:srgbClr>
                </a:solidFill>
                <a:latin typeface="+mn-ea"/>
              </a:rPr>
              <a:t>연소득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3500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만원 미만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(SEG 1), 3500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만원 이상으로 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UDIR 300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이하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(SEG 2)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의 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2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가지 </a:t>
            </a:r>
            <a:r>
              <a:rPr lang="en-US" altLang="ko-KR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SEG</a:t>
            </a:r>
            <a:r>
              <a:rPr lang="ko-KR" altLang="en-US" sz="1050" dirty="0">
                <a:solidFill>
                  <a:srgbClr val="646464">
                    <a:lumMod val="50000"/>
                  </a:srgbClr>
                </a:solidFill>
                <a:latin typeface="+mn-ea"/>
              </a:rPr>
              <a:t>로 개발</a:t>
            </a:r>
            <a:endParaRPr lang="en-US" altLang="ko-KR" sz="1050" dirty="0">
              <a:solidFill>
                <a:srgbClr val="646464">
                  <a:lumMod val="50000"/>
                </a:srgb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750ACB-A3D7-48A8-86BE-404581B70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92081"/>
              </p:ext>
            </p:extLst>
          </p:nvPr>
        </p:nvGraphicFramePr>
        <p:xfrm>
          <a:off x="394822" y="2282699"/>
          <a:ext cx="7272719" cy="3521194"/>
        </p:xfrm>
        <a:graphic>
          <a:graphicData uri="http://schemas.openxmlformats.org/drawingml/2006/table">
            <a:tbl>
              <a:tblPr/>
              <a:tblGrid>
                <a:gridCol w="759835">
                  <a:extLst>
                    <a:ext uri="{9D8B030D-6E8A-4147-A177-3AD203B41FA5}">
                      <a16:colId xmlns:a16="http://schemas.microsoft.com/office/drawing/2014/main" val="3229785872"/>
                    </a:ext>
                  </a:extLst>
                </a:gridCol>
                <a:gridCol w="1121663">
                  <a:extLst>
                    <a:ext uri="{9D8B030D-6E8A-4147-A177-3AD203B41FA5}">
                      <a16:colId xmlns:a16="http://schemas.microsoft.com/office/drawing/2014/main" val="3283617067"/>
                    </a:ext>
                  </a:extLst>
                </a:gridCol>
                <a:gridCol w="759835">
                  <a:extLst>
                    <a:ext uri="{9D8B030D-6E8A-4147-A177-3AD203B41FA5}">
                      <a16:colId xmlns:a16="http://schemas.microsoft.com/office/drawing/2014/main" val="22739705"/>
                    </a:ext>
                  </a:extLst>
                </a:gridCol>
                <a:gridCol w="651289">
                  <a:extLst>
                    <a:ext uri="{9D8B030D-6E8A-4147-A177-3AD203B41FA5}">
                      <a16:colId xmlns:a16="http://schemas.microsoft.com/office/drawing/2014/main" val="2010872189"/>
                    </a:ext>
                  </a:extLst>
                </a:gridCol>
                <a:gridCol w="651289">
                  <a:extLst>
                    <a:ext uri="{9D8B030D-6E8A-4147-A177-3AD203B41FA5}">
                      <a16:colId xmlns:a16="http://schemas.microsoft.com/office/drawing/2014/main" val="434010817"/>
                    </a:ext>
                  </a:extLst>
                </a:gridCol>
                <a:gridCol w="651289">
                  <a:extLst>
                    <a:ext uri="{9D8B030D-6E8A-4147-A177-3AD203B41FA5}">
                      <a16:colId xmlns:a16="http://schemas.microsoft.com/office/drawing/2014/main" val="163265357"/>
                    </a:ext>
                  </a:extLst>
                </a:gridCol>
                <a:gridCol w="651289">
                  <a:extLst>
                    <a:ext uri="{9D8B030D-6E8A-4147-A177-3AD203B41FA5}">
                      <a16:colId xmlns:a16="http://schemas.microsoft.com/office/drawing/2014/main" val="3812463947"/>
                    </a:ext>
                  </a:extLst>
                </a:gridCol>
                <a:gridCol w="651289">
                  <a:extLst>
                    <a:ext uri="{9D8B030D-6E8A-4147-A177-3AD203B41FA5}">
                      <a16:colId xmlns:a16="http://schemas.microsoft.com/office/drawing/2014/main" val="1698587467"/>
                    </a:ext>
                  </a:extLst>
                </a:gridCol>
                <a:gridCol w="651289">
                  <a:extLst>
                    <a:ext uri="{9D8B030D-6E8A-4147-A177-3AD203B41FA5}">
                      <a16:colId xmlns:a16="http://schemas.microsoft.com/office/drawing/2014/main" val="2751525432"/>
                    </a:ext>
                  </a:extLst>
                </a:gridCol>
                <a:gridCol w="723652">
                  <a:extLst>
                    <a:ext uri="{9D8B030D-6E8A-4147-A177-3AD203B41FA5}">
                      <a16:colId xmlns:a16="http://schemas.microsoft.com/office/drawing/2014/main" val="3575295667"/>
                    </a:ext>
                  </a:extLst>
                </a:gridCol>
              </a:tblGrid>
              <a:tr h="146235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연소득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3582"/>
                  </a:ext>
                </a:extLst>
              </a:tr>
              <a:tr h="14623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UDIR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16770"/>
                  </a:ext>
                </a:extLst>
              </a:tr>
              <a:tr h="2459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50~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100~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150~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200~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250~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943425"/>
                  </a:ext>
                </a:extLst>
              </a:tr>
              <a:tr h="14623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SEG 1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0~1200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0019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1200~1600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21897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1600~2000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167115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2000~2400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35.4%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029157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2400~2700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37.1%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80195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2700~3000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A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41.4%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955939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3000~3300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75796"/>
                  </a:ext>
                </a:extLst>
              </a:tr>
              <a:tr h="152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3300~3500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41.4%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96251"/>
                  </a:ext>
                </a:extLst>
              </a:tr>
              <a:tr h="1528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SEG 1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58928"/>
                  </a:ext>
                </a:extLst>
              </a:tr>
              <a:tr h="1528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 불량률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46961"/>
                  </a:ext>
                </a:extLst>
              </a:tr>
              <a:tr h="14623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SEG 2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3500~4000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89740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4000~4500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44.1%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51.7%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A3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43562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4500~5000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347815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5000~5500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40.1%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37.7%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39.7%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38.2%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68896"/>
                  </a:ext>
                </a:extLst>
              </a:tr>
              <a:tr h="146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5500~6000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0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46.1%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68735"/>
                  </a:ext>
                </a:extLst>
              </a:tr>
              <a:tr h="152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123979"/>
                  </a:ext>
                </a:extLst>
              </a:tr>
              <a:tr h="1528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SEG 2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42.4%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45.2%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71084"/>
                  </a:ext>
                </a:extLst>
              </a:tr>
              <a:tr h="1528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 불량률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41.3%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78263"/>
                  </a:ext>
                </a:extLst>
              </a:tr>
              <a:tr h="151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합계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42.1%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40.8%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495419"/>
                  </a:ext>
                </a:extLst>
              </a:tr>
              <a:tr h="1528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 불량률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38.9%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40.8%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41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3BF0C-8D91-4CB0-9423-8A4B7F27B8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93240" y="1339064"/>
            <a:ext cx="5905850" cy="4038279"/>
          </a:xfrm>
        </p:spPr>
        <p:txBody>
          <a:bodyPr>
            <a:normAutofit/>
          </a:bodyPr>
          <a:lstStyle/>
          <a:p>
            <a:endParaRPr lang="en-US" altLang="ko-K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세미나 운영방식 및 일정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신용평가모형 개요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	1.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신용평가모형 의미와 종류</a:t>
            </a:r>
            <a:b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	2.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모형개발 방법론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92EF2-6719-43B6-AFB7-F147F3E85647}"/>
              </a:ext>
            </a:extLst>
          </p:cNvPr>
          <p:cNvSpPr txBox="1"/>
          <p:nvPr/>
        </p:nvSpPr>
        <p:spPr>
          <a:xfrm>
            <a:off x="998290" y="528506"/>
            <a:ext cx="162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50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928"/>
            <a:ext cx="4916488" cy="36933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운영방식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92C3F-C3E8-459C-8A5C-AC20104BB3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2626" y="2181138"/>
            <a:ext cx="7886700" cy="3011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매주 월요일 오후 </a:t>
            </a:r>
            <a:r>
              <a:rPr lang="en-US" altLang="ko-KR" sz="1600" dirty="0"/>
              <a:t>5:30~7:30</a:t>
            </a:r>
            <a:r>
              <a:rPr lang="ko-KR" altLang="en-US" sz="1600" dirty="0"/>
              <a:t> </a:t>
            </a:r>
            <a:r>
              <a:rPr lang="en-US" altLang="ko-KR" sz="1600" dirty="0"/>
              <a:t>(2</a:t>
            </a:r>
            <a:r>
              <a:rPr lang="ko-KR" altLang="en-US" sz="1600" dirty="0"/>
              <a:t>시간</a:t>
            </a:r>
            <a:r>
              <a:rPr lang="en-US" altLang="ko-KR" sz="1600" dirty="0"/>
              <a:t>)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lvl="1"/>
            <a:r>
              <a:rPr lang="ko-KR" altLang="en-US" sz="1600" dirty="0"/>
              <a:t>첫 세미나 </a:t>
            </a:r>
            <a:r>
              <a:rPr lang="en-US" altLang="ko-KR" sz="1600" dirty="0"/>
              <a:t>: 3</a:t>
            </a:r>
            <a:r>
              <a:rPr lang="ko-KR" altLang="en-US" sz="1600" dirty="0"/>
              <a:t>월 </a:t>
            </a:r>
            <a:r>
              <a:rPr lang="en-US" altLang="ko-KR" sz="1600" dirty="0"/>
              <a:t>16</a:t>
            </a:r>
            <a:r>
              <a:rPr lang="ko-KR" altLang="en-US" sz="1600" dirty="0"/>
              <a:t>일 오후 </a:t>
            </a:r>
            <a:r>
              <a:rPr lang="en-US" altLang="ko-KR" sz="1600" dirty="0"/>
              <a:t>5:30~</a:t>
            </a:r>
          </a:p>
          <a:p>
            <a:pPr lvl="1"/>
            <a:endParaRPr lang="en-US" altLang="ko-KR" sz="1600" dirty="0"/>
          </a:p>
          <a:p>
            <a:pPr marL="457155" lvl="1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프로젝트 회의자료</a:t>
            </a:r>
            <a:r>
              <a:rPr lang="en-US" altLang="ko-KR" sz="1600" dirty="0"/>
              <a:t>, </a:t>
            </a:r>
            <a:r>
              <a:rPr lang="ko-KR" altLang="en-US" sz="1600" dirty="0"/>
              <a:t>파이썬 코드</a:t>
            </a:r>
            <a:r>
              <a:rPr lang="en-US" altLang="ko-KR" sz="1600" dirty="0"/>
              <a:t>(</a:t>
            </a:r>
            <a:r>
              <a:rPr lang="ko-KR" altLang="en-US" sz="1600" dirty="0"/>
              <a:t>노트북파일</a:t>
            </a:r>
            <a:r>
              <a:rPr lang="en-US" altLang="ko-KR" sz="1600" dirty="0"/>
              <a:t>), </a:t>
            </a:r>
            <a:r>
              <a:rPr lang="ko-KR" altLang="en-US" sz="1600" dirty="0"/>
              <a:t>기타 자료로 세미나 진행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734651" y="270928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운영방식</a:t>
            </a:r>
          </a:p>
        </p:txBody>
      </p:sp>
    </p:spTree>
    <p:extLst>
      <p:ext uri="{BB962C8B-B14F-4D97-AF65-F5344CB8AC3E}">
        <p14:creationId xmlns:p14="http://schemas.microsoft.com/office/powerpoint/2010/main" val="197311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운영방식 및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951677B8-F3C6-445D-8F65-65D689821179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87230" y="1275127"/>
          <a:ext cx="7691072" cy="4570229"/>
        </p:xfrm>
        <a:graphic>
          <a:graphicData uri="http://schemas.openxmlformats.org/drawingml/2006/table">
            <a:tbl>
              <a:tblPr/>
              <a:tblGrid>
                <a:gridCol w="942924">
                  <a:extLst>
                    <a:ext uri="{9D8B030D-6E8A-4147-A177-3AD203B41FA5}">
                      <a16:colId xmlns:a16="http://schemas.microsoft.com/office/drawing/2014/main" val="1186332384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3635838916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633132340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4259409413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646365161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3423337563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2920577085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1344395401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2173643666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2373395251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1152464058"/>
                    </a:ext>
                  </a:extLst>
                </a:gridCol>
                <a:gridCol w="613468">
                  <a:extLst>
                    <a:ext uri="{9D8B030D-6E8A-4147-A177-3AD203B41FA5}">
                      <a16:colId xmlns:a16="http://schemas.microsoft.com/office/drawing/2014/main" val="612819052"/>
                    </a:ext>
                  </a:extLst>
                </a:gridCol>
              </a:tblGrid>
              <a:tr h="305813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신용평가모형 세미나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57389"/>
                  </a:ext>
                </a:extLst>
              </a:tr>
              <a:tr h="19538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543832"/>
                  </a:ext>
                </a:extLst>
              </a:tr>
              <a:tr h="186887"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46555"/>
                  </a:ext>
                </a:extLst>
              </a:tr>
              <a:tr h="30581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('03.16)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W5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W6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W7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1717"/>
                  </a:ext>
                </a:extLst>
              </a:tr>
              <a:tr h="1868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신용평가모형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신용평가모형 개요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69264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신용평가모형 종류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15295"/>
                  </a:ext>
                </a:extLst>
              </a:tr>
              <a:tr h="195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모형개발 방법론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2497"/>
                  </a:ext>
                </a:extLst>
              </a:tr>
              <a:tr h="195381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</a:t>
                      </a:r>
                      <a:b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AS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모형개발 데이터 정의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9915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대상자 선정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079892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개발데이터 기간 정의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759277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처리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892448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제외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91929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부도 정의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332323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사전거절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41882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대상자 추가 제외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387211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SEG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구분 및 분석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451204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단변량 분석 및 후보변수 선정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75517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단변량 분석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80036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후보변수 선택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81574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모형적합 및 등급화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17545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 모형 적합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87661"/>
                  </a:ext>
                </a:extLst>
              </a:tr>
              <a:tr h="18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등급화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17392"/>
                  </a:ext>
                </a:extLst>
              </a:tr>
              <a:tr h="195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 룰 개발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88" marR="8088" marT="8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298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8187655" y="151952"/>
            <a:ext cx="101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170277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6325299" y="194847"/>
            <a:ext cx="281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신용평가모형 의미와 종류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1C9104-73CA-4243-BD43-509111AB4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9421"/>
              </p:ext>
            </p:extLst>
          </p:nvPr>
        </p:nvGraphicFramePr>
        <p:xfrm>
          <a:off x="378831" y="1722407"/>
          <a:ext cx="6197598" cy="923925"/>
        </p:xfrm>
        <a:graphic>
          <a:graphicData uri="http://schemas.openxmlformats.org/drawingml/2006/table">
            <a:tbl>
              <a:tblPr/>
              <a:tblGrid>
                <a:gridCol w="171979">
                  <a:extLst>
                    <a:ext uri="{9D8B030D-6E8A-4147-A177-3AD203B41FA5}">
                      <a16:colId xmlns:a16="http://schemas.microsoft.com/office/drawing/2014/main" val="3076993246"/>
                    </a:ext>
                  </a:extLst>
                </a:gridCol>
                <a:gridCol w="1605134">
                  <a:extLst>
                    <a:ext uri="{9D8B030D-6E8A-4147-A177-3AD203B41FA5}">
                      <a16:colId xmlns:a16="http://schemas.microsoft.com/office/drawing/2014/main" val="3510311577"/>
                    </a:ext>
                  </a:extLst>
                </a:gridCol>
                <a:gridCol w="293001">
                  <a:extLst>
                    <a:ext uri="{9D8B030D-6E8A-4147-A177-3AD203B41FA5}">
                      <a16:colId xmlns:a16="http://schemas.microsoft.com/office/drawing/2014/main" val="4043620698"/>
                    </a:ext>
                  </a:extLst>
                </a:gridCol>
                <a:gridCol w="687914">
                  <a:extLst>
                    <a:ext uri="{9D8B030D-6E8A-4147-A177-3AD203B41FA5}">
                      <a16:colId xmlns:a16="http://schemas.microsoft.com/office/drawing/2014/main" val="1902722025"/>
                    </a:ext>
                  </a:extLst>
                </a:gridCol>
                <a:gridCol w="687914">
                  <a:extLst>
                    <a:ext uri="{9D8B030D-6E8A-4147-A177-3AD203B41FA5}">
                      <a16:colId xmlns:a16="http://schemas.microsoft.com/office/drawing/2014/main" val="4202447151"/>
                    </a:ext>
                  </a:extLst>
                </a:gridCol>
                <a:gridCol w="687914">
                  <a:extLst>
                    <a:ext uri="{9D8B030D-6E8A-4147-A177-3AD203B41FA5}">
                      <a16:colId xmlns:a16="http://schemas.microsoft.com/office/drawing/2014/main" val="1337153196"/>
                    </a:ext>
                  </a:extLst>
                </a:gridCol>
                <a:gridCol w="687914">
                  <a:extLst>
                    <a:ext uri="{9D8B030D-6E8A-4147-A177-3AD203B41FA5}">
                      <a16:colId xmlns:a16="http://schemas.microsoft.com/office/drawing/2014/main" val="2996774279"/>
                    </a:ext>
                  </a:extLst>
                </a:gridCol>
                <a:gridCol w="687914">
                  <a:extLst>
                    <a:ext uri="{9D8B030D-6E8A-4147-A177-3AD203B41FA5}">
                      <a16:colId xmlns:a16="http://schemas.microsoft.com/office/drawing/2014/main" val="1792760216"/>
                    </a:ext>
                  </a:extLst>
                </a:gridCol>
                <a:gridCol w="687914">
                  <a:extLst>
                    <a:ext uri="{9D8B030D-6E8A-4147-A177-3AD203B41FA5}">
                      <a16:colId xmlns:a16="http://schemas.microsoft.com/office/drawing/2014/main" val="50064963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신용평가모형 종류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793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596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신청평점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Score)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고객의 신용도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부도위험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예측하는 모형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227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행동평점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Behavior Score)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고객의 신용도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부도위험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예측하는 모형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207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대출수요평점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 Needs Score)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대출수요정도를 예측하는 모형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5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8C0504-6704-4B75-A809-58CF7790BB8A}"/>
              </a:ext>
            </a:extLst>
          </p:cNvPr>
          <p:cNvSpPr txBox="1"/>
          <p:nvPr/>
        </p:nvSpPr>
        <p:spPr>
          <a:xfrm>
            <a:off x="303330" y="837086"/>
            <a:ext cx="27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신용평가모형 의미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883BA-2A18-4414-98D5-4B8F999461A5}"/>
              </a:ext>
            </a:extLst>
          </p:cNvPr>
          <p:cNvSpPr txBox="1"/>
          <p:nvPr/>
        </p:nvSpPr>
        <p:spPr>
          <a:xfrm>
            <a:off x="513594" y="1141723"/>
            <a:ext cx="688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개인에 대한 신용정보 등을 활용하여 신용도를 측정하여 신용등급</a:t>
            </a:r>
            <a:r>
              <a:rPr lang="en-US" altLang="ko-KR" sz="1100" dirty="0"/>
              <a:t>(</a:t>
            </a:r>
            <a:r>
              <a:rPr lang="ko-KR" altLang="en-US" sz="1100" dirty="0"/>
              <a:t>평점</a:t>
            </a:r>
            <a:r>
              <a:rPr lang="en-US" altLang="ko-KR" sz="1100" dirty="0"/>
              <a:t>)</a:t>
            </a:r>
            <a:r>
              <a:rPr lang="ko-KR" altLang="en-US" sz="1100" dirty="0"/>
              <a:t>을 산출하는 시스템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D8ED6-0282-4909-AFEF-C06503C25995}"/>
              </a:ext>
            </a:extLst>
          </p:cNvPr>
          <p:cNvSpPr txBox="1"/>
          <p:nvPr/>
        </p:nvSpPr>
        <p:spPr>
          <a:xfrm>
            <a:off x="303330" y="3894680"/>
            <a:ext cx="6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참고자료</a:t>
            </a:r>
            <a:endParaRPr lang="en-US" altLang="ko-K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6A6DD-A4C9-4E8A-8B28-8FFD57E0742B}"/>
              </a:ext>
            </a:extLst>
          </p:cNvPr>
          <p:cNvSpPr txBox="1"/>
          <p:nvPr/>
        </p:nvSpPr>
        <p:spPr>
          <a:xfrm>
            <a:off x="378831" y="4207694"/>
            <a:ext cx="5685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NICE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평가정보 </a:t>
            </a:r>
            <a:r>
              <a:rPr lang="en-US" altLang="ko-KR" sz="1100" dirty="0">
                <a:latin typeface="+mn-ea"/>
              </a:rPr>
              <a:t>– </a:t>
            </a:r>
            <a:r>
              <a:rPr lang="ko-KR" altLang="en-US" sz="1100" dirty="0">
                <a:latin typeface="+mn-ea"/>
              </a:rPr>
              <a:t>신용등급체계공시</a:t>
            </a:r>
            <a:endParaRPr lang="en-US" altLang="ko-KR" sz="1100" dirty="0">
              <a:latin typeface="+mn-ea"/>
              <a:hlinkClick r:id="rId2"/>
            </a:endParaRPr>
          </a:p>
          <a:p>
            <a:r>
              <a:rPr lang="en-US" altLang="ko-KR" sz="1100" dirty="0">
                <a:hlinkClick r:id="rId2"/>
              </a:rPr>
              <a:t>http://www.niceinfo.co.kr/creditrating/cb_score_1_1.nice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&lt;</a:t>
            </a:r>
            <a:r>
              <a:rPr lang="ko-KR" altLang="en-US" sz="1100" dirty="0"/>
              <a:t>출처 </a:t>
            </a:r>
            <a:r>
              <a:rPr lang="en-US" altLang="ko-KR" sz="1100" dirty="0"/>
              <a:t>: NICE </a:t>
            </a:r>
            <a:r>
              <a:rPr lang="ko-KR" altLang="en-US" sz="1100" dirty="0"/>
              <a:t>평가정보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BE81E-1D0B-4290-B8C4-E05CC0594EFE}"/>
              </a:ext>
            </a:extLst>
          </p:cNvPr>
          <p:cNvSpPr txBox="1"/>
          <p:nvPr/>
        </p:nvSpPr>
        <p:spPr>
          <a:xfrm>
            <a:off x="303869" y="2889931"/>
            <a:ext cx="436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▣ </a:t>
            </a:r>
            <a:r>
              <a:rPr lang="en-US" altLang="ko-KR" sz="1400" b="1" dirty="0">
                <a:latin typeface="+mn-ea"/>
              </a:rPr>
              <a:t>CB(Credit Bureau)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7EF0B-FE03-409F-BF54-BBBFA39A83F1}"/>
              </a:ext>
            </a:extLst>
          </p:cNvPr>
          <p:cNvSpPr txBox="1"/>
          <p:nvPr/>
        </p:nvSpPr>
        <p:spPr>
          <a:xfrm>
            <a:off x="513594" y="3176862"/>
            <a:ext cx="6197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CB</a:t>
            </a:r>
            <a:r>
              <a:rPr lang="ko-KR" altLang="en-US" sz="1100" dirty="0">
                <a:latin typeface="+mn-ea"/>
              </a:rPr>
              <a:t>사란 금용회사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공공기관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기업 등으로부터 신용정보를 수집하여 평가하고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개인의 신용도를 판단할 수 있는 정보를 금융 회사 등에게 제공하는 회사</a:t>
            </a:r>
          </a:p>
        </p:txBody>
      </p:sp>
    </p:spTree>
    <p:extLst>
      <p:ext uri="{BB962C8B-B14F-4D97-AF65-F5344CB8AC3E}">
        <p14:creationId xmlns:p14="http://schemas.microsoft.com/office/powerpoint/2010/main" val="34808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B00666C3-F45F-4D61-90F3-2A9574CE7B90}"/>
              </a:ext>
            </a:extLst>
          </p:cNvPr>
          <p:cNvGrpSpPr/>
          <p:nvPr/>
        </p:nvGrpSpPr>
        <p:grpSpPr>
          <a:xfrm>
            <a:off x="66675" y="1158197"/>
            <a:ext cx="9026605" cy="5333999"/>
            <a:chOff x="82549" y="760694"/>
            <a:chExt cx="9061610" cy="5811556"/>
          </a:xfrm>
        </p:grpSpPr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339B50F4-4B4B-4EE8-A1E1-F735F17BCD55}"/>
                </a:ext>
              </a:extLst>
            </p:cNvPr>
            <p:cNvSpPr/>
            <p:nvPr/>
          </p:nvSpPr>
          <p:spPr>
            <a:xfrm>
              <a:off x="1289610" y="2241844"/>
              <a:ext cx="1113131" cy="249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후보항목 선정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728880BD-1217-4180-9306-18594F81F80A}"/>
                </a:ext>
              </a:extLst>
            </p:cNvPr>
            <p:cNvCxnSpPr>
              <a:cxnSpLocks/>
              <a:stCxn id="394" idx="3"/>
              <a:endCxn id="396" idx="1"/>
            </p:cNvCxnSpPr>
            <p:nvPr/>
          </p:nvCxnSpPr>
          <p:spPr>
            <a:xfrm>
              <a:off x="2402741" y="2366576"/>
              <a:ext cx="259255" cy="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95EC18E6-B553-46BD-8279-FDAF8E17A252}"/>
                </a:ext>
              </a:extLst>
            </p:cNvPr>
            <p:cNvSpPr/>
            <p:nvPr/>
          </p:nvSpPr>
          <p:spPr>
            <a:xfrm>
              <a:off x="2661996" y="2244779"/>
              <a:ext cx="1319215" cy="2494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분석</a:t>
              </a:r>
              <a:r>
                <a:rPr lang="en-US" altLang="ko-KR" sz="1000" b="1">
                  <a:solidFill>
                    <a:schemeClr val="bg1"/>
                  </a:solidFill>
                </a:rPr>
                <a:t>Data </a:t>
              </a:r>
              <a:r>
                <a:rPr lang="ko-KR" altLang="en-US" sz="1000" b="1">
                  <a:solidFill>
                    <a:schemeClr val="bg1"/>
                  </a:solidFill>
                </a:rPr>
                <a:t>정의</a:t>
              </a:r>
              <a:r>
                <a:rPr lang="en-US" altLang="ko-KR" sz="1000" b="1">
                  <a:solidFill>
                    <a:schemeClr val="bg1"/>
                  </a:solidFill>
                </a:rPr>
                <a:t>/</a:t>
              </a:r>
              <a:r>
                <a:rPr lang="ko-KR" altLang="en-US" sz="1000" b="1">
                  <a:solidFill>
                    <a:schemeClr val="bg1"/>
                  </a:solidFill>
                </a:rPr>
                <a:t>추출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F844C872-6727-4157-82F1-C900E1C4A40C}"/>
                </a:ext>
              </a:extLst>
            </p:cNvPr>
            <p:cNvSpPr/>
            <p:nvPr/>
          </p:nvSpPr>
          <p:spPr>
            <a:xfrm>
              <a:off x="4060959" y="2238909"/>
              <a:ext cx="5083200" cy="24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NICE CB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항목을 활용하여 모형개발을 위한 후보항목 선정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7BEE4124-60D6-4F6A-AEF7-9A0270837C88}"/>
                </a:ext>
              </a:extLst>
            </p:cNvPr>
            <p:cNvSpPr/>
            <p:nvPr/>
          </p:nvSpPr>
          <p:spPr>
            <a:xfrm>
              <a:off x="1289610" y="3364434"/>
              <a:ext cx="1113131" cy="4534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단변량 분석 및</a:t>
              </a:r>
              <a:endParaRPr lang="en-US" altLang="ko-KR" sz="10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유의항목 선정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B0F3009B-79E8-468C-9B6E-785B85EBDB32}"/>
                </a:ext>
              </a:extLst>
            </p:cNvPr>
            <p:cNvSpPr/>
            <p:nvPr/>
          </p:nvSpPr>
          <p:spPr>
            <a:xfrm>
              <a:off x="2661996" y="2638052"/>
              <a:ext cx="1319215" cy="3830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Fine Classing</a:t>
              </a: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684823A2-23F0-439C-8572-A0EB940E963E}"/>
                </a:ext>
              </a:extLst>
            </p:cNvPr>
            <p:cNvSpPr/>
            <p:nvPr/>
          </p:nvSpPr>
          <p:spPr>
            <a:xfrm>
              <a:off x="2661996" y="3078283"/>
              <a:ext cx="1319215" cy="2612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Coarse</a:t>
              </a:r>
              <a:r>
                <a:rPr lang="ko-KR" altLang="en-US" sz="1000" b="1">
                  <a:solidFill>
                    <a:schemeClr val="bg1"/>
                  </a:solidFill>
                </a:rPr>
                <a:t> </a:t>
              </a:r>
              <a:r>
                <a:rPr lang="en-US" altLang="ko-KR" sz="1000" b="1">
                  <a:solidFill>
                    <a:schemeClr val="bg1"/>
                  </a:solidFill>
                </a:rPr>
                <a:t>Classing</a:t>
              </a: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D6C7D026-0903-4046-B6D0-0DCD7534E41B}"/>
                </a:ext>
              </a:extLst>
            </p:cNvPr>
            <p:cNvSpPr/>
            <p:nvPr/>
          </p:nvSpPr>
          <p:spPr>
            <a:xfrm>
              <a:off x="2661996" y="3445142"/>
              <a:ext cx="1319215" cy="27000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최근 정보와 안정성  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84990019-E647-4D43-9809-27C987B29FD7}"/>
                </a:ext>
              </a:extLst>
            </p:cNvPr>
            <p:cNvSpPr/>
            <p:nvPr/>
          </p:nvSpPr>
          <p:spPr>
            <a:xfrm>
              <a:off x="2661996" y="3817871"/>
              <a:ext cx="1319215" cy="38153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변별력</a:t>
              </a:r>
              <a:r>
                <a:rPr lang="en-US" altLang="ko-KR" sz="1000" b="1">
                  <a:solidFill>
                    <a:schemeClr val="bg1"/>
                  </a:solidFill>
                </a:rPr>
                <a:t>/</a:t>
              </a:r>
              <a:r>
                <a:rPr lang="ko-KR" altLang="en-US" sz="1000" b="1">
                  <a:solidFill>
                    <a:schemeClr val="bg1"/>
                  </a:solidFill>
                </a:rPr>
                <a:t>안정성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D04B8917-3984-400B-9507-E4089F284990}"/>
                </a:ext>
              </a:extLst>
            </p:cNvPr>
            <p:cNvSpPr/>
            <p:nvPr/>
          </p:nvSpPr>
          <p:spPr>
            <a:xfrm>
              <a:off x="2661996" y="4285984"/>
              <a:ext cx="1319215" cy="27000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상관 분석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8C58914E-BDFE-4240-BAAA-8E5FD1A35D05}"/>
                </a:ext>
              </a:extLst>
            </p:cNvPr>
            <p:cNvSpPr/>
            <p:nvPr/>
          </p:nvSpPr>
          <p:spPr>
            <a:xfrm>
              <a:off x="4060959" y="2629247"/>
              <a:ext cx="5083200" cy="383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연속형 변수의 경우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개의 그룹으로 범주화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범주형 변수의 경우 범주 값 자체 활용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51671479-DF15-4AD3-8483-D786637D0C37}"/>
                </a:ext>
              </a:extLst>
            </p:cNvPr>
            <p:cNvSpPr/>
            <p:nvPr/>
          </p:nvSpPr>
          <p:spPr>
            <a:xfrm>
              <a:off x="4060959" y="3084153"/>
              <a:ext cx="5083200" cy="255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Fine Classing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된 항목을 변별력 지표 값의 변화율이 최소가 되는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개의 구간으로 묶음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7A915AD3-A3B4-4BEB-8C36-C07CFC792DAA}"/>
                </a:ext>
              </a:extLst>
            </p:cNvPr>
            <p:cNvSpPr/>
            <p:nvPr/>
          </p:nvSpPr>
          <p:spPr>
            <a:xfrm>
              <a:off x="4060959" y="3442207"/>
              <a:ext cx="5083200" cy="272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각 항목의 </a:t>
              </a: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PSI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산출하여 최근 정보와 유사한 분포를 가지는 항목 선정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4F461DFE-FF96-490C-9AB9-42A453B6362E}"/>
                </a:ext>
              </a:extLst>
            </p:cNvPr>
            <p:cNvSpPr/>
            <p:nvPr/>
          </p:nvSpPr>
          <p:spPr>
            <a:xfrm>
              <a:off x="4060959" y="3814936"/>
              <a:ext cx="5083200" cy="383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정보영역별 변별력 지표를 이용하여 유의한 평가항목 선정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정보영역별 개발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과 검증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테스트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안정성 확인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E1AE5963-1EAB-4BFF-BB39-818C305790CA}"/>
                </a:ext>
              </a:extLst>
            </p:cNvPr>
            <p:cNvSpPr/>
            <p:nvPr/>
          </p:nvSpPr>
          <p:spPr>
            <a:xfrm>
              <a:off x="4060959" y="4291854"/>
              <a:ext cx="5083200" cy="255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유의항목 대상으로 정보영역별 항목간 상관관계 및 다중 공선성 배제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A5800B3-A135-445C-AA28-252998FC477C}"/>
                </a:ext>
              </a:extLst>
            </p:cNvPr>
            <p:cNvSpPr/>
            <p:nvPr/>
          </p:nvSpPr>
          <p:spPr>
            <a:xfrm>
              <a:off x="1289610" y="4764368"/>
              <a:ext cx="1113131" cy="3859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모형 적합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8D01A956-CDA4-492D-88D8-8C7B3C2C17D8}"/>
                </a:ext>
              </a:extLst>
            </p:cNvPr>
            <p:cNvCxnSpPr>
              <a:cxnSpLocks/>
              <a:stCxn id="409" idx="3"/>
              <a:endCxn id="411" idx="1"/>
            </p:cNvCxnSpPr>
            <p:nvPr/>
          </p:nvCxnSpPr>
          <p:spPr>
            <a:xfrm flipV="1">
              <a:off x="2402741" y="4955135"/>
              <a:ext cx="259255" cy="2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BF878726-D9E0-42F9-B603-B44E56D948CA}"/>
                </a:ext>
              </a:extLst>
            </p:cNvPr>
            <p:cNvSpPr/>
            <p:nvPr/>
          </p:nvSpPr>
          <p:spPr>
            <a:xfrm>
              <a:off x="2661996" y="4764368"/>
              <a:ext cx="1319215" cy="38153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머신러닝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모형 적합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D50BE52A-B538-437E-9254-3D771904C920}"/>
                </a:ext>
              </a:extLst>
            </p:cNvPr>
            <p:cNvSpPr/>
            <p:nvPr/>
          </p:nvSpPr>
          <p:spPr>
            <a:xfrm>
              <a:off x="4060959" y="4764368"/>
              <a:ext cx="5083200" cy="3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최종 선택된 항목의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raw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값을 모형의 입력 변수로 사용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머신러닝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모형을 적합하여 불량 확률 값을 등급화에 활용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E5B41C8-DC29-4597-B58C-195CD0D6D48A}"/>
                </a:ext>
              </a:extLst>
            </p:cNvPr>
            <p:cNvSpPr/>
            <p:nvPr/>
          </p:nvSpPr>
          <p:spPr>
            <a:xfrm>
              <a:off x="1289610" y="5254492"/>
              <a:ext cx="1113131" cy="3536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등급화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F332A50F-D807-4690-97A6-D93852FF7121}"/>
                </a:ext>
              </a:extLst>
            </p:cNvPr>
            <p:cNvSpPr/>
            <p:nvPr/>
          </p:nvSpPr>
          <p:spPr>
            <a:xfrm>
              <a:off x="2661996" y="5244219"/>
              <a:ext cx="1319215" cy="38153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Grading</a:t>
              </a:r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EEDCF174-9BAD-464D-91F6-720735EE39DB}"/>
                </a:ext>
              </a:extLst>
            </p:cNvPr>
            <p:cNvSpPr/>
            <p:nvPr/>
          </p:nvSpPr>
          <p:spPr>
            <a:xfrm>
              <a:off x="4060957" y="5248622"/>
              <a:ext cx="5083200" cy="38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모형개발 결과 불량 확률 값을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개의 등구간화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개의 확률구간을 여신 정책 및 전략에 효과적으로 활용하기 위해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등급 체계 구성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6" name="직선 화살표 연결선 415">
              <a:extLst>
                <a:ext uri="{FF2B5EF4-FFF2-40B4-BE49-F238E27FC236}">
                  <a16:creationId xmlns:a16="http://schemas.microsoft.com/office/drawing/2014/main" id="{F039FCB3-3336-43F8-9EF0-7851F4DA27FC}"/>
                </a:ext>
              </a:extLst>
            </p:cNvPr>
            <p:cNvCxnSpPr>
              <a:cxnSpLocks/>
              <a:stCxn id="413" idx="3"/>
              <a:endCxn id="414" idx="1"/>
            </p:cNvCxnSpPr>
            <p:nvPr/>
          </p:nvCxnSpPr>
          <p:spPr>
            <a:xfrm>
              <a:off x="2402741" y="5431318"/>
              <a:ext cx="259255" cy="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7E17BC28-2125-437C-BCA5-DB7C74021DAC}"/>
                </a:ext>
              </a:extLst>
            </p:cNvPr>
            <p:cNvSpPr/>
            <p:nvPr/>
          </p:nvSpPr>
          <p:spPr>
            <a:xfrm>
              <a:off x="1289610" y="760694"/>
              <a:ext cx="1113131" cy="3588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모집단 정의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18" name="직선 화살표 연결선 417">
              <a:extLst>
                <a:ext uri="{FF2B5EF4-FFF2-40B4-BE49-F238E27FC236}">
                  <a16:creationId xmlns:a16="http://schemas.microsoft.com/office/drawing/2014/main" id="{7CF10F7A-A251-4462-99A9-0E49F0563AB6}"/>
                </a:ext>
              </a:extLst>
            </p:cNvPr>
            <p:cNvCxnSpPr>
              <a:cxnSpLocks/>
              <a:stCxn id="417" idx="3"/>
              <a:endCxn id="419" idx="1"/>
            </p:cNvCxnSpPr>
            <p:nvPr/>
          </p:nvCxnSpPr>
          <p:spPr>
            <a:xfrm>
              <a:off x="2402741" y="940102"/>
              <a:ext cx="2584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002A1B64-C7F8-432B-B340-649F625DCB45}"/>
                </a:ext>
              </a:extLst>
            </p:cNvPr>
            <p:cNvSpPr/>
            <p:nvPr/>
          </p:nvSpPr>
          <p:spPr>
            <a:xfrm>
              <a:off x="2661210" y="760694"/>
              <a:ext cx="1319215" cy="3588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개발기간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대상자 정의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DBD55EC5-DC93-4819-BF65-6429043C8F58}"/>
                </a:ext>
              </a:extLst>
            </p:cNvPr>
            <p:cNvSpPr/>
            <p:nvPr/>
          </p:nvSpPr>
          <p:spPr>
            <a:xfrm>
              <a:off x="4060959" y="760694"/>
              <a:ext cx="5083200" cy="358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사전분석을 통한 모형개발 대상자 선정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BC761010-0937-497C-82EA-D0422AF7D775}"/>
                </a:ext>
              </a:extLst>
            </p:cNvPr>
            <p:cNvSpPr/>
            <p:nvPr/>
          </p:nvSpPr>
          <p:spPr>
            <a:xfrm>
              <a:off x="1289610" y="1293880"/>
              <a:ext cx="1113131" cy="2846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우불량 정의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cxnSp>
          <p:nvCxnSpPr>
            <p:cNvPr id="422" name="직선 화살표 연결선 421">
              <a:extLst>
                <a:ext uri="{FF2B5EF4-FFF2-40B4-BE49-F238E27FC236}">
                  <a16:creationId xmlns:a16="http://schemas.microsoft.com/office/drawing/2014/main" id="{937BBBA4-6136-4734-AB92-F64FF7DEC1BD}"/>
                </a:ext>
              </a:extLst>
            </p:cNvPr>
            <p:cNvCxnSpPr>
              <a:cxnSpLocks/>
              <a:stCxn id="421" idx="3"/>
              <a:endCxn id="423" idx="1"/>
            </p:cNvCxnSpPr>
            <p:nvPr/>
          </p:nvCxnSpPr>
          <p:spPr>
            <a:xfrm>
              <a:off x="2402741" y="1436222"/>
              <a:ext cx="259255" cy="9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AAF5C75B-82E7-4B3D-B35A-09D8C190240A}"/>
                </a:ext>
              </a:extLst>
            </p:cNvPr>
            <p:cNvSpPr/>
            <p:nvPr/>
          </p:nvSpPr>
          <p:spPr>
            <a:xfrm>
              <a:off x="2661996" y="1294841"/>
              <a:ext cx="1319215" cy="28468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err="1">
                  <a:solidFill>
                    <a:schemeClr val="bg1"/>
                  </a:solidFill>
                </a:rPr>
                <a:t>우불량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정의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A2E9EE3-08AE-4E4C-81A0-56C7688C04CB}"/>
                </a:ext>
              </a:extLst>
            </p:cNvPr>
            <p:cNvSpPr/>
            <p:nvPr/>
          </p:nvSpPr>
          <p:spPr>
            <a:xfrm>
              <a:off x="4060959" y="1285012"/>
              <a:ext cx="5083200" cy="290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Vintage,</a:t>
              </a:r>
              <a:r>
                <a:rPr lang="en-US" altLang="ko-KR" sz="1000" baseline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Roll-Rate </a:t>
              </a:r>
              <a:r>
                <a:rPr lang="ko-KR" altLang="en-US" sz="1000" baseline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등의 분석을 통해 우불량 정의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1D885EB8-A19C-4764-A954-E110CB0885E1}"/>
                </a:ext>
              </a:extLst>
            </p:cNvPr>
            <p:cNvSpPr/>
            <p:nvPr/>
          </p:nvSpPr>
          <p:spPr>
            <a:xfrm>
              <a:off x="1289610" y="1795743"/>
              <a:ext cx="1113131" cy="2846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Segmentation</a:t>
              </a:r>
            </a:p>
          </p:txBody>
        </p:sp>
        <p:cxnSp>
          <p:nvCxnSpPr>
            <p:cNvPr id="426" name="직선 화살표 연결선 425">
              <a:extLst>
                <a:ext uri="{FF2B5EF4-FFF2-40B4-BE49-F238E27FC236}">
                  <a16:creationId xmlns:a16="http://schemas.microsoft.com/office/drawing/2014/main" id="{C4F26C3B-ED1B-4DA4-9D25-DD043C246A60}"/>
                </a:ext>
              </a:extLst>
            </p:cNvPr>
            <p:cNvCxnSpPr>
              <a:cxnSpLocks/>
              <a:endCxn id="427" idx="1"/>
            </p:cNvCxnSpPr>
            <p:nvPr/>
          </p:nvCxnSpPr>
          <p:spPr>
            <a:xfrm>
              <a:off x="2402741" y="1938085"/>
              <a:ext cx="2592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45B49881-CE73-4EC7-9AAE-CBCBE58E79FC}"/>
                </a:ext>
              </a:extLst>
            </p:cNvPr>
            <p:cNvSpPr/>
            <p:nvPr/>
          </p:nvSpPr>
          <p:spPr>
            <a:xfrm>
              <a:off x="2661996" y="1795743"/>
              <a:ext cx="1319215" cy="28468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SEG</a:t>
              </a:r>
              <a:r>
                <a:rPr lang="en-US" altLang="ko-KR" sz="1000" b="1" baseline="0">
                  <a:solidFill>
                    <a:schemeClr val="bg1"/>
                  </a:solidFill>
                </a:rPr>
                <a:t> </a:t>
              </a:r>
              <a:r>
                <a:rPr lang="ko-KR" altLang="en-US" sz="1000" b="1" baseline="0">
                  <a:solidFill>
                    <a:schemeClr val="bg1"/>
                  </a:solidFill>
                </a:rPr>
                <a:t>분석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40DB9D91-61E4-4CFE-A29D-60C89B1F36C9}"/>
                </a:ext>
              </a:extLst>
            </p:cNvPr>
            <p:cNvSpPr/>
            <p:nvPr/>
          </p:nvSpPr>
          <p:spPr>
            <a:xfrm>
              <a:off x="4060959" y="1795743"/>
              <a:ext cx="5083200" cy="290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대상자들의 특성을 파악해 고객군을 구분하여 모형개발 진행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FD622DD0-37BA-48CD-B935-C5D15CC338F7}"/>
                </a:ext>
              </a:extLst>
            </p:cNvPr>
            <p:cNvSpPr/>
            <p:nvPr/>
          </p:nvSpPr>
          <p:spPr>
            <a:xfrm>
              <a:off x="1289610" y="5722604"/>
              <a:ext cx="1113131" cy="3536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CUT-OFF </a:t>
              </a:r>
              <a:r>
                <a:rPr lang="ko-KR" altLang="en-US" sz="1000" b="1">
                  <a:solidFill>
                    <a:schemeClr val="bg1"/>
                  </a:solidFill>
                </a:rPr>
                <a:t>전략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cxnSp>
          <p:nvCxnSpPr>
            <p:cNvPr id="430" name="직선 화살표 연결선 429">
              <a:extLst>
                <a:ext uri="{FF2B5EF4-FFF2-40B4-BE49-F238E27FC236}">
                  <a16:creationId xmlns:a16="http://schemas.microsoft.com/office/drawing/2014/main" id="{F149E558-8F53-43B2-A57C-3F7A6AA6188B}"/>
                </a:ext>
              </a:extLst>
            </p:cNvPr>
            <p:cNvCxnSpPr>
              <a:cxnSpLocks/>
              <a:stCxn id="429" idx="3"/>
              <a:endCxn id="431" idx="1"/>
            </p:cNvCxnSpPr>
            <p:nvPr/>
          </p:nvCxnSpPr>
          <p:spPr>
            <a:xfrm flipV="1">
              <a:off x="2402741" y="5896496"/>
              <a:ext cx="259255" cy="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3DFAE7D-4522-4E20-9865-80E1D327C56F}"/>
                </a:ext>
              </a:extLst>
            </p:cNvPr>
            <p:cNvSpPr/>
            <p:nvPr/>
          </p:nvSpPr>
          <p:spPr>
            <a:xfrm>
              <a:off x="2661996" y="5704995"/>
              <a:ext cx="1319215" cy="3830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모형등급 </a:t>
              </a:r>
              <a:r>
                <a:rPr lang="en-US" altLang="ko-KR" sz="1000" b="1">
                  <a:solidFill>
                    <a:schemeClr val="bg1"/>
                  </a:solidFill>
                </a:rPr>
                <a:t>CUT-OFF</a:t>
              </a: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98F0B01A-D0EF-43BE-AB02-AB37FF79110D}"/>
                </a:ext>
              </a:extLst>
            </p:cNvPr>
            <p:cNvSpPr/>
            <p:nvPr/>
          </p:nvSpPr>
          <p:spPr>
            <a:xfrm>
              <a:off x="4060959" y="5713799"/>
              <a:ext cx="5083200" cy="383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구성비</a:t>
              </a: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누적구성비</a:t>
              </a: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불량률을 고려한 등급 </a:t>
              </a: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CUT-OFF</a:t>
              </a:r>
              <a:r>
                <a:rPr lang="en-US" altLang="ko-KR" sz="1000" baseline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000" baseline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전략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2F1A92A0-AF03-4D66-8D4F-651AA180FADA}"/>
                </a:ext>
              </a:extLst>
            </p:cNvPr>
            <p:cNvSpPr/>
            <p:nvPr/>
          </p:nvSpPr>
          <p:spPr>
            <a:xfrm>
              <a:off x="1289610" y="6198053"/>
              <a:ext cx="1113131" cy="3536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필터링 룰</a:t>
              </a:r>
              <a:endParaRPr lang="en-US" altLang="ko-KR" sz="1000" b="1">
                <a:solidFill>
                  <a:schemeClr val="bg1"/>
                </a:solidFill>
              </a:endParaRPr>
            </a:p>
          </p:txBody>
        </p:sp>
        <p:cxnSp>
          <p:nvCxnSpPr>
            <p:cNvPr id="434" name="직선 화살표 연결선 433">
              <a:extLst>
                <a:ext uri="{FF2B5EF4-FFF2-40B4-BE49-F238E27FC236}">
                  <a16:creationId xmlns:a16="http://schemas.microsoft.com/office/drawing/2014/main" id="{AAB14F71-2136-49CF-8F22-894A534810DB}"/>
                </a:ext>
              </a:extLst>
            </p:cNvPr>
            <p:cNvCxnSpPr>
              <a:cxnSpLocks/>
              <a:stCxn id="433" idx="3"/>
              <a:endCxn id="435" idx="1"/>
            </p:cNvCxnSpPr>
            <p:nvPr/>
          </p:nvCxnSpPr>
          <p:spPr>
            <a:xfrm flipV="1">
              <a:off x="2402741" y="6371945"/>
              <a:ext cx="259255" cy="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176980DD-FE47-48FB-9400-3DCE93BA03FD}"/>
                </a:ext>
              </a:extLst>
            </p:cNvPr>
            <p:cNvSpPr/>
            <p:nvPr/>
          </p:nvSpPr>
          <p:spPr>
            <a:xfrm>
              <a:off x="2661996" y="6180444"/>
              <a:ext cx="1319215" cy="3830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Filtering Rule</a:t>
              </a: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5DE87FAD-B5F0-4877-B153-4101D8AA8704}"/>
                </a:ext>
              </a:extLst>
            </p:cNvPr>
            <p:cNvSpPr/>
            <p:nvPr/>
          </p:nvSpPr>
          <p:spPr>
            <a:xfrm>
              <a:off x="4060959" y="6189249"/>
              <a:ext cx="5083200" cy="383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등급 </a:t>
              </a:r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CUT-OFF 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이후 등급 통과자에 대한 변수별 룰 개발하여 세밀한 승인 전략 수립</a:t>
              </a:r>
              <a:endPara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CE4D8A3A-A72F-4385-AD51-E6BCB50B8D20}"/>
                </a:ext>
              </a:extLst>
            </p:cNvPr>
            <p:cNvSpPr/>
            <p:nvPr/>
          </p:nvSpPr>
          <p:spPr>
            <a:xfrm>
              <a:off x="82549" y="760694"/>
              <a:ext cx="720000" cy="13167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/>
                <a:t>모형개발 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모집단 정의</a:t>
              </a:r>
              <a:endParaRPr lang="en-US" altLang="ko-KR" sz="1050" b="1" dirty="0"/>
            </a:p>
            <a:p>
              <a:pPr algn="ctr"/>
              <a:endParaRPr lang="ko-KR" altLang="en-US" sz="1050" b="1" dirty="0"/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F7E54D28-FBD2-4AA1-9684-CA1DA6B44C26}"/>
                </a:ext>
              </a:extLst>
            </p:cNvPr>
            <p:cNvSpPr/>
            <p:nvPr/>
          </p:nvSpPr>
          <p:spPr>
            <a:xfrm>
              <a:off x="82549" y="2253584"/>
              <a:ext cx="720000" cy="22627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/>
                <a:t>요약항목 가공 및 모형변수 선정</a:t>
              </a: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7F8333D5-7DBB-4864-87A3-6DA49CD57FCD}"/>
                </a:ext>
              </a:extLst>
            </p:cNvPr>
            <p:cNvSpPr/>
            <p:nvPr/>
          </p:nvSpPr>
          <p:spPr>
            <a:xfrm>
              <a:off x="82549" y="4771705"/>
              <a:ext cx="720000" cy="3609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/>
                <a:t>모형 적합</a:t>
              </a:r>
              <a:endParaRPr lang="en-US" altLang="ko-KR" sz="1050" b="1" dirty="0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6F371E3C-BB66-4F33-8A2D-47A65A2C9AE4}"/>
                </a:ext>
              </a:extLst>
            </p:cNvPr>
            <p:cNvSpPr/>
            <p:nvPr/>
          </p:nvSpPr>
          <p:spPr>
            <a:xfrm>
              <a:off x="82550" y="5253024"/>
              <a:ext cx="720000" cy="3609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/>
                <a:t>등급화</a:t>
              </a: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302B7EAC-CC3E-4ED8-BFB7-56B42D679293}"/>
                </a:ext>
              </a:extLst>
            </p:cNvPr>
            <p:cNvSpPr/>
            <p:nvPr/>
          </p:nvSpPr>
          <p:spPr>
            <a:xfrm>
              <a:off x="82549" y="5740213"/>
              <a:ext cx="720000" cy="7924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승인전략</a:t>
              </a:r>
              <a:endParaRPr lang="en-US" altLang="ko-KR" sz="1050" b="1" dirty="0">
                <a:solidFill>
                  <a:schemeClr val="bg1"/>
                </a:solidFill>
              </a:endParaRPr>
            </a:p>
            <a:p>
              <a:pPr algn="ctr"/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ADD39447-C74D-44DC-9109-C99040E8D2E8}"/>
                </a:ext>
              </a:extLst>
            </p:cNvPr>
            <p:cNvCxnSpPr>
              <a:cxnSpLocks/>
              <a:stCxn id="437" idx="3"/>
              <a:endCxn id="421" idx="1"/>
            </p:cNvCxnSpPr>
            <p:nvPr/>
          </p:nvCxnSpPr>
          <p:spPr>
            <a:xfrm>
              <a:off x="802549" y="1419093"/>
              <a:ext cx="487061" cy="1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연결선: 꺾임 442">
              <a:extLst>
                <a:ext uri="{FF2B5EF4-FFF2-40B4-BE49-F238E27FC236}">
                  <a16:creationId xmlns:a16="http://schemas.microsoft.com/office/drawing/2014/main" id="{1A46450E-25F0-47B0-A5F7-691E482BB225}"/>
                </a:ext>
              </a:extLst>
            </p:cNvPr>
            <p:cNvCxnSpPr>
              <a:cxnSpLocks/>
              <a:stCxn id="437" idx="3"/>
              <a:endCxn id="417" idx="1"/>
            </p:cNvCxnSpPr>
            <p:nvPr/>
          </p:nvCxnSpPr>
          <p:spPr>
            <a:xfrm flipV="1">
              <a:off x="802549" y="940102"/>
              <a:ext cx="487061" cy="4789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연결선: 꺾임 443">
              <a:extLst>
                <a:ext uri="{FF2B5EF4-FFF2-40B4-BE49-F238E27FC236}">
                  <a16:creationId xmlns:a16="http://schemas.microsoft.com/office/drawing/2014/main" id="{12BFF37E-C583-4F67-B6BB-96869C00DAD8}"/>
                </a:ext>
              </a:extLst>
            </p:cNvPr>
            <p:cNvCxnSpPr>
              <a:cxnSpLocks/>
              <a:stCxn id="437" idx="3"/>
              <a:endCxn id="425" idx="1"/>
            </p:cNvCxnSpPr>
            <p:nvPr/>
          </p:nvCxnSpPr>
          <p:spPr>
            <a:xfrm>
              <a:off x="802549" y="1419093"/>
              <a:ext cx="487061" cy="5189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연결선: 꺾임 444">
              <a:extLst>
                <a:ext uri="{FF2B5EF4-FFF2-40B4-BE49-F238E27FC236}">
                  <a16:creationId xmlns:a16="http://schemas.microsoft.com/office/drawing/2014/main" id="{661BA04E-B088-4F6E-855F-BC8C5E4DF83B}"/>
                </a:ext>
              </a:extLst>
            </p:cNvPr>
            <p:cNvCxnSpPr>
              <a:cxnSpLocks/>
              <a:stCxn id="438" idx="3"/>
              <a:endCxn id="394" idx="1"/>
            </p:cNvCxnSpPr>
            <p:nvPr/>
          </p:nvCxnSpPr>
          <p:spPr>
            <a:xfrm flipV="1">
              <a:off x="802549" y="2366576"/>
              <a:ext cx="487061" cy="10184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연결선: 꺾임 445">
              <a:extLst>
                <a:ext uri="{FF2B5EF4-FFF2-40B4-BE49-F238E27FC236}">
                  <a16:creationId xmlns:a16="http://schemas.microsoft.com/office/drawing/2014/main" id="{550D1F51-90E8-4CE2-AAB5-F764C9B0F714}"/>
                </a:ext>
              </a:extLst>
            </p:cNvPr>
            <p:cNvCxnSpPr>
              <a:cxnSpLocks/>
              <a:stCxn id="438" idx="3"/>
              <a:endCxn id="398" idx="1"/>
            </p:cNvCxnSpPr>
            <p:nvPr/>
          </p:nvCxnSpPr>
          <p:spPr>
            <a:xfrm>
              <a:off x="802549" y="3384978"/>
              <a:ext cx="487061" cy="2061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직선 화살표 연결선 446">
              <a:extLst>
                <a:ext uri="{FF2B5EF4-FFF2-40B4-BE49-F238E27FC236}">
                  <a16:creationId xmlns:a16="http://schemas.microsoft.com/office/drawing/2014/main" id="{DCEFFF90-2035-4DB5-BF69-CF279CA28746}"/>
                </a:ext>
              </a:extLst>
            </p:cNvPr>
            <p:cNvCxnSpPr>
              <a:cxnSpLocks/>
              <a:stCxn id="439" idx="3"/>
              <a:endCxn id="409" idx="1"/>
            </p:cNvCxnSpPr>
            <p:nvPr/>
          </p:nvCxnSpPr>
          <p:spPr>
            <a:xfrm>
              <a:off x="802549" y="4952200"/>
              <a:ext cx="487061" cy="5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직선 화살표 연결선 447">
              <a:extLst>
                <a:ext uri="{FF2B5EF4-FFF2-40B4-BE49-F238E27FC236}">
                  <a16:creationId xmlns:a16="http://schemas.microsoft.com/office/drawing/2014/main" id="{349F82EA-89BF-4DAC-9E0C-296ACB742D07}"/>
                </a:ext>
              </a:extLst>
            </p:cNvPr>
            <p:cNvCxnSpPr>
              <a:cxnSpLocks/>
              <a:stCxn id="440" idx="3"/>
              <a:endCxn id="413" idx="1"/>
            </p:cNvCxnSpPr>
            <p:nvPr/>
          </p:nvCxnSpPr>
          <p:spPr>
            <a:xfrm flipV="1">
              <a:off x="802550" y="5431318"/>
              <a:ext cx="48706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연결선: 꺾임 448">
              <a:extLst>
                <a:ext uri="{FF2B5EF4-FFF2-40B4-BE49-F238E27FC236}">
                  <a16:creationId xmlns:a16="http://schemas.microsoft.com/office/drawing/2014/main" id="{FF85DD1C-B482-492A-A269-293BD95C5B66}"/>
                </a:ext>
              </a:extLst>
            </p:cNvPr>
            <p:cNvCxnSpPr>
              <a:cxnSpLocks/>
              <a:stCxn id="441" idx="3"/>
              <a:endCxn id="429" idx="1"/>
            </p:cNvCxnSpPr>
            <p:nvPr/>
          </p:nvCxnSpPr>
          <p:spPr>
            <a:xfrm flipV="1">
              <a:off x="802549" y="5899431"/>
              <a:ext cx="487061" cy="2369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연결선: 꺾임 449">
              <a:extLst>
                <a:ext uri="{FF2B5EF4-FFF2-40B4-BE49-F238E27FC236}">
                  <a16:creationId xmlns:a16="http://schemas.microsoft.com/office/drawing/2014/main" id="{2704C2E0-AECC-4EFB-A294-E0457CF1EB3C}"/>
                </a:ext>
              </a:extLst>
            </p:cNvPr>
            <p:cNvCxnSpPr>
              <a:cxnSpLocks/>
              <a:stCxn id="441" idx="3"/>
              <a:endCxn id="433" idx="1"/>
            </p:cNvCxnSpPr>
            <p:nvPr/>
          </p:nvCxnSpPr>
          <p:spPr>
            <a:xfrm>
              <a:off x="802549" y="6136421"/>
              <a:ext cx="487061" cy="2384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연결선: 꺾임 450">
              <a:extLst>
                <a:ext uri="{FF2B5EF4-FFF2-40B4-BE49-F238E27FC236}">
                  <a16:creationId xmlns:a16="http://schemas.microsoft.com/office/drawing/2014/main" id="{798D7777-74D2-4663-9C9B-EFB827279854}"/>
                </a:ext>
              </a:extLst>
            </p:cNvPr>
            <p:cNvCxnSpPr>
              <a:cxnSpLocks/>
              <a:stCxn id="398" idx="3"/>
              <a:endCxn id="399" idx="1"/>
            </p:cNvCxnSpPr>
            <p:nvPr/>
          </p:nvCxnSpPr>
          <p:spPr>
            <a:xfrm flipV="1">
              <a:off x="2402741" y="2829553"/>
              <a:ext cx="259255" cy="7616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연결선: 꺾임 451">
              <a:extLst>
                <a:ext uri="{FF2B5EF4-FFF2-40B4-BE49-F238E27FC236}">
                  <a16:creationId xmlns:a16="http://schemas.microsoft.com/office/drawing/2014/main" id="{07453F70-408C-4923-B45C-AC3A2B7E4652}"/>
                </a:ext>
              </a:extLst>
            </p:cNvPr>
            <p:cNvCxnSpPr>
              <a:cxnSpLocks/>
              <a:stCxn id="398" idx="3"/>
              <a:endCxn id="400" idx="1"/>
            </p:cNvCxnSpPr>
            <p:nvPr/>
          </p:nvCxnSpPr>
          <p:spPr>
            <a:xfrm flipV="1">
              <a:off x="2402741" y="3208885"/>
              <a:ext cx="259255" cy="382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연결선: 꺾임 452">
              <a:extLst>
                <a:ext uri="{FF2B5EF4-FFF2-40B4-BE49-F238E27FC236}">
                  <a16:creationId xmlns:a16="http://schemas.microsoft.com/office/drawing/2014/main" id="{6EBECD5E-CEDF-44C8-B89C-E07BBE186D6A}"/>
                </a:ext>
              </a:extLst>
            </p:cNvPr>
            <p:cNvCxnSpPr>
              <a:cxnSpLocks/>
              <a:stCxn id="398" idx="3"/>
              <a:endCxn id="402" idx="1"/>
            </p:cNvCxnSpPr>
            <p:nvPr/>
          </p:nvCxnSpPr>
          <p:spPr>
            <a:xfrm>
              <a:off x="2402741" y="3591153"/>
              <a:ext cx="259255" cy="4174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연결선: 꺾임 453">
              <a:extLst>
                <a:ext uri="{FF2B5EF4-FFF2-40B4-BE49-F238E27FC236}">
                  <a16:creationId xmlns:a16="http://schemas.microsoft.com/office/drawing/2014/main" id="{3EDB56F2-C17E-4E74-9A14-14EDBD00E757}"/>
                </a:ext>
              </a:extLst>
            </p:cNvPr>
            <p:cNvCxnSpPr>
              <a:cxnSpLocks/>
              <a:stCxn id="398" idx="3"/>
              <a:endCxn id="401" idx="1"/>
            </p:cNvCxnSpPr>
            <p:nvPr/>
          </p:nvCxnSpPr>
          <p:spPr>
            <a:xfrm flipV="1">
              <a:off x="2402741" y="3580146"/>
              <a:ext cx="259255" cy="110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연결선: 꺾임 454">
              <a:extLst>
                <a:ext uri="{FF2B5EF4-FFF2-40B4-BE49-F238E27FC236}">
                  <a16:creationId xmlns:a16="http://schemas.microsoft.com/office/drawing/2014/main" id="{EFDE252C-A238-4330-8FCE-0B2EA9A1D227}"/>
                </a:ext>
              </a:extLst>
            </p:cNvPr>
            <p:cNvCxnSpPr>
              <a:cxnSpLocks/>
              <a:stCxn id="398" idx="3"/>
              <a:endCxn id="403" idx="1"/>
            </p:cNvCxnSpPr>
            <p:nvPr/>
          </p:nvCxnSpPr>
          <p:spPr>
            <a:xfrm>
              <a:off x="2402741" y="3591153"/>
              <a:ext cx="259255" cy="8298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모형개발 방법론</a:t>
            </a:r>
          </a:p>
        </p:txBody>
      </p:sp>
    </p:spTree>
    <p:extLst>
      <p:ext uri="{BB962C8B-B14F-4D97-AF65-F5344CB8AC3E}">
        <p14:creationId xmlns:p14="http://schemas.microsoft.com/office/powerpoint/2010/main" val="19555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모형개발 모집단 정의</a:t>
            </a:r>
            <a:r>
              <a:rPr lang="en-US" altLang="ko-KR" sz="1400" b="1" dirty="0"/>
              <a:t>(1/2)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B4242-32F4-47F8-BF11-138D8C579818}"/>
              </a:ext>
            </a:extLst>
          </p:cNvPr>
          <p:cNvSpPr txBox="1"/>
          <p:nvPr/>
        </p:nvSpPr>
        <p:spPr>
          <a:xfrm>
            <a:off x="327171" y="1125902"/>
            <a:ext cx="809537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사전분석을 통한 모형개발 대상자 선정</a:t>
            </a:r>
            <a:br>
              <a:rPr lang="en-US" altLang="ko-KR" sz="120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현 시장상황</a:t>
            </a:r>
            <a:r>
              <a:rPr lang="en-US" altLang="ko-KR" sz="1050" dirty="0"/>
              <a:t>, </a:t>
            </a:r>
            <a:r>
              <a:rPr lang="ko-KR" altLang="en-US" sz="1050" dirty="0"/>
              <a:t>정책 변경 등을 반영한 모형개발 목적</a:t>
            </a:r>
            <a:r>
              <a:rPr lang="en-US" altLang="ko-KR" sz="1050" dirty="0"/>
              <a:t>, </a:t>
            </a:r>
            <a:r>
              <a:rPr lang="ko-KR" altLang="en-US" sz="1050" dirty="0"/>
              <a:t>시점을 고려하여 대상자 및 개발기간 정의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	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6C18597-4ED7-4F8B-AF77-455A1665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5" y="2013358"/>
            <a:ext cx="8155513" cy="41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모형개발 모집단 정의</a:t>
            </a:r>
            <a:r>
              <a:rPr lang="en-US" altLang="ko-KR" sz="1400" b="1" dirty="0"/>
              <a:t>(2/2)</a:t>
            </a:r>
            <a:endParaRPr lang="ko-KR" altLang="en-US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C6BD60-BD82-443E-ACF6-1D5730F2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8" y="1241570"/>
            <a:ext cx="7422061" cy="49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4626-0D56-4105-BDC6-44D3604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1952"/>
            <a:ext cx="2173288" cy="490537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신용평가모형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0BDE-13E6-4558-B013-8868156554A4}"/>
              </a:ext>
            </a:extLst>
          </p:cNvPr>
          <p:cNvSpPr txBox="1"/>
          <p:nvPr/>
        </p:nvSpPr>
        <p:spPr>
          <a:xfrm>
            <a:off x="7267575" y="194847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모형개발 방법론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EFD6CEB-F6A0-4221-8E98-0D70CA7EC5D5}"/>
              </a:ext>
            </a:extLst>
          </p:cNvPr>
          <p:cNvSpPr txBox="1"/>
          <p:nvPr/>
        </p:nvSpPr>
        <p:spPr>
          <a:xfrm>
            <a:off x="-36908" y="818125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▣ </a:t>
            </a:r>
            <a:r>
              <a:rPr lang="ko-KR" altLang="en-US" sz="1400" b="1" dirty="0" err="1"/>
              <a:t>우불량</a:t>
            </a:r>
            <a:r>
              <a:rPr lang="ko-KR" altLang="en-US" sz="1400" b="1" dirty="0"/>
              <a:t> 정의</a:t>
            </a:r>
            <a:r>
              <a:rPr lang="en-US" altLang="ko-KR" sz="1400" b="1" dirty="0"/>
              <a:t>(1/3)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4B613F-979A-44F2-A095-2C1CB4AB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1895912"/>
            <a:ext cx="7810150" cy="4587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99618-C76C-4CAB-AAE6-4E78B1CC858A}"/>
              </a:ext>
            </a:extLst>
          </p:cNvPr>
          <p:cNvSpPr txBox="1"/>
          <p:nvPr/>
        </p:nvSpPr>
        <p:spPr>
          <a:xfrm>
            <a:off x="343949" y="1125902"/>
            <a:ext cx="49327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Vintage </a:t>
            </a:r>
            <a:r>
              <a:rPr lang="ko-KR" altLang="en-US" sz="1200" b="1" dirty="0"/>
              <a:t>분석</a:t>
            </a:r>
            <a:br>
              <a:rPr lang="en-US" altLang="ko-KR" sz="1200" b="1" dirty="0"/>
            </a:br>
            <a:r>
              <a:rPr lang="en-US" altLang="ko-KR" sz="1050" dirty="0"/>
              <a:t>-</a:t>
            </a:r>
            <a:r>
              <a:rPr lang="ko-KR" altLang="en-US" sz="1050" dirty="0"/>
              <a:t> 시간의 흐름에 따라 연체경험곡선 형성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불량 관측기간에 따른 부도 </a:t>
            </a:r>
            <a:r>
              <a:rPr lang="en-US" altLang="ko-KR" sz="1050" dirty="0" err="1"/>
              <a:t>Coverge</a:t>
            </a:r>
            <a:r>
              <a:rPr lang="en-US" altLang="ko-KR" sz="1050" dirty="0"/>
              <a:t> </a:t>
            </a:r>
            <a:r>
              <a:rPr lang="ko-KR" altLang="en-US" sz="1050" dirty="0"/>
              <a:t>확인하여 불량관측기간 선정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4400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1645</Words>
  <Application>Microsoft Office PowerPoint</Application>
  <PresentationFormat>화면 슬라이드 쇼(4:3)</PresentationFormat>
  <Paragraphs>603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운영방식 및 일정</vt:lpstr>
      <vt:lpstr>운영방식 및 일정</vt:lpstr>
      <vt:lpstr>신용평가모형 개요</vt:lpstr>
      <vt:lpstr>신용평가모형 개요</vt:lpstr>
      <vt:lpstr>신용평가모형 개요</vt:lpstr>
      <vt:lpstr>신용평가모형 개요</vt:lpstr>
      <vt:lpstr>신용평가모형 개요</vt:lpstr>
      <vt:lpstr>신용평가모형 개요</vt:lpstr>
      <vt:lpstr>신용평가모형 개요</vt:lpstr>
      <vt:lpstr>신용평가모형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신용평가모형 세미나</dc:title>
  <dc:creator>유 기훈</dc:creator>
  <cp:lastModifiedBy>유 기훈</cp:lastModifiedBy>
  <cp:revision>28</cp:revision>
  <dcterms:created xsi:type="dcterms:W3CDTF">2020-03-10T00:46:09Z</dcterms:created>
  <dcterms:modified xsi:type="dcterms:W3CDTF">2020-03-13T05:15:48Z</dcterms:modified>
</cp:coreProperties>
</file>