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jemplo.com/modelo" TargetMode="External"/><Relationship Id="rId3" Type="http://schemas.openxmlformats.org/officeDocument/2006/relationships/hyperlink" Target="https://www.ejemplo.com/vista" TargetMode="External"/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4" Type="http://schemas.openxmlformats.org/officeDocument/2006/relationships/image" Target="../media/image-5-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00576" y="749022"/>
            <a:ext cx="7542848" cy="3876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31"/>
              </a:lnSpc>
              <a:buNone/>
            </a:pPr>
            <a:r>
              <a:rPr lang="en-US" sz="610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Introducción al patrón de diseño Modelo Vista Controlador (MVC)</a:t>
            </a:r>
            <a:endParaRPr lang="en-US" sz="6105" dirty="0"/>
          </a:p>
        </p:txBody>
      </p:sp>
      <p:sp>
        <p:nvSpPr>
          <p:cNvPr id="6" name="Text 3"/>
          <p:cNvSpPr/>
          <p:nvPr/>
        </p:nvSpPr>
        <p:spPr>
          <a:xfrm>
            <a:off x="800576" y="4945856"/>
            <a:ext cx="7542848" cy="1920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2"/>
              </a:lnSpc>
              <a:buNone/>
            </a:pPr>
            <a:r>
              <a:rPr lang="en-US" sz="16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patrón de diseño Modelo Vista Controlador (MVC) es un enfoque arquitectónico utilizado ampliamente en el desarrollo de aplicaciones web y de software en Java. Este patrón separa la lógica de la aplicación en tres componentes interrelacionados: el Modelo, la Vista y el Controlador. Esta división de responsabilidades permite un desarrollo más organizado, mantenible y escalable de los sistemas.</a:t>
            </a:r>
            <a:endParaRPr lang="en-US" sz="1681" dirty="0"/>
          </a:p>
        </p:txBody>
      </p:sp>
      <p:sp>
        <p:nvSpPr>
          <p:cNvPr id="7" name="Shape 4"/>
          <p:cNvSpPr/>
          <p:nvPr/>
        </p:nvSpPr>
        <p:spPr>
          <a:xfrm>
            <a:off x="800576" y="7122914"/>
            <a:ext cx="341590" cy="341590"/>
          </a:xfrm>
          <a:prstGeom prst="roundRect">
            <a:avLst>
              <a:gd name="adj" fmla="val 26766257"/>
            </a:avLst>
          </a:prstGeom>
          <a:solidFill>
            <a:srgbClr val="DE2AE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69752" y="7220545"/>
            <a:ext cx="20312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48847" y="7106960"/>
            <a:ext cx="2667238" cy="373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42"/>
              </a:lnSpc>
              <a:buNone/>
            </a:pPr>
            <a:r>
              <a:rPr lang="en-US" sz="2101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Zamir Alejandro</a:t>
            </a:r>
            <a:endParaRPr lang="en-US" sz="2101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41177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Consideraciones y mejores prácticas para el diseño MVC</a:t>
            </a:r>
            <a:endParaRPr lang="en-US" sz="460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74712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524726"/>
            <a:ext cx="348114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Separación de responsabilidades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760220" y="4389001"/>
            <a:ext cx="3481149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Mantener una clara separación entre los componentes del patrón MVC es clave para lograr un diseño modular y escalable. Cada componente debe tener una responsabilidad bien definida y no asumir tareas que le corresponden a otros.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25" y="274712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3524726"/>
            <a:ext cx="348114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Flexibilidad y extensibilidad</a:t>
            </a:r>
            <a:endParaRPr lang="en-US" sz="2302" dirty="0"/>
          </a:p>
        </p:txBody>
      </p:sp>
      <p:sp>
        <p:nvSpPr>
          <p:cNvPr id="10" name="Text 6"/>
          <p:cNvSpPr/>
          <p:nvPr/>
        </p:nvSpPr>
        <p:spPr>
          <a:xfrm>
            <a:off x="5574625" y="4389001"/>
            <a:ext cx="3481149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diseño MVC debe permitir la fácil modificación y extensión de cada componente sin afectar a los demás. Esto facilita el mantenimiento y la evolución de la aplicación a lo largo del tiempo.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31" y="274712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352472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Testabilidad</a:t>
            </a:r>
            <a:endParaRPr lang="en-US" sz="2302" dirty="0"/>
          </a:p>
        </p:txBody>
      </p:sp>
      <p:sp>
        <p:nvSpPr>
          <p:cNvPr id="13" name="Text 8"/>
          <p:cNvSpPr/>
          <p:nvPr/>
        </p:nvSpPr>
        <p:spPr>
          <a:xfrm>
            <a:off x="9389031" y="4023479"/>
            <a:ext cx="3481149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 separar las responsabilidades, el patrón MVC facilita la creación de pruebas unitarias y de integración para cada componente. Esto mejora la calidad y la confiabilidad del software.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248138" y="557332"/>
            <a:ext cx="6917293" cy="666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Componentes del patrón MVC</a:t>
            </a:r>
            <a:endParaRPr lang="en-US" sz="4200" dirty="0"/>
          </a:p>
        </p:txBody>
      </p:sp>
      <p:sp>
        <p:nvSpPr>
          <p:cNvPr id="5" name="Text 3"/>
          <p:cNvSpPr/>
          <p:nvPr/>
        </p:nvSpPr>
        <p:spPr>
          <a:xfrm>
            <a:off x="2248138" y="1730693"/>
            <a:ext cx="2162651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 (Model)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2248138" y="2266712"/>
            <a:ext cx="2162651" cy="364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Modelo representa la lógica de negocio y la gestión de datos de la aplicación. Es responsable de acceder y manipular la información, así como de implementar las reglas de negocio que gobiernan esa información.</a:t>
            </a:r>
            <a:endParaRPr lang="en-US" sz="1596" dirty="0"/>
          </a:p>
        </p:txBody>
      </p:sp>
      <p:sp>
        <p:nvSpPr>
          <p:cNvPr id="7" name="Text 5"/>
          <p:cNvSpPr/>
          <p:nvPr/>
        </p:nvSpPr>
        <p:spPr>
          <a:xfrm>
            <a:off x="4912757" y="1730693"/>
            <a:ext cx="2162651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Vista (View)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4912757" y="2266712"/>
            <a:ext cx="2162651" cy="3039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Vista es la interfaz de usuario que presenta los datos al usuario y maneja la interacción con él. Es responsable de la presentación visual de los datos y de capturar las acciones del usuario.</a:t>
            </a:r>
            <a:endParaRPr lang="en-US" sz="1596" dirty="0"/>
          </a:p>
        </p:txBody>
      </p:sp>
      <p:sp>
        <p:nvSpPr>
          <p:cNvPr id="9" name="Text 7"/>
          <p:cNvSpPr/>
          <p:nvPr/>
        </p:nvSpPr>
        <p:spPr>
          <a:xfrm>
            <a:off x="7577376" y="1730693"/>
            <a:ext cx="2162651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Controlador (Controller)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577376" y="2600087"/>
            <a:ext cx="2162651" cy="27356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Controlador actúa como intermediario entre el Modelo y la Vista. Recibe las solicitudes del usuario, manipula los datos del Modelo y determina qué Vista se debe mostrar.</a:t>
            </a:r>
            <a:endParaRPr lang="en-US" sz="1596" dirty="0"/>
          </a:p>
        </p:txBody>
      </p:sp>
      <p:sp>
        <p:nvSpPr>
          <p:cNvPr id="11" name="Text 9"/>
          <p:cNvSpPr/>
          <p:nvPr/>
        </p:nvSpPr>
        <p:spPr>
          <a:xfrm>
            <a:off x="10241994" y="1730693"/>
            <a:ext cx="2162651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Separación de Responsabilidades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10241994" y="2933462"/>
            <a:ext cx="2162651" cy="4559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separación de responsabilidades entre estos tres componentes es fundamental para mantener una arquitectura modular, escalable y fácil de mantener. Cada componente tiene un rol bien definido y se comunica de manera específica con los demás.</a:t>
            </a:r>
            <a:endParaRPr lang="en-US" sz="1596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45632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Modelo: Representación de los datos y la lógica de negocio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151584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modelo es el componente central del patrón MVC, responsable de representar los datos y la lógica de negocio de la aplicación. Este componente se encarga de gestionar y mantener la integridad de los datos, así como de implementar las reglas y procesos que rigen el funcionamiento del sistema.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4734520"/>
            <a:ext cx="1110996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modelo define la estructura y las relaciones de los datos, y proporciona los métodos necesarios para acceder, modificar y manipular esa información. También se encarga de la validación y la lógica de negocio, asegurando que los datos cumplan con los requisitos y las restricciones definidas.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760220" y="5984200"/>
            <a:ext cx="1110996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 separar el modelo del resto de componentes, se logra una mejor organización y mantenibilidad del código, ya que el modelo puede evolucionar y cambiar sin afectar necesariamente a la vista o al controlador.</a:t>
            </a:r>
            <a:endParaRPr lang="en-US" sz="1750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759387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Vista: Interfaz de usuario y presentación de los datos</a:t>
            </a:r>
            <a:endParaRPr lang="en-US" sz="4604" dirty="0"/>
          </a:p>
        </p:txBody>
      </p:sp>
      <p:sp>
        <p:nvSpPr>
          <p:cNvPr id="7" name="Text 4"/>
          <p:cNvSpPr/>
          <p:nvPr/>
        </p:nvSpPr>
        <p:spPr>
          <a:xfrm>
            <a:off x="1760220" y="3554254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vista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es el componente encargado de la presentación de la información al usuario. Es responsable de la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interfaz gráfica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de la visualización de los datos proporcionados por el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modelo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La vista debe ser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visualmente atractiva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de fácil uso, brindando una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experiencia de usuario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agradable y fluida.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5137190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Java, la vista suele implementarse a través de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bibliotecas de interfaz de usuario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como Swing, JavaFX o Android SDK. Estas tecnologías permiten crear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ventanas, paneles, botones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otros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elementos visuales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que reflejan la información del modelo. La vista también se encarga de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capturar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las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interacciones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del usuario y enviarlas al </a:t>
            </a:r>
            <a:pPr indent="0" marL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controlador</a:t>
            </a:r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su procesamiento.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43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66449" y="3201710"/>
            <a:ext cx="10497502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8"/>
              </a:lnSpc>
              <a:buNone/>
            </a:pPr>
            <a:r>
              <a:rPr lang="en-US" sz="435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Controlador: Manejo de la interacción entre el usuario y la aplicación</a:t>
            </a:r>
            <a:endParaRPr lang="en-US" sz="4350" dirty="0"/>
          </a:p>
        </p:txBody>
      </p:sp>
      <p:sp>
        <p:nvSpPr>
          <p:cNvPr id="6" name="Text 3"/>
          <p:cNvSpPr/>
          <p:nvPr/>
        </p:nvSpPr>
        <p:spPr>
          <a:xfrm>
            <a:off x="2066449" y="4897755"/>
            <a:ext cx="10497502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</a:t>
            </a:r>
            <a:pPr indent="0" marL="0">
              <a:lnSpc>
                <a:spcPts val="2480"/>
              </a:lnSpc>
              <a:buNone/>
            </a:pPr>
            <a:r>
              <a:rPr lang="en-US" sz="165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Controlador</a:t>
            </a:r>
            <a:pPr indent="0" marL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es el componente clave en el patrón de diseño MVC, ya que se encarga de gestionar la interacción entre el usuario y la </a:t>
            </a:r>
            <a:pPr indent="0" marL="0">
              <a:lnSpc>
                <a:spcPts val="2480"/>
              </a:lnSpc>
              <a:buNone/>
            </a:pPr>
            <a:r>
              <a:rPr lang="en-US" sz="1653" u="sng" dirty="0">
                <a:solidFill>
                  <a:srgbClr val="60A9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</a:t>
            </a:r>
            <a:pPr indent="0" marL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</a:t>
            </a:r>
            <a:pPr indent="0" marL="0">
              <a:lnSpc>
                <a:spcPts val="2480"/>
              </a:lnSpc>
              <a:buNone/>
            </a:pPr>
            <a:r>
              <a:rPr lang="en-US" sz="1653" u="sng" dirty="0">
                <a:solidFill>
                  <a:srgbClr val="60A9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Vista</a:t>
            </a:r>
            <a:pPr indent="0" marL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Este componente recibe las peticiones del usuario, las procesa y decide qué acciones tomar, actualizando el Modelo y refrescando la Vista de acuerdo a los cambios.</a:t>
            </a:r>
            <a:endParaRPr lang="en-US" sz="1653" dirty="0"/>
          </a:p>
        </p:txBody>
      </p:sp>
      <p:sp>
        <p:nvSpPr>
          <p:cNvPr id="7" name="Text 4"/>
          <p:cNvSpPr/>
          <p:nvPr/>
        </p:nvSpPr>
        <p:spPr>
          <a:xfrm>
            <a:off x="2066449" y="6393061"/>
            <a:ext cx="10497502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Controlador actúa como un intermediario entre el usuario y la lógica de negocio de la aplicación. Traduce las acciones del usuario en llamadas al Modelo para recuperar o actualizar datos, y luego notifica a la Vista para que actualice la presentación de los datos al usuario. De esta manera, se logra una separación clara de responsabilidades y se mejora la mantenibilidad y escalabilidad del sistema.</a:t>
            </a:r>
            <a:endParaRPr lang="en-US" sz="1653" dirty="0"/>
          </a:p>
        </p:txBody>
      </p:sp>
      <p:pic>
        <p:nvPicPr>
          <p:cNvPr id="8" name="Image 1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546271" y="524470"/>
            <a:ext cx="8446651" cy="6274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41"/>
              </a:lnSpc>
              <a:buNone/>
            </a:pPr>
            <a:r>
              <a:rPr lang="en-US" sz="395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Flujo de control en una aplicación MVC</a:t>
            </a:r>
            <a:endParaRPr lang="en-US" sz="3953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851" y="1533406"/>
            <a:ext cx="1833086" cy="160960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888349" y="2224087"/>
            <a:ext cx="84415" cy="357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16"/>
              </a:lnSpc>
              <a:buNone/>
            </a:pPr>
            <a:r>
              <a:rPr lang="en-US" sz="18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878" dirty="0"/>
          </a:p>
        </p:txBody>
      </p:sp>
      <p:sp>
        <p:nvSpPr>
          <p:cNvPr id="7" name="Text 4"/>
          <p:cNvSpPr/>
          <p:nvPr/>
        </p:nvSpPr>
        <p:spPr>
          <a:xfrm>
            <a:off x="5908238" y="1867138"/>
            <a:ext cx="250995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0"/>
              </a:lnSpc>
              <a:buNone/>
            </a:pPr>
            <a:r>
              <a:rPr lang="en-US" sz="19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Vista</a:t>
            </a:r>
            <a:endParaRPr lang="en-US" sz="1976" dirty="0"/>
          </a:p>
        </p:txBody>
      </p:sp>
      <p:sp>
        <p:nvSpPr>
          <p:cNvPr id="8" name="Text 5"/>
          <p:cNvSpPr/>
          <p:nvPr/>
        </p:nvSpPr>
        <p:spPr>
          <a:xfrm>
            <a:off x="5908238" y="2295287"/>
            <a:ext cx="4033123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Recibe y procesa la interacción del usuario</a:t>
            </a:r>
            <a:endParaRPr lang="en-US" sz="1502" dirty="0"/>
          </a:p>
        </p:txBody>
      </p:sp>
      <p:sp>
        <p:nvSpPr>
          <p:cNvPr id="9" name="Shape 6"/>
          <p:cNvSpPr/>
          <p:nvPr/>
        </p:nvSpPr>
        <p:spPr>
          <a:xfrm>
            <a:off x="5765125" y="2882384"/>
            <a:ext cx="6271379" cy="42863"/>
          </a:xfrm>
          <a:prstGeom prst="roundRect">
            <a:avLst>
              <a:gd name="adj" fmla="val 267026"/>
            </a:avLst>
          </a:prstGeom>
          <a:solidFill>
            <a:srgbClr val="282C32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67" y="2962870"/>
            <a:ext cx="3666173" cy="160960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863822" y="3474958"/>
            <a:ext cx="133588" cy="357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16"/>
              </a:lnSpc>
              <a:buNone/>
            </a:pPr>
            <a:r>
              <a:rPr lang="en-US" sz="18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878" dirty="0"/>
          </a:p>
        </p:txBody>
      </p:sp>
      <p:sp>
        <p:nvSpPr>
          <p:cNvPr id="12" name="Text 8"/>
          <p:cNvSpPr/>
          <p:nvPr/>
        </p:nvSpPr>
        <p:spPr>
          <a:xfrm>
            <a:off x="6695123" y="3153608"/>
            <a:ext cx="250995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0"/>
              </a:lnSpc>
              <a:buNone/>
            </a:pPr>
            <a:r>
              <a:rPr lang="en-US" sz="19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Controlador</a:t>
            </a:r>
            <a:endParaRPr lang="en-US" sz="1976" dirty="0"/>
          </a:p>
        </p:txBody>
      </p:sp>
      <p:sp>
        <p:nvSpPr>
          <p:cNvPr id="13" name="Text 9"/>
          <p:cNvSpPr/>
          <p:nvPr/>
        </p:nvSpPr>
        <p:spPr>
          <a:xfrm>
            <a:off x="6695123" y="3581757"/>
            <a:ext cx="5198269" cy="572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Orquesta la lógica de negocio y coordina la comunicación</a:t>
            </a:r>
            <a:endParaRPr lang="en-US" sz="1502" dirty="0"/>
          </a:p>
        </p:txBody>
      </p:sp>
      <p:sp>
        <p:nvSpPr>
          <p:cNvPr id="14" name="Shape 10"/>
          <p:cNvSpPr/>
          <p:nvPr/>
        </p:nvSpPr>
        <p:spPr>
          <a:xfrm>
            <a:off x="6552009" y="4311848"/>
            <a:ext cx="5484495" cy="42863"/>
          </a:xfrm>
          <a:prstGeom prst="roundRect">
            <a:avLst>
              <a:gd name="adj" fmla="val 267026"/>
            </a:avLst>
          </a:prstGeom>
          <a:solidFill>
            <a:srgbClr val="282C32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83" y="4392335"/>
            <a:ext cx="5499378" cy="1609606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866203" y="4904423"/>
            <a:ext cx="128826" cy="357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16"/>
              </a:lnSpc>
              <a:buNone/>
            </a:pPr>
            <a:r>
              <a:rPr lang="en-US" sz="18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878" dirty="0"/>
          </a:p>
        </p:txBody>
      </p:sp>
      <p:sp>
        <p:nvSpPr>
          <p:cNvPr id="17" name="Text 12"/>
          <p:cNvSpPr/>
          <p:nvPr/>
        </p:nvSpPr>
        <p:spPr>
          <a:xfrm>
            <a:off x="7482007" y="4726067"/>
            <a:ext cx="250995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0"/>
              </a:lnSpc>
              <a:buNone/>
            </a:pPr>
            <a:r>
              <a:rPr lang="en-US" sz="19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</a:t>
            </a:r>
            <a:endParaRPr lang="en-US" sz="1976" dirty="0"/>
          </a:p>
        </p:txBody>
      </p:sp>
      <p:sp>
        <p:nvSpPr>
          <p:cNvPr id="18" name="Text 13"/>
          <p:cNvSpPr/>
          <p:nvPr/>
        </p:nvSpPr>
        <p:spPr>
          <a:xfrm>
            <a:off x="7482007" y="5154216"/>
            <a:ext cx="4398764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Encapsula la lógica y los datos de la aplicación</a:t>
            </a:r>
            <a:endParaRPr lang="en-US" sz="1502" dirty="0"/>
          </a:p>
        </p:txBody>
      </p:sp>
      <p:sp>
        <p:nvSpPr>
          <p:cNvPr id="19" name="Text 14"/>
          <p:cNvSpPr/>
          <p:nvPr/>
        </p:nvSpPr>
        <p:spPr>
          <a:xfrm>
            <a:off x="2546271" y="5988725"/>
            <a:ext cx="9537859" cy="1716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una aplicación basada en el patrón MVC, el flujo de control se inicia cuando el usuario interactúa con la interfaz de usuario (Vista). La Vista captura esa interacción y la envía al Controlador, quien es responsable de procesar la solicitud. El Controlador entonces consulta el Modelo, que contiene la lógica de negocio y los datos necesarios, y le devuelve la información al Controlador. Finalmente, el Controlador envía la respuesta de vuelta a la Vista, que se encarga de presentar los datos al usuario de una manera adecuada.</a:t>
            </a:r>
            <a:endParaRPr lang="en-US" sz="1502" dirty="0"/>
          </a:p>
        </p:txBody>
      </p:sp>
      <p:pic>
        <p:nvPicPr>
          <p:cNvPr id="2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67941"/>
            <a:ext cx="6222444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Ventajas del patrón MVC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093000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2371130" y="2093000"/>
            <a:ext cx="428898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Separación de responsabilidades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2371130" y="2591753"/>
            <a:ext cx="483298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patrón MVC divide la aplicación en tres componentes principales (modelo, vista y controlador) lo que permite una mejor organización y mantenimiento del código, facilitando la escalabilidad y el trabajo en equipo.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93000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2093000"/>
            <a:ext cx="2991445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Reutilización de código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8037195" y="2591753"/>
            <a:ext cx="483298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 tener los componentes desacoplados, es más sencillo reutilizar partes del código en diferentes partes de la aplicación o incluso en otros proyectos, aumentando la eficiencia y reduciendo el tiempo de desarrollo.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5063371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2371130" y="5063371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Mejora la testabilidad</a:t>
            </a:r>
            <a:endParaRPr lang="en-US" sz="2302" dirty="0"/>
          </a:p>
        </p:txBody>
      </p:sp>
      <p:sp>
        <p:nvSpPr>
          <p:cNvPr id="13" name="Text 11"/>
          <p:cNvSpPr/>
          <p:nvPr/>
        </p:nvSpPr>
        <p:spPr>
          <a:xfrm>
            <a:off x="2371130" y="5562124"/>
            <a:ext cx="483298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separación de responsabilidades facilita la creación de pruebas unitarias y de integración, lo que permite detectar y corregir errores de manera más eficiente a lo largo del ciclo de vida del proyecto.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063371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5063371"/>
            <a:ext cx="3189327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Adaptabilidad a cambios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8037195" y="5562124"/>
            <a:ext cx="483298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cambios en la interfaz de usuario, la lógica de negocio o la capa de datos se pueden realizar de manera independiente, sin afectar al resto de la aplicación, lo que aumenta la flexibilidad y capacidad de adaptación.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0447" y="1276707"/>
            <a:ext cx="7184827" cy="631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77"/>
              </a:lnSpc>
              <a:buNone/>
            </a:pPr>
            <a:r>
              <a:rPr lang="en-US" sz="398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Implementación de MVC en Java</a:t>
            </a:r>
            <a:endParaRPr lang="en-US" sz="3981" dirty="0"/>
          </a:p>
        </p:txBody>
      </p:sp>
      <p:sp>
        <p:nvSpPr>
          <p:cNvPr id="6" name="Text 3"/>
          <p:cNvSpPr/>
          <p:nvPr/>
        </p:nvSpPr>
        <p:spPr>
          <a:xfrm>
            <a:off x="720447" y="2196822"/>
            <a:ext cx="7703106" cy="11530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ofrece una implementación sólida y flexible del patrón de diseño Modelo-Vista-Controlador (MVC). La estructura de Java permite separar claramente las diferentes responsabilidades de cada componente del patrón, facilitando el desarrollo, el mantenimiento y la escalabilidad de las aplicaciones.</a:t>
            </a:r>
            <a:endParaRPr lang="en-US" sz="1513" dirty="0"/>
          </a:p>
        </p:txBody>
      </p:sp>
      <p:sp>
        <p:nvSpPr>
          <p:cNvPr id="7" name="Text 4"/>
          <p:cNvSpPr/>
          <p:nvPr/>
        </p:nvSpPr>
        <p:spPr>
          <a:xfrm>
            <a:off x="720447" y="3565922"/>
            <a:ext cx="7703106" cy="17295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una aplicación Java MVC, el </a:t>
            </a:r>
            <a:pPr indent="0" marL="0">
              <a:lnSpc>
                <a:spcPts val="2269"/>
              </a:lnSpc>
              <a:buNone/>
            </a:pPr>
            <a:r>
              <a:rPr lang="en-US" sz="151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Modelo</a:t>
            </a:r>
            <a:pPr indent="0" marL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 implementa como un conjunto de clases Java que representan la lógica de negocio y los datos de la aplicación. La </a:t>
            </a:r>
            <a:pPr indent="0" marL="0">
              <a:lnSpc>
                <a:spcPts val="2269"/>
              </a:lnSpc>
              <a:buNone/>
            </a:pPr>
            <a:r>
              <a:rPr lang="en-US" sz="151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Vista</a:t>
            </a:r>
            <a:pPr indent="0" marL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 compone de código Java que maneja la interfaz de usuario, como JSPs, Servlets o librerías de etiquetas personalizadas. El </a:t>
            </a:r>
            <a:pPr indent="0" marL="0">
              <a:lnSpc>
                <a:spcPts val="2269"/>
              </a:lnSpc>
              <a:buNone/>
            </a:pPr>
            <a:r>
              <a:rPr lang="en-US" sz="151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Controlador</a:t>
            </a:r>
            <a:pPr indent="0" marL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 encarga de procesar las solicitudes del usuario, invocar al Modelo y actualizar la Vista correspondiente.</a:t>
            </a:r>
            <a:endParaRPr lang="en-US" sz="1513" dirty="0"/>
          </a:p>
        </p:txBody>
      </p:sp>
      <p:sp>
        <p:nvSpPr>
          <p:cNvPr id="8" name="Text 5"/>
          <p:cNvSpPr/>
          <p:nvPr/>
        </p:nvSpPr>
        <p:spPr>
          <a:xfrm>
            <a:off x="720447" y="5511522"/>
            <a:ext cx="7703106" cy="1441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Existen varios marcos de trabajo y bibliotecas de Java que facilitan la implementación del patrón MVC, como Spring MVC, Struts, Vaadin y Play Framework, entre otros. Estas herramientas proporcionan una estructura y un conjunto de componentes reutilizables que aceleran el desarrollo de aplicaciones Java siguiendo el patrón MVC.</a:t>
            </a:r>
            <a:endParaRPr lang="en-US" sz="1513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929652" y="484346"/>
            <a:ext cx="8770977" cy="1153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544"/>
              </a:lnSpc>
              <a:buNone/>
            </a:pPr>
            <a:r>
              <a:rPr lang="en-US" sz="363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Ejemplos de uso de MVC en aplicaciones Java</a:t>
            </a:r>
            <a:endParaRPr lang="en-US" sz="363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652" y="1989058"/>
            <a:ext cx="2748201" cy="1698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929652" y="3906679"/>
            <a:ext cx="2748201" cy="576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2"/>
              </a:lnSpc>
              <a:buNone/>
            </a:pPr>
            <a:r>
              <a:rPr lang="en-US" sz="181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de Comercio Electrónico</a:t>
            </a:r>
            <a:endParaRPr lang="en-US" sz="1817" dirty="0"/>
          </a:p>
        </p:txBody>
      </p:sp>
      <p:sp>
        <p:nvSpPr>
          <p:cNvPr id="7" name="Text 4"/>
          <p:cNvSpPr/>
          <p:nvPr/>
        </p:nvSpPr>
        <p:spPr>
          <a:xfrm>
            <a:off x="2929652" y="4588907"/>
            <a:ext cx="2748201" cy="2630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2"/>
              </a:lnSpc>
              <a:buNone/>
            </a:pPr>
            <a:r>
              <a:rPr lang="en-US" sz="13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aplicaciones de comercio electrónico basadas en Java a menudo utilizan el patrón MVC para separar la lógica de negocio, la interfaz de usuario y el control de flujo. Esto facilita el mantenimiento, la escalabilidad y la reutilización de componentes en proyectos complejos de e-commerce.</a:t>
            </a:r>
            <a:endParaRPr lang="en-US" sz="1381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981" y="1989058"/>
            <a:ext cx="2748201" cy="1698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40981" y="3906679"/>
            <a:ext cx="2748201" cy="576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2"/>
              </a:lnSpc>
              <a:buNone/>
            </a:pPr>
            <a:r>
              <a:rPr lang="en-US" sz="181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de Redes Sociales</a:t>
            </a:r>
            <a:endParaRPr lang="en-US" sz="1817" dirty="0"/>
          </a:p>
        </p:txBody>
      </p:sp>
      <p:sp>
        <p:nvSpPr>
          <p:cNvPr id="10" name="Text 6"/>
          <p:cNvSpPr/>
          <p:nvPr/>
        </p:nvSpPr>
        <p:spPr>
          <a:xfrm>
            <a:off x="5940981" y="4588907"/>
            <a:ext cx="2748201" cy="289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2"/>
              </a:lnSpc>
              <a:buNone/>
            </a:pPr>
            <a:r>
              <a:rPr lang="en-US" sz="13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redes sociales construidas con Java y el patrón MVC pueden modularizar efectivamente los componentes de perfil de usuario, publicaciones, interacciones y flujos de actividad. Esto permite un desarrollo ágil y una mejor experiencia de usuario en plataformas sociales en línea.</a:t>
            </a:r>
            <a:endParaRPr lang="en-US" sz="1381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309" y="1989058"/>
            <a:ext cx="2748320" cy="169854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52309" y="3906798"/>
            <a:ext cx="2748320" cy="576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2"/>
              </a:lnSpc>
              <a:buNone/>
            </a:pPr>
            <a:r>
              <a:rPr lang="en-US" sz="181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de Gestión de Proyectos</a:t>
            </a:r>
            <a:endParaRPr lang="en-US" sz="1817" dirty="0"/>
          </a:p>
        </p:txBody>
      </p:sp>
      <p:sp>
        <p:nvSpPr>
          <p:cNvPr id="13" name="Text 8"/>
          <p:cNvSpPr/>
          <p:nvPr/>
        </p:nvSpPr>
        <p:spPr>
          <a:xfrm>
            <a:off x="8952309" y="4589026"/>
            <a:ext cx="2748320" cy="3156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2"/>
              </a:lnSpc>
              <a:buNone/>
            </a:pPr>
            <a:r>
              <a:rPr lang="en-US" sz="13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herramientas de gestión de proyectos basadas en Java que siguen el patrón MVC pueden separar la lógica de planificación, asignación de tareas y seguimiento del progreso del proyecto de la interfaz de usuario y los mecanismos de interacción. Esto facilita la personalización y la integración con otros sistemas empresariales.</a:t>
            </a:r>
            <a:endParaRPr lang="en-US" sz="1381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2024-06-04T12:59:32Z</dcterms:created>
  <dcterms:modified xsi:type="dcterms:W3CDTF">2024-06-04T12:59:32Z</dcterms:modified>
</cp:coreProperties>
</file>