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7" r:id="rId17"/>
    <p:sldId id="274" r:id="rId18"/>
    <p:sldId id="275" r:id="rId19"/>
    <p:sldId id="276" r:id="rId20"/>
    <p:sldId id="278" r:id="rId21"/>
    <p:sldId id="291" r:id="rId22"/>
    <p:sldId id="279" r:id="rId23"/>
    <p:sldId id="281" r:id="rId24"/>
    <p:sldId id="282" r:id="rId25"/>
    <p:sldId id="287" r:id="rId26"/>
    <p:sldId id="290" r:id="rId27"/>
    <p:sldId id="283" r:id="rId28"/>
    <p:sldId id="289" r:id="rId29"/>
    <p:sldId id="288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E0D1"/>
    <a:srgbClr val="F7D97B"/>
    <a:srgbClr val="FD0062"/>
    <a:srgbClr val="FFCF3E"/>
    <a:srgbClr val="37709F"/>
    <a:srgbClr val="ED3761"/>
    <a:srgbClr val="F5DA7B"/>
    <a:srgbClr val="40C7B7"/>
    <a:srgbClr val="1E193B"/>
    <a:srgbClr val="2A2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381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20127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FD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p>
            <a:r>
              <a:rPr lang="en-US" sz="4800">
                <a:sym typeface="+mn-ea"/>
              </a:rPr>
              <a:t>EVRC Python </a:t>
            </a:r>
            <a:r>
              <a:rPr lang="en-US" altLang="en-US" sz="4800">
                <a:sym typeface="+mn-ea"/>
              </a:rPr>
              <a:t>Course </a:t>
            </a:r>
            <a:r>
              <a:rPr lang="en-US" sz="4800">
                <a:solidFill>
                  <a:srgbClr val="7CE0D1"/>
                </a:solidFill>
                <a:sym typeface="+mn-ea"/>
              </a:rPr>
              <a:t>Training </a:t>
            </a:r>
            <a:r>
              <a:rPr lang="en-US" altLang="en-US" sz="4800">
                <a:solidFill>
                  <a:srgbClr val="7CE0D1"/>
                </a:solidFill>
                <a:sym typeface="+mn-ea"/>
              </a:rPr>
              <a:t>2</a:t>
            </a:r>
            <a:r>
              <a:rPr lang="en-US" sz="4800">
                <a:solidFill>
                  <a:srgbClr val="7CE0D1"/>
                </a:solidFill>
                <a:sym typeface="+mn-ea"/>
              </a:rPr>
              <a:t>:</a:t>
            </a:r>
            <a:br>
              <a:rPr lang="en-US" sz="3600">
                <a:sym typeface="+mn-ea"/>
              </a:rPr>
            </a:br>
            <a:r>
              <a:rPr lang="en-US" sz="3600">
                <a:sym typeface="+mn-ea"/>
              </a:rPr>
              <a:t>What is Python? Background and Basic Module Structure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Aaron Rabinowitz, Vaishnavi Karanam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Taxonomy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Values vs. Pointers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solidFill>
                  <a:schemeClr val="bg1"/>
                </a:solidFill>
              </a:rPr>
              <a:t>A </a:t>
            </a:r>
            <a:r>
              <a:rPr lang="en-US" altLang="en-US" sz="2400">
                <a:solidFill>
                  <a:srgbClr val="F7D97B"/>
                </a:solidFill>
              </a:rPr>
              <a:t>value </a:t>
            </a:r>
            <a:r>
              <a:rPr lang="en-US" altLang="en-US" sz="2400">
                <a:solidFill>
                  <a:schemeClr val="bg1"/>
                </a:solidFill>
              </a:rPr>
              <a:t>type maps directly to data at an address in memory</a:t>
            </a:r>
            <a:endParaRPr lang="en-US" altLang="en-US" sz="2400">
              <a:solidFill>
                <a:schemeClr val="bg1"/>
              </a:solidFill>
            </a:endParaRPr>
          </a:p>
          <a:p>
            <a:pPr lvl="1"/>
            <a:r>
              <a:rPr lang="en-US" altLang="en-US" sz="2160">
                <a:solidFill>
                  <a:schemeClr val="bg1"/>
                </a:solidFill>
              </a:rPr>
              <a:t>Changing</a:t>
            </a:r>
            <a:r>
              <a:rPr lang="en-US" altLang="en-US" sz="2160"/>
              <a:t> a </a:t>
            </a:r>
            <a:r>
              <a:rPr lang="en-US" altLang="en-US" sz="2160">
                <a:solidFill>
                  <a:srgbClr val="F7D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altLang="en-US" sz="2160"/>
              <a:t>type means that the physical configuration of the memory register that stores the type changes:</a:t>
            </a:r>
            <a:endParaRPr lang="en-US" altLang="en-US" sz="2160"/>
          </a:p>
          <a:p>
            <a:pPr lvl="2"/>
            <a:r>
              <a:rPr lang="en-US" altLang="en-US" sz="1920">
                <a:solidFill>
                  <a:srgbClr val="FD0062"/>
                </a:solidFill>
              </a:rPr>
              <a:t>a</a:t>
            </a:r>
            <a:r>
              <a:rPr lang="en-US" altLang="en-US" sz="1920"/>
              <a:t>=1 =&gt; </a:t>
            </a:r>
            <a:r>
              <a:rPr lang="en-US" altLang="en-US" sz="1920">
                <a:solidFill>
                  <a:srgbClr val="FD0062"/>
                </a:solidFill>
              </a:rPr>
              <a:t>a</a:t>
            </a:r>
            <a:r>
              <a:rPr lang="en-US" altLang="en-US" sz="1920"/>
              <a:t>++ =&gt; </a:t>
            </a:r>
            <a:r>
              <a:rPr lang="en-US" altLang="en-US" sz="1920">
                <a:solidFill>
                  <a:srgbClr val="FD0062"/>
                </a:solidFill>
              </a:rPr>
              <a:t>a</a:t>
            </a:r>
            <a:r>
              <a:rPr lang="en-US" altLang="en-US" sz="1920"/>
              <a:t>=2</a:t>
            </a:r>
            <a:endParaRPr lang="en-US" altLang="en-US" sz="1920"/>
          </a:p>
          <a:p>
            <a:pPr marL="0" lvl="0" indent="0">
              <a:buNone/>
            </a:pPr>
            <a:endParaRPr lang="en-US" altLang="en-US" sz="2400"/>
          </a:p>
          <a:p>
            <a:r>
              <a:rPr lang="en-US" altLang="en-US" sz="2400">
                <a:solidFill>
                  <a:schemeClr val="bg1"/>
                </a:solidFill>
              </a:rPr>
              <a:t>A </a:t>
            </a:r>
            <a:r>
              <a:rPr lang="en-US" altLang="en-US" sz="2400">
                <a:solidFill>
                  <a:srgbClr val="F7D97B"/>
                </a:solidFill>
                <a:sym typeface="+mn-ea"/>
              </a:rPr>
              <a:t>pointer </a:t>
            </a:r>
            <a:r>
              <a:rPr lang="en-US" altLang="en-US" sz="2400">
                <a:solidFill>
                  <a:schemeClr val="bg1"/>
                </a:solidFill>
                <a:sym typeface="+mn-ea"/>
              </a:rPr>
              <a:t>type references the address of a </a:t>
            </a:r>
            <a:r>
              <a:rPr lang="en-US" altLang="en-US" sz="2400">
                <a:solidFill>
                  <a:srgbClr val="F7D97B"/>
                </a:solidFill>
                <a:sym typeface="+mn-ea"/>
              </a:rPr>
              <a:t>value </a:t>
            </a:r>
            <a:r>
              <a:rPr lang="en-US" altLang="en-US" sz="2400">
                <a:solidFill>
                  <a:schemeClr val="bg1"/>
                </a:solidFill>
                <a:sym typeface="+mn-ea"/>
              </a:rPr>
              <a:t>type</a:t>
            </a:r>
            <a:r>
              <a:rPr lang="en-US" altLang="en-US" sz="2400">
                <a:solidFill>
                  <a:schemeClr val="bg1"/>
                </a:solidFill>
              </a:rPr>
              <a:t> - multiple </a:t>
            </a:r>
            <a:r>
              <a:rPr lang="en-US" altLang="en-US" sz="2400">
                <a:solidFill>
                  <a:srgbClr val="F7D97B"/>
                </a:solidFill>
              </a:rPr>
              <a:t>pointers </a:t>
            </a:r>
            <a:r>
              <a:rPr lang="en-US" altLang="en-US" sz="2400">
                <a:solidFill>
                  <a:schemeClr val="bg1"/>
                </a:solidFill>
              </a:rPr>
              <a:t>can reference the same address</a:t>
            </a:r>
            <a:endParaRPr lang="en-US" altLang="en-US" sz="2400">
              <a:solidFill>
                <a:schemeClr val="bg1"/>
              </a:solidFill>
            </a:endParaRPr>
          </a:p>
          <a:p>
            <a:pPr lvl="1"/>
            <a:r>
              <a:rPr lang="en-US" altLang="en-US" sz="2160">
                <a:solidFill>
                  <a:schemeClr val="bg1"/>
                </a:solidFill>
              </a:rPr>
              <a:t>Changing a </a:t>
            </a:r>
            <a:r>
              <a:rPr lang="en-US" altLang="en-US" sz="2160">
                <a:solidFill>
                  <a:srgbClr val="F7D97B"/>
                </a:solidFill>
              </a:rPr>
              <a:t>pointer </a:t>
            </a:r>
            <a:r>
              <a:rPr lang="en-US" altLang="en-US" sz="2160">
                <a:solidFill>
                  <a:schemeClr val="bg1"/>
                </a:solidFill>
              </a:rPr>
              <a:t>changes the memory state at the address where the referenced value is held:</a:t>
            </a:r>
            <a:endParaRPr lang="en-US" altLang="en-US" sz="2160"/>
          </a:p>
          <a:p>
            <a:pPr lvl="2"/>
            <a:r>
              <a:rPr lang="en-US" altLang="en-US" sz="1920">
                <a:solidFill>
                  <a:srgbClr val="FD0062"/>
                </a:solidFill>
                <a:sym typeface="+mn-ea"/>
              </a:rPr>
              <a:t>a</a:t>
            </a:r>
            <a:r>
              <a:rPr lang="en-US" altLang="en-US" sz="1920">
                <a:sym typeface="+mn-ea"/>
              </a:rPr>
              <a:t>=1 =&gt; </a:t>
            </a:r>
            <a:r>
              <a:rPr lang="en-US" altLang="en-US" sz="1920">
                <a:solidFill>
                  <a:srgbClr val="7CE0D1"/>
                </a:solidFill>
                <a:sym typeface="+mn-ea"/>
              </a:rPr>
              <a:t>b</a:t>
            </a:r>
            <a:r>
              <a:rPr lang="en-US" altLang="en-US" sz="1920">
                <a:sym typeface="+mn-ea"/>
              </a:rPr>
              <a:t>=</a:t>
            </a:r>
            <a:r>
              <a:rPr lang="en-US" altLang="en-US" sz="1920">
                <a:solidFill>
                  <a:srgbClr val="FD0062"/>
                </a:solidFill>
                <a:sym typeface="+mn-ea"/>
              </a:rPr>
              <a:t>a</a:t>
            </a:r>
            <a:r>
              <a:rPr lang="en-US" altLang="en-US" sz="1920">
                <a:sym typeface="+mn-ea"/>
              </a:rPr>
              <a:t> =&gt; </a:t>
            </a:r>
            <a:r>
              <a:rPr lang="en-US" altLang="en-US" sz="1920">
                <a:solidFill>
                  <a:srgbClr val="7CE0D1"/>
                </a:solidFill>
                <a:sym typeface="+mn-ea"/>
              </a:rPr>
              <a:t>b</a:t>
            </a:r>
            <a:r>
              <a:rPr lang="en-US" altLang="en-US" sz="1920">
                <a:sym typeface="+mn-ea"/>
              </a:rPr>
              <a:t>++ =&gt; </a:t>
            </a:r>
            <a:r>
              <a:rPr lang="en-US" altLang="en-US" sz="1920">
                <a:solidFill>
                  <a:srgbClr val="7CE0D1"/>
                </a:solidFill>
                <a:sym typeface="+mn-ea"/>
              </a:rPr>
              <a:t>b</a:t>
            </a:r>
            <a:r>
              <a:rPr lang="en-US" altLang="en-US" sz="1920">
                <a:sym typeface="+mn-ea"/>
              </a:rPr>
              <a:t>=</a:t>
            </a:r>
            <a:r>
              <a:rPr lang="en-US" altLang="en-US" sz="1920">
                <a:solidFill>
                  <a:srgbClr val="FD0062"/>
                </a:solidFill>
                <a:sym typeface="+mn-ea"/>
              </a:rPr>
              <a:t>a</a:t>
            </a:r>
            <a:r>
              <a:rPr lang="en-US" altLang="en-US" sz="1920">
                <a:sym typeface="+mn-ea"/>
              </a:rPr>
              <a:t>=2</a:t>
            </a:r>
            <a:endParaRPr lang="en-US" altLang="en-US" sz="1920">
              <a:sym typeface="+mn-ea"/>
            </a:endParaRPr>
          </a:p>
          <a:p>
            <a:pPr lvl="1"/>
            <a:r>
              <a:rPr lang="en-US" altLang="en-US" sz="2160"/>
              <a:t>If the </a:t>
            </a:r>
            <a:r>
              <a:rPr lang="en-US" altLang="en-US" sz="2160">
                <a:solidFill>
                  <a:srgbClr val="FD0062"/>
                </a:solidFill>
              </a:rPr>
              <a:t>referenced </a:t>
            </a:r>
            <a:r>
              <a:rPr lang="en-US" altLang="en-US" sz="2160">
                <a:solidFill>
                  <a:srgbClr val="F7D97B"/>
                </a:solidFill>
              </a:rPr>
              <a:t>value </a:t>
            </a:r>
            <a:r>
              <a:rPr lang="en-US" altLang="en-US" sz="2160">
                <a:solidFill>
                  <a:schemeClr val="bg1"/>
                </a:solidFill>
              </a:rPr>
              <a:t>type is changed, then so is the </a:t>
            </a:r>
            <a:r>
              <a:rPr lang="en-US" altLang="en-US" sz="2160">
                <a:solidFill>
                  <a:srgbClr val="F7D97B"/>
                </a:solidFill>
              </a:rPr>
              <a:t>value </a:t>
            </a:r>
            <a:r>
              <a:rPr lang="en-US" altLang="en-US" sz="2160">
                <a:solidFill>
                  <a:schemeClr val="bg1"/>
                </a:solidFill>
              </a:rPr>
              <a:t>associated with the </a:t>
            </a:r>
            <a:r>
              <a:rPr lang="en-US" altLang="en-US" sz="2160">
                <a:solidFill>
                  <a:srgbClr val="F7D97B"/>
                </a:solidFill>
              </a:rPr>
              <a:t>pointer</a:t>
            </a:r>
            <a:endParaRPr lang="en-US" altLang="en-US" sz="2160"/>
          </a:p>
          <a:p>
            <a:pPr lvl="2"/>
            <a:r>
              <a:rPr lang="en-US" altLang="en-US" sz="1920">
                <a:solidFill>
                  <a:srgbClr val="FD0062"/>
                </a:solidFill>
              </a:rPr>
              <a:t>a</a:t>
            </a:r>
            <a:r>
              <a:rPr lang="en-US" altLang="en-US" sz="1920"/>
              <a:t>=1 =&gt; </a:t>
            </a:r>
            <a:r>
              <a:rPr lang="en-US" altLang="en-US" sz="1920">
                <a:solidFill>
                  <a:srgbClr val="7CE0D1"/>
                </a:solidFill>
              </a:rPr>
              <a:t>b</a:t>
            </a:r>
            <a:r>
              <a:rPr lang="en-US" altLang="en-US" sz="1920"/>
              <a:t>=</a:t>
            </a:r>
            <a:r>
              <a:rPr lang="en-US" altLang="en-US" sz="1920">
                <a:solidFill>
                  <a:srgbClr val="FD0062"/>
                </a:solidFill>
              </a:rPr>
              <a:t>a</a:t>
            </a:r>
            <a:r>
              <a:rPr lang="en-US" altLang="en-US" sz="1920"/>
              <a:t> =&gt; </a:t>
            </a:r>
            <a:r>
              <a:rPr lang="en-US" altLang="en-US" sz="1920">
                <a:solidFill>
                  <a:srgbClr val="FD0062"/>
                </a:solidFill>
              </a:rPr>
              <a:t>a</a:t>
            </a:r>
            <a:r>
              <a:rPr lang="en-US" altLang="en-US" sz="1920"/>
              <a:t>++ =&gt; </a:t>
            </a:r>
            <a:r>
              <a:rPr lang="en-US" altLang="en-US" sz="1920">
                <a:solidFill>
                  <a:srgbClr val="7CE0D1"/>
                </a:solidFill>
              </a:rPr>
              <a:t>b</a:t>
            </a:r>
            <a:r>
              <a:rPr lang="en-US" altLang="en-US" sz="1920"/>
              <a:t>=</a:t>
            </a:r>
            <a:r>
              <a:rPr lang="en-US" altLang="en-US" sz="1920">
                <a:solidFill>
                  <a:srgbClr val="FD0062"/>
                </a:solidFill>
              </a:rPr>
              <a:t>a</a:t>
            </a:r>
            <a:r>
              <a:rPr lang="en-US" altLang="en-US" sz="1920"/>
              <a:t>=2</a:t>
            </a:r>
            <a:endParaRPr lang="en-US" altLang="en-US" sz="1920"/>
          </a:p>
          <a:p>
            <a:endParaRPr lang="en-US" altLang="en-US" sz="1620"/>
          </a:p>
          <a:p>
            <a:pPr marL="0" lvl="0" indent="0">
              <a:buNone/>
            </a:pPr>
            <a:endParaRPr lang="en-US" altLang="en-US"/>
          </a:p>
          <a:p>
            <a:pPr marL="457200" lvl="1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Taxonomy - </a:t>
            </a:r>
            <a:r>
              <a:rPr lang="" altLang="en-US">
                <a:solidFill>
                  <a:srgbClr val="FD0062"/>
                </a:solidFill>
              </a:rPr>
              <a:t>Types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69255"/>
          </a:xfrm>
        </p:spPr>
        <p:txBody>
          <a:bodyPr>
            <a:normAutofit lnSpcReduction="10000"/>
          </a:bodyPr>
          <a:p>
            <a:r>
              <a:rPr lang="" altLang="en-US"/>
              <a:t>When you create a variable in any high-level language, the translator has to decide how to store it in physical memory</a:t>
            </a:r>
            <a:endParaRPr lang="" altLang="en-US"/>
          </a:p>
          <a:p>
            <a:pPr lvl="1"/>
            <a:r>
              <a:rPr lang="" altLang="en-US"/>
              <a:t>Some languages require user specification, others allow for contextual specification.</a:t>
            </a:r>
            <a:endParaRPr lang="" altLang="en-US"/>
          </a:p>
          <a:p>
            <a:pPr lvl="1"/>
            <a:r>
              <a:rPr lang="" altLang="en-US"/>
              <a:t>Generally interpreted languages are more flexible in typing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This is necessary because different categories of information require defferent methods of storage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Most high-level languages have a small number (&lt; 10) “</a:t>
            </a:r>
            <a:r>
              <a:rPr lang="" altLang="en-US">
                <a:solidFill>
                  <a:srgbClr val="FD0062"/>
                </a:solidFill>
              </a:rPr>
              <a:t>native</a:t>
            </a:r>
            <a:r>
              <a:rPr lang="" altLang="en-US"/>
              <a:t>” types on which everything else is built</a:t>
            </a:r>
            <a:endParaRPr lang="" altLang="en-US"/>
          </a:p>
          <a:p>
            <a:pPr lvl="1"/>
            <a:r>
              <a:rPr lang="" altLang="en-US">
                <a:solidFill>
                  <a:srgbClr val="FD0062"/>
                </a:solidFill>
              </a:rPr>
              <a:t>Native </a:t>
            </a:r>
            <a:r>
              <a:rPr lang="" altLang="en-US"/>
              <a:t>types correspond to physical memory objects at defined addresses in memory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Stored variables, regardless of type consist of an address and a data field. The translator maintains a table which relates human readable handles to addresses in memory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Types - </a:t>
            </a:r>
            <a:r>
              <a:rPr lang="" altLang="en-US">
                <a:solidFill>
                  <a:srgbClr val="FD0062"/>
                </a:solidFill>
              </a:rPr>
              <a:t>Primitives (Value Types)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86815"/>
            <a:ext cx="11857355" cy="5682615"/>
          </a:xfrm>
        </p:spPr>
        <p:txBody>
          <a:bodyPr>
            <a:normAutofit lnSpcReduction="20000"/>
          </a:bodyPr>
          <a:p>
            <a:r>
              <a:rPr lang="" altLang="en-US" sz="2400"/>
              <a:t>The most basic way to store information is to have a handle which corresponds to a single value - this is a value type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A primitive type is the most basic way of representing a value ina givne language. </a:t>
            </a:r>
            <a:endParaRPr lang="" altLang="en-US" sz="2400"/>
          </a:p>
          <a:p>
            <a:endParaRPr lang="" altLang="en-US" sz="2400"/>
          </a:p>
          <a:p>
            <a:r>
              <a:rPr lang="" altLang="en-US" sz="2400"/>
              <a:t>Most languages have four varieties of native value types which are referred to as “primitives”:</a:t>
            </a:r>
            <a:endParaRPr lang="" altLang="en-US" sz="2400"/>
          </a:p>
          <a:p>
            <a:endParaRPr lang="" altLang="en-US" sz="2400"/>
          </a:p>
          <a:p>
            <a:pPr marL="0" lvl="0" indent="0" algn="ctr">
              <a:buNone/>
            </a:pPr>
            <a:r>
              <a:rPr lang="" altLang="en-US" sz="2400"/>
              <a:t>int - represents an integer</a:t>
            </a:r>
            <a:endParaRPr lang="" altLang="en-US" sz="2400"/>
          </a:p>
          <a:p>
            <a:pPr marL="0" lvl="0" indent="0" algn="ctr">
              <a:buNone/>
            </a:pPr>
            <a:r>
              <a:rPr lang="" altLang="en-US" sz="2400"/>
              <a:t>float - represents a real number</a:t>
            </a:r>
            <a:endParaRPr lang="" altLang="en-US" sz="2400"/>
          </a:p>
          <a:p>
            <a:pPr marL="0" lvl="0" indent="0" algn="ctr">
              <a:buNone/>
            </a:pPr>
            <a:r>
              <a:rPr lang="" altLang="en-US" sz="2400"/>
              <a:t>bool - represents a truth value</a:t>
            </a:r>
            <a:endParaRPr lang="" altLang="en-US" sz="2400"/>
          </a:p>
          <a:p>
            <a:pPr marL="0" lvl="0" indent="0" algn="ctr">
              <a:buNone/>
            </a:pPr>
            <a:r>
              <a:rPr lang="" altLang="en-US" sz="2400"/>
              <a:t>char* - represents an ASCII character</a:t>
            </a:r>
            <a:endParaRPr lang="" altLang="en-US" sz="2400"/>
          </a:p>
          <a:p>
            <a:pPr marL="0" lvl="0" indent="0" algn="l">
              <a:buNone/>
            </a:pPr>
            <a:endParaRPr lang="" altLang="en-US" i="1">
              <a:sym typeface="+mn-ea"/>
            </a:endParaRPr>
          </a:p>
          <a:p>
            <a:pPr marL="0" lvl="0" indent="0" algn="l">
              <a:buNone/>
            </a:pPr>
            <a:r>
              <a:rPr lang="" altLang="en-US" i="1">
                <a:sym typeface="+mn-ea"/>
              </a:rPr>
              <a:t>*Python doesn’t have a char primitive</a:t>
            </a:r>
            <a:endParaRPr lang="" altLang="en-US" i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Types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Primitives (Value Types)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90845"/>
          </a:xfrm>
        </p:spPr>
        <p:txBody>
          <a:bodyPr>
            <a:normAutofit lnSpcReduction="10000"/>
          </a:bodyPr>
          <a:p>
            <a:endParaRPr lang="en-US" altLang="en-US" sz="2400"/>
          </a:p>
          <a:p>
            <a:pPr marL="0" lvl="0" indent="0" algn="ctr">
              <a:buNone/>
            </a:pPr>
            <a:r>
              <a:rPr lang="en-US" altLang="en-US" sz="2800">
                <a:solidFill>
                  <a:srgbClr val="FD0062"/>
                </a:solidFill>
              </a:rPr>
              <a:t>int - represents an integer</a:t>
            </a:r>
            <a:endParaRPr lang="en-US" altLang="en-US" sz="2800">
              <a:solidFill>
                <a:srgbClr val="FD0062"/>
              </a:solidFill>
            </a:endParaRPr>
          </a:p>
          <a:p>
            <a:pPr marL="0" lvl="0" indent="0" algn="ctr">
              <a:buNone/>
            </a:pPr>
            <a:r>
              <a:rPr lang="en-US" altLang="en-US" sz="2800">
                <a:solidFill>
                  <a:srgbClr val="7CE0D1"/>
                </a:solidFill>
              </a:rPr>
              <a:t>float - represents a real number</a:t>
            </a:r>
            <a:endParaRPr lang="en-US" altLang="en-US" sz="2800"/>
          </a:p>
          <a:p>
            <a:pPr marL="0" lvl="0" indent="0" algn="ctr">
              <a:buNone/>
            </a:pPr>
            <a:r>
              <a:rPr lang="en-US" altLang="en-US" sz="2800">
                <a:solidFill>
                  <a:srgbClr val="F7D97B"/>
                </a:solidFill>
              </a:rPr>
              <a:t>bool - represents a truth value</a:t>
            </a:r>
            <a:endParaRPr lang="en-US" altLang="en-US" sz="2800"/>
          </a:p>
          <a:p>
            <a:pPr marL="0" lvl="0" indent="0" algn="ctr">
              <a:buNone/>
            </a:pPr>
            <a:endParaRPr lang="en-US" altLang="en-US" sz="2800"/>
          </a:p>
          <a:p>
            <a:pPr marL="0" lvl="0" indent="0" algn="ctr">
              <a:buNone/>
            </a:pPr>
            <a:endParaRPr lang="en-US" altLang="en-US" sz="2800" i="1">
              <a:sym typeface="+mn-ea"/>
            </a:endParaRPr>
          </a:p>
          <a:p>
            <a:pPr lvl="0" algn="l"/>
            <a:r>
              <a:rPr lang="" altLang="en-US" sz="2800">
                <a:solidFill>
                  <a:srgbClr val="FD0062"/>
                </a:solidFill>
                <a:sym typeface="+mn-ea"/>
              </a:rPr>
              <a:t>Numeric </a:t>
            </a:r>
            <a:r>
              <a:rPr lang="" altLang="en-US" sz="2800">
                <a:sym typeface="+mn-ea"/>
              </a:rPr>
              <a:t>types in Python include ints and floats</a:t>
            </a:r>
            <a:endParaRPr lang="" altLang="en-US" sz="2800">
              <a:sym typeface="+mn-ea"/>
            </a:endParaRPr>
          </a:p>
          <a:p>
            <a:pPr lvl="0" algn="l"/>
            <a:r>
              <a:rPr lang="" altLang="en-US" sz="2800">
                <a:sym typeface="+mn-ea"/>
              </a:rPr>
              <a:t>Python typing is contextual:</a:t>
            </a:r>
            <a:endParaRPr lang="" altLang="en-US" sz="2800">
              <a:sym typeface="+mn-ea"/>
            </a:endParaRPr>
          </a:p>
          <a:p>
            <a:pPr lvl="1" algn="l"/>
            <a:r>
              <a:rPr lang="" altLang="en-US" sz="2400">
                <a:sym typeface="+mn-ea"/>
              </a:rPr>
              <a:t>a = 1 - a will be an </a:t>
            </a:r>
            <a:r>
              <a:rPr lang="" altLang="en-US" sz="2400">
                <a:solidFill>
                  <a:srgbClr val="FD0062"/>
                </a:solidFill>
                <a:sym typeface="+mn-ea"/>
              </a:rPr>
              <a:t>int</a:t>
            </a:r>
            <a:endParaRPr lang="" altLang="en-US" sz="2400">
              <a:sym typeface="+mn-ea"/>
            </a:endParaRPr>
          </a:p>
          <a:p>
            <a:pPr lvl="1" algn="l"/>
            <a:r>
              <a:rPr lang="" altLang="en-US" sz="2400">
                <a:sym typeface="+mn-ea"/>
              </a:rPr>
              <a:t>a = 1. - a will be a </a:t>
            </a:r>
            <a:r>
              <a:rPr lang="" altLang="en-US" sz="2400">
                <a:solidFill>
                  <a:srgbClr val="7CE0D1"/>
                </a:solidFill>
                <a:sym typeface="+mn-ea"/>
              </a:rPr>
              <a:t>float</a:t>
            </a:r>
            <a:endParaRPr lang="" altLang="en-US" sz="2400">
              <a:sym typeface="+mn-ea"/>
            </a:endParaRPr>
          </a:p>
          <a:p>
            <a:pPr lvl="1" algn="l"/>
            <a:r>
              <a:rPr lang="" altLang="en-US" sz="2400">
                <a:sym typeface="+mn-ea"/>
              </a:rPr>
              <a:t>a = True - a will be a </a:t>
            </a:r>
            <a:r>
              <a:rPr lang="" altLang="en-US" sz="2400">
                <a:solidFill>
                  <a:srgbClr val="F7D97B"/>
                </a:solidFill>
                <a:sym typeface="+mn-ea"/>
              </a:rPr>
              <a:t>bool</a:t>
            </a:r>
            <a:endParaRPr lang="" altLang="en-US" sz="2400">
              <a:solidFill>
                <a:srgbClr val="7CE0D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Types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Primitives (Value Types)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90845"/>
          </a:xfrm>
        </p:spPr>
        <p:txBody>
          <a:bodyPr>
            <a:normAutofit/>
          </a:bodyPr>
          <a:p>
            <a:r>
              <a:rPr lang="" altLang="en-US" sz="2400">
                <a:solidFill>
                  <a:schemeClr val="bg1"/>
                </a:solidFill>
                <a:sym typeface="+mn-ea"/>
              </a:rPr>
              <a:t>Arithmetic operations can be done between numeric types and bools</a:t>
            </a:r>
            <a:endParaRPr lang="" altLang="en-US" sz="2400">
              <a:solidFill>
                <a:schemeClr val="bg1"/>
              </a:solidFill>
              <a:sym typeface="+mn-ea"/>
            </a:endParaRPr>
          </a:p>
          <a:p>
            <a:endParaRPr lang="" altLang="en-US" sz="2400">
              <a:solidFill>
                <a:schemeClr val="bg1"/>
              </a:solidFill>
              <a:sym typeface="+mn-ea"/>
            </a:endParaRPr>
          </a:p>
          <a:p>
            <a:r>
              <a:rPr lang="" altLang="en-US" sz="2400">
                <a:solidFill>
                  <a:schemeClr val="bg1"/>
                </a:solidFill>
                <a:sym typeface="+mn-ea"/>
              </a:rPr>
              <a:t>The result of an arithmetic operation between two variables of different types will be of the more </a:t>
            </a:r>
            <a:r>
              <a:rPr lang="" altLang="en-US" sz="2400">
                <a:solidFill>
                  <a:srgbClr val="7CE0D1"/>
                </a:solidFill>
                <a:sym typeface="+mn-ea"/>
              </a:rPr>
              <a:t>general </a:t>
            </a:r>
            <a:r>
              <a:rPr lang="" altLang="en-US" sz="2400">
                <a:solidFill>
                  <a:schemeClr val="bg1"/>
                </a:solidFill>
                <a:sym typeface="+mn-ea"/>
              </a:rPr>
              <a:t>type:</a:t>
            </a:r>
            <a:endParaRPr lang="" altLang="en-US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160">
                <a:solidFill>
                  <a:schemeClr val="bg1"/>
                </a:solidFill>
                <a:sym typeface="+mn-ea"/>
              </a:rPr>
              <a:t>bool &lt; int &lt; float in terms of </a:t>
            </a:r>
            <a:r>
              <a:rPr lang="" altLang="en-US" sz="2160">
                <a:solidFill>
                  <a:srgbClr val="7CE0D1"/>
                </a:solidFill>
                <a:sym typeface="+mn-ea"/>
              </a:rPr>
              <a:t>generality</a:t>
            </a:r>
            <a:endParaRPr lang="" altLang="en-US" sz="2160">
              <a:solidFill>
                <a:schemeClr val="bg1"/>
              </a:solidFill>
              <a:sym typeface="+mn-ea"/>
            </a:endParaRPr>
          </a:p>
          <a:p>
            <a:pPr lvl="0"/>
            <a:endParaRPr lang="" altLang="en-US" sz="2400">
              <a:solidFill>
                <a:schemeClr val="bg1"/>
              </a:solidFill>
              <a:sym typeface="+mn-ea"/>
            </a:endParaRPr>
          </a:p>
          <a:p>
            <a:pPr lvl="0"/>
            <a:r>
              <a:rPr lang="" altLang="en-US" sz="2400">
                <a:solidFill>
                  <a:schemeClr val="bg1"/>
                </a:solidFill>
                <a:sym typeface="+mn-ea"/>
              </a:rPr>
              <a:t>So ...</a:t>
            </a:r>
            <a:endParaRPr lang="" altLang="en-US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160">
                <a:solidFill>
                  <a:schemeClr val="bg1"/>
                </a:solidFill>
                <a:sym typeface="+mn-ea"/>
              </a:rPr>
              <a:t>1 + 1 -&gt; 2 (int)</a:t>
            </a:r>
            <a:endParaRPr lang="" altLang="en-US" sz="216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160">
                <a:solidFill>
                  <a:schemeClr val="bg1"/>
                </a:solidFill>
                <a:sym typeface="+mn-ea"/>
              </a:rPr>
              <a:t>1 + 1. -&gt; 2. (float)</a:t>
            </a:r>
            <a:endParaRPr lang="" altLang="en-US" sz="216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160">
                <a:solidFill>
                  <a:schemeClr val="bg1"/>
                </a:solidFill>
                <a:sym typeface="+mn-ea"/>
              </a:rPr>
              <a:t>True + 1 -&gt; 2 (int)</a:t>
            </a:r>
            <a:endParaRPr lang="" altLang="en-US" sz="216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160">
                <a:solidFill>
                  <a:schemeClr val="bg1"/>
                </a:solidFill>
                <a:sym typeface="+mn-ea"/>
              </a:rPr>
              <a:t>True + 1. -&gt; 2. (float)</a:t>
            </a:r>
            <a:endParaRPr lang="" altLang="en-US" sz="216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160">
                <a:solidFill>
                  <a:schemeClr val="bg1"/>
                </a:solidFill>
                <a:sym typeface="+mn-ea"/>
              </a:rPr>
              <a:t>True + True -&gt; 2 (int)</a:t>
            </a:r>
            <a:endParaRPr lang="" altLang="en-US" sz="216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Practicum: Primitives</a:t>
            </a:r>
            <a:br>
              <a:rPr lang="" altLang="en-US"/>
            </a:br>
            <a:r>
              <a:rPr lang="" altLang="en-US" sz="3600"/>
              <a:t>(Primitives.ipynb)</a:t>
            </a:r>
            <a:endParaRPr lang="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Types - </a:t>
            </a:r>
            <a:r>
              <a:rPr lang="" altLang="en-US">
                <a:solidFill>
                  <a:srgbClr val="FD0062"/>
                </a:solidFill>
                <a:sym typeface="+mn-ea"/>
              </a:rPr>
              <a:t>Reference Types</a:t>
            </a:r>
            <a:endParaRPr lang="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90845"/>
          </a:xfrm>
        </p:spPr>
        <p:txBody>
          <a:bodyPr>
            <a:normAutofit/>
          </a:bodyPr>
          <a:p>
            <a:r>
              <a:rPr lang="" altLang="en-US" sz="2400">
                <a:solidFill>
                  <a:schemeClr val="bg1"/>
                </a:solidFill>
                <a:sym typeface="+mn-ea"/>
              </a:rPr>
              <a:t>Value types are directly linked to values stored in memory, reference types are not</a:t>
            </a:r>
            <a:endParaRPr lang="" altLang="en-US" sz="2400">
              <a:solidFill>
                <a:schemeClr val="bg1"/>
              </a:solidFill>
              <a:sym typeface="+mn-ea"/>
            </a:endParaRPr>
          </a:p>
          <a:p>
            <a:r>
              <a:rPr lang="" altLang="en-US" sz="2400">
                <a:solidFill>
                  <a:schemeClr val="bg1"/>
                </a:solidFill>
                <a:sym typeface="+mn-ea"/>
              </a:rPr>
              <a:t>Reference types only store addresses to data in memory called </a:t>
            </a:r>
            <a:r>
              <a:rPr lang="" altLang="en-US" sz="2400" b="1" i="1">
                <a:solidFill>
                  <a:srgbClr val="F7D97B"/>
                </a:solidFill>
                <a:sym typeface="+mn-ea"/>
              </a:rPr>
              <a:t>pointers </a:t>
            </a:r>
            <a:r>
              <a:rPr lang="" altLang="en-US" sz="2400">
                <a:solidFill>
                  <a:schemeClr val="bg1"/>
                </a:solidFill>
                <a:sym typeface="+mn-ea"/>
              </a:rPr>
              <a:t>- a primitive is stored at the address</a:t>
            </a:r>
            <a:endParaRPr lang="" altLang="en-US" sz="2400" b="1" i="1">
              <a:solidFill>
                <a:srgbClr val="F7D97B"/>
              </a:solidFill>
              <a:sym typeface="+mn-ea"/>
            </a:endParaRPr>
          </a:p>
          <a:p>
            <a:r>
              <a:rPr lang="" altLang="en-US" sz="2400">
                <a:solidFill>
                  <a:schemeClr val="bg1"/>
                </a:solidFill>
                <a:sym typeface="+mn-ea"/>
              </a:rPr>
              <a:t>Multiple </a:t>
            </a:r>
            <a:r>
              <a:rPr lang="" altLang="en-US" sz="2400">
                <a:solidFill>
                  <a:srgbClr val="F7D97B"/>
                </a:solidFill>
                <a:sym typeface="+mn-ea"/>
              </a:rPr>
              <a:t>pointers </a:t>
            </a:r>
            <a:r>
              <a:rPr lang="" altLang="en-US" sz="2400">
                <a:solidFill>
                  <a:schemeClr val="bg1"/>
                </a:solidFill>
                <a:sym typeface="+mn-ea"/>
              </a:rPr>
              <a:t>can point to the same address in memory</a:t>
            </a:r>
            <a:endParaRPr lang="" altLang="en-US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000">
                <a:solidFill>
                  <a:schemeClr val="bg1"/>
                </a:solidFill>
                <a:sym typeface="+mn-ea"/>
              </a:rPr>
              <a:t>This allows for lower memory usage and faster run-times</a:t>
            </a:r>
            <a:endParaRPr lang="" altLang="en-US" sz="1940">
              <a:solidFill>
                <a:schemeClr val="bg1"/>
              </a:solidFill>
              <a:sym typeface="+mn-ea"/>
            </a:endParaRPr>
          </a:p>
          <a:p>
            <a:pPr lvl="0"/>
            <a:endParaRPr lang="en-US" altLang="en-US" sz="2400">
              <a:solidFill>
                <a:schemeClr val="bg1"/>
              </a:solidFill>
              <a:sym typeface="+mn-ea"/>
            </a:endParaRPr>
          </a:p>
          <a:p>
            <a:pPr lvl="0"/>
            <a:r>
              <a:rPr lang="" altLang="en-US" sz="2400">
                <a:solidFill>
                  <a:schemeClr val="bg1"/>
                </a:solidFill>
                <a:sym typeface="+mn-ea"/>
              </a:rPr>
              <a:t>So ...</a:t>
            </a:r>
            <a:endParaRPr lang="" altLang="en-US" sz="2400">
              <a:solidFill>
                <a:schemeClr val="bg1"/>
              </a:solidFill>
              <a:sym typeface="+mn-ea"/>
            </a:endParaRPr>
          </a:p>
          <a:p>
            <a:pPr lvl="0"/>
            <a:endParaRPr lang="" altLang="en-US" sz="2400">
              <a:solidFill>
                <a:schemeClr val="bg1"/>
              </a:solidFill>
              <a:sym typeface="+mn-ea"/>
            </a:endParaRPr>
          </a:p>
          <a:p>
            <a:pPr lvl="0"/>
            <a:r>
              <a:rPr lang="" altLang="en-US" sz="2400">
                <a:solidFill>
                  <a:schemeClr val="bg1"/>
                </a:solidFill>
                <a:sym typeface="+mn-ea"/>
              </a:rPr>
              <a:t>I can create an int then create a pointer which points to it</a:t>
            </a:r>
            <a:endParaRPr lang="" altLang="en-US" sz="2400">
              <a:solidFill>
                <a:schemeClr val="bg1"/>
              </a:solidFill>
              <a:sym typeface="+mn-ea"/>
            </a:endParaRPr>
          </a:p>
          <a:p>
            <a:pPr lvl="0"/>
            <a:r>
              <a:rPr lang="" altLang="en-US" sz="2160">
                <a:solidFill>
                  <a:schemeClr val="bg1"/>
                </a:solidFill>
                <a:sym typeface="+mn-ea"/>
              </a:rPr>
              <a:t>If either variable is changed then both will be changed!</a:t>
            </a:r>
            <a:endParaRPr lang="" altLang="en-US" sz="216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Types -</a:t>
            </a:r>
            <a:r>
              <a:rPr lang="en-US" altLang="en-US">
                <a:solidFill>
                  <a:srgbClr val="FD0062"/>
                </a:solidFill>
              </a:rPr>
              <a:t> </a:t>
            </a:r>
            <a:r>
              <a:rPr lang="" altLang="en-US">
                <a:solidFill>
                  <a:srgbClr val="FD0062"/>
                </a:solidFill>
                <a:sym typeface="+mn-ea"/>
              </a:rPr>
              <a:t>Array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Types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90845"/>
          </a:xfrm>
        </p:spPr>
        <p:txBody>
          <a:bodyPr>
            <a:normAutofit lnSpcReduction="20000"/>
          </a:bodyPr>
          <a:p>
            <a:r>
              <a:rPr lang="" altLang="en-US" sz="2160">
                <a:solidFill>
                  <a:schemeClr val="bg1"/>
                </a:solidFill>
                <a:sym typeface="+mn-ea"/>
              </a:rPr>
              <a:t>An </a:t>
            </a:r>
            <a:r>
              <a:rPr lang="" altLang="en-US" sz="2160">
                <a:solidFill>
                  <a:srgbClr val="FD0062"/>
                </a:solidFill>
                <a:sym typeface="+mn-ea"/>
              </a:rPr>
              <a:t>array </a:t>
            </a:r>
            <a:r>
              <a:rPr lang="" altLang="en-US" sz="2160">
                <a:solidFill>
                  <a:schemeClr val="bg1"/>
                </a:solidFill>
                <a:sym typeface="+mn-ea"/>
              </a:rPr>
              <a:t>type is a type which holds multiple values in the same variable</a:t>
            </a:r>
            <a:endParaRPr lang="" altLang="en-US" sz="216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1940">
                <a:solidFill>
                  <a:schemeClr val="bg1"/>
                </a:solidFill>
                <a:sym typeface="+mn-ea"/>
              </a:rPr>
              <a:t>The reason to use pointers is to enable fast computation with </a:t>
            </a:r>
            <a:r>
              <a:rPr lang="" altLang="en-US" sz="1940">
                <a:solidFill>
                  <a:srgbClr val="FD0062"/>
                </a:solidFill>
                <a:sym typeface="+mn-ea"/>
              </a:rPr>
              <a:t>array </a:t>
            </a:r>
            <a:r>
              <a:rPr lang="" altLang="en-US" sz="1940">
                <a:solidFill>
                  <a:schemeClr val="bg1"/>
                </a:solidFill>
                <a:sym typeface="+mn-ea"/>
              </a:rPr>
              <a:t>types</a:t>
            </a:r>
            <a:endParaRPr lang="" altLang="en-US" sz="1940">
              <a:solidFill>
                <a:schemeClr val="bg1"/>
              </a:solidFill>
              <a:sym typeface="+mn-ea"/>
            </a:endParaRPr>
          </a:p>
          <a:p>
            <a:pPr lvl="0"/>
            <a:endParaRPr lang="" altLang="en-US" sz="2155">
              <a:solidFill>
                <a:schemeClr val="bg1"/>
              </a:solidFill>
              <a:sym typeface="+mn-ea"/>
            </a:endParaRPr>
          </a:p>
          <a:p>
            <a:pPr lvl="0"/>
            <a:r>
              <a:rPr lang="" altLang="en-US" sz="2155">
                <a:solidFill>
                  <a:schemeClr val="bg1"/>
                </a:solidFill>
                <a:sym typeface="+mn-ea"/>
              </a:rPr>
              <a:t>Array types are said to be </a:t>
            </a:r>
            <a:r>
              <a:rPr lang="" altLang="en-US" sz="2155" b="1" i="1">
                <a:solidFill>
                  <a:srgbClr val="7CE0D1"/>
                </a:solidFill>
                <a:sym typeface="+mn-ea"/>
              </a:rPr>
              <a:t>iterable </a:t>
            </a:r>
            <a:r>
              <a:rPr lang="" altLang="en-US" sz="2155">
                <a:solidFill>
                  <a:schemeClr val="bg1"/>
                </a:solidFill>
                <a:sym typeface="+mn-ea"/>
              </a:rPr>
              <a:t>if they contain a method of getting then next value from the current value</a:t>
            </a:r>
            <a:endParaRPr lang="" altLang="en-US" sz="2155">
              <a:solidFill>
                <a:schemeClr val="bg1"/>
              </a:solidFill>
              <a:sym typeface="+mn-ea"/>
            </a:endParaRPr>
          </a:p>
          <a:p>
            <a:pPr lvl="0"/>
            <a:endParaRPr lang="" altLang="en-US" sz="2155">
              <a:solidFill>
                <a:schemeClr val="bg1"/>
              </a:solidFill>
              <a:sym typeface="+mn-ea"/>
            </a:endParaRPr>
          </a:p>
          <a:p>
            <a:pPr lvl="0"/>
            <a:r>
              <a:rPr lang="" altLang="en-US" sz="2155">
                <a:solidFill>
                  <a:schemeClr val="bg1"/>
                </a:solidFill>
                <a:sym typeface="+mn-ea"/>
              </a:rPr>
              <a:t>Python has multiple array types:</a:t>
            </a:r>
            <a:endParaRPr lang="" altLang="en-US" sz="2155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000">
                <a:solidFill>
                  <a:srgbClr val="7CE0D1"/>
                </a:solidFill>
                <a:sym typeface="+mn-ea"/>
              </a:rPr>
              <a:t>tuple - iterable type which stores objects with integer indexing but cannot be changed</a:t>
            </a:r>
            <a:endParaRPr lang="" altLang="en-US" sz="2000">
              <a:solidFill>
                <a:srgbClr val="7CE0D1"/>
              </a:solidFill>
              <a:sym typeface="+mn-ea"/>
            </a:endParaRPr>
          </a:p>
          <a:p>
            <a:pPr lvl="1"/>
            <a:r>
              <a:rPr lang="" altLang="en-US" sz="2000">
                <a:solidFill>
                  <a:srgbClr val="7CE0D1"/>
                </a:solidFill>
                <a:sym typeface="+mn-ea"/>
              </a:rPr>
              <a:t>list - </a:t>
            </a:r>
            <a:r>
              <a:rPr lang="en-US" altLang="en-US" sz="2000">
                <a:solidFill>
                  <a:srgbClr val="7CE0D1"/>
                </a:solidFill>
                <a:sym typeface="+mn-ea"/>
              </a:rPr>
              <a:t>iterable type which stores objects with integer indexing </a:t>
            </a:r>
            <a:r>
              <a:rPr lang="" altLang="en-US" sz="2000">
                <a:solidFill>
                  <a:srgbClr val="7CE0D1"/>
                </a:solidFill>
                <a:sym typeface="+mn-ea"/>
              </a:rPr>
              <a:t>and </a:t>
            </a:r>
            <a:r>
              <a:rPr lang="en-US" altLang="en-US" sz="2000">
                <a:solidFill>
                  <a:srgbClr val="7CE0D1"/>
                </a:solidFill>
                <a:sym typeface="+mn-ea"/>
              </a:rPr>
              <a:t>can be changed</a:t>
            </a:r>
            <a:endParaRPr lang="" altLang="en-US" sz="2000">
              <a:solidFill>
                <a:srgbClr val="7CE0D1"/>
              </a:solidFill>
              <a:sym typeface="+mn-ea"/>
            </a:endParaRPr>
          </a:p>
          <a:p>
            <a:pPr lvl="1"/>
            <a:r>
              <a:rPr lang="" altLang="en-US" sz="2000">
                <a:solidFill>
                  <a:srgbClr val="7CE0D1"/>
                </a:solidFill>
                <a:sym typeface="+mn-ea"/>
              </a:rPr>
              <a:t>dict - </a:t>
            </a:r>
            <a:r>
              <a:rPr lang="en-US" altLang="en-US" sz="2000">
                <a:solidFill>
                  <a:srgbClr val="7CE0D1"/>
                </a:solidFill>
                <a:sym typeface="+mn-ea"/>
              </a:rPr>
              <a:t>iterable type which stores objects with </a:t>
            </a:r>
            <a:r>
              <a:rPr lang="" altLang="en-US" sz="2000">
                <a:solidFill>
                  <a:srgbClr val="7CE0D1"/>
                </a:solidFill>
                <a:sym typeface="+mn-ea"/>
              </a:rPr>
              <a:t>object </a:t>
            </a:r>
            <a:r>
              <a:rPr lang="en-US" altLang="en-US" sz="2000">
                <a:solidFill>
                  <a:srgbClr val="7CE0D1"/>
                </a:solidFill>
                <a:sym typeface="+mn-ea"/>
              </a:rPr>
              <a:t>indexing and can be changed</a:t>
            </a:r>
            <a:endParaRPr lang="" altLang="en-US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000">
                <a:solidFill>
                  <a:srgbClr val="F7D97B"/>
                </a:solidFill>
                <a:sym typeface="+mn-ea"/>
              </a:rPr>
              <a:t>set - non-iterable type which stores objects and can be changed*</a:t>
            </a:r>
            <a:endParaRPr lang="" altLang="en-US" sz="2000">
              <a:solidFill>
                <a:schemeClr val="bg1"/>
              </a:solidFill>
              <a:sym typeface="+mn-ea"/>
            </a:endParaRPr>
          </a:p>
          <a:p>
            <a:pPr lvl="1"/>
            <a:r>
              <a:rPr lang="" altLang="en-US" sz="2000">
                <a:solidFill>
                  <a:srgbClr val="7CE0D1"/>
                </a:solidFill>
                <a:sym typeface="+mn-ea"/>
              </a:rPr>
              <a:t>str - iterable type which stores ASCII characters and can be changed</a:t>
            </a:r>
            <a:endParaRPr lang="" altLang="en-US" sz="2000">
              <a:solidFill>
                <a:srgbClr val="7CE0D1"/>
              </a:solidFill>
              <a:sym typeface="+mn-ea"/>
            </a:endParaRPr>
          </a:p>
          <a:p>
            <a:pPr lvl="0"/>
            <a:endParaRPr lang="" altLang="en-US" sz="2220">
              <a:solidFill>
                <a:srgbClr val="7CE0D1"/>
              </a:solidFill>
              <a:sym typeface="+mn-ea"/>
            </a:endParaRPr>
          </a:p>
          <a:p>
            <a:pPr lvl="0"/>
            <a:r>
              <a:rPr lang="" altLang="en-US" sz="1400" i="1">
                <a:solidFill>
                  <a:schemeClr val="bg1"/>
                </a:solidFill>
                <a:sym typeface="+mn-ea"/>
              </a:rPr>
              <a:t>*Don’t use sets (basically ever) - they aren’t iterable and they have a very specific role</a:t>
            </a:r>
            <a:endParaRPr lang="" altLang="en-US" sz="2385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" altLang="en-US" sz="1745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Iterables - </a:t>
            </a:r>
            <a:r>
              <a:rPr lang="" altLang="en-US">
                <a:solidFill>
                  <a:srgbClr val="FD0062"/>
                </a:solidFill>
              </a:rPr>
              <a:t>Indexing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Iterable array types are composed of elements - in order to use the elements within an array one has to call them by index</a:t>
            </a:r>
            <a:endParaRPr lang="" altLang="en-US"/>
          </a:p>
          <a:p>
            <a:r>
              <a:rPr lang="" altLang="en-US"/>
              <a:t>The indices can be specific or fleible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In Python:</a:t>
            </a:r>
            <a:endParaRPr lang="" altLang="en-US"/>
          </a:p>
          <a:p>
            <a:pPr lvl="1"/>
            <a:r>
              <a:rPr lang="" altLang="en-US"/>
              <a:t>lists, str, and tuples are </a:t>
            </a:r>
            <a:r>
              <a:rPr lang="" altLang="en-US">
                <a:solidFill>
                  <a:srgbClr val="7CE0D1"/>
                </a:solidFill>
              </a:rPr>
              <a:t>integer indexed</a:t>
            </a:r>
            <a:r>
              <a:rPr lang="" altLang="en-US"/>
              <a:t> meaning that all indices are integers</a:t>
            </a:r>
            <a:endParaRPr lang="" altLang="en-US"/>
          </a:p>
          <a:p>
            <a:pPr lvl="1"/>
            <a:r>
              <a:rPr lang="" altLang="en-US"/>
              <a:t>dicts are </a:t>
            </a:r>
            <a:r>
              <a:rPr lang="" altLang="en-US">
                <a:solidFill>
                  <a:srgbClr val="F7D97B"/>
                </a:solidFill>
              </a:rPr>
              <a:t>flexibly indexed</a:t>
            </a:r>
            <a:r>
              <a:rPr lang="" altLang="en-US"/>
              <a:t> meaning that ints, floats, and strs can be used as indices</a:t>
            </a:r>
            <a:endParaRPr lang="" altLang="en-US"/>
          </a:p>
          <a:p>
            <a:pPr lvl="0"/>
            <a:endParaRPr lang="" altLang="en-US" sz="2000"/>
          </a:p>
          <a:p>
            <a:pPr lvl="0"/>
            <a:endParaRPr lang="" altLang="en-US"/>
          </a:p>
          <a:p>
            <a:pPr lvl="1"/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Iterables - </a:t>
            </a:r>
            <a:r>
              <a:rPr lang="" altLang="en-US">
                <a:solidFill>
                  <a:srgbClr val="FD0062"/>
                </a:solidFill>
              </a:rPr>
              <a:t>Lists vs. Dicts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40375"/>
          </a:xfrm>
        </p:spPr>
        <p:txBody>
          <a:bodyPr/>
          <a:p>
            <a:r>
              <a:rPr lang="" altLang="en-US"/>
              <a:t>The two most important iterable types in Python are lists and dicts</a:t>
            </a:r>
            <a:endParaRPr lang="" altLang="en-US"/>
          </a:p>
          <a:p>
            <a:r>
              <a:rPr lang="" altLang="en-US"/>
              <a:t>Both lists and dicts are changable, iterable pointer arrays</a:t>
            </a:r>
            <a:endParaRPr lang="" altLang="en-US"/>
          </a:p>
          <a:p>
            <a:pPr lvl="1"/>
            <a:r>
              <a:rPr lang="" altLang="en-US"/>
              <a:t>Elements of lists and dicts can be of any type including lists and dicts and don’t have to be of a consistent type</a:t>
            </a:r>
            <a:endParaRPr lang="" altLang="en-US"/>
          </a:p>
          <a:p>
            <a:pPr lvl="1"/>
            <a:endParaRPr lang="" altLang="en-US"/>
          </a:p>
          <a:p>
            <a:pPr lvl="2"/>
            <a:r>
              <a:rPr lang="" altLang="en-US" sz="1600">
                <a:solidFill>
                  <a:srgbClr val="F7D97B"/>
                </a:solidFill>
              </a:rPr>
              <a:t>a = [1, ‘abc’, [2, 4.]] is a valid list containing an int at index 0, a string at index 1, and a list at index 2.</a:t>
            </a:r>
            <a:endParaRPr lang="" altLang="en-US" sz="1600">
              <a:solidFill>
                <a:srgbClr val="F7D97B"/>
              </a:solidFill>
            </a:endParaRPr>
          </a:p>
          <a:p>
            <a:pPr lvl="2"/>
            <a:r>
              <a:rPr lang="" altLang="en-US" sz="1600">
                <a:solidFill>
                  <a:srgbClr val="F7D97B"/>
                </a:solidFill>
              </a:rPr>
              <a:t>a[1] = ‘abc’, a[1][0] = ‘a’</a:t>
            </a:r>
            <a:endParaRPr lang="" altLang="en-US" sz="1600"/>
          </a:p>
          <a:p>
            <a:pPr lvl="2"/>
            <a:endParaRPr lang="" altLang="en-US" sz="1600"/>
          </a:p>
          <a:p>
            <a:pPr lvl="2"/>
            <a:r>
              <a:rPr lang="" altLang="en-US" sz="1600">
                <a:solidFill>
                  <a:srgbClr val="7CE0D1"/>
                </a:solidFill>
              </a:rPr>
              <a:t>a = {‘first’:1, 1:‘abc’, 2.:{2:4.}} is a valid dict containing an int at key ‘first’ etc.</a:t>
            </a:r>
            <a:endParaRPr lang="" altLang="en-US" sz="1600">
              <a:solidFill>
                <a:srgbClr val="7CE0D1"/>
              </a:solidFill>
            </a:endParaRPr>
          </a:p>
          <a:p>
            <a:pPr lvl="2"/>
            <a:r>
              <a:rPr lang="" altLang="en-US" sz="1600">
                <a:solidFill>
                  <a:srgbClr val="7CE0D1"/>
                </a:solidFill>
              </a:rPr>
              <a:t>a[2.] = </a:t>
            </a:r>
            <a:r>
              <a:rPr lang="en-US" altLang="en-US">
                <a:solidFill>
                  <a:srgbClr val="7CE0D1"/>
                </a:solidFill>
                <a:sym typeface="+mn-ea"/>
              </a:rPr>
              <a:t>{2:4.}</a:t>
            </a:r>
            <a:r>
              <a:rPr lang="" altLang="en-US" sz="1600">
                <a:solidFill>
                  <a:srgbClr val="7CE0D1"/>
                </a:solidFill>
              </a:rPr>
              <a:t> but a[2] does not exist</a:t>
            </a:r>
            <a:endParaRPr lang="" altLang="en-US" sz="1600">
              <a:solidFill>
                <a:srgbClr val="7CE0D1"/>
              </a:solidFill>
            </a:endParaRPr>
          </a:p>
          <a:p>
            <a:pPr lvl="2"/>
            <a:r>
              <a:rPr lang="" altLang="en-US" sz="1600">
                <a:solidFill>
                  <a:srgbClr val="7CE0D1"/>
                </a:solidFill>
              </a:rPr>
              <a:t>a[2.][2] = 4.</a:t>
            </a:r>
            <a:endParaRPr lang="en-US" altLang="en-US"/>
          </a:p>
          <a:p>
            <a:pPr lvl="0"/>
            <a:endParaRPr lang="en-US" altLang="en-US" sz="2000"/>
          </a:p>
          <a:p>
            <a:pPr lvl="0"/>
            <a:r>
              <a:rPr lang="" altLang="en-US" sz="2000"/>
              <a:t>A vairable which is inherently sequential should be integer indexed, otherwise flexible indexing is more convenient</a:t>
            </a:r>
            <a:endParaRPr lang="en-US" altLang="en-US" sz="2000"/>
          </a:p>
          <a:p>
            <a:pPr lvl="0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0: Syllabus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Iterables - </a:t>
            </a:r>
            <a:r>
              <a:rPr lang="" altLang="en-US">
                <a:solidFill>
                  <a:srgbClr val="FD0062"/>
                </a:solidFill>
              </a:rPr>
              <a:t>Copying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40375"/>
          </a:xfrm>
        </p:spPr>
        <p:txBody>
          <a:bodyPr>
            <a:normAutofit fontScale="90000" lnSpcReduction="20000"/>
          </a:bodyPr>
          <a:p>
            <a:r>
              <a:rPr lang="" altLang="en-US" sz="2000"/>
              <a:t>A really big pain point for new users of Python is dealing with pointers</a:t>
            </a:r>
            <a:endParaRPr lang="" altLang="en-US" sz="2000"/>
          </a:p>
          <a:p>
            <a:r>
              <a:rPr lang="" altLang="en-US" sz="2000"/>
              <a:t>Lists and dicts only contain pointers, not actual values. When a new array-type object is created by referencing another array-type object then no new value is created, just a </a:t>
            </a:r>
            <a:r>
              <a:rPr lang="" altLang="en-US" sz="2000">
                <a:solidFill>
                  <a:srgbClr val="F7D97B"/>
                </a:solidFill>
              </a:rPr>
              <a:t>pointer to a pointer</a:t>
            </a:r>
            <a:endParaRPr lang="" altLang="en-US" sz="2000" i="1"/>
          </a:p>
          <a:p>
            <a:endParaRPr lang="" altLang="en-US" sz="2000"/>
          </a:p>
          <a:p>
            <a:r>
              <a:rPr lang="" altLang="en-US" sz="2000"/>
              <a:t>For example</a:t>
            </a:r>
            <a:endParaRPr lang="" altLang="en-US" sz="2000"/>
          </a:p>
          <a:p>
            <a:pPr lvl="1"/>
            <a:r>
              <a:rPr lang="" altLang="en-US" sz="1800"/>
              <a:t>a = [1]</a:t>
            </a:r>
            <a:endParaRPr lang="" altLang="en-US" sz="1800"/>
          </a:p>
          <a:p>
            <a:pPr lvl="1"/>
            <a:r>
              <a:rPr lang="" altLang="en-US" sz="1800"/>
              <a:t>b = a</a:t>
            </a:r>
            <a:endParaRPr lang="" altLang="en-US" sz="1800"/>
          </a:p>
          <a:p>
            <a:pPr lvl="1"/>
            <a:r>
              <a:rPr lang="" altLang="en-US" sz="1800"/>
              <a:t>a[0] += 1</a:t>
            </a:r>
            <a:endParaRPr lang="" altLang="en-US" sz="1800"/>
          </a:p>
          <a:p>
            <a:pPr lvl="1"/>
            <a:r>
              <a:rPr lang="" altLang="en-US" sz="1800" b="1"/>
              <a:t>b = [2]</a:t>
            </a:r>
            <a:endParaRPr lang="" altLang="en-US" sz="1800" b="1"/>
          </a:p>
          <a:p>
            <a:pPr lvl="0"/>
            <a:endParaRPr lang="" altLang="en-US" sz="2000"/>
          </a:p>
          <a:p>
            <a:pPr lvl="0"/>
            <a:r>
              <a:rPr lang="" altLang="en-US" sz="2000"/>
              <a:t>It is really important to manage this and make sure that you don’t have a bunch of references to the same value</a:t>
            </a:r>
            <a:endParaRPr lang="" altLang="en-US" sz="2000"/>
          </a:p>
          <a:p>
            <a:pPr lvl="0"/>
            <a:r>
              <a:rPr lang="" altLang="en-US" sz="2000"/>
              <a:t>Python has a </a:t>
            </a:r>
            <a:r>
              <a:rPr lang="" altLang="en-US" sz="2000">
                <a:solidFill>
                  <a:srgbClr val="7CE0D1"/>
                </a:solidFill>
              </a:rPr>
              <a:t>copy </a:t>
            </a:r>
            <a:r>
              <a:rPr lang="" altLang="en-US" sz="2000"/>
              <a:t>functionality which duplicates an array-type object in memory</a:t>
            </a:r>
            <a:endParaRPr lang="" altLang="en-US" sz="2000"/>
          </a:p>
          <a:p>
            <a:pPr lvl="0"/>
            <a:r>
              <a:rPr lang="en-US" altLang="en-US" sz="2000">
                <a:sym typeface="+mn-ea"/>
              </a:rPr>
              <a:t>For example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a = [1]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b = a</a:t>
            </a:r>
            <a:r>
              <a:rPr lang="" altLang="en-US" sz="2000">
                <a:sym typeface="+mn-ea"/>
              </a:rPr>
              <a:t>.</a:t>
            </a:r>
            <a:r>
              <a:rPr lang="" altLang="en-US" sz="2000">
                <a:solidFill>
                  <a:srgbClr val="7CE0D1"/>
                </a:solidFill>
                <a:sym typeface="+mn-ea"/>
              </a:rPr>
              <a:t>copy</a:t>
            </a:r>
            <a:r>
              <a:rPr lang="" altLang="en-US" sz="2000">
                <a:sym typeface="+mn-ea"/>
              </a:rPr>
              <a:t>()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a[0] += 1</a:t>
            </a:r>
            <a:endParaRPr lang="en-US" altLang="en-US" sz="2000"/>
          </a:p>
          <a:p>
            <a:pPr lvl="1"/>
            <a:r>
              <a:rPr lang="en-US" altLang="en-US" sz="2000" b="1">
                <a:sym typeface="+mn-ea"/>
              </a:rPr>
              <a:t>b = [</a:t>
            </a:r>
            <a:r>
              <a:rPr lang="" altLang="en-US" sz="2000" b="1">
                <a:sym typeface="+mn-ea"/>
              </a:rPr>
              <a:t>1</a:t>
            </a:r>
            <a:r>
              <a:rPr lang="en-US" altLang="en-US" sz="2000" b="1">
                <a:sym typeface="+mn-ea"/>
              </a:rPr>
              <a:t>]</a:t>
            </a:r>
            <a:endParaRPr lang="en-US" altLang="en-US" sz="2000"/>
          </a:p>
          <a:p>
            <a:pPr lvl="0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Practicum: </a:t>
            </a:r>
            <a:r>
              <a:rPr lang="" altLang="en-US"/>
              <a:t>Iterables</a:t>
            </a:r>
            <a:br>
              <a:rPr lang="" altLang="en-US"/>
            </a:br>
            <a:r>
              <a:rPr lang="" altLang="en-US" sz="3600"/>
              <a:t>(Iterables.ipynb)</a:t>
            </a:r>
            <a:endParaRPr lang="" altLang="en-U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</a:t>
            </a:r>
            <a:r>
              <a:rPr lang="" altLang="en-US"/>
              <a:t>3</a:t>
            </a:r>
            <a:r>
              <a:rPr lang="en-US" altLang="en-US"/>
              <a:t>: </a:t>
            </a:r>
            <a:r>
              <a:rPr lang="" altLang="en-US"/>
              <a:t>Iterators</a:t>
            </a:r>
            <a:endParaRPr lang="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Iterators - </a:t>
            </a:r>
            <a:r>
              <a:rPr lang="" altLang="en-US">
                <a:solidFill>
                  <a:srgbClr val="FD0062"/>
                </a:solidFill>
              </a:rPr>
              <a:t>Basics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If an array type is iterable then it will have an iterator as an attribute</a:t>
            </a:r>
            <a:endParaRPr lang="" altLang="en-US"/>
          </a:p>
          <a:p>
            <a:pPr lvl="1"/>
            <a:r>
              <a:rPr lang="" altLang="en-US"/>
              <a:t>In Python this will be called by the attribute </a:t>
            </a:r>
            <a:r>
              <a:rPr lang="" altLang="en-US">
                <a:solidFill>
                  <a:srgbClr val="F7D97B"/>
                </a:solidFill>
              </a:rPr>
              <a:t>__iter__</a:t>
            </a:r>
            <a:endParaRPr lang="" altLang="en-US">
              <a:solidFill>
                <a:srgbClr val="F7D97B"/>
              </a:solidFill>
            </a:endParaRPr>
          </a:p>
          <a:p>
            <a:pPr lvl="1"/>
            <a:r>
              <a:rPr lang="" altLang="en-US"/>
              <a:t>Check this by calling hasattr(&lt;obj&gt;, ‘</a:t>
            </a:r>
            <a:r>
              <a:rPr lang="" altLang="en-US">
                <a:solidFill>
                  <a:srgbClr val="F7D97B"/>
                </a:solidFill>
              </a:rPr>
              <a:t>__iter__’</a:t>
            </a:r>
            <a:r>
              <a:rPr lang="" altLang="en-US"/>
              <a:t>)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At minimum, an iterator will contain a function called </a:t>
            </a:r>
            <a:r>
              <a:rPr lang="" altLang="en-US">
                <a:solidFill>
                  <a:srgbClr val="7CE0D1"/>
                </a:solidFill>
              </a:rPr>
              <a:t>__next__</a:t>
            </a:r>
            <a:r>
              <a:rPr lang="" altLang="en-US"/>
              <a:t> as an attribute which serves the purpose of returning the next item in the array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Like everything else in Python, these attributes can be overwritten in user defined classes</a:t>
            </a: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Iterators - </a:t>
            </a:r>
            <a:r>
              <a:rPr lang="" altLang="en-US">
                <a:solidFill>
                  <a:srgbClr val="FD0062"/>
                </a:solidFill>
              </a:rPr>
              <a:t>Accessing Elements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60705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" altLang="en-US"/>
              <a:t>Iterating through integer-indexed type variables (</a:t>
            </a:r>
            <a:r>
              <a:rPr lang="" altLang="en-US">
                <a:solidFill>
                  <a:srgbClr val="7CE0D1"/>
                </a:solidFill>
              </a:rPr>
              <a:t>list</a:t>
            </a:r>
            <a:r>
              <a:rPr lang="" altLang="en-US"/>
              <a:t>-likes) is straightforward and is mainly done in 3 ways: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for element in </a:t>
            </a:r>
            <a:r>
              <a:rPr lang="" altLang="en-US">
                <a:solidFill>
                  <a:srgbClr val="7CE0D1"/>
                </a:solidFill>
              </a:rPr>
              <a:t>list</a:t>
            </a:r>
            <a:r>
              <a:rPr lang="" altLang="en-US"/>
              <a:t>: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for index in range(len(</a:t>
            </a:r>
            <a:r>
              <a:rPr lang="" altLang="en-US">
                <a:solidFill>
                  <a:srgbClr val="7CE0D1"/>
                </a:solidFill>
              </a:rPr>
              <a:t>list</a:t>
            </a:r>
            <a:r>
              <a:rPr lang="" altLang="en-US"/>
              <a:t>)):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/>
              <a:t>for index, element in enumerate(</a:t>
            </a:r>
            <a:r>
              <a:rPr lang="" altLang="en-US">
                <a:solidFill>
                  <a:srgbClr val="7CE0D1"/>
                </a:solidFill>
              </a:rPr>
              <a:t>list</a:t>
            </a:r>
            <a:r>
              <a:rPr lang="" altLang="en-US"/>
              <a:t>):</a:t>
            </a:r>
            <a:endParaRPr lang="" altLang="en-US"/>
          </a:p>
          <a:p>
            <a:pPr lvl="0">
              <a:lnSpc>
                <a:spcPct val="100000"/>
              </a:lnSpc>
            </a:pPr>
            <a:endParaRPr lang="" altLang="en-US" sz="2000"/>
          </a:p>
          <a:p>
            <a:pPr lvl="0">
              <a:lnSpc>
                <a:spcPct val="100000"/>
              </a:lnSpc>
            </a:pPr>
            <a:r>
              <a:rPr lang="" altLang="en-US"/>
              <a:t>Iterating through flexible-indexed type variables (</a:t>
            </a:r>
            <a:r>
              <a:rPr lang="" altLang="en-US">
                <a:solidFill>
                  <a:srgbClr val="F7D97B"/>
                </a:solidFill>
              </a:rPr>
              <a:t>dict</a:t>
            </a:r>
            <a:r>
              <a:rPr lang="" altLang="en-US"/>
              <a:t>-likes) is less straightforward because the indexing is not just increasing integers. Iteration is accomplished using the keys, values, and items attributes</a:t>
            </a:r>
            <a:endParaRPr lang="" altLang="en-US"/>
          </a:p>
          <a:p>
            <a:pPr lvl="1">
              <a:lnSpc>
                <a:spcPct val="100000"/>
              </a:lnSpc>
            </a:pPr>
            <a:r>
              <a:rPr lang="" altLang="en-US" sz="1800"/>
              <a:t>keys() returns the indices as a </a:t>
            </a:r>
            <a:r>
              <a:rPr lang="en-US" altLang="en-US">
                <a:solidFill>
                  <a:srgbClr val="F7D97B"/>
                </a:solidFill>
                <a:sym typeface="+mn-ea"/>
              </a:rPr>
              <a:t>dict</a:t>
            </a:r>
            <a:endParaRPr lang="" altLang="en-US" sz="1800"/>
          </a:p>
          <a:p>
            <a:pPr lvl="1">
              <a:lnSpc>
                <a:spcPct val="100000"/>
              </a:lnSpc>
            </a:pPr>
            <a:r>
              <a:rPr lang="" altLang="en-US" sz="1800"/>
              <a:t>values() returns the values as a </a:t>
            </a:r>
            <a:r>
              <a:rPr lang="en-US" altLang="en-US">
                <a:solidFill>
                  <a:srgbClr val="F7D97B"/>
                </a:solidFill>
                <a:sym typeface="+mn-ea"/>
              </a:rPr>
              <a:t>dict</a:t>
            </a:r>
            <a:endParaRPr lang="" altLang="en-US" sz="1800"/>
          </a:p>
          <a:p>
            <a:pPr lvl="1">
              <a:lnSpc>
                <a:spcPct val="100000"/>
              </a:lnSpc>
            </a:pPr>
            <a:r>
              <a:rPr lang="" altLang="en-US" sz="1800"/>
              <a:t>items() returns both (keys then values)</a:t>
            </a:r>
            <a:endParaRPr lang="" altLang="en-US" sz="1800"/>
          </a:p>
          <a:p>
            <a:pPr lvl="1">
              <a:lnSpc>
                <a:spcPct val="100000"/>
              </a:lnSpc>
            </a:pPr>
            <a:r>
              <a:rPr lang="" altLang="en-US" sz="1800"/>
              <a:t>for key,val in </a:t>
            </a:r>
            <a:r>
              <a:rPr lang="en-US" altLang="en-US">
                <a:solidFill>
                  <a:srgbClr val="F7D97B"/>
                </a:solidFill>
                <a:sym typeface="+mn-ea"/>
              </a:rPr>
              <a:t>dict</a:t>
            </a:r>
            <a:r>
              <a:rPr lang="" altLang="en-US" sz="1800"/>
              <a:t>.items():</a:t>
            </a:r>
            <a:endParaRPr lang="" altLang="en-US" sz="2000"/>
          </a:p>
          <a:p>
            <a:pPr lvl="1"/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Iterators - </a:t>
            </a:r>
            <a:r>
              <a:rPr lang="en-US" altLang="en-US">
                <a:solidFill>
                  <a:srgbClr val="FD0062"/>
                </a:solidFill>
              </a:rPr>
              <a:t>Accessing Elements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607050"/>
          </a:xfrm>
        </p:spPr>
        <p:txBody>
          <a:bodyPr>
            <a:normAutofit/>
          </a:bodyPr>
          <a:p>
            <a:r>
              <a:rPr lang="en-US" altLang="en-US" sz="2000"/>
              <a:t>If you want all elements of a list then use the * operator</a:t>
            </a:r>
            <a:endParaRPr lang="en-US" altLang="en-US" sz="2000"/>
          </a:p>
          <a:p>
            <a:pPr lvl="1"/>
            <a:r>
              <a:rPr lang="en-US" altLang="en-US"/>
              <a:t>This could be for function calls  - fun(*list)</a:t>
            </a:r>
            <a:endParaRPr lang="en-US" altLang="en-US"/>
          </a:p>
          <a:p>
            <a:pPr lvl="1"/>
            <a:r>
              <a:rPr lang="en-US" altLang="en-US"/>
              <a:t>Or for concatenating lists - list_2 = [*list_0, *list_1]</a:t>
            </a:r>
            <a:endParaRPr lang="en-US" altLang="en-US"/>
          </a:p>
          <a:p>
            <a:pPr marL="457200" lvl="1" indent="0">
              <a:buNone/>
            </a:pPr>
            <a:endParaRPr lang="en-US" altLang="en-US" sz="2000"/>
          </a:p>
          <a:p>
            <a:pPr lvl="0"/>
            <a:r>
              <a:rPr lang="en-US" altLang="en-US" sz="2000"/>
              <a:t>All dict key-value pairs can be returned using the ** operator</a:t>
            </a:r>
            <a:endParaRPr lang="en-US" altLang="en-US" sz="2000"/>
          </a:p>
          <a:p>
            <a:pPr lvl="1"/>
            <a:r>
              <a:rPr lang="en-US" altLang="en-US">
                <a:sym typeface="+mn-ea"/>
              </a:rPr>
              <a:t>This could be for function calls  - fun(**dict)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Or for concatenating dicts - dict _2 = [*dict_0, *dict_1]</a:t>
            </a:r>
            <a:endParaRPr lang="en-US" altLang="en-US">
              <a:sym typeface="+mn-ea"/>
            </a:endParaRPr>
          </a:p>
          <a:p>
            <a:pPr lvl="0"/>
            <a:endParaRPr lang="en-US" altLang="en-US" sz="2000">
              <a:sym typeface="+mn-ea"/>
            </a:endParaRPr>
          </a:p>
          <a:p>
            <a:pPr lvl="0"/>
            <a:r>
              <a:rPr lang="" altLang="en-US" sz="2000">
                <a:sym typeface="+mn-ea"/>
              </a:rPr>
              <a:t>In Python function arguments are structured as fun(*</a:t>
            </a:r>
            <a:r>
              <a:rPr lang="" altLang="en-US" sz="2000">
                <a:solidFill>
                  <a:srgbClr val="F7D97B"/>
                </a:solidFill>
                <a:sym typeface="+mn-ea"/>
              </a:rPr>
              <a:t>args</a:t>
            </a:r>
            <a:r>
              <a:rPr lang="" altLang="en-US" sz="2000">
                <a:sym typeface="+mn-ea"/>
              </a:rPr>
              <a:t>, **</a:t>
            </a:r>
            <a:r>
              <a:rPr lang="" altLang="en-US" sz="2000">
                <a:solidFill>
                  <a:srgbClr val="7CE0D1"/>
                </a:solidFill>
                <a:sym typeface="+mn-ea"/>
              </a:rPr>
              <a:t>kwargs</a:t>
            </a:r>
            <a:r>
              <a:rPr lang="" altLang="en-US" sz="2000">
                <a:sym typeface="+mn-ea"/>
              </a:rPr>
              <a:t>)</a:t>
            </a:r>
            <a:endParaRPr lang="" altLang="en-US" sz="2000">
              <a:sym typeface="+mn-ea"/>
            </a:endParaRPr>
          </a:p>
          <a:p>
            <a:pPr lvl="1"/>
            <a:r>
              <a:rPr lang="" altLang="en-US" sz="1800">
                <a:sym typeface="+mn-ea"/>
              </a:rPr>
              <a:t>args in a list of values to be fed into the function in a pre-defined order</a:t>
            </a:r>
            <a:endParaRPr lang="" altLang="en-US" sz="1800">
              <a:sym typeface="+mn-ea"/>
            </a:endParaRPr>
          </a:p>
          <a:p>
            <a:pPr lvl="1"/>
            <a:r>
              <a:rPr lang="" altLang="en-US" sz="1800">
                <a:sym typeface="+mn-ea"/>
              </a:rPr>
              <a:t>kwargs is a dict of arguments to be inputted after args and must be defined with a default value</a:t>
            </a:r>
            <a:endParaRPr lang="" altLang="en-US" sz="1800">
              <a:sym typeface="+mn-ea"/>
            </a:endParaRPr>
          </a:p>
          <a:p>
            <a:pPr marL="0" lvl="0" indent="0">
              <a:buNone/>
            </a:pPr>
            <a:endParaRPr lang="" altLang="en-US" sz="2000">
              <a:sym typeface="+mn-ea"/>
            </a:endParaRPr>
          </a:p>
          <a:p>
            <a:pPr marL="0" lvl="0" indent="0" algn="ctr">
              <a:buNone/>
            </a:pPr>
            <a:r>
              <a:rPr lang="" altLang="en-US" sz="2000">
                <a:sym typeface="+mn-ea"/>
              </a:rPr>
              <a:t>fun(</a:t>
            </a:r>
            <a:r>
              <a:rPr lang="" altLang="en-US" sz="2000">
                <a:solidFill>
                  <a:srgbClr val="F7D97B"/>
                </a:solidFill>
                <a:sym typeface="+mn-ea"/>
              </a:rPr>
              <a:t>num_1, num_2,</a:t>
            </a:r>
            <a:r>
              <a:rPr lang="" altLang="en-US" sz="2000">
                <a:sym typeface="+mn-ea"/>
              </a:rPr>
              <a:t> </a:t>
            </a:r>
            <a:r>
              <a:rPr lang="" altLang="en-US" sz="2000">
                <a:solidFill>
                  <a:srgbClr val="7CE0D1"/>
                </a:solidFill>
                <a:sym typeface="+mn-ea"/>
              </a:rPr>
              <a:t>string = ‘the sum is:’</a:t>
            </a:r>
            <a:r>
              <a:rPr lang="" altLang="en-US" sz="2000">
                <a:sym typeface="+mn-ea"/>
              </a:rPr>
              <a:t>):</a:t>
            </a:r>
            <a:endParaRPr lang="" altLang="en-US" sz="2000">
              <a:sym typeface="+mn-ea"/>
            </a:endParaRPr>
          </a:p>
          <a:p>
            <a:pPr marL="0" lvl="0" indent="0" algn="ctr">
              <a:buNone/>
            </a:pPr>
            <a:r>
              <a:rPr lang="" altLang="en-US" sz="2000">
                <a:sym typeface="+mn-ea"/>
              </a:rPr>
              <a:t>print(f’{string} {num_1 + num_2}’)</a:t>
            </a:r>
            <a:endParaRPr lang="en-US" altLang="en-US" sz="2215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Iterators - </a:t>
            </a:r>
            <a:r>
              <a:rPr lang="" altLang="en-US">
                <a:solidFill>
                  <a:srgbClr val="FD0062"/>
                </a:solidFill>
              </a:rPr>
              <a:t>Generators</a:t>
            </a:r>
            <a:endParaRPr lang="" altLang="en-US">
              <a:solidFill>
                <a:srgbClr val="FD006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In Python for loop logic is handled by </a:t>
            </a:r>
            <a:r>
              <a:rPr lang="" altLang="en-US">
                <a:solidFill>
                  <a:srgbClr val="7CE0D1"/>
                </a:solidFill>
              </a:rPr>
              <a:t>generators</a:t>
            </a:r>
            <a:endParaRPr lang="" altLang="en-US"/>
          </a:p>
          <a:p>
            <a:pPr lvl="1"/>
            <a:r>
              <a:rPr lang="" altLang="en-US"/>
              <a:t>(</a:t>
            </a:r>
            <a:r>
              <a:rPr lang="" altLang="en-US">
                <a:solidFill>
                  <a:srgbClr val="FD0062"/>
                </a:solidFill>
              </a:rPr>
              <a:t>for index, value in enumerate(list)</a:t>
            </a:r>
            <a:r>
              <a:rPr lang="" altLang="en-US"/>
              <a:t>) is a </a:t>
            </a:r>
            <a:r>
              <a:rPr lang="" altLang="en-US">
                <a:solidFill>
                  <a:srgbClr val="7CE0D1"/>
                </a:solidFill>
              </a:rPr>
              <a:t>generator</a:t>
            </a:r>
            <a:endParaRPr lang="" altLang="en-US"/>
          </a:p>
          <a:p>
            <a:pPr lvl="1"/>
            <a:r>
              <a:rPr lang="" altLang="en-US">
                <a:solidFill>
                  <a:srgbClr val="7CE0D1"/>
                </a:solidFill>
              </a:rPr>
              <a:t>generators </a:t>
            </a:r>
            <a:r>
              <a:rPr lang="" altLang="en-US"/>
              <a:t>are an iterable type with two unique features:</a:t>
            </a:r>
            <a:endParaRPr lang="" altLang="en-US"/>
          </a:p>
          <a:p>
            <a:pPr lvl="2"/>
            <a:r>
              <a:rPr lang="" altLang="en-US"/>
              <a:t>They are not index-accesible</a:t>
            </a:r>
            <a:endParaRPr lang="" altLang="en-US"/>
          </a:p>
          <a:p>
            <a:pPr lvl="2"/>
            <a:r>
              <a:rPr lang="" altLang="en-US"/>
              <a:t>Elements are deleted after use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In addition to loop control </a:t>
            </a:r>
            <a:r>
              <a:rPr lang="" altLang="en-US">
                <a:solidFill>
                  <a:srgbClr val="7CE0D1"/>
                </a:solidFill>
              </a:rPr>
              <a:t>generators </a:t>
            </a:r>
            <a:r>
              <a:rPr lang="" altLang="en-US"/>
              <a:t>can be used in a </a:t>
            </a:r>
            <a:r>
              <a:rPr lang="" altLang="en-US" i="1">
                <a:solidFill>
                  <a:srgbClr val="F7D97B"/>
                </a:solidFill>
              </a:rPr>
              <a:t>comprehension </a:t>
            </a:r>
            <a:r>
              <a:rPr lang="" altLang="en-US"/>
              <a:t>where they can procuderally generate an array type object</a:t>
            </a:r>
            <a:endParaRPr lang="" altLang="en-US"/>
          </a:p>
          <a:p>
            <a:pPr lvl="1"/>
            <a:r>
              <a:rPr lang="" altLang="en-US"/>
              <a:t>list = [</a:t>
            </a:r>
            <a:r>
              <a:rPr lang="" altLang="en-US">
                <a:solidFill>
                  <a:srgbClr val="FD0062"/>
                </a:solidFill>
              </a:rPr>
              <a:t>fun(index) for index in range(n)</a:t>
            </a:r>
            <a:r>
              <a:rPr lang="" altLang="en-US"/>
              <a:t>]</a:t>
            </a:r>
            <a:endParaRPr lang="" altLang="en-US"/>
          </a:p>
          <a:p>
            <a:pPr lvl="1"/>
            <a:r>
              <a:rPr lang="" altLang="en-US"/>
              <a:t>dict = [</a:t>
            </a:r>
            <a:r>
              <a:rPr lang="" altLang="en-US">
                <a:solidFill>
                  <a:srgbClr val="FD0062"/>
                </a:solidFill>
              </a:rPr>
              <a:t>index:fun(index) for index in range(n)</a:t>
            </a:r>
            <a:r>
              <a:rPr lang="" altLang="en-US"/>
              <a:t>]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>
                <a:solidFill>
                  <a:srgbClr val="7CE0D1"/>
                </a:solidFill>
              </a:rPr>
              <a:t>Generators </a:t>
            </a:r>
            <a:r>
              <a:rPr lang="" altLang="en-US"/>
              <a:t>can be created, stored, and passed before being used to control a loop or in a comprehension but after they are used - they vanish</a:t>
            </a:r>
            <a:endParaRPr lang="" altLang="en-US"/>
          </a:p>
          <a:p>
            <a:pPr lvl="1"/>
            <a:r>
              <a:rPr lang="" altLang="en-US"/>
              <a:t>This is very useful in ways that will be covered later in the course</a:t>
            </a:r>
            <a:endParaRPr lang="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Practicum: Iterators</a:t>
            </a:r>
            <a:br>
              <a:rPr lang="" altLang="en-US"/>
            </a:br>
            <a:r>
              <a:rPr lang="" altLang="en-US" sz="3600"/>
              <a:t>(Iterators.ipynb)</a:t>
            </a:r>
            <a:endParaRPr lang="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</a:t>
            </a:r>
            <a:r>
              <a:rPr lang="" altLang="en-US"/>
              <a:t>4</a:t>
            </a:r>
            <a:r>
              <a:rPr lang="en-US" altLang="en-US"/>
              <a:t>: </a:t>
            </a:r>
            <a:r>
              <a:rPr lang="" altLang="en-US"/>
              <a:t>Summary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</a:t>
            </a:r>
            <a:r>
              <a:rPr lang="en-US" altLang="en-US">
                <a:solidFill>
                  <a:srgbClr val="ED3761"/>
                </a:solidFill>
              </a:rPr>
              <a:t> </a:t>
            </a:r>
            <a:r>
              <a:rPr lang="en-US" altLang="en-US">
                <a:solidFill>
                  <a:srgbClr val="FD0062"/>
                </a:solidFill>
              </a:rPr>
              <a:t>Learning Objectives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42163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7CE0D1"/>
                </a:solidFill>
              </a:rPr>
              <a:t>Programming in Python: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Programming fundamentals</a:t>
            </a:r>
            <a:endParaRPr lang="en-US" altLang="en-US">
              <a:solidFill>
                <a:srgbClr val="FD006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Python object structure and flow control</a:t>
            </a:r>
            <a:endParaRPr lang="en-US" altLang="en-US">
              <a:solidFill>
                <a:srgbClr val="FD006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>
                <a:solidFill>
                  <a:srgbClr val="FD0062"/>
                </a:solidFill>
              </a:rPr>
              <a:t>Data manipulation in Python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Leveraging Python site-packages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Run-time optimization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solidFill>
                  <a:srgbClr val="F5DA7B"/>
                </a:solidFill>
              </a:rPr>
              <a:t>Programming Workflow: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Finding a development environment that works for you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Writing code others can use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Using the internet as a resource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en-US"/>
              <a:t>Version control</a:t>
            </a:r>
            <a:endParaRPr lang="en-US" altLang="en-US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Syllabus - </a:t>
            </a:r>
            <a:r>
              <a:rPr lang="en-US">
                <a:solidFill>
                  <a:srgbClr val="FD0062"/>
                </a:solidFill>
              </a:rPr>
              <a:t>Course Outline</a:t>
            </a:r>
            <a:endParaRPr lang="en-US">
              <a:solidFill>
                <a:srgbClr val="FD006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Trainings: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What is Python? </a:t>
            </a:r>
            <a:r>
              <a:rPr lang="en-US">
                <a:solidFill>
                  <a:schemeClr val="bg1"/>
                </a:solidFill>
                <a:sym typeface="+mn-ea"/>
              </a:rPr>
              <a:t>Background and Basic Module Structure </a:t>
            </a:r>
            <a:r>
              <a:rPr lang="en-US">
                <a:solidFill>
                  <a:schemeClr val="bg1"/>
                </a:solidFill>
              </a:rPr>
              <a:t>(Aaron)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>
                <a:solidFill>
                  <a:srgbClr val="7CE0D1"/>
                </a:solidFill>
              </a:rPr>
              <a:t>Data </a:t>
            </a:r>
            <a:r>
              <a:rPr lang="en-US">
                <a:solidFill>
                  <a:srgbClr val="7CE0D1"/>
                </a:solidFill>
              </a:rPr>
              <a:t>Types </a:t>
            </a:r>
            <a:r>
              <a:rPr lang="en-US" altLang="en-US">
                <a:solidFill>
                  <a:srgbClr val="7CE0D1"/>
                </a:solidFill>
              </a:rPr>
              <a:t>Deep Dive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CodeMari: Basic hacks to reduce coding chaos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Pandas and Beyond (Vaish)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Speeding up Code (Aaron, Vaish)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Version Control (Aaron)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Using Databases with Python (Vaish, maybe Kai)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Critical Internet-ing (TBD)</a:t>
            </a:r>
            <a:endParaRPr lang="en-US"/>
          </a:p>
          <a:p>
            <a:pPr marL="457200" indent="-457200">
              <a:buAutoNum type="arabicPeriod"/>
            </a:pPr>
            <a:r>
              <a:rPr lang="en-US" altLang="en-US"/>
              <a:t>Advanced Topics at Request (TBD)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1: </a:t>
            </a:r>
            <a:r>
              <a:rPr lang="en-US" altLang="en-US">
                <a:sym typeface="+mn-ea"/>
              </a:rPr>
              <a:t>Data Storage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Data Storage - </a:t>
            </a:r>
            <a:r>
              <a:rPr lang="en-US" altLang="en-US">
                <a:solidFill>
                  <a:srgbClr val="FD0062"/>
                </a:solidFill>
                <a:sym typeface="+mn-ea"/>
              </a:rPr>
              <a:t>RAM vs. ROM</a:t>
            </a:r>
            <a:endParaRPr lang="en-US" altLang="en-US">
              <a:solidFill>
                <a:srgbClr val="FD006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568315"/>
          </a:xfrm>
        </p:spPr>
        <p:txBody>
          <a:bodyPr>
            <a:normAutofit lnSpcReduction="10000"/>
          </a:bodyPr>
          <a:p>
            <a:r>
              <a:rPr lang="en-US" altLang="en-US"/>
              <a:t>Computers store numbers in binary format using two types of memory: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F7D97B"/>
                </a:solidFill>
              </a:rPr>
              <a:t>Read-Only Memory (ROM)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olidFill>
                  <a:srgbClr val="7CE0D1"/>
                </a:solidFill>
              </a:rPr>
              <a:t>Random Access Memory (RAM)</a:t>
            </a:r>
            <a:endParaRPr lang="en-US" altLang="en-US"/>
          </a:p>
          <a:p>
            <a:pPr lvl="0"/>
            <a:r>
              <a:rPr lang="en-US" altLang="en-US"/>
              <a:t>Physically the main difference is that </a:t>
            </a:r>
            <a:r>
              <a:rPr lang="en-US" altLang="en-US">
                <a:solidFill>
                  <a:srgbClr val="F7D97B"/>
                </a:solidFill>
              </a:rPr>
              <a:t>ROM </a:t>
            </a:r>
            <a:r>
              <a:rPr lang="en-US" altLang="en-US"/>
              <a:t>is stable* meaning that it will retain data if the power is turned off while </a:t>
            </a:r>
            <a:r>
              <a:rPr lang="en-US" altLang="en-US">
                <a:solidFill>
                  <a:srgbClr val="7CE0D1"/>
                </a:solidFill>
              </a:rPr>
              <a:t>RAM </a:t>
            </a:r>
            <a:r>
              <a:rPr lang="en-US" altLang="en-US"/>
              <a:t>is unstable and data will be lost after the power is turend off for a sufficient duration</a:t>
            </a:r>
            <a:endParaRPr lang="en-US" altLang="en-US"/>
          </a:p>
          <a:p>
            <a:pPr lvl="1"/>
            <a:r>
              <a:rPr lang="en-US" altLang="en-US"/>
              <a:t>Generally speaking </a:t>
            </a:r>
            <a:r>
              <a:rPr lang="en-US" altLang="en-US">
                <a:solidFill>
                  <a:srgbClr val="7CE0D1"/>
                </a:solidFill>
              </a:rPr>
              <a:t>RAM </a:t>
            </a:r>
            <a:r>
              <a:rPr lang="en-US" altLang="en-US"/>
              <a:t>has much higher throughput and most of the time processes will load data from </a:t>
            </a:r>
            <a:r>
              <a:rPr lang="en-US" altLang="en-US">
                <a:solidFill>
                  <a:srgbClr val="F7D97B"/>
                </a:solidFill>
              </a:rPr>
              <a:t>ROM </a:t>
            </a:r>
            <a:r>
              <a:rPr lang="en-US" altLang="en-US"/>
              <a:t>to RAM before processing</a:t>
            </a:r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marL="0" lvl="0" indent="0">
              <a:buNone/>
            </a:pPr>
            <a:endParaRPr lang="en-US" altLang="en-US" sz="1600"/>
          </a:p>
          <a:p>
            <a:pPr marL="0" lvl="0" indent="0">
              <a:buNone/>
            </a:pPr>
            <a:r>
              <a:rPr lang="en-US" altLang="en-US" sz="1600"/>
              <a:t>*Solid-state </a:t>
            </a:r>
            <a:r>
              <a:rPr lang="en-US" altLang="en-US" sz="1600">
                <a:solidFill>
                  <a:srgbClr val="F7D97B"/>
                </a:solidFill>
              </a:rPr>
              <a:t>ROM </a:t>
            </a:r>
            <a:r>
              <a:rPr lang="en-US" altLang="en-US" sz="1600"/>
              <a:t>is basically </a:t>
            </a:r>
            <a:r>
              <a:rPr lang="en-US" altLang="en-US" sz="1600">
                <a:solidFill>
                  <a:srgbClr val="7CE0D1"/>
                </a:solidFill>
              </a:rPr>
              <a:t>RAM </a:t>
            </a:r>
            <a:r>
              <a:rPr lang="en-US" altLang="en-US" sz="1600"/>
              <a:t>with huge capacitance such that it can take years before data is lost - but it will eventually be lost. SSDs are used because they have high throughput compared to stable </a:t>
            </a:r>
            <a:r>
              <a:rPr lang="en-US" altLang="en-US" sz="1600">
                <a:solidFill>
                  <a:srgbClr val="F7D97B"/>
                </a:solidFill>
              </a:rPr>
              <a:t>ROM</a:t>
            </a:r>
            <a:endParaRPr lang="en-US" altLang="en-US" sz="1600">
              <a:solidFill>
                <a:srgbClr val="F7D97B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26173" y="3524250"/>
            <a:ext cx="9939655" cy="2233930"/>
            <a:chOff x="1773" y="5550"/>
            <a:chExt cx="15653" cy="3518"/>
          </a:xfrm>
        </p:grpSpPr>
        <p:grpSp>
          <p:nvGrpSpPr>
            <p:cNvPr id="10" name="Group 9"/>
            <p:cNvGrpSpPr/>
            <p:nvPr/>
          </p:nvGrpSpPr>
          <p:grpSpPr>
            <a:xfrm>
              <a:off x="1773" y="5550"/>
              <a:ext cx="6984" cy="3519"/>
              <a:chOff x="1369" y="5662"/>
              <a:chExt cx="6984" cy="3519"/>
            </a:xfrm>
          </p:grpSpPr>
          <p:pic>
            <p:nvPicPr>
              <p:cNvPr id="5" name="Content Placeholder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0" y="6154"/>
                <a:ext cx="2939" cy="275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73" y="6140"/>
                <a:ext cx="2780" cy="278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369" y="5662"/>
                <a:ext cx="6984" cy="3519"/>
              </a:xfrm>
              <a:prstGeom prst="rect">
                <a:avLst/>
              </a:prstGeom>
              <a:noFill/>
              <a:ln w="38100">
                <a:solidFill>
                  <a:srgbClr val="F7D97B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442" y="5550"/>
              <a:ext cx="6984" cy="3518"/>
              <a:chOff x="11197" y="5771"/>
              <a:chExt cx="6984" cy="351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1" y="5885"/>
                <a:ext cx="4536" cy="3292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1197" y="5771"/>
                <a:ext cx="6984" cy="3519"/>
              </a:xfrm>
              <a:prstGeom prst="rect">
                <a:avLst/>
              </a:prstGeom>
              <a:noFill/>
              <a:ln w="38100">
                <a:solidFill>
                  <a:srgbClr val="7CE0D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Storage - </a:t>
            </a:r>
            <a:r>
              <a:rPr lang="en-US" altLang="en-US">
                <a:solidFill>
                  <a:srgbClr val="FD0062"/>
                </a:solidFill>
              </a:rPr>
              <a:t>Addressing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Data in memory is only useful if it can be retreived</a:t>
            </a:r>
            <a:endParaRPr lang="en-US" altLang="en-US"/>
          </a:p>
          <a:p>
            <a:pPr lvl="1"/>
            <a:r>
              <a:rPr lang="en-US" altLang="en-US"/>
              <a:t>Each memory register has an unique address</a:t>
            </a:r>
            <a:endParaRPr lang="en-US" altLang="en-US"/>
          </a:p>
          <a:p>
            <a:pPr lvl="1"/>
            <a:r>
              <a:rPr lang="en-US" altLang="en-US"/>
              <a:t>Moden computers are generally “byte-accessible”</a:t>
            </a:r>
            <a:endParaRPr lang="en-US" altLang="en-US"/>
          </a:p>
          <a:p>
            <a:pPr lvl="1"/>
            <a:r>
              <a:rPr lang="en-US" altLang="en-US"/>
              <a:t>Data and instructions are sometimes stored together (flat-memory model) and sometimes stored separately (segmented-memory model)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en-US" altLang="en-US"/>
              <a:t>Physical memory addressing is handled at the </a:t>
            </a:r>
            <a:r>
              <a:rPr lang="en-US" altLang="en-US">
                <a:solidFill>
                  <a:srgbClr val="FD0062"/>
                </a:solidFill>
              </a:rPr>
              <a:t>sub-operating-system level</a:t>
            </a:r>
            <a:r>
              <a:rPr lang="en-US" altLang="en-US"/>
              <a:t> (</a:t>
            </a:r>
            <a:r>
              <a:rPr lang="en-US" altLang="en-US">
                <a:solidFill>
                  <a:srgbClr val="F7D97B"/>
                </a:solidFill>
              </a:rPr>
              <a:t>BIOS </a:t>
            </a:r>
            <a:r>
              <a:rPr lang="en-US" altLang="en-US"/>
              <a:t>and other firmware devices) and is inherently </a:t>
            </a:r>
            <a:r>
              <a:rPr lang="en-US" altLang="en-US">
                <a:solidFill>
                  <a:srgbClr val="7CE0D1"/>
                </a:solidFill>
              </a:rPr>
              <a:t>hardware-specific</a:t>
            </a:r>
            <a:endParaRPr lang="en-US" altLang="en-US">
              <a:solidFill>
                <a:srgbClr val="7CE0D1"/>
              </a:solidFill>
            </a:endParaRPr>
          </a:p>
          <a:p>
            <a:pPr lvl="1"/>
            <a:r>
              <a:rPr lang="en-US" altLang="en-US">
                <a:solidFill>
                  <a:schemeClr val="bg1"/>
                </a:solidFill>
              </a:rPr>
              <a:t>Memory can be conceived as a table with addresses and values - this is what the </a:t>
            </a:r>
            <a:r>
              <a:rPr lang="en-US" altLang="en-US">
                <a:solidFill>
                  <a:srgbClr val="F7D97B"/>
                </a:solidFill>
              </a:rPr>
              <a:t>BIOS </a:t>
            </a:r>
            <a:r>
              <a:rPr lang="en-US" altLang="en-US">
                <a:solidFill>
                  <a:schemeClr val="bg1"/>
                </a:solidFill>
              </a:rPr>
              <a:t>maintains. All firmware devices (mouse, keyboard, flash memory, etc.) interact with the </a:t>
            </a:r>
            <a:r>
              <a:rPr lang="en-US" altLang="en-US">
                <a:solidFill>
                  <a:srgbClr val="F7D97B"/>
                </a:solidFill>
              </a:rPr>
              <a:t>BIOS </a:t>
            </a:r>
            <a:r>
              <a:rPr lang="en-US" altLang="en-US">
                <a:solidFill>
                  <a:schemeClr val="bg1"/>
                </a:solidFill>
              </a:rPr>
              <a:t>in order to access the memory table.</a:t>
            </a:r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6285" y="5185410"/>
            <a:ext cx="10679430" cy="731520"/>
            <a:chOff x="843" y="7711"/>
            <a:chExt cx="16818" cy="1152"/>
          </a:xfrm>
        </p:grpSpPr>
        <p:sp>
          <p:nvSpPr>
            <p:cNvPr id="4" name="Rounded Rectangle 3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69925" y="5054600"/>
            <a:ext cx="5376545" cy="993140"/>
          </a:xfrm>
          <a:prstGeom prst="rect">
            <a:avLst/>
          </a:prstGeom>
          <a:noFill/>
          <a:ln w="38100">
            <a:solidFill>
              <a:srgbClr val="FD006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Storage - </a:t>
            </a:r>
            <a:r>
              <a:rPr lang="en-US" altLang="en-US">
                <a:solidFill>
                  <a:srgbClr val="FD0062"/>
                </a:solidFill>
              </a:rPr>
              <a:t>Virtual Addressing</a:t>
            </a:r>
            <a:endParaRPr lang="en-US" altLang="en-US">
              <a:solidFill>
                <a:srgbClr val="FD006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Fundmentally an </a:t>
            </a:r>
            <a:r>
              <a:rPr lang="en-US" altLang="en-US" sz="1800">
                <a:solidFill>
                  <a:srgbClr val="F7D97B"/>
                </a:solidFill>
              </a:rPr>
              <a:t>Operating System (OS)</a:t>
            </a:r>
            <a:r>
              <a:rPr lang="en-US" altLang="en-US" sz="1800"/>
              <a:t> is an abstraction: a </a:t>
            </a:r>
            <a:r>
              <a:rPr lang="en-US" altLang="en-US" sz="1800">
                <a:solidFill>
                  <a:srgbClr val="7CE0D1"/>
                </a:solidFill>
              </a:rPr>
              <a:t>“program which runs other programs”</a:t>
            </a:r>
            <a:endParaRPr lang="en-US" altLang="en-US" sz="1800"/>
          </a:p>
          <a:p>
            <a:pPr lvl="1"/>
            <a:r>
              <a:rPr lang="en-US" altLang="en-US" sz="1600"/>
              <a:t>In order to accomplish this, the </a:t>
            </a:r>
            <a:r>
              <a:rPr lang="en-US" altLang="en-US" sz="1600">
                <a:solidFill>
                  <a:srgbClr val="F7D97B"/>
                </a:solidFill>
              </a:rPr>
              <a:t>OS </a:t>
            </a:r>
            <a:r>
              <a:rPr lang="en-US" altLang="en-US" sz="1600"/>
              <a:t>cretes a virtual addressing scheme</a:t>
            </a:r>
            <a:endParaRPr lang="en-US" altLang="en-US" sz="1600"/>
          </a:p>
          <a:p>
            <a:pPr lvl="1"/>
            <a:r>
              <a:rPr lang="en-US" altLang="en-US" sz="1600">
                <a:solidFill>
                  <a:srgbClr val="FD0062"/>
                </a:solidFill>
              </a:rPr>
              <a:t>Virtual addressing schema mean that programs which run in a given OS will run no matter what hardware is being used</a:t>
            </a:r>
            <a:endParaRPr lang="en-US" altLang="en-US" sz="1600"/>
          </a:p>
          <a:p>
            <a:pPr lvl="0"/>
            <a:r>
              <a:rPr lang="en-US" altLang="en-US" sz="1700"/>
              <a:t>Virtual addressing works by creating a virtual address table which maps to the physical address table used by the BIOS</a:t>
            </a:r>
            <a:endParaRPr lang="en-US" altLang="en-US" sz="1700"/>
          </a:p>
          <a:p>
            <a:pPr lvl="0"/>
            <a:r>
              <a:rPr lang="en-US" altLang="en-US" sz="1700">
                <a:sym typeface="+mn-ea"/>
              </a:rPr>
              <a:t>The </a:t>
            </a:r>
            <a:r>
              <a:rPr lang="en-US" altLang="en-US" sz="1700">
                <a:solidFill>
                  <a:srgbClr val="F7D97B"/>
                </a:solidFill>
                <a:sym typeface="+mn-ea"/>
              </a:rPr>
              <a:t>OS </a:t>
            </a:r>
            <a:r>
              <a:rPr lang="en-US" altLang="en-US" sz="1700">
                <a:sym typeface="+mn-ea"/>
              </a:rPr>
              <a:t>will also provide a file allocation scheme which assigns blocks of memory to files and folders and handles read, write, execute (rwx) permissions</a:t>
            </a:r>
            <a:endParaRPr lang="en-US" altLang="en-US" sz="1700"/>
          </a:p>
          <a:p>
            <a:pPr lvl="0"/>
            <a:r>
              <a:rPr lang="en-US" altLang="en-US" sz="1700"/>
              <a:t>When a high-level language writes data to an address the address is abstracted, </a:t>
            </a:r>
            <a:r>
              <a:rPr lang="en-US" altLang="en-US" sz="1700">
                <a:sym typeface="+mn-ea"/>
              </a:rPr>
              <a:t>at least once, </a:t>
            </a:r>
            <a:r>
              <a:rPr lang="en-US" altLang="en-US" sz="1700"/>
              <a:t>by the OS virtual addressing scheme and possibly by the translator as well (in Python for example)</a:t>
            </a:r>
            <a:endParaRPr lang="en-US" altLang="en-US" sz="1700"/>
          </a:p>
          <a:p>
            <a:pPr lvl="0"/>
            <a:r>
              <a:rPr lang="en-US" altLang="en-US" sz="1700"/>
              <a:t>Any program which uses a virtual addressing scheme, such as CPython, can be described as a </a:t>
            </a:r>
            <a:r>
              <a:rPr lang="en-US" altLang="en-US" sz="1700">
                <a:solidFill>
                  <a:srgbClr val="FD0062"/>
                </a:solidFill>
              </a:rPr>
              <a:t>“Virtual Machine”</a:t>
            </a:r>
            <a:endParaRPr lang="en-US" altLang="en-US" sz="1775"/>
          </a:p>
          <a:p>
            <a:pPr lvl="0"/>
            <a:endParaRPr lang="en-US" alt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756285" y="5185410"/>
            <a:ext cx="10679430" cy="731520"/>
            <a:chOff x="843" y="7711"/>
            <a:chExt cx="16818" cy="1152"/>
          </a:xfrm>
        </p:grpSpPr>
        <p:sp>
          <p:nvSpPr>
            <p:cNvPr id="4" name="Rounded Rectangle 3"/>
            <p:cNvSpPr/>
            <p:nvPr/>
          </p:nvSpPr>
          <p:spPr>
            <a:xfrm>
              <a:off x="84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Physical Circuits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17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Computer Architecture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91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Stored Instructions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465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Operating System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Logical Code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13" y="7711"/>
              <a:ext cx="2448" cy="1152"/>
            </a:xfrm>
            <a:prstGeom prst="roundRect">
              <a:avLst/>
            </a:prstGeom>
            <a:solidFill>
              <a:srgbClr val="F5DA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Liberation Mono" panose="02070409020205020404" charset="0"/>
                  <a:cs typeface="Liberation Mono" panose="02070409020205020404" charset="0"/>
                </a:rPr>
                <a:t>Applications</a:t>
              </a:r>
              <a:endParaRPr lang="en-US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291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165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039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913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787" y="8287"/>
              <a:ext cx="426" cy="0"/>
            </a:xfrm>
            <a:prstGeom prst="straightConnector1">
              <a:avLst/>
            </a:prstGeom>
            <a:solidFill>
              <a:srgbClr val="F5DA7B"/>
            </a:solidFill>
            <a:ln w="3810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144895" y="5054600"/>
            <a:ext cx="5376545" cy="993140"/>
          </a:xfrm>
          <a:prstGeom prst="rect">
            <a:avLst/>
          </a:prstGeom>
          <a:noFill/>
          <a:ln w="38100">
            <a:solidFill>
              <a:srgbClr val="FD006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Section 2: Taxonomy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11005</Words>
  <Application>WPS Presentation</Application>
  <PresentationFormat>宽屏</PresentationFormat>
  <Paragraphs>325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Times New Roman</vt:lpstr>
      <vt:lpstr>Office Theme</vt:lpstr>
      <vt:lpstr>EVRC Python Course Training 2: What is Python? Background and Basic Module Structure</vt:lpstr>
      <vt:lpstr>Section 0: Syllabus</vt:lpstr>
      <vt:lpstr>Syllabus - Learning Objectives</vt:lpstr>
      <vt:lpstr>Syllabus - Course Outline</vt:lpstr>
      <vt:lpstr>Section 1: Data Storage</vt:lpstr>
      <vt:lpstr>Data Storage - RAM vs. ROM</vt:lpstr>
      <vt:lpstr>Data Storage - Addressing</vt:lpstr>
      <vt:lpstr>Data Storage - Virtual Addressing</vt:lpstr>
      <vt:lpstr>Section 2: Taxonomy</vt:lpstr>
      <vt:lpstr>Taxonomy - Values vs. Pointers</vt:lpstr>
      <vt:lpstr>PowerPoint 演示文稿</vt:lpstr>
      <vt:lpstr>PowerPoint 演示文稿</vt:lpstr>
      <vt:lpstr>Types - Primitives (Value Types)</vt:lpstr>
      <vt:lpstr>Types - Primitives (Value Types)</vt:lpstr>
      <vt:lpstr>Section 2: Taxonomy</vt:lpstr>
      <vt:lpstr>Types - Primitives (Value Types)</vt:lpstr>
      <vt:lpstr>Types - Reference Types</vt:lpstr>
      <vt:lpstr>PowerPoint 演示文稿</vt:lpstr>
      <vt:lpstr>Iterables - Indexing</vt:lpstr>
      <vt:lpstr>Iterables - Lists vs. Dicts</vt:lpstr>
      <vt:lpstr>Practicum: Primitives</vt:lpstr>
      <vt:lpstr>Section 2: Taxonomy</vt:lpstr>
      <vt:lpstr>PowerPoint 演示文稿</vt:lpstr>
      <vt:lpstr>Iterators - Generators</vt:lpstr>
      <vt:lpstr>Iterators - Accessing Elements</vt:lpstr>
      <vt:lpstr>Iterators - Basics</vt:lpstr>
      <vt:lpstr>Section 3: Arguments</vt:lpstr>
      <vt:lpstr>Section 3: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36</cp:revision>
  <dcterms:created xsi:type="dcterms:W3CDTF">2023-10-16T05:07:12Z</dcterms:created>
  <dcterms:modified xsi:type="dcterms:W3CDTF">2023-10-16T05:07:12Z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